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42" r:id="rId3"/>
    <p:sldId id="257" r:id="rId4"/>
    <p:sldId id="323" r:id="rId5"/>
    <p:sldId id="324" r:id="rId6"/>
    <p:sldId id="322" r:id="rId7"/>
    <p:sldId id="325" r:id="rId8"/>
    <p:sldId id="326" r:id="rId9"/>
    <p:sldId id="343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41" r:id="rId23"/>
    <p:sldId id="344" r:id="rId24"/>
    <p:sldId id="355" r:id="rId25"/>
    <p:sldId id="356" r:id="rId26"/>
    <p:sldId id="345" r:id="rId27"/>
    <p:sldId id="346" r:id="rId28"/>
    <p:sldId id="347" r:id="rId29"/>
    <p:sldId id="348" r:id="rId30"/>
    <p:sldId id="349" r:id="rId31"/>
    <p:sldId id="351" r:id="rId32"/>
    <p:sldId id="352" r:id="rId33"/>
    <p:sldId id="353" r:id="rId34"/>
    <p:sldId id="354" r:id="rId35"/>
    <p:sldId id="357" r:id="rId36"/>
    <p:sldId id="359" r:id="rId37"/>
    <p:sldId id="358" r:id="rId38"/>
    <p:sldId id="360" r:id="rId39"/>
    <p:sldId id="361" r:id="rId40"/>
    <p:sldId id="350" r:id="rId41"/>
    <p:sldId id="362" r:id="rId42"/>
    <p:sldId id="363" r:id="rId43"/>
    <p:sldId id="364" r:id="rId44"/>
    <p:sldId id="365" r:id="rId45"/>
    <p:sldId id="366" r:id="rId46"/>
    <p:sldId id="368" r:id="rId47"/>
    <p:sldId id="370" r:id="rId48"/>
    <p:sldId id="371" r:id="rId49"/>
    <p:sldId id="367" r:id="rId50"/>
    <p:sldId id="369" r:id="rId51"/>
    <p:sldId id="372" r:id="rId52"/>
    <p:sldId id="373" r:id="rId53"/>
    <p:sldId id="374" r:id="rId54"/>
    <p:sldId id="375" r:id="rId55"/>
    <p:sldId id="376" r:id="rId56"/>
    <p:sldId id="378" r:id="rId57"/>
    <p:sldId id="379" r:id="rId58"/>
    <p:sldId id="380" r:id="rId59"/>
    <p:sldId id="381" r:id="rId60"/>
    <p:sldId id="377" r:id="rId61"/>
    <p:sldId id="321" r:id="rId62"/>
    <p:sldId id="382" r:id="rId63"/>
    <p:sldId id="385" r:id="rId64"/>
    <p:sldId id="386" r:id="rId65"/>
    <p:sldId id="387" r:id="rId66"/>
    <p:sldId id="388" r:id="rId67"/>
    <p:sldId id="276" r:id="rId68"/>
    <p:sldId id="280" r:id="rId69"/>
  </p:sldIdLst>
  <p:sldSz cx="12192000" cy="6858000"/>
  <p:notesSz cx="9906000" cy="676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07"/>
    <a:srgbClr val="E40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en-US" altLang="ja-JP"/>
            <a:t>C</a:t>
          </a:r>
          <a:r>
            <a:rPr kumimoji="1" lang="ja-JP" altLang="en-US"/>
            <a:t>をオイラー閉路とする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en-US" altLang="ja-JP"/>
            <a:t>C</a:t>
          </a:r>
          <a:r>
            <a:rPr kumimoji="1" lang="ja-JP" altLang="en-US"/>
            <a:t>において，新頂点</a:t>
          </a:r>
          <a:r>
            <a:rPr kumimoji="1" lang="en-US" altLang="ja-JP"/>
            <a:t>v</a:t>
          </a:r>
          <a:r>
            <a:rPr kumimoji="1" lang="ja-JP" altLang="en-US"/>
            <a:t>が現れたとき，</a:t>
          </a:r>
          <a:r>
            <a:rPr kumimoji="1" lang="en-US" altLang="ja-JP"/>
            <a:t>(</a:t>
          </a:r>
          <a:r>
            <a:rPr kumimoji="1" lang="ja-JP" altLang="en-US"/>
            <a:t>入る枝＋出る枝</a:t>
          </a:r>
          <a:r>
            <a:rPr kumimoji="1" lang="en-US" altLang="ja-JP"/>
            <a:t>)</a:t>
          </a:r>
          <a:r>
            <a:rPr kumimoji="1" lang="ja-JP" altLang="en-US"/>
            <a:t>で</a:t>
          </a:r>
          <a:r>
            <a:rPr kumimoji="1" lang="en-US" altLang="ja-JP"/>
            <a:t>1</a:t>
          </a:r>
          <a:r>
            <a:rPr kumimoji="1" lang="ja-JP" altLang="en-US"/>
            <a:t>回につき，　　　</a:t>
          </a:r>
          <a:r>
            <a:rPr kumimoji="1" lang="en-US" altLang="ja-JP"/>
            <a:t>2</a:t>
          </a:r>
          <a:r>
            <a:rPr kumimoji="1" lang="ja-JP" altLang="en-US"/>
            <a:t>個の枝を通る</a:t>
          </a:r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r>
            <a:rPr kumimoji="1" lang="ja-JP" altLang="en-US"/>
            <a:t>全ての枝を一度通ることから，　　　　　</a:t>
          </a:r>
          <a:r>
            <a:rPr kumimoji="1" lang="en-US" altLang="ja-JP"/>
            <a:t>v</a:t>
          </a:r>
          <a:r>
            <a:rPr kumimoji="1" lang="ja-JP" altLang="en-US"/>
            <a:t>の次数は偶数となる</a:t>
          </a:r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ja-JP" altLang="en-US"/>
            <a:t>辺の数</a:t>
          </a:r>
          <a:r>
            <a:rPr kumimoji="1" lang="en-US" altLang="ja-JP"/>
            <a:t>k</a:t>
          </a:r>
          <a:r>
            <a:rPr kumimoji="1" lang="ja-JP" altLang="en-US"/>
            <a:t>とし，全ての頂点の次数は偶数より，</a:t>
          </a:r>
          <a:r>
            <a:rPr kumimoji="1" lang="en-US" altLang="ja-JP"/>
            <a:t>k</a:t>
          </a:r>
          <a:r>
            <a:rPr kumimoji="1" lang="ja-JP" altLang="en-US"/>
            <a:t>は</a:t>
          </a:r>
          <a:r>
            <a:rPr kumimoji="1" lang="en-US" altLang="ja-JP"/>
            <a:t>2</a:t>
          </a:r>
          <a:r>
            <a:rPr kumimoji="1" lang="ja-JP" altLang="en-US"/>
            <a:t>以上で，　　　　　　　　</a:t>
          </a:r>
          <a:r>
            <a:rPr kumimoji="1" lang="en-US" altLang="ja-JP"/>
            <a:t>k=2</a:t>
          </a:r>
          <a:r>
            <a:rPr kumimoji="1" lang="ja-JP" altLang="en-US"/>
            <a:t>のときは，行って帰ることで自明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endParaRPr kumimoji="1" lang="ja-JP" altLang="en-US"/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endParaRPr kumimoji="1" lang="ja-JP" altLang="en-US"/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ja-JP" altLang="en-US"/>
            <a:t>辺の数</a:t>
          </a:r>
          <a:r>
            <a:rPr kumimoji="1" lang="en-US" altLang="ja-JP"/>
            <a:t>k</a:t>
          </a:r>
          <a:r>
            <a:rPr kumimoji="1" lang="ja-JP" altLang="en-US"/>
            <a:t>とし，全ての頂点の次数は偶数より，</a:t>
          </a:r>
          <a:r>
            <a:rPr kumimoji="1" lang="en-US" altLang="ja-JP"/>
            <a:t>k</a:t>
          </a:r>
          <a:r>
            <a:rPr kumimoji="1" lang="ja-JP" altLang="en-US"/>
            <a:t>は</a:t>
          </a:r>
          <a:r>
            <a:rPr kumimoji="1" lang="en-US" altLang="ja-JP"/>
            <a:t>2</a:t>
          </a:r>
          <a:r>
            <a:rPr kumimoji="1" lang="ja-JP" altLang="en-US"/>
            <a:t>以上で，　　　　　　　　</a:t>
          </a:r>
          <a:r>
            <a:rPr kumimoji="1" lang="en-US" altLang="ja-JP"/>
            <a:t>k=2</a:t>
          </a:r>
          <a:r>
            <a:rPr kumimoji="1" lang="ja-JP" altLang="en-US"/>
            <a:t>のときは，行って帰ることで自明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ja-JP" altLang="en-US"/>
            <a:t>全ての頂点の次数が偶数のとき，　グラフ</a:t>
          </a:r>
          <a:r>
            <a:rPr kumimoji="1" lang="en-US" altLang="ja-JP"/>
            <a:t>G</a:t>
          </a:r>
          <a:r>
            <a:rPr kumimoji="1" lang="ja-JP" altLang="en-US"/>
            <a:t>は，閉路</a:t>
          </a:r>
          <a:r>
            <a:rPr kumimoji="1" lang="en-US" altLang="ja-JP"/>
            <a:t>C</a:t>
          </a:r>
          <a:r>
            <a:rPr kumimoji="1" lang="ja-JP" altLang="en-US"/>
            <a:t>を持つ　　　　　　　なぜなら，行き止まりが無いため</a:t>
          </a:r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endParaRPr kumimoji="1" lang="ja-JP" altLang="en-US"/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ja-JP" altLang="en-US"/>
            <a:t>辺の数</a:t>
          </a:r>
          <a:r>
            <a:rPr kumimoji="1" lang="en-US" altLang="ja-JP"/>
            <a:t>k</a:t>
          </a:r>
          <a:r>
            <a:rPr kumimoji="1" lang="ja-JP" altLang="en-US"/>
            <a:t>とし，全ての頂点の次数は偶数より，</a:t>
          </a:r>
          <a:r>
            <a:rPr kumimoji="1" lang="en-US" altLang="ja-JP"/>
            <a:t>k</a:t>
          </a:r>
          <a:r>
            <a:rPr kumimoji="1" lang="ja-JP" altLang="en-US"/>
            <a:t>は</a:t>
          </a:r>
          <a:r>
            <a:rPr kumimoji="1" lang="en-US" altLang="ja-JP"/>
            <a:t>2</a:t>
          </a:r>
          <a:r>
            <a:rPr kumimoji="1" lang="ja-JP" altLang="en-US"/>
            <a:t>以上で，　　　　　　　　</a:t>
          </a:r>
          <a:r>
            <a:rPr kumimoji="1" lang="en-US" altLang="ja-JP"/>
            <a:t>k=2</a:t>
          </a:r>
          <a:r>
            <a:rPr kumimoji="1" lang="ja-JP" altLang="en-US"/>
            <a:t>のときは，行って帰ることで自明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ja-JP" altLang="en-US"/>
            <a:t>全ての頂点の次数が偶数のとき，　グラフ</a:t>
          </a:r>
          <a:r>
            <a:rPr kumimoji="1" lang="en-US" altLang="ja-JP"/>
            <a:t>G</a:t>
          </a:r>
          <a:r>
            <a:rPr kumimoji="1" lang="ja-JP" altLang="en-US"/>
            <a:t>は，閉路</a:t>
          </a:r>
          <a:r>
            <a:rPr kumimoji="1" lang="en-US" altLang="ja-JP"/>
            <a:t>C</a:t>
          </a:r>
          <a:r>
            <a:rPr kumimoji="1" lang="ja-JP" altLang="en-US"/>
            <a:t>を持つ　　　　　　　なぜなら，行き止まりが無いため</a:t>
          </a:r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endParaRPr kumimoji="1" lang="ja-JP" altLang="en-US"/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ja-JP" altLang="en-US"/>
            <a:t>辺の数</a:t>
          </a:r>
          <a:r>
            <a:rPr kumimoji="1" lang="en-US" altLang="ja-JP"/>
            <a:t>k</a:t>
          </a:r>
          <a:r>
            <a:rPr kumimoji="1" lang="ja-JP" altLang="en-US"/>
            <a:t>とし，全ての頂点の次数は偶数より，</a:t>
          </a:r>
          <a:r>
            <a:rPr kumimoji="1" lang="en-US" altLang="ja-JP"/>
            <a:t>k</a:t>
          </a:r>
          <a:r>
            <a:rPr kumimoji="1" lang="ja-JP" altLang="en-US"/>
            <a:t>は</a:t>
          </a:r>
          <a:r>
            <a:rPr kumimoji="1" lang="en-US" altLang="ja-JP"/>
            <a:t>2</a:t>
          </a:r>
          <a:r>
            <a:rPr kumimoji="1" lang="ja-JP" altLang="en-US"/>
            <a:t>以上で，　　　　　　　　</a:t>
          </a:r>
          <a:r>
            <a:rPr kumimoji="1" lang="en-US" altLang="ja-JP"/>
            <a:t>k=2</a:t>
          </a:r>
          <a:r>
            <a:rPr kumimoji="1" lang="ja-JP" altLang="en-US"/>
            <a:t>のときは，行って帰ることで自明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ja-JP" altLang="en-US"/>
            <a:t>全ての頂点の次数が偶数のとき，　グラフ</a:t>
          </a:r>
          <a:r>
            <a:rPr kumimoji="1" lang="en-US" altLang="ja-JP"/>
            <a:t>G</a:t>
          </a:r>
          <a:r>
            <a:rPr kumimoji="1" lang="ja-JP" altLang="en-US"/>
            <a:t>は，閉路</a:t>
          </a:r>
          <a:r>
            <a:rPr kumimoji="1" lang="en-US" altLang="ja-JP"/>
            <a:t>C</a:t>
          </a:r>
          <a:r>
            <a:rPr kumimoji="1" lang="ja-JP" altLang="en-US"/>
            <a:t>を持つ　　　　　　　なぜなら，行き止まりが無いため</a:t>
          </a:r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r>
            <a:rPr kumimoji="1" lang="en-US" altLang="ja-JP"/>
            <a:t>G</a:t>
          </a:r>
          <a:r>
            <a:rPr kumimoji="1" lang="ja-JP" altLang="en-US"/>
            <a:t>から閉路</a:t>
          </a:r>
          <a:r>
            <a:rPr kumimoji="1" lang="en-US" altLang="ja-JP"/>
            <a:t>C</a:t>
          </a:r>
          <a:r>
            <a:rPr kumimoji="1" lang="ja-JP" altLang="en-US"/>
            <a:t>を取り除いたグラフ</a:t>
          </a:r>
          <a:r>
            <a:rPr kumimoji="1" lang="en-US" altLang="ja-JP"/>
            <a:t>G-C</a:t>
          </a:r>
          <a:r>
            <a:rPr kumimoji="1" lang="ja-JP" altLang="en-US"/>
            <a:t>の各連結成分にも，やはりオイラー閉路</a:t>
          </a:r>
          <a:r>
            <a:rPr kumimoji="1" lang="en-US" altLang="ja-JP"/>
            <a:t>C(</a:t>
          </a:r>
          <a:r>
            <a:rPr kumimoji="1" lang="en-US" altLang="ja-JP" err="1"/>
            <a:t>i</a:t>
          </a:r>
          <a:r>
            <a:rPr kumimoji="1" lang="en-US" altLang="ja-JP"/>
            <a:t>)</a:t>
          </a:r>
          <a:r>
            <a:rPr kumimoji="1" lang="ja-JP" altLang="en-US"/>
            <a:t>が存在する</a:t>
          </a:r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ja-JP" altLang="en-US"/>
            <a:t>辺の数</a:t>
          </a:r>
          <a:r>
            <a:rPr kumimoji="1" lang="en-US" altLang="ja-JP"/>
            <a:t>k</a:t>
          </a:r>
          <a:r>
            <a:rPr kumimoji="1" lang="ja-JP" altLang="en-US"/>
            <a:t>とし，全ての頂点の次数は偶数より，</a:t>
          </a:r>
          <a:r>
            <a:rPr kumimoji="1" lang="en-US" altLang="ja-JP"/>
            <a:t>k</a:t>
          </a:r>
          <a:r>
            <a:rPr kumimoji="1" lang="ja-JP" altLang="en-US"/>
            <a:t>は</a:t>
          </a:r>
          <a:r>
            <a:rPr kumimoji="1" lang="en-US" altLang="ja-JP"/>
            <a:t>2</a:t>
          </a:r>
          <a:r>
            <a:rPr kumimoji="1" lang="ja-JP" altLang="en-US"/>
            <a:t>以上で，　　　　　　　　</a:t>
          </a:r>
          <a:r>
            <a:rPr kumimoji="1" lang="en-US" altLang="ja-JP"/>
            <a:t>k=2</a:t>
          </a:r>
          <a:r>
            <a:rPr kumimoji="1" lang="ja-JP" altLang="en-US"/>
            <a:t>のときは，行って帰ることで自明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ja-JP" altLang="en-US"/>
            <a:t>全ての頂点の次数が偶数のとき，　グラフ</a:t>
          </a:r>
          <a:r>
            <a:rPr kumimoji="1" lang="en-US" altLang="ja-JP"/>
            <a:t>G</a:t>
          </a:r>
          <a:r>
            <a:rPr kumimoji="1" lang="ja-JP" altLang="en-US"/>
            <a:t>は，閉路</a:t>
          </a:r>
          <a:r>
            <a:rPr kumimoji="1" lang="en-US" altLang="ja-JP"/>
            <a:t>C</a:t>
          </a:r>
          <a:r>
            <a:rPr kumimoji="1" lang="ja-JP" altLang="en-US"/>
            <a:t>を持つ　　　　　　　なぜなら，行き止まりが無いため</a:t>
          </a:r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r>
            <a:rPr kumimoji="1" lang="en-US" altLang="ja-JP"/>
            <a:t>G</a:t>
          </a:r>
          <a:r>
            <a:rPr kumimoji="1" lang="ja-JP" altLang="en-US"/>
            <a:t>から閉路</a:t>
          </a:r>
          <a:r>
            <a:rPr kumimoji="1" lang="en-US" altLang="ja-JP"/>
            <a:t>C</a:t>
          </a:r>
          <a:r>
            <a:rPr kumimoji="1" lang="ja-JP" altLang="en-US"/>
            <a:t>を取り除いたグラフ</a:t>
          </a:r>
          <a:r>
            <a:rPr kumimoji="1" lang="en-US" altLang="ja-JP"/>
            <a:t>G-C</a:t>
          </a:r>
          <a:r>
            <a:rPr kumimoji="1" lang="ja-JP" altLang="en-US"/>
            <a:t>の各連結成分</a:t>
          </a:r>
          <a:r>
            <a:rPr kumimoji="1" lang="en-US" altLang="ja-JP"/>
            <a:t>H(</a:t>
          </a:r>
          <a:r>
            <a:rPr kumimoji="1" lang="en-US" altLang="ja-JP" err="1"/>
            <a:t>i</a:t>
          </a:r>
          <a:r>
            <a:rPr kumimoji="1" lang="en-US" altLang="ja-JP"/>
            <a:t>)</a:t>
          </a:r>
          <a:r>
            <a:rPr kumimoji="1" lang="ja-JP" altLang="en-US"/>
            <a:t>にも，やはりオイラー閉路</a:t>
          </a:r>
          <a:r>
            <a:rPr kumimoji="1" lang="en-US" altLang="ja-JP"/>
            <a:t>C(</a:t>
          </a:r>
          <a:r>
            <a:rPr kumimoji="1" lang="en-US" altLang="ja-JP" err="1"/>
            <a:t>i</a:t>
          </a:r>
          <a:r>
            <a:rPr kumimoji="1" lang="en-US" altLang="ja-JP"/>
            <a:t>)</a:t>
          </a:r>
          <a:r>
            <a:rPr kumimoji="1" lang="ja-JP" altLang="en-US"/>
            <a:t>が存在する</a:t>
          </a:r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ja-JP" altLang="en-US"/>
            <a:t>全ての頂点の次数が偶数のとき，　グラフ</a:t>
          </a:r>
          <a:r>
            <a:rPr kumimoji="1" lang="en-US" altLang="ja-JP"/>
            <a:t>G</a:t>
          </a:r>
          <a:r>
            <a:rPr kumimoji="1" lang="ja-JP" altLang="en-US"/>
            <a:t>は，閉路</a:t>
          </a:r>
          <a:r>
            <a:rPr kumimoji="1" lang="en-US" altLang="ja-JP"/>
            <a:t>C</a:t>
          </a:r>
          <a:r>
            <a:rPr kumimoji="1" lang="ja-JP" altLang="en-US"/>
            <a:t>を持つ　　　　　　　なぜなら，行き止まりが無いため</a:t>
          </a:r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en-US" altLang="ja-JP"/>
            <a:t>G</a:t>
          </a:r>
          <a:r>
            <a:rPr kumimoji="1" lang="ja-JP" altLang="en-US"/>
            <a:t>から閉路</a:t>
          </a:r>
          <a:r>
            <a:rPr kumimoji="1" lang="en-US" altLang="ja-JP"/>
            <a:t>C</a:t>
          </a:r>
          <a:r>
            <a:rPr kumimoji="1" lang="ja-JP" altLang="en-US"/>
            <a:t>を取り除いたグラフ</a:t>
          </a:r>
          <a:r>
            <a:rPr kumimoji="1" lang="en-US" altLang="ja-JP"/>
            <a:t>G-C</a:t>
          </a:r>
          <a:r>
            <a:rPr kumimoji="1" lang="ja-JP" altLang="en-US"/>
            <a:t>の各連結成分にも，やはりオイラー閉路</a:t>
          </a:r>
          <a:r>
            <a:rPr kumimoji="1" lang="en-US" altLang="ja-JP"/>
            <a:t>C(</a:t>
          </a:r>
          <a:r>
            <a:rPr kumimoji="1" lang="en-US" altLang="ja-JP" err="1"/>
            <a:t>i</a:t>
          </a:r>
          <a:r>
            <a:rPr kumimoji="1" lang="en-US" altLang="ja-JP"/>
            <a:t>)</a:t>
          </a:r>
          <a:r>
            <a:rPr kumimoji="1" lang="ja-JP" altLang="en-US"/>
            <a:t>が存在する</a:t>
          </a:r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4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r>
            <a:rPr kumimoji="1" lang="ja-JP" altLang="en-US" dirty="0"/>
            <a:t>仮定より，取り除いた</a:t>
          </a:r>
          <a:r>
            <a:rPr kumimoji="1" lang="en-US" altLang="ja-JP" dirty="0"/>
            <a:t>C</a:t>
          </a:r>
          <a:r>
            <a:rPr kumimoji="1" lang="ja-JP" altLang="en-US" dirty="0"/>
            <a:t>を回りつつ，</a:t>
          </a:r>
          <a:r>
            <a:rPr kumimoji="1" lang="en-US" altLang="ja-JP" dirty="0"/>
            <a:t>H(</a:t>
          </a:r>
          <a:r>
            <a:rPr kumimoji="1" lang="en-US" altLang="ja-JP" dirty="0" err="1"/>
            <a:t>i</a:t>
          </a:r>
          <a:r>
            <a:rPr kumimoji="1" lang="en-US" altLang="ja-JP" dirty="0"/>
            <a:t>)</a:t>
          </a:r>
          <a:r>
            <a:rPr kumimoji="1" lang="ja-JP" altLang="en-US" dirty="0"/>
            <a:t>との共通点に達する度，</a:t>
          </a:r>
          <a:r>
            <a:rPr kumimoji="1" lang="en-US" altLang="ja-JP" dirty="0"/>
            <a:t>C(</a:t>
          </a:r>
          <a:r>
            <a:rPr kumimoji="1" lang="en-US" altLang="ja-JP" dirty="0" err="1"/>
            <a:t>i</a:t>
          </a:r>
          <a:r>
            <a:rPr kumimoji="1" lang="en-US" altLang="ja-JP" dirty="0"/>
            <a:t>)</a:t>
          </a:r>
          <a:r>
            <a:rPr kumimoji="1" lang="ja-JP" altLang="en-US" dirty="0"/>
            <a:t>を一周して戻ることを繰り返せば，一筆書きが出来る</a:t>
          </a:r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F8E4EE-0ABC-4044-A30F-F3A74B82CF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6977A-563F-4AFE-8C48-339C19D77983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/>
        </a:p>
      </dgm:t>
    </dgm:pt>
    <dgm:pt modelId="{2DE6712E-3030-4AE5-B494-B3D2590FE835}" type="par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0E33B6ED-B9B9-4EB5-9C03-C619AC46469D}" type="sibTrans" cxnId="{262504E3-3B4D-4F29-A742-55CEFA6C584E}">
      <dgm:prSet/>
      <dgm:spPr/>
      <dgm:t>
        <a:bodyPr/>
        <a:lstStyle/>
        <a:p>
          <a:endParaRPr kumimoji="1" lang="ja-JP" altLang="en-US"/>
        </a:p>
      </dgm:t>
    </dgm:pt>
    <dgm:pt modelId="{833328AD-057D-4857-A1C8-CA48FFE1C970}">
      <dgm:prSet phldrT="[テキスト]"/>
      <dgm:spPr/>
      <dgm:t>
        <a:bodyPr/>
        <a:lstStyle/>
        <a:p>
          <a:r>
            <a:rPr kumimoji="1" lang="en-US" altLang="ja-JP"/>
            <a:t>sample</a:t>
          </a:r>
          <a:endParaRPr kumimoji="1" lang="ja-JP" altLang="en-US"/>
        </a:p>
      </dgm:t>
    </dgm:pt>
    <dgm:pt modelId="{E31CE2EC-78D4-49A6-9610-D27AC5ADF707}" type="par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B5887133-CF06-48C1-A3FE-EC4004568E25}" type="sibTrans" cxnId="{D6F99BBB-5260-45C4-BA7C-81AB96438C23}">
      <dgm:prSet/>
      <dgm:spPr/>
      <dgm:t>
        <a:bodyPr/>
        <a:lstStyle/>
        <a:p>
          <a:endParaRPr kumimoji="1" lang="ja-JP" altLang="en-US"/>
        </a:p>
      </dgm:t>
    </dgm:pt>
    <dgm:pt modelId="{DCBEB1E4-F14D-4C92-BAFC-887F86DBECF3}">
      <dgm:prSet phldrT="[テキスト]"/>
      <dgm:spPr/>
      <dgm:t>
        <a:bodyPr/>
        <a:lstStyle/>
        <a:p>
          <a:r>
            <a:rPr kumimoji="1" lang="en-US" altLang="ja-JP"/>
            <a:t>text</a:t>
          </a:r>
          <a:endParaRPr kumimoji="1" lang="ja-JP" altLang="en-US"/>
        </a:p>
      </dgm:t>
    </dgm:pt>
    <dgm:pt modelId="{A5A02C0A-C673-4626-861C-D88E3B676603}" type="parTrans" cxnId="{F137F0A1-E850-45C5-8C7A-FB4E20668DDA}">
      <dgm:prSet/>
      <dgm:spPr/>
      <dgm:t>
        <a:bodyPr/>
        <a:lstStyle/>
        <a:p>
          <a:endParaRPr kumimoji="1" lang="ja-JP" altLang="en-US"/>
        </a:p>
      </dgm:t>
    </dgm:pt>
    <dgm:pt modelId="{0E7832BB-2523-4CAC-BB8A-514C75EF8A64}" type="sibTrans" cxnId="{F137F0A1-E850-45C5-8C7A-FB4E20668DDA}">
      <dgm:prSet/>
      <dgm:spPr/>
      <dgm:t>
        <a:bodyPr/>
        <a:lstStyle/>
        <a:p>
          <a:endParaRPr kumimoji="1" lang="ja-JP" altLang="en-US"/>
        </a:p>
      </dgm:t>
    </dgm:pt>
    <dgm:pt modelId="{E95A45A6-8548-43FB-9576-933AF93A420E}">
      <dgm:prSet phldrT="[テキスト]"/>
      <dgm:spPr/>
      <dgm:t>
        <a:bodyPr/>
        <a:lstStyle/>
        <a:p>
          <a:r>
            <a:rPr kumimoji="1" lang="en-US" altLang="ja-JP"/>
            <a:t>2</a:t>
          </a:r>
          <a:endParaRPr kumimoji="1" lang="ja-JP" altLang="en-US"/>
        </a:p>
      </dgm:t>
    </dgm:pt>
    <dgm:pt modelId="{A022469B-4330-4F34-8DE5-04CF87B6796A}" type="par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2001E76C-E1CE-464F-8A46-61D38EF438B1}" type="sibTrans" cxnId="{199C06B5-B5E0-4D99-AC7E-504513E7C509}">
      <dgm:prSet/>
      <dgm:spPr/>
      <dgm:t>
        <a:bodyPr/>
        <a:lstStyle/>
        <a:p>
          <a:endParaRPr kumimoji="1" lang="ja-JP" altLang="en-US"/>
        </a:p>
      </dgm:t>
    </dgm:pt>
    <dgm:pt modelId="{1946FC04-5651-41BA-97EB-E5A27A809139}">
      <dgm:prSet phldrT="[テキスト]"/>
      <dgm:spPr/>
      <dgm:t>
        <a:bodyPr/>
        <a:lstStyle/>
        <a:p>
          <a:r>
            <a:rPr kumimoji="1" lang="en-US" altLang="ja-JP"/>
            <a:t>sample</a:t>
          </a:r>
          <a:endParaRPr kumimoji="1" lang="ja-JP" altLang="en-US"/>
        </a:p>
      </dgm:t>
    </dgm:pt>
    <dgm:pt modelId="{6D0FE3AB-9697-4817-B14E-0B6DF74B2FE8}" type="par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B78EE62F-C438-4E9D-85DB-8F6D84A3936C}" type="sibTrans" cxnId="{3EB40974-B548-4E1C-992F-1D8B0BC7980F}">
      <dgm:prSet/>
      <dgm:spPr/>
      <dgm:t>
        <a:bodyPr/>
        <a:lstStyle/>
        <a:p>
          <a:endParaRPr kumimoji="1" lang="ja-JP" altLang="en-US"/>
        </a:p>
      </dgm:t>
    </dgm:pt>
    <dgm:pt modelId="{E4F43385-163A-4CAC-A9B1-644A4D5EC177}">
      <dgm:prSet phldrT="[テキスト]"/>
      <dgm:spPr/>
      <dgm:t>
        <a:bodyPr/>
        <a:lstStyle/>
        <a:p>
          <a:r>
            <a:rPr kumimoji="1" lang="en-US" altLang="ja-JP"/>
            <a:t>text</a:t>
          </a:r>
          <a:endParaRPr kumimoji="1" lang="ja-JP" altLang="en-US"/>
        </a:p>
      </dgm:t>
    </dgm:pt>
    <dgm:pt modelId="{BEDF225B-31CB-415A-A6F4-20F3E6369065}" type="parTrans" cxnId="{29524D27-68EE-4FE2-96F0-89ED630E7331}">
      <dgm:prSet/>
      <dgm:spPr/>
      <dgm:t>
        <a:bodyPr/>
        <a:lstStyle/>
        <a:p>
          <a:endParaRPr kumimoji="1" lang="ja-JP" altLang="en-US"/>
        </a:p>
      </dgm:t>
    </dgm:pt>
    <dgm:pt modelId="{86624F53-50FA-4471-9BAF-4E9A56121CB1}" type="sibTrans" cxnId="{29524D27-68EE-4FE2-96F0-89ED630E7331}">
      <dgm:prSet/>
      <dgm:spPr/>
      <dgm:t>
        <a:bodyPr/>
        <a:lstStyle/>
        <a:p>
          <a:endParaRPr kumimoji="1" lang="ja-JP" altLang="en-US"/>
        </a:p>
      </dgm:t>
    </dgm:pt>
    <dgm:pt modelId="{FF6C4817-74FC-4EF0-B225-CEF092674B89}">
      <dgm:prSet phldrT="[テキスト]"/>
      <dgm:spPr/>
      <dgm:t>
        <a:bodyPr/>
        <a:lstStyle/>
        <a:p>
          <a:r>
            <a:rPr kumimoji="1" lang="en-US" altLang="ja-JP"/>
            <a:t>3</a:t>
          </a:r>
          <a:endParaRPr kumimoji="1" lang="ja-JP" altLang="en-US"/>
        </a:p>
      </dgm:t>
    </dgm:pt>
    <dgm:pt modelId="{05F8EAEC-02D2-4D10-96B9-3FBA7531CEA1}" type="par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E2044E61-1E1C-4DE2-AE66-F7303B7527CC}" type="sibTrans" cxnId="{D9997AB0-4A1A-4A4A-A138-43682EF5AFF3}">
      <dgm:prSet/>
      <dgm:spPr/>
      <dgm:t>
        <a:bodyPr/>
        <a:lstStyle/>
        <a:p>
          <a:endParaRPr kumimoji="1" lang="ja-JP" altLang="en-US"/>
        </a:p>
      </dgm:t>
    </dgm:pt>
    <dgm:pt modelId="{48C8B59E-18A7-49CB-BD7C-135964754628}">
      <dgm:prSet phldrT="[テキスト]"/>
      <dgm:spPr/>
      <dgm:t>
        <a:bodyPr/>
        <a:lstStyle/>
        <a:p>
          <a:r>
            <a:rPr kumimoji="1" lang="en-US" altLang="ja-JP"/>
            <a:t>sample</a:t>
          </a:r>
          <a:endParaRPr kumimoji="1" lang="ja-JP" altLang="en-US"/>
        </a:p>
      </dgm:t>
    </dgm:pt>
    <dgm:pt modelId="{29EF5DFF-DF2E-4565-9045-A57F1CD3D739}" type="par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46E95001-24D5-4B45-9898-08E8C2D93376}" type="sibTrans" cxnId="{B637ACEE-537E-45E6-978E-6D9BC179750D}">
      <dgm:prSet/>
      <dgm:spPr/>
      <dgm:t>
        <a:bodyPr/>
        <a:lstStyle/>
        <a:p>
          <a:endParaRPr kumimoji="1" lang="ja-JP" altLang="en-US"/>
        </a:p>
      </dgm:t>
    </dgm:pt>
    <dgm:pt modelId="{327F5F63-30BE-4404-AD01-41A97E4D1620}">
      <dgm:prSet phldrT="[テキスト]"/>
      <dgm:spPr/>
      <dgm:t>
        <a:bodyPr/>
        <a:lstStyle/>
        <a:p>
          <a:r>
            <a:rPr kumimoji="1" lang="en-US" altLang="ja-JP"/>
            <a:t>text</a:t>
          </a:r>
          <a:endParaRPr kumimoji="1" lang="ja-JP" altLang="en-US"/>
        </a:p>
      </dgm:t>
    </dgm:pt>
    <dgm:pt modelId="{840D2C19-D4F8-4C83-B3CF-7F8E3476D218}" type="parTrans" cxnId="{158EF34E-6A2F-4DE7-9366-18BC4E186563}">
      <dgm:prSet/>
      <dgm:spPr/>
      <dgm:t>
        <a:bodyPr/>
        <a:lstStyle/>
        <a:p>
          <a:endParaRPr kumimoji="1" lang="ja-JP" altLang="en-US"/>
        </a:p>
      </dgm:t>
    </dgm:pt>
    <dgm:pt modelId="{B31DAA0F-657D-46F8-BB17-861B3C38484E}" type="sibTrans" cxnId="{158EF34E-6A2F-4DE7-9366-18BC4E186563}">
      <dgm:prSet/>
      <dgm:spPr/>
      <dgm:t>
        <a:bodyPr/>
        <a:lstStyle/>
        <a:p>
          <a:endParaRPr kumimoji="1" lang="ja-JP" altLang="en-US"/>
        </a:p>
      </dgm:t>
    </dgm:pt>
    <dgm:pt modelId="{DD13A396-AF90-494D-ABD0-291541F43020}" type="pres">
      <dgm:prSet presAssocID="{B8F8E4EE-0ABC-4044-A30F-F3A74B82CFC3}" presName="linearFlow" presStyleCnt="0">
        <dgm:presLayoutVars>
          <dgm:dir/>
          <dgm:animLvl val="lvl"/>
          <dgm:resizeHandles val="exact"/>
        </dgm:presLayoutVars>
      </dgm:prSet>
      <dgm:spPr/>
    </dgm:pt>
    <dgm:pt modelId="{DF3E9F56-4837-4709-A5F9-93A8A4E20F02}" type="pres">
      <dgm:prSet presAssocID="{9B76977A-563F-4AFE-8C48-339C19D77983}" presName="composite" presStyleCnt="0"/>
      <dgm:spPr/>
    </dgm:pt>
    <dgm:pt modelId="{499F2A28-5B19-4249-B128-F1BFF73D1425}" type="pres">
      <dgm:prSet presAssocID="{9B76977A-563F-4AFE-8C48-339C19D779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AC86587-ADDA-4FB7-8D2D-D68AF1D94D64}" type="pres">
      <dgm:prSet presAssocID="{9B76977A-563F-4AFE-8C48-339C19D77983}" presName="descendantText" presStyleLbl="alignAcc1" presStyleIdx="0" presStyleCnt="3">
        <dgm:presLayoutVars>
          <dgm:bulletEnabled val="1"/>
        </dgm:presLayoutVars>
      </dgm:prSet>
      <dgm:spPr/>
    </dgm:pt>
    <dgm:pt modelId="{7FEA4EBE-F909-45E0-9C23-6566FDA8ED70}" type="pres">
      <dgm:prSet presAssocID="{0E33B6ED-B9B9-4EB5-9C03-C619AC46469D}" presName="sp" presStyleCnt="0"/>
      <dgm:spPr/>
    </dgm:pt>
    <dgm:pt modelId="{61E5A6E1-104A-4ACD-8779-781AACE06981}" type="pres">
      <dgm:prSet presAssocID="{E95A45A6-8548-43FB-9576-933AF93A420E}" presName="composite" presStyleCnt="0"/>
      <dgm:spPr/>
    </dgm:pt>
    <dgm:pt modelId="{08326D4F-815A-4ACE-B12F-E827C2C7D9D7}" type="pres">
      <dgm:prSet presAssocID="{E95A45A6-8548-43FB-9576-933AF93A42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D8705B-E0E0-4B9E-9DE1-DFBAE5363BBF}" type="pres">
      <dgm:prSet presAssocID="{E95A45A6-8548-43FB-9576-933AF93A420E}" presName="descendantText" presStyleLbl="alignAcc1" presStyleIdx="1" presStyleCnt="3">
        <dgm:presLayoutVars>
          <dgm:bulletEnabled val="1"/>
        </dgm:presLayoutVars>
      </dgm:prSet>
      <dgm:spPr/>
    </dgm:pt>
    <dgm:pt modelId="{121712E9-CDBC-4BC3-95DD-CE232635AC6C}" type="pres">
      <dgm:prSet presAssocID="{2001E76C-E1CE-464F-8A46-61D38EF438B1}" presName="sp" presStyleCnt="0"/>
      <dgm:spPr/>
    </dgm:pt>
    <dgm:pt modelId="{025B082B-C98F-4AD1-9E38-AC1BF6452401}" type="pres">
      <dgm:prSet presAssocID="{FF6C4817-74FC-4EF0-B225-CEF092674B89}" presName="composite" presStyleCnt="0"/>
      <dgm:spPr/>
    </dgm:pt>
    <dgm:pt modelId="{8EACBE49-4158-41AF-899B-7283E08C3E89}" type="pres">
      <dgm:prSet presAssocID="{FF6C4817-74FC-4EF0-B225-CEF092674B8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11B0C40-D2E8-4C58-8170-7CA23550A830}" type="pres">
      <dgm:prSet presAssocID="{FF6C4817-74FC-4EF0-B225-CEF092674B8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01A8204-2119-4FC6-901B-35C3E0C07619}" type="presOf" srcId="{E4F43385-163A-4CAC-A9B1-644A4D5EC177}" destId="{B5D8705B-E0E0-4B9E-9DE1-DFBAE5363BBF}" srcOrd="0" destOrd="1" presId="urn:microsoft.com/office/officeart/2005/8/layout/chevron2"/>
    <dgm:cxn modelId="{29524D27-68EE-4FE2-96F0-89ED630E7331}" srcId="{E95A45A6-8548-43FB-9576-933AF93A420E}" destId="{E4F43385-163A-4CAC-A9B1-644A4D5EC177}" srcOrd="1" destOrd="0" parTransId="{BEDF225B-31CB-415A-A6F4-20F3E6369065}" sibTransId="{86624F53-50FA-4471-9BAF-4E9A56121CB1}"/>
    <dgm:cxn modelId="{DE23FC2F-E307-46F3-ACCC-0F3DB7E787AC}" type="presOf" srcId="{FF6C4817-74FC-4EF0-B225-CEF092674B89}" destId="{8EACBE49-4158-41AF-899B-7283E08C3E89}" srcOrd="0" destOrd="0" presId="urn:microsoft.com/office/officeart/2005/8/layout/chevron2"/>
    <dgm:cxn modelId="{1C4FC032-9A2A-4D52-AE63-0F9F0C5CA3C0}" type="presOf" srcId="{DCBEB1E4-F14D-4C92-BAFC-887F86DBECF3}" destId="{FAC86587-ADDA-4FB7-8D2D-D68AF1D94D64}" srcOrd="0" destOrd="1" presId="urn:microsoft.com/office/officeart/2005/8/layout/chevron2"/>
    <dgm:cxn modelId="{158EF34E-6A2F-4DE7-9366-18BC4E186563}" srcId="{FF6C4817-74FC-4EF0-B225-CEF092674B89}" destId="{327F5F63-30BE-4404-AD01-41A97E4D1620}" srcOrd="1" destOrd="0" parTransId="{840D2C19-D4F8-4C83-B3CF-7F8E3476D218}" sibTransId="{B31DAA0F-657D-46F8-BB17-861B3C38484E}"/>
    <dgm:cxn modelId="{3EB40974-B548-4E1C-992F-1D8B0BC7980F}" srcId="{E95A45A6-8548-43FB-9576-933AF93A420E}" destId="{1946FC04-5651-41BA-97EB-E5A27A809139}" srcOrd="0" destOrd="0" parTransId="{6D0FE3AB-9697-4817-B14E-0B6DF74B2FE8}" sibTransId="{B78EE62F-C438-4E9D-85DB-8F6D84A3936C}"/>
    <dgm:cxn modelId="{CDF7C778-8F00-43CB-8749-5C1B07D85CD9}" type="presOf" srcId="{1946FC04-5651-41BA-97EB-E5A27A809139}" destId="{B5D8705B-E0E0-4B9E-9DE1-DFBAE5363BBF}" srcOrd="0" destOrd="0" presId="urn:microsoft.com/office/officeart/2005/8/layout/chevron2"/>
    <dgm:cxn modelId="{53190190-D7B2-4B71-97E5-9158DD81367A}" type="presOf" srcId="{327F5F63-30BE-4404-AD01-41A97E4D1620}" destId="{911B0C40-D2E8-4C58-8170-7CA23550A830}" srcOrd="0" destOrd="1" presId="urn:microsoft.com/office/officeart/2005/8/layout/chevron2"/>
    <dgm:cxn modelId="{1382A395-184F-4F8B-B6C1-DE8A3E4A31B8}" type="presOf" srcId="{48C8B59E-18A7-49CB-BD7C-135964754628}" destId="{911B0C40-D2E8-4C58-8170-7CA23550A830}" srcOrd="0" destOrd="0" presId="urn:microsoft.com/office/officeart/2005/8/layout/chevron2"/>
    <dgm:cxn modelId="{A728E999-FED8-4C3B-BA42-99A6B6DAFD9E}" type="presOf" srcId="{B8F8E4EE-0ABC-4044-A30F-F3A74B82CFC3}" destId="{DD13A396-AF90-494D-ABD0-291541F43020}" srcOrd="0" destOrd="0" presId="urn:microsoft.com/office/officeart/2005/8/layout/chevron2"/>
    <dgm:cxn modelId="{F137F0A1-E850-45C5-8C7A-FB4E20668DDA}" srcId="{9B76977A-563F-4AFE-8C48-339C19D77983}" destId="{DCBEB1E4-F14D-4C92-BAFC-887F86DBECF3}" srcOrd="1" destOrd="0" parTransId="{A5A02C0A-C673-4626-861C-D88E3B676603}" sibTransId="{0E7832BB-2523-4CAC-BB8A-514C75EF8A64}"/>
    <dgm:cxn modelId="{3E708EA2-DE70-41AF-A7EA-D9C7DF34DBC9}" type="presOf" srcId="{9B76977A-563F-4AFE-8C48-339C19D77983}" destId="{499F2A28-5B19-4249-B128-F1BFF73D1425}" srcOrd="0" destOrd="0" presId="urn:microsoft.com/office/officeart/2005/8/layout/chevron2"/>
    <dgm:cxn modelId="{D9997AB0-4A1A-4A4A-A138-43682EF5AFF3}" srcId="{B8F8E4EE-0ABC-4044-A30F-F3A74B82CFC3}" destId="{FF6C4817-74FC-4EF0-B225-CEF092674B89}" srcOrd="2" destOrd="0" parTransId="{05F8EAEC-02D2-4D10-96B9-3FBA7531CEA1}" sibTransId="{E2044E61-1E1C-4DE2-AE66-F7303B7527CC}"/>
    <dgm:cxn modelId="{199C06B5-B5E0-4D99-AC7E-504513E7C509}" srcId="{B8F8E4EE-0ABC-4044-A30F-F3A74B82CFC3}" destId="{E95A45A6-8548-43FB-9576-933AF93A420E}" srcOrd="1" destOrd="0" parTransId="{A022469B-4330-4F34-8DE5-04CF87B6796A}" sibTransId="{2001E76C-E1CE-464F-8A46-61D38EF438B1}"/>
    <dgm:cxn modelId="{D6F99BBB-5260-45C4-BA7C-81AB96438C23}" srcId="{9B76977A-563F-4AFE-8C48-339C19D77983}" destId="{833328AD-057D-4857-A1C8-CA48FFE1C970}" srcOrd="0" destOrd="0" parTransId="{E31CE2EC-78D4-49A6-9610-D27AC5ADF707}" sibTransId="{B5887133-CF06-48C1-A3FE-EC4004568E25}"/>
    <dgm:cxn modelId="{744B17DB-172C-4DD4-8683-863F5120745E}" type="presOf" srcId="{833328AD-057D-4857-A1C8-CA48FFE1C970}" destId="{FAC86587-ADDA-4FB7-8D2D-D68AF1D94D64}" srcOrd="0" destOrd="0" presId="urn:microsoft.com/office/officeart/2005/8/layout/chevron2"/>
    <dgm:cxn modelId="{262504E3-3B4D-4F29-A742-55CEFA6C584E}" srcId="{B8F8E4EE-0ABC-4044-A30F-F3A74B82CFC3}" destId="{9B76977A-563F-4AFE-8C48-339C19D77983}" srcOrd="0" destOrd="0" parTransId="{2DE6712E-3030-4AE5-B494-B3D2590FE835}" sibTransId="{0E33B6ED-B9B9-4EB5-9C03-C619AC46469D}"/>
    <dgm:cxn modelId="{B637ACEE-537E-45E6-978E-6D9BC179750D}" srcId="{FF6C4817-74FC-4EF0-B225-CEF092674B89}" destId="{48C8B59E-18A7-49CB-BD7C-135964754628}" srcOrd="0" destOrd="0" parTransId="{29EF5DFF-DF2E-4565-9045-A57F1CD3D739}" sibTransId="{46E95001-24D5-4B45-9898-08E8C2D93376}"/>
    <dgm:cxn modelId="{B28176F9-5B01-447A-B91F-3489C6F1B745}" type="presOf" srcId="{E95A45A6-8548-43FB-9576-933AF93A420E}" destId="{08326D4F-815A-4ACE-B12F-E827C2C7D9D7}" srcOrd="0" destOrd="0" presId="urn:microsoft.com/office/officeart/2005/8/layout/chevron2"/>
    <dgm:cxn modelId="{ACCB0A52-6F1D-4144-9C04-76FC18898450}" type="presParOf" srcId="{DD13A396-AF90-494D-ABD0-291541F43020}" destId="{DF3E9F56-4837-4709-A5F9-93A8A4E20F02}" srcOrd="0" destOrd="0" presId="urn:microsoft.com/office/officeart/2005/8/layout/chevron2"/>
    <dgm:cxn modelId="{41D38762-6315-4D8C-B8E5-BA9751F608E5}" type="presParOf" srcId="{DF3E9F56-4837-4709-A5F9-93A8A4E20F02}" destId="{499F2A28-5B19-4249-B128-F1BFF73D1425}" srcOrd="0" destOrd="0" presId="urn:microsoft.com/office/officeart/2005/8/layout/chevron2"/>
    <dgm:cxn modelId="{F0674600-BFD6-432D-AFB5-D4C08919B1C4}" type="presParOf" srcId="{DF3E9F56-4837-4709-A5F9-93A8A4E20F02}" destId="{FAC86587-ADDA-4FB7-8D2D-D68AF1D94D64}" srcOrd="1" destOrd="0" presId="urn:microsoft.com/office/officeart/2005/8/layout/chevron2"/>
    <dgm:cxn modelId="{50352BC5-09E3-4B13-B3C0-08A376BC3FF3}" type="presParOf" srcId="{DD13A396-AF90-494D-ABD0-291541F43020}" destId="{7FEA4EBE-F909-45E0-9C23-6566FDA8ED70}" srcOrd="1" destOrd="0" presId="urn:microsoft.com/office/officeart/2005/8/layout/chevron2"/>
    <dgm:cxn modelId="{E2704612-C1BE-418C-A0EB-999B5A765DBA}" type="presParOf" srcId="{DD13A396-AF90-494D-ABD0-291541F43020}" destId="{61E5A6E1-104A-4ACD-8779-781AACE06981}" srcOrd="2" destOrd="0" presId="urn:microsoft.com/office/officeart/2005/8/layout/chevron2"/>
    <dgm:cxn modelId="{500B978C-FDB9-46E3-A190-7888099CD7C4}" type="presParOf" srcId="{61E5A6E1-104A-4ACD-8779-781AACE06981}" destId="{08326D4F-815A-4ACE-B12F-E827C2C7D9D7}" srcOrd="0" destOrd="0" presId="urn:microsoft.com/office/officeart/2005/8/layout/chevron2"/>
    <dgm:cxn modelId="{B12907CD-F6C7-4D0E-A226-669B6F47747F}" type="presParOf" srcId="{61E5A6E1-104A-4ACD-8779-781AACE06981}" destId="{B5D8705B-E0E0-4B9E-9DE1-DFBAE5363BBF}" srcOrd="1" destOrd="0" presId="urn:microsoft.com/office/officeart/2005/8/layout/chevron2"/>
    <dgm:cxn modelId="{84DBB52B-7921-40EF-9BB4-272AEDAA47F4}" type="presParOf" srcId="{DD13A396-AF90-494D-ABD0-291541F43020}" destId="{121712E9-CDBC-4BC3-95DD-CE232635AC6C}" srcOrd="3" destOrd="0" presId="urn:microsoft.com/office/officeart/2005/8/layout/chevron2"/>
    <dgm:cxn modelId="{F141AE97-A53F-40D0-9C00-3BD5CCA8B63B}" type="presParOf" srcId="{DD13A396-AF90-494D-ABD0-291541F43020}" destId="{025B082B-C98F-4AD1-9E38-AC1BF6452401}" srcOrd="4" destOrd="0" presId="urn:microsoft.com/office/officeart/2005/8/layout/chevron2"/>
    <dgm:cxn modelId="{268B3C83-BC03-4924-953F-E5B63F05E6DC}" type="presParOf" srcId="{025B082B-C98F-4AD1-9E38-AC1BF6452401}" destId="{8EACBE49-4158-41AF-899B-7283E08C3E89}" srcOrd="0" destOrd="0" presId="urn:microsoft.com/office/officeart/2005/8/layout/chevron2"/>
    <dgm:cxn modelId="{68B21214-80D9-44F8-9D49-F236E96D672D}" type="presParOf" srcId="{025B082B-C98F-4AD1-9E38-AC1BF6452401}" destId="{911B0C40-D2E8-4C58-8170-7CA23550A8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/>
            <a:t>C</a:t>
          </a:r>
          <a:r>
            <a:rPr kumimoji="1" lang="ja-JP" altLang="en-US" sz="1800" kern="1200"/>
            <a:t>をオイラー閉路とする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/>
            <a:t>C</a:t>
          </a:r>
          <a:r>
            <a:rPr kumimoji="1" lang="ja-JP" altLang="en-US" sz="1800" kern="1200"/>
            <a:t>において，新頂点</a:t>
          </a:r>
          <a:r>
            <a:rPr kumimoji="1" lang="en-US" altLang="ja-JP" sz="1800" kern="1200"/>
            <a:t>v</a:t>
          </a:r>
          <a:r>
            <a:rPr kumimoji="1" lang="ja-JP" altLang="en-US" sz="1800" kern="1200"/>
            <a:t>が現れたとき，</a:t>
          </a:r>
          <a:r>
            <a:rPr kumimoji="1" lang="en-US" altLang="ja-JP" sz="1800" kern="1200"/>
            <a:t>(</a:t>
          </a:r>
          <a:r>
            <a:rPr kumimoji="1" lang="ja-JP" altLang="en-US" sz="1800" kern="1200"/>
            <a:t>入る枝＋出る枝</a:t>
          </a:r>
          <a:r>
            <a:rPr kumimoji="1" lang="en-US" altLang="ja-JP" sz="1800" kern="1200"/>
            <a:t>)</a:t>
          </a:r>
          <a:r>
            <a:rPr kumimoji="1" lang="ja-JP" altLang="en-US" sz="1800" kern="1200"/>
            <a:t>で</a:t>
          </a:r>
          <a:r>
            <a:rPr kumimoji="1" lang="en-US" altLang="ja-JP" sz="1800" kern="1200"/>
            <a:t>1</a:t>
          </a:r>
          <a:r>
            <a:rPr kumimoji="1" lang="ja-JP" altLang="en-US" sz="1800" kern="1200"/>
            <a:t>回につき，　　　</a:t>
          </a:r>
          <a:r>
            <a:rPr kumimoji="1" lang="en-US" altLang="ja-JP" sz="1800" kern="1200"/>
            <a:t>2</a:t>
          </a:r>
          <a:r>
            <a:rPr kumimoji="1" lang="ja-JP" altLang="en-US" sz="1800" kern="1200"/>
            <a:t>個の枝を通る</a:t>
          </a:r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全ての枝を一度通ることから，　　　　　</a:t>
          </a:r>
          <a:r>
            <a:rPr kumimoji="1" lang="en-US" altLang="ja-JP" sz="1800" kern="1200"/>
            <a:t>v</a:t>
          </a:r>
          <a:r>
            <a:rPr kumimoji="1" lang="ja-JP" altLang="en-US" sz="1800" kern="1200"/>
            <a:t>の次数は偶数となる</a:t>
          </a:r>
        </a:p>
      </dsp:txBody>
      <dsp:txXfrm rot="-5400000">
        <a:off x="1029841" y="2597734"/>
        <a:ext cx="3860601" cy="862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辺の数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とし，全ての頂点の次数は偶数より，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は</a:t>
          </a:r>
          <a:r>
            <a:rPr kumimoji="1" lang="en-US" altLang="ja-JP" sz="1800" kern="1200"/>
            <a:t>2</a:t>
          </a:r>
          <a:r>
            <a:rPr kumimoji="1" lang="ja-JP" altLang="en-US" sz="1800" kern="1200"/>
            <a:t>以上で，　　　　　　　　</a:t>
          </a:r>
          <a:r>
            <a:rPr kumimoji="1" lang="en-US" altLang="ja-JP" sz="1800" kern="1200"/>
            <a:t>k=2</a:t>
          </a:r>
          <a:r>
            <a:rPr kumimoji="1" lang="ja-JP" altLang="en-US" sz="1800" kern="1200"/>
            <a:t>のときは，行って帰ることで自明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800" kern="1200"/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800" kern="1200"/>
        </a:p>
      </dsp:txBody>
      <dsp:txXfrm rot="-5400000">
        <a:off x="1029841" y="2597734"/>
        <a:ext cx="3860601" cy="862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辺の数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とし，全ての頂点の次数は偶数より，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は</a:t>
          </a:r>
          <a:r>
            <a:rPr kumimoji="1" lang="en-US" altLang="ja-JP" sz="1800" kern="1200"/>
            <a:t>2</a:t>
          </a:r>
          <a:r>
            <a:rPr kumimoji="1" lang="ja-JP" altLang="en-US" sz="1800" kern="1200"/>
            <a:t>以上で，　　　　　　　　</a:t>
          </a:r>
          <a:r>
            <a:rPr kumimoji="1" lang="en-US" altLang="ja-JP" sz="1800" kern="1200"/>
            <a:t>k=2</a:t>
          </a:r>
          <a:r>
            <a:rPr kumimoji="1" lang="ja-JP" altLang="en-US" sz="1800" kern="1200"/>
            <a:t>のときは，行って帰ることで自明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全ての頂点の次数が偶数のとき，　グラフ</a:t>
          </a:r>
          <a:r>
            <a:rPr kumimoji="1" lang="en-US" altLang="ja-JP" sz="1800" kern="1200"/>
            <a:t>G</a:t>
          </a:r>
          <a:r>
            <a:rPr kumimoji="1" lang="ja-JP" altLang="en-US" sz="1800" kern="1200"/>
            <a:t>は，閉路</a:t>
          </a:r>
          <a:r>
            <a:rPr kumimoji="1" lang="en-US" altLang="ja-JP" sz="1800" kern="1200"/>
            <a:t>C</a:t>
          </a:r>
          <a:r>
            <a:rPr kumimoji="1" lang="ja-JP" altLang="en-US" sz="1800" kern="1200"/>
            <a:t>を持つ　　　　　　　なぜなら，行き止まりが無いため</a:t>
          </a:r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800" kern="1200"/>
        </a:p>
      </dsp:txBody>
      <dsp:txXfrm rot="-5400000">
        <a:off x="1029841" y="2597734"/>
        <a:ext cx="3860601" cy="862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辺の数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とし，全ての頂点の次数は偶数より，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は</a:t>
          </a:r>
          <a:r>
            <a:rPr kumimoji="1" lang="en-US" altLang="ja-JP" sz="1800" kern="1200"/>
            <a:t>2</a:t>
          </a:r>
          <a:r>
            <a:rPr kumimoji="1" lang="ja-JP" altLang="en-US" sz="1800" kern="1200"/>
            <a:t>以上で，　　　　　　　　</a:t>
          </a:r>
          <a:r>
            <a:rPr kumimoji="1" lang="en-US" altLang="ja-JP" sz="1800" kern="1200"/>
            <a:t>k=2</a:t>
          </a:r>
          <a:r>
            <a:rPr kumimoji="1" lang="ja-JP" altLang="en-US" sz="1800" kern="1200"/>
            <a:t>のときは，行って帰ることで自明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全ての頂点の次数が偶数のとき，　グラフ</a:t>
          </a:r>
          <a:r>
            <a:rPr kumimoji="1" lang="en-US" altLang="ja-JP" sz="1800" kern="1200"/>
            <a:t>G</a:t>
          </a:r>
          <a:r>
            <a:rPr kumimoji="1" lang="ja-JP" altLang="en-US" sz="1800" kern="1200"/>
            <a:t>は，閉路</a:t>
          </a:r>
          <a:r>
            <a:rPr kumimoji="1" lang="en-US" altLang="ja-JP" sz="1800" kern="1200"/>
            <a:t>C</a:t>
          </a:r>
          <a:r>
            <a:rPr kumimoji="1" lang="ja-JP" altLang="en-US" sz="1800" kern="1200"/>
            <a:t>を持つ　　　　　　　なぜなら，行き止まりが無いため</a:t>
          </a:r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800" kern="1200"/>
        </a:p>
      </dsp:txBody>
      <dsp:txXfrm rot="-5400000">
        <a:off x="1029841" y="2597734"/>
        <a:ext cx="3860601" cy="862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辺の数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とし，全ての頂点の次数は偶数より，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は</a:t>
          </a:r>
          <a:r>
            <a:rPr kumimoji="1" lang="en-US" altLang="ja-JP" sz="1800" kern="1200"/>
            <a:t>2</a:t>
          </a:r>
          <a:r>
            <a:rPr kumimoji="1" lang="ja-JP" altLang="en-US" sz="1800" kern="1200"/>
            <a:t>以上で，　　　　　　　　</a:t>
          </a:r>
          <a:r>
            <a:rPr kumimoji="1" lang="en-US" altLang="ja-JP" sz="1800" kern="1200"/>
            <a:t>k=2</a:t>
          </a:r>
          <a:r>
            <a:rPr kumimoji="1" lang="ja-JP" altLang="en-US" sz="1800" kern="1200"/>
            <a:t>のときは，行って帰ることで自明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全ての頂点の次数が偶数のとき，　グラフ</a:t>
          </a:r>
          <a:r>
            <a:rPr kumimoji="1" lang="en-US" altLang="ja-JP" sz="1800" kern="1200"/>
            <a:t>G</a:t>
          </a:r>
          <a:r>
            <a:rPr kumimoji="1" lang="ja-JP" altLang="en-US" sz="1800" kern="1200"/>
            <a:t>は，閉路</a:t>
          </a:r>
          <a:r>
            <a:rPr kumimoji="1" lang="en-US" altLang="ja-JP" sz="1800" kern="1200"/>
            <a:t>C</a:t>
          </a:r>
          <a:r>
            <a:rPr kumimoji="1" lang="ja-JP" altLang="en-US" sz="1800" kern="1200"/>
            <a:t>を持つ　　　　　　　なぜなら，行き止まりが無いため</a:t>
          </a:r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/>
            <a:t>G</a:t>
          </a:r>
          <a:r>
            <a:rPr kumimoji="1" lang="ja-JP" altLang="en-US" sz="1800" kern="1200"/>
            <a:t>から閉路</a:t>
          </a:r>
          <a:r>
            <a:rPr kumimoji="1" lang="en-US" altLang="ja-JP" sz="1800" kern="1200"/>
            <a:t>C</a:t>
          </a:r>
          <a:r>
            <a:rPr kumimoji="1" lang="ja-JP" altLang="en-US" sz="1800" kern="1200"/>
            <a:t>を取り除いたグラフ</a:t>
          </a:r>
          <a:r>
            <a:rPr kumimoji="1" lang="en-US" altLang="ja-JP" sz="1800" kern="1200"/>
            <a:t>G-C</a:t>
          </a:r>
          <a:r>
            <a:rPr kumimoji="1" lang="ja-JP" altLang="en-US" sz="1800" kern="1200"/>
            <a:t>の各連結成分にも，やはりオイラー閉路</a:t>
          </a:r>
          <a:r>
            <a:rPr kumimoji="1" lang="en-US" altLang="ja-JP" sz="1800" kern="1200"/>
            <a:t>C(</a:t>
          </a:r>
          <a:r>
            <a:rPr kumimoji="1" lang="en-US" altLang="ja-JP" sz="1800" kern="1200" err="1"/>
            <a:t>i</a:t>
          </a:r>
          <a:r>
            <a:rPr kumimoji="1" lang="en-US" altLang="ja-JP" sz="1800" kern="1200"/>
            <a:t>)</a:t>
          </a:r>
          <a:r>
            <a:rPr kumimoji="1" lang="ja-JP" altLang="en-US" sz="1800" kern="1200"/>
            <a:t>が存在する</a:t>
          </a:r>
        </a:p>
      </dsp:txBody>
      <dsp:txXfrm rot="-5400000">
        <a:off x="1029841" y="2597734"/>
        <a:ext cx="3860601" cy="862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辺の数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とし，全ての頂点の次数は偶数より，</a:t>
          </a:r>
          <a:r>
            <a:rPr kumimoji="1" lang="en-US" altLang="ja-JP" sz="1800" kern="1200"/>
            <a:t>k</a:t>
          </a:r>
          <a:r>
            <a:rPr kumimoji="1" lang="ja-JP" altLang="en-US" sz="1800" kern="1200"/>
            <a:t>は</a:t>
          </a:r>
          <a:r>
            <a:rPr kumimoji="1" lang="en-US" altLang="ja-JP" sz="1800" kern="1200"/>
            <a:t>2</a:t>
          </a:r>
          <a:r>
            <a:rPr kumimoji="1" lang="ja-JP" altLang="en-US" sz="1800" kern="1200"/>
            <a:t>以上で，　　　　　　　　</a:t>
          </a:r>
          <a:r>
            <a:rPr kumimoji="1" lang="en-US" altLang="ja-JP" sz="1800" kern="1200"/>
            <a:t>k=2</a:t>
          </a:r>
          <a:r>
            <a:rPr kumimoji="1" lang="ja-JP" altLang="en-US" sz="1800" kern="1200"/>
            <a:t>のときは，行って帰ることで自明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kern="1200"/>
            <a:t>全ての頂点の次数が偶数のとき，　グラフ</a:t>
          </a:r>
          <a:r>
            <a:rPr kumimoji="1" lang="en-US" altLang="ja-JP" sz="1800" kern="1200"/>
            <a:t>G</a:t>
          </a:r>
          <a:r>
            <a:rPr kumimoji="1" lang="ja-JP" altLang="en-US" sz="1800" kern="1200"/>
            <a:t>は，閉路</a:t>
          </a:r>
          <a:r>
            <a:rPr kumimoji="1" lang="en-US" altLang="ja-JP" sz="1800" kern="1200"/>
            <a:t>C</a:t>
          </a:r>
          <a:r>
            <a:rPr kumimoji="1" lang="ja-JP" altLang="en-US" sz="1800" kern="1200"/>
            <a:t>を持つ　　　　　　　なぜなら，行き止まりが無いため</a:t>
          </a:r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/>
            <a:t>G</a:t>
          </a:r>
          <a:r>
            <a:rPr kumimoji="1" lang="ja-JP" altLang="en-US" sz="1800" kern="1200"/>
            <a:t>から閉路</a:t>
          </a:r>
          <a:r>
            <a:rPr kumimoji="1" lang="en-US" altLang="ja-JP" sz="1800" kern="1200"/>
            <a:t>C</a:t>
          </a:r>
          <a:r>
            <a:rPr kumimoji="1" lang="ja-JP" altLang="en-US" sz="1800" kern="1200"/>
            <a:t>を取り除いたグラフ</a:t>
          </a:r>
          <a:r>
            <a:rPr kumimoji="1" lang="en-US" altLang="ja-JP" sz="1800" kern="1200"/>
            <a:t>G-C</a:t>
          </a:r>
          <a:r>
            <a:rPr kumimoji="1" lang="ja-JP" altLang="en-US" sz="1800" kern="1200"/>
            <a:t>の各連結成分</a:t>
          </a:r>
          <a:r>
            <a:rPr kumimoji="1" lang="en-US" altLang="ja-JP" sz="1800" kern="1200"/>
            <a:t>H(</a:t>
          </a:r>
          <a:r>
            <a:rPr kumimoji="1" lang="en-US" altLang="ja-JP" sz="1800" kern="1200" err="1"/>
            <a:t>i</a:t>
          </a:r>
          <a:r>
            <a:rPr kumimoji="1" lang="en-US" altLang="ja-JP" sz="1800" kern="1200"/>
            <a:t>)</a:t>
          </a:r>
          <a:r>
            <a:rPr kumimoji="1" lang="ja-JP" altLang="en-US" sz="1800" kern="1200"/>
            <a:t>にも，やはりオイラー閉路</a:t>
          </a:r>
          <a:r>
            <a:rPr kumimoji="1" lang="en-US" altLang="ja-JP" sz="1800" kern="1200"/>
            <a:t>C(</a:t>
          </a:r>
          <a:r>
            <a:rPr kumimoji="1" lang="en-US" altLang="ja-JP" sz="1800" kern="1200" err="1"/>
            <a:t>i</a:t>
          </a:r>
          <a:r>
            <a:rPr kumimoji="1" lang="en-US" altLang="ja-JP" sz="1800" kern="1200"/>
            <a:t>)</a:t>
          </a:r>
          <a:r>
            <a:rPr kumimoji="1" lang="ja-JP" altLang="en-US" sz="1800" kern="1200"/>
            <a:t>が存在する</a:t>
          </a:r>
        </a:p>
      </dsp:txBody>
      <dsp:txXfrm rot="-5400000">
        <a:off x="1029841" y="2597734"/>
        <a:ext cx="3860601" cy="862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/>
            <a:t>全ての頂点の次数が偶数のとき，　グラフ</a:t>
          </a:r>
          <a:r>
            <a:rPr kumimoji="1" lang="en-US" altLang="ja-JP" sz="1600" kern="1200"/>
            <a:t>G</a:t>
          </a:r>
          <a:r>
            <a:rPr kumimoji="1" lang="ja-JP" altLang="en-US" sz="1600" kern="1200"/>
            <a:t>は，閉路</a:t>
          </a:r>
          <a:r>
            <a:rPr kumimoji="1" lang="en-US" altLang="ja-JP" sz="1600" kern="1200"/>
            <a:t>C</a:t>
          </a:r>
          <a:r>
            <a:rPr kumimoji="1" lang="ja-JP" altLang="en-US" sz="1600" kern="1200"/>
            <a:t>を持つ　　　　　　　なぜなら，行き止まりが無いため</a:t>
          </a:r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/>
            <a:t>G</a:t>
          </a:r>
          <a:r>
            <a:rPr kumimoji="1" lang="ja-JP" altLang="en-US" sz="1600" kern="1200"/>
            <a:t>から閉路</a:t>
          </a:r>
          <a:r>
            <a:rPr kumimoji="1" lang="en-US" altLang="ja-JP" sz="1600" kern="1200"/>
            <a:t>C</a:t>
          </a:r>
          <a:r>
            <a:rPr kumimoji="1" lang="ja-JP" altLang="en-US" sz="1600" kern="1200"/>
            <a:t>を取り除いたグラフ</a:t>
          </a:r>
          <a:r>
            <a:rPr kumimoji="1" lang="en-US" altLang="ja-JP" sz="1600" kern="1200"/>
            <a:t>G-C</a:t>
          </a:r>
          <a:r>
            <a:rPr kumimoji="1" lang="ja-JP" altLang="en-US" sz="1600" kern="1200"/>
            <a:t>の各連結成分にも，やはりオイラー閉路</a:t>
          </a:r>
          <a:r>
            <a:rPr kumimoji="1" lang="en-US" altLang="ja-JP" sz="1600" kern="1200"/>
            <a:t>C(</a:t>
          </a:r>
          <a:r>
            <a:rPr kumimoji="1" lang="en-US" altLang="ja-JP" sz="1600" kern="1200" err="1"/>
            <a:t>i</a:t>
          </a:r>
          <a:r>
            <a:rPr kumimoji="1" lang="en-US" altLang="ja-JP" sz="1600" kern="1200"/>
            <a:t>)</a:t>
          </a:r>
          <a:r>
            <a:rPr kumimoji="1" lang="ja-JP" altLang="en-US" sz="1600" kern="1200"/>
            <a:t>が存在する</a:t>
          </a:r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4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仮定より，取り除いた</a:t>
          </a:r>
          <a:r>
            <a:rPr kumimoji="1" lang="en-US" altLang="ja-JP" sz="1600" kern="1200" dirty="0"/>
            <a:t>C</a:t>
          </a:r>
          <a:r>
            <a:rPr kumimoji="1" lang="ja-JP" altLang="en-US" sz="1600" kern="1200" dirty="0"/>
            <a:t>を回りつつ，</a:t>
          </a:r>
          <a:r>
            <a:rPr kumimoji="1" lang="en-US" altLang="ja-JP" sz="1600" kern="1200" dirty="0"/>
            <a:t>H(</a:t>
          </a:r>
          <a:r>
            <a:rPr kumimoji="1" lang="en-US" altLang="ja-JP" sz="1600" kern="1200" dirty="0" err="1"/>
            <a:t>i</a:t>
          </a:r>
          <a:r>
            <a:rPr kumimoji="1" lang="en-US" altLang="ja-JP" sz="1600" kern="1200" dirty="0"/>
            <a:t>)</a:t>
          </a:r>
          <a:r>
            <a:rPr kumimoji="1" lang="ja-JP" altLang="en-US" sz="1600" kern="1200" dirty="0"/>
            <a:t>との共通点に達する度，</a:t>
          </a:r>
          <a:r>
            <a:rPr kumimoji="1" lang="en-US" altLang="ja-JP" sz="1600" kern="1200" dirty="0"/>
            <a:t>C(</a:t>
          </a:r>
          <a:r>
            <a:rPr kumimoji="1" lang="en-US" altLang="ja-JP" sz="1600" kern="1200" dirty="0" err="1"/>
            <a:t>i</a:t>
          </a:r>
          <a:r>
            <a:rPr kumimoji="1" lang="en-US" altLang="ja-JP" sz="1600" kern="1200" dirty="0"/>
            <a:t>)</a:t>
          </a:r>
          <a:r>
            <a:rPr kumimoji="1" lang="ja-JP" altLang="en-US" sz="1600" kern="1200" dirty="0"/>
            <a:t>を一周して戻ることを繰り返せば，一筆書きが出来る</a:t>
          </a:r>
        </a:p>
      </dsp:txBody>
      <dsp:txXfrm rot="-5400000">
        <a:off x="1029841" y="2597734"/>
        <a:ext cx="3860601" cy="862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2A28-5B19-4249-B128-F1BFF73D1425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1</a:t>
          </a:r>
          <a:endParaRPr kumimoji="1" lang="ja-JP" altLang="en-US" sz="2800" kern="1200"/>
        </a:p>
      </dsp:txBody>
      <dsp:txXfrm rot="-5400000">
        <a:off x="1" y="515391"/>
        <a:ext cx="1029841" cy="441360"/>
      </dsp:txXfrm>
    </dsp:sp>
    <dsp:sp modelId="{FAC86587-ADDA-4FB7-8D2D-D68AF1D94D64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700" kern="1200"/>
            <a:t>sample</a:t>
          </a:r>
          <a:endParaRPr kumimoji="1" lang="ja-JP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700" kern="1200"/>
            <a:t>text</a:t>
          </a:r>
          <a:endParaRPr kumimoji="1" lang="ja-JP" altLang="en-US" sz="2700" kern="1200"/>
        </a:p>
      </dsp:txBody>
      <dsp:txXfrm rot="-5400000">
        <a:off x="1029841" y="47152"/>
        <a:ext cx="3860601" cy="862917"/>
      </dsp:txXfrm>
    </dsp:sp>
    <dsp:sp modelId="{08326D4F-815A-4ACE-B12F-E827C2C7D9D7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2</a:t>
          </a:r>
          <a:endParaRPr kumimoji="1" lang="ja-JP" altLang="en-US" sz="2800" kern="1200"/>
        </a:p>
      </dsp:txBody>
      <dsp:txXfrm rot="-5400000">
        <a:off x="1" y="1790682"/>
        <a:ext cx="1029841" cy="441360"/>
      </dsp:txXfrm>
    </dsp:sp>
    <dsp:sp modelId="{B5D8705B-E0E0-4B9E-9DE1-DFBAE5363BBF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700" kern="1200"/>
            <a:t>sample</a:t>
          </a:r>
          <a:endParaRPr kumimoji="1" lang="ja-JP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700" kern="1200"/>
            <a:t>text</a:t>
          </a:r>
          <a:endParaRPr kumimoji="1" lang="ja-JP" altLang="en-US" sz="2700" kern="1200"/>
        </a:p>
      </dsp:txBody>
      <dsp:txXfrm rot="-5400000">
        <a:off x="1029841" y="1322444"/>
        <a:ext cx="3860601" cy="862917"/>
      </dsp:txXfrm>
    </dsp:sp>
    <dsp:sp modelId="{8EACBE49-4158-41AF-899B-7283E08C3E89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/>
            <a:t>3</a:t>
          </a:r>
          <a:endParaRPr kumimoji="1" lang="ja-JP" altLang="en-US" sz="2800" kern="1200"/>
        </a:p>
      </dsp:txBody>
      <dsp:txXfrm rot="-5400000">
        <a:off x="1" y="3065974"/>
        <a:ext cx="1029841" cy="441360"/>
      </dsp:txXfrm>
    </dsp:sp>
    <dsp:sp modelId="{911B0C40-D2E8-4C58-8170-7CA23550A830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700" kern="1200"/>
            <a:t>sample</a:t>
          </a:r>
          <a:endParaRPr kumimoji="1" lang="ja-JP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700" kern="1200"/>
            <a:t>text</a:t>
          </a:r>
          <a:endParaRPr kumimoji="1" lang="ja-JP" altLang="en-US" sz="2700" kern="1200"/>
        </a:p>
      </dsp:txBody>
      <dsp:txXfrm rot="-5400000">
        <a:off x="1029841" y="2597734"/>
        <a:ext cx="3860601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6E30-445A-49A5-A32D-2FAEE83E8630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51D3-D6AF-4F40-9336-AF31D6AA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8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BE389-61B7-4030-A6A4-941C3E770A45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6138"/>
            <a:ext cx="4060825" cy="2284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0600" y="3257629"/>
            <a:ext cx="7924800" cy="2665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84797-EE43-4412-A45D-51277EFEB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6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第</a:t>
            </a:r>
            <a:r>
              <a:rPr lang="en-US" altLang="ja-JP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12</a:t>
            </a:r>
            <a:r>
              <a:rPr kumimoji="1" lang="ja-JP" altLang="en-US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章</a:t>
            </a:r>
            <a:br>
              <a:rPr kumimoji="1" lang="en-US" altLang="ja-JP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</a:br>
            <a:br>
              <a:rPr kumimoji="1" lang="en-US" altLang="ja-JP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</a:br>
            <a:r>
              <a:rPr kumimoji="1" lang="ja-JP" altLang="en-US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グラフ最適化問題</a:t>
            </a:r>
            <a:endParaRPr kumimoji="1" lang="ja-JP" altLang="en-US" sz="4000">
              <a:latin typeface="ＤＨＰ平成明朝体W7" panose="02020700000000000000" pitchFamily="18" charset="-128"/>
              <a:ea typeface="ＤＨＰ平成明朝体W7" panose="020207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竹内研究室</a:t>
            </a:r>
            <a:r>
              <a:rPr kumimoji="1" lang="en-US" altLang="ja-JP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B3</a:t>
            </a:r>
            <a:r>
              <a:rPr kumimoji="1" lang="ja-JP" altLang="en-US">
                <a:latin typeface="ＤＨＰ平成明朝体W7" panose="02020700000000000000" pitchFamily="18" charset="-128"/>
                <a:ea typeface="ＤＨＰ平成明朝体W7" panose="02020700000000000000" pitchFamily="18" charset="-128"/>
              </a:rPr>
              <a:t>　前川　幸輝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旧</a:t>
            </a:r>
            <a:r>
              <a:rPr kumimoji="1" lang="en-US" altLang="ja-JP"/>
              <a:t>)</a:t>
            </a:r>
            <a:r>
              <a:rPr kumimoji="1" lang="ja-JP" altLang="en-US"/>
              <a:t>ケー二ヒスベルグの橋問題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7280" y="1828800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東プロイセン・ケーニヒスベルグ　→　現在は，ロシア連邦・カリーニングラード</a:t>
            </a:r>
          </a:p>
        </p:txBody>
      </p:sp>
      <p:sp>
        <p:nvSpPr>
          <p:cNvPr id="8" name="楕円 7"/>
          <p:cNvSpPr/>
          <p:nvPr/>
        </p:nvSpPr>
        <p:spPr>
          <a:xfrm>
            <a:off x="3569551" y="2419350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569550" y="3876516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569549" y="533368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6388951" y="3876516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876675" y="3163382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181475" y="3172917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876675" y="4639757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181475" y="4649292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0" idx="6"/>
          </p:cNvCxnSpPr>
          <p:nvPr/>
        </p:nvCxnSpPr>
        <p:spPr>
          <a:xfrm flipH="1">
            <a:off x="4474434" y="4649292"/>
            <a:ext cx="2047035" cy="1136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8" idx="6"/>
            <a:endCxn id="11" idx="1"/>
          </p:cNvCxnSpPr>
          <p:nvPr/>
        </p:nvCxnSpPr>
        <p:spPr>
          <a:xfrm>
            <a:off x="4474436" y="2871793"/>
            <a:ext cx="2047032" cy="1137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1" idx="2"/>
          </p:cNvCxnSpPr>
          <p:nvPr/>
        </p:nvCxnSpPr>
        <p:spPr>
          <a:xfrm flipH="1">
            <a:off x="4474435" y="4328959"/>
            <a:ext cx="1914516" cy="16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3874" y="1829094"/>
            <a:ext cx="1784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枝→橋</a:t>
            </a:r>
            <a:endParaRPr kumimoji="1" lang="en-US" altLang="ja-JP" sz="2400"/>
          </a:p>
          <a:p>
            <a:r>
              <a:rPr kumimoji="1" lang="ja-JP" altLang="en-US" sz="2400"/>
              <a:t>頂点→陸地</a:t>
            </a:r>
            <a:endParaRPr kumimoji="1" lang="en-US" altLang="ja-JP" sz="2400"/>
          </a:p>
          <a:p>
            <a:r>
              <a:rPr kumimoji="1" lang="ja-JP" altLang="en-US" sz="2400"/>
              <a:t>　と見立てる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195629" y="2509329"/>
            <a:ext cx="1808876" cy="125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95433" y="2575524"/>
            <a:ext cx="239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地域には，</a:t>
            </a:r>
            <a:endParaRPr kumimoji="1" lang="en-US" altLang="ja-JP" sz="2400"/>
          </a:p>
          <a:p>
            <a:r>
              <a:rPr kumimoji="1" lang="en-US" altLang="ja-JP" sz="2400"/>
              <a:t>4</a:t>
            </a:r>
            <a:r>
              <a:rPr kumimoji="1" lang="ja-JP" altLang="en-US" sz="2400"/>
              <a:t>つの陸地および</a:t>
            </a:r>
            <a:endParaRPr kumimoji="1" lang="en-US" altLang="ja-JP" sz="2400"/>
          </a:p>
          <a:p>
            <a:r>
              <a:rPr kumimoji="1" lang="en-US" altLang="ja-JP" sz="2400"/>
              <a:t>7</a:t>
            </a:r>
            <a:r>
              <a:rPr kumimoji="1" lang="ja-JP" altLang="en-US" sz="2400"/>
              <a:t>つの橋が存在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95433" y="4781401"/>
            <a:ext cx="239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全ての</a:t>
            </a:r>
            <a:r>
              <a:rPr kumimoji="1" lang="en-US" altLang="ja-JP" sz="2400"/>
              <a:t>7</a:t>
            </a:r>
            <a:r>
              <a:rPr kumimoji="1" lang="ja-JP" altLang="en-US" sz="2400"/>
              <a:t>つの橋を，</a:t>
            </a:r>
            <a:endParaRPr kumimoji="1" lang="en-US" altLang="ja-JP" sz="2400"/>
          </a:p>
          <a:p>
            <a:r>
              <a:rPr kumimoji="1" lang="ja-JP" altLang="en-US" sz="2400"/>
              <a:t>二度通ること無く</a:t>
            </a:r>
            <a:endParaRPr kumimoji="1" lang="en-US" altLang="ja-JP" sz="2400"/>
          </a:p>
          <a:p>
            <a:r>
              <a:rPr kumimoji="1" lang="ja-JP" altLang="en-US" sz="2400"/>
              <a:t>渡りきれるか</a:t>
            </a:r>
          </a:p>
        </p:txBody>
      </p:sp>
      <p:sp>
        <p:nvSpPr>
          <p:cNvPr id="32" name="下矢印 31"/>
          <p:cNvSpPr/>
          <p:nvPr/>
        </p:nvSpPr>
        <p:spPr>
          <a:xfrm>
            <a:off x="8465401" y="3952568"/>
            <a:ext cx="742950" cy="69548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8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旧</a:t>
            </a:r>
            <a:r>
              <a:rPr kumimoji="1" lang="en-US" altLang="ja-JP"/>
              <a:t>)</a:t>
            </a:r>
            <a:r>
              <a:rPr kumimoji="1" lang="ja-JP" altLang="en-US"/>
              <a:t>ケー二ヒスベルグの橋問題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7280" y="1828800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オイラーの導いた結論</a:t>
            </a:r>
          </a:p>
        </p:txBody>
      </p:sp>
      <p:sp>
        <p:nvSpPr>
          <p:cNvPr id="8" name="楕円 7"/>
          <p:cNvSpPr/>
          <p:nvPr/>
        </p:nvSpPr>
        <p:spPr>
          <a:xfrm>
            <a:off x="3569551" y="2419350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３</a:t>
            </a:r>
          </a:p>
        </p:txBody>
      </p:sp>
      <p:sp>
        <p:nvSpPr>
          <p:cNvPr id="9" name="楕円 8"/>
          <p:cNvSpPr/>
          <p:nvPr/>
        </p:nvSpPr>
        <p:spPr>
          <a:xfrm>
            <a:off x="3569550" y="3876516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５</a:t>
            </a:r>
          </a:p>
        </p:txBody>
      </p:sp>
      <p:sp>
        <p:nvSpPr>
          <p:cNvPr id="10" name="楕円 9"/>
          <p:cNvSpPr/>
          <p:nvPr/>
        </p:nvSpPr>
        <p:spPr>
          <a:xfrm>
            <a:off x="3569549" y="533368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３</a:t>
            </a:r>
          </a:p>
        </p:txBody>
      </p:sp>
      <p:sp>
        <p:nvSpPr>
          <p:cNvPr id="11" name="楕円 10"/>
          <p:cNvSpPr/>
          <p:nvPr/>
        </p:nvSpPr>
        <p:spPr>
          <a:xfrm>
            <a:off x="6388951" y="3876516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３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3876675" y="3163382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181475" y="3172917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876675" y="4639757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181475" y="4649292"/>
            <a:ext cx="0" cy="893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0" idx="6"/>
          </p:cNvCxnSpPr>
          <p:nvPr/>
        </p:nvCxnSpPr>
        <p:spPr>
          <a:xfrm flipH="1">
            <a:off x="4474434" y="4649292"/>
            <a:ext cx="2047035" cy="1136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8" idx="6"/>
            <a:endCxn id="11" idx="1"/>
          </p:cNvCxnSpPr>
          <p:nvPr/>
        </p:nvCxnSpPr>
        <p:spPr>
          <a:xfrm>
            <a:off x="4474436" y="2871793"/>
            <a:ext cx="2047032" cy="1137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1" idx="2"/>
          </p:cNvCxnSpPr>
          <p:nvPr/>
        </p:nvCxnSpPr>
        <p:spPr>
          <a:xfrm flipH="1">
            <a:off x="4474435" y="4328959"/>
            <a:ext cx="1914516" cy="16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195629" y="2509329"/>
            <a:ext cx="1808876" cy="125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</a:rPr>
              <a:t>一筆書き</a:t>
            </a:r>
            <a:endParaRPr kumimoji="1" lang="en-US" altLang="ja-JP" sz="2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rgbClr val="C00000"/>
                </a:solidFill>
              </a:rPr>
              <a:t>不可能</a:t>
            </a:r>
            <a:endParaRPr kumimoji="1" lang="en-US" altLang="ja-JP" sz="2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rgbClr val="C00000"/>
                </a:solidFill>
              </a:rPr>
              <a:t>　である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95433" y="2575524"/>
            <a:ext cx="287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全ての橋を渡るには</a:t>
            </a:r>
            <a:endParaRPr kumimoji="1" lang="en-US" altLang="ja-JP" sz="2400"/>
          </a:p>
          <a:p>
            <a:r>
              <a:rPr kumimoji="1" lang="ja-JP" altLang="en-US" sz="2400"/>
              <a:t>行って帰る偶数個の</a:t>
            </a:r>
            <a:endParaRPr kumimoji="1" lang="en-US" altLang="ja-JP" sz="2400"/>
          </a:p>
          <a:p>
            <a:r>
              <a:rPr kumimoji="1" lang="ja-JP" altLang="en-US" sz="2400"/>
              <a:t>枝が必要である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95433" y="4781401"/>
            <a:ext cx="303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全ての頂点に，</a:t>
            </a:r>
            <a:endParaRPr kumimoji="1" lang="en-US" altLang="ja-JP" sz="2400"/>
          </a:p>
          <a:p>
            <a:r>
              <a:rPr kumimoji="1" lang="ja-JP" altLang="en-US" sz="2400"/>
              <a:t>奇数個の枝しかない</a:t>
            </a:r>
            <a:endParaRPr kumimoji="1" lang="en-US" altLang="ja-JP" sz="2400"/>
          </a:p>
          <a:p>
            <a:r>
              <a:rPr kumimoji="1" lang="ja-JP" altLang="en-US" sz="2400"/>
              <a:t>→不可能</a:t>
            </a:r>
          </a:p>
        </p:txBody>
      </p:sp>
      <p:sp>
        <p:nvSpPr>
          <p:cNvPr id="32" name="下矢印 31"/>
          <p:cNvSpPr/>
          <p:nvPr/>
        </p:nvSpPr>
        <p:spPr>
          <a:xfrm>
            <a:off x="8465401" y="3952568"/>
            <a:ext cx="742950" cy="69548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88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7280" y="1828800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オイラーの導いた結論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76400" y="2543175"/>
            <a:ext cx="55851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一筆書きができる条件</a:t>
            </a:r>
            <a:endParaRPr kumimoji="1" lang="en-US" altLang="ja-JP" sz="2400"/>
          </a:p>
          <a:p>
            <a:r>
              <a:rPr kumimoji="1" lang="ja-JP" altLang="en-US" sz="2400"/>
              <a:t>　前提「連結なグラフである」</a:t>
            </a:r>
            <a:endParaRPr kumimoji="1" lang="en-US" altLang="ja-JP" sz="2400"/>
          </a:p>
          <a:p>
            <a:r>
              <a:rPr kumimoji="1" lang="ja-JP" altLang="en-US" sz="2400"/>
              <a:t>　次の①または②を満たす</a:t>
            </a:r>
            <a:endParaRPr kumimoji="1"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①オイラーグラフ</a:t>
            </a:r>
            <a:endParaRPr kumimoji="1" lang="en-US" altLang="ja-JP" sz="2400"/>
          </a:p>
          <a:p>
            <a:r>
              <a:rPr kumimoji="1" lang="ja-JP" altLang="en-US" sz="2400"/>
              <a:t>　→全ての頂点の次数が偶数個である</a:t>
            </a:r>
            <a:endParaRPr kumimoji="1"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②準オイラーグラフ</a:t>
            </a:r>
            <a:endParaRPr kumimoji="1" lang="en-US" altLang="ja-JP" sz="2400"/>
          </a:p>
          <a:p>
            <a:r>
              <a:rPr kumimoji="1" lang="ja-JP" altLang="en-US" sz="2400"/>
              <a:t>　→次数が奇数である頂点が丁度</a:t>
            </a:r>
            <a:r>
              <a:rPr kumimoji="1" lang="en-US" altLang="ja-JP" sz="2400"/>
              <a:t>2</a:t>
            </a:r>
            <a:r>
              <a:rPr kumimoji="1" lang="ja-JP" altLang="en-US" sz="2400"/>
              <a:t>つある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676399" y="2543175"/>
            <a:ext cx="6953251" cy="341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91574" y="4943832"/>
            <a:ext cx="2549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次数</a:t>
            </a:r>
            <a:endParaRPr kumimoji="1" lang="en-US" altLang="ja-JP" sz="2000"/>
          </a:p>
          <a:p>
            <a:r>
              <a:rPr kumimoji="1" lang="ja-JP" altLang="en-US" sz="2000"/>
              <a:t>→ある頂点から</a:t>
            </a:r>
            <a:endParaRPr kumimoji="1" lang="en-US" altLang="ja-JP" sz="2000"/>
          </a:p>
          <a:p>
            <a:r>
              <a:rPr kumimoji="1" lang="ja-JP" altLang="en-US" sz="2000"/>
              <a:t>出入りしている辺の数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4" y="2543175"/>
            <a:ext cx="327153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280730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1190625" y="1928777"/>
            <a:ext cx="3800475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オイラーグラフである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190625" y="4449887"/>
            <a:ext cx="3800475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全ての頂点の次数が偶数</a:t>
            </a:r>
          </a:p>
        </p:txBody>
      </p:sp>
      <p:sp>
        <p:nvSpPr>
          <p:cNvPr id="15" name="下矢印 14"/>
          <p:cNvSpPr/>
          <p:nvPr/>
        </p:nvSpPr>
        <p:spPr>
          <a:xfrm>
            <a:off x="2682449" y="3217907"/>
            <a:ext cx="816826" cy="10858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07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33449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1190625" y="1928777"/>
            <a:ext cx="3800475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オイラーグラフである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190625" y="4449887"/>
            <a:ext cx="3800475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全ての頂点の次数が偶数</a:t>
            </a:r>
          </a:p>
        </p:txBody>
      </p:sp>
      <p:sp>
        <p:nvSpPr>
          <p:cNvPr id="15" name="下矢印 14"/>
          <p:cNvSpPr/>
          <p:nvPr/>
        </p:nvSpPr>
        <p:spPr>
          <a:xfrm rot="10800000">
            <a:off x="2682449" y="3217907"/>
            <a:ext cx="816826" cy="10858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0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flipV="1">
            <a:off x="2369827" y="3781425"/>
            <a:ext cx="2306948" cy="3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6" idx="7"/>
          </p:cNvCxnSpPr>
          <p:nvPr/>
        </p:nvCxnSpPr>
        <p:spPr>
          <a:xfrm flipV="1">
            <a:off x="2303567" y="4105249"/>
            <a:ext cx="2306949" cy="991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484907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楕円 9"/>
          <p:cNvSpPr/>
          <p:nvPr/>
        </p:nvSpPr>
        <p:spPr>
          <a:xfrm>
            <a:off x="1531201" y="2049771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11" name="楕円 10"/>
          <p:cNvSpPr/>
          <p:nvPr/>
        </p:nvSpPr>
        <p:spPr>
          <a:xfrm>
            <a:off x="1531200" y="3506937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４</a:t>
            </a:r>
          </a:p>
        </p:txBody>
      </p:sp>
      <p:sp>
        <p:nvSpPr>
          <p:cNvPr id="16" name="楕円 15"/>
          <p:cNvSpPr/>
          <p:nvPr/>
        </p:nvSpPr>
        <p:spPr>
          <a:xfrm>
            <a:off x="1531199" y="496410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17" name="楕円 16"/>
          <p:cNvSpPr/>
          <p:nvPr/>
        </p:nvSpPr>
        <p:spPr>
          <a:xfrm>
            <a:off x="4021199" y="204884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cxnSp>
        <p:nvCxnSpPr>
          <p:cNvPr id="18" name="直線コネクタ 17"/>
          <p:cNvCxnSpPr>
            <a:stCxn id="10" idx="4"/>
            <a:endCxn id="11" idx="0"/>
          </p:cNvCxnSpPr>
          <p:nvPr/>
        </p:nvCxnSpPr>
        <p:spPr>
          <a:xfrm flipH="1">
            <a:off x="1983643" y="2954656"/>
            <a:ext cx="1" cy="552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2369827" y="4098572"/>
            <a:ext cx="1783888" cy="6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42" idx="4"/>
            <a:endCxn id="30" idx="0"/>
          </p:cNvCxnSpPr>
          <p:nvPr/>
        </p:nvCxnSpPr>
        <p:spPr>
          <a:xfrm>
            <a:off x="4473640" y="4462353"/>
            <a:ext cx="2" cy="501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7" idx="3"/>
            <a:endCxn id="11" idx="7"/>
          </p:cNvCxnSpPr>
          <p:nvPr/>
        </p:nvCxnSpPr>
        <p:spPr>
          <a:xfrm flipH="1">
            <a:off x="2303568" y="2821216"/>
            <a:ext cx="1850148" cy="818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6"/>
            <a:endCxn id="30" idx="2"/>
          </p:cNvCxnSpPr>
          <p:nvPr/>
        </p:nvCxnSpPr>
        <p:spPr>
          <a:xfrm flipV="1">
            <a:off x="2436084" y="5416545"/>
            <a:ext cx="15851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7" idx="2"/>
            <a:endCxn id="10" idx="6"/>
          </p:cNvCxnSpPr>
          <p:nvPr/>
        </p:nvCxnSpPr>
        <p:spPr>
          <a:xfrm flipH="1">
            <a:off x="2436086" y="2501291"/>
            <a:ext cx="1585113" cy="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4021199" y="496410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90435" y="573647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G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42" name="楕円 41"/>
          <p:cNvSpPr/>
          <p:nvPr/>
        </p:nvSpPr>
        <p:spPr>
          <a:xfrm>
            <a:off x="4021197" y="355746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424078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484907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1100037" y="323430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C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2369827" y="3781425"/>
            <a:ext cx="2306948" cy="3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31" idx="7"/>
          </p:cNvCxnSpPr>
          <p:nvPr/>
        </p:nvCxnSpPr>
        <p:spPr>
          <a:xfrm flipV="1">
            <a:off x="2303567" y="4105249"/>
            <a:ext cx="2306949" cy="991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531201" y="2049771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29" name="楕円 28"/>
          <p:cNvSpPr/>
          <p:nvPr/>
        </p:nvSpPr>
        <p:spPr>
          <a:xfrm>
            <a:off x="1531200" y="3506937"/>
            <a:ext cx="904885" cy="904885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４</a:t>
            </a:r>
          </a:p>
        </p:txBody>
      </p:sp>
      <p:sp>
        <p:nvSpPr>
          <p:cNvPr id="31" name="楕円 30"/>
          <p:cNvSpPr/>
          <p:nvPr/>
        </p:nvSpPr>
        <p:spPr>
          <a:xfrm>
            <a:off x="1531199" y="496410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32" name="楕円 31"/>
          <p:cNvSpPr/>
          <p:nvPr/>
        </p:nvSpPr>
        <p:spPr>
          <a:xfrm>
            <a:off x="4021199" y="204884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cxnSp>
        <p:nvCxnSpPr>
          <p:cNvPr id="33" name="直線コネクタ 32"/>
          <p:cNvCxnSpPr>
            <a:stCxn id="28" idx="4"/>
            <a:endCxn id="29" idx="0"/>
          </p:cNvCxnSpPr>
          <p:nvPr/>
        </p:nvCxnSpPr>
        <p:spPr>
          <a:xfrm flipH="1">
            <a:off x="1983643" y="2954656"/>
            <a:ext cx="1" cy="552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2369827" y="4098572"/>
            <a:ext cx="1783888" cy="66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44" idx="4"/>
            <a:endCxn id="39" idx="0"/>
          </p:cNvCxnSpPr>
          <p:nvPr/>
        </p:nvCxnSpPr>
        <p:spPr>
          <a:xfrm>
            <a:off x="4473640" y="4462353"/>
            <a:ext cx="2" cy="501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3"/>
            <a:endCxn id="29" idx="7"/>
          </p:cNvCxnSpPr>
          <p:nvPr/>
        </p:nvCxnSpPr>
        <p:spPr>
          <a:xfrm flipH="1">
            <a:off x="2303568" y="2821216"/>
            <a:ext cx="1850148" cy="818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6"/>
            <a:endCxn id="39" idx="2"/>
          </p:cNvCxnSpPr>
          <p:nvPr/>
        </p:nvCxnSpPr>
        <p:spPr>
          <a:xfrm flipV="1">
            <a:off x="2436084" y="5416545"/>
            <a:ext cx="15851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8" idx="6"/>
          </p:cNvCxnSpPr>
          <p:nvPr/>
        </p:nvCxnSpPr>
        <p:spPr>
          <a:xfrm flipH="1">
            <a:off x="2436086" y="2501291"/>
            <a:ext cx="1585113" cy="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4021199" y="496410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90435" y="573647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G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4021197" y="3557468"/>
            <a:ext cx="904885" cy="904885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9590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564745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1100037" y="323430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C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2369827" y="3781425"/>
            <a:ext cx="2306948" cy="3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31" idx="7"/>
          </p:cNvCxnSpPr>
          <p:nvPr/>
        </p:nvCxnSpPr>
        <p:spPr>
          <a:xfrm flipV="1">
            <a:off x="2303567" y="4105249"/>
            <a:ext cx="2306949" cy="991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531201" y="2049771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29" name="楕円 28"/>
          <p:cNvSpPr/>
          <p:nvPr/>
        </p:nvSpPr>
        <p:spPr>
          <a:xfrm>
            <a:off x="1531200" y="3506937"/>
            <a:ext cx="904885" cy="904885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４</a:t>
            </a:r>
          </a:p>
        </p:txBody>
      </p:sp>
      <p:sp>
        <p:nvSpPr>
          <p:cNvPr id="31" name="楕円 30"/>
          <p:cNvSpPr/>
          <p:nvPr/>
        </p:nvSpPr>
        <p:spPr>
          <a:xfrm>
            <a:off x="1531199" y="496410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32" name="楕円 31"/>
          <p:cNvSpPr/>
          <p:nvPr/>
        </p:nvSpPr>
        <p:spPr>
          <a:xfrm>
            <a:off x="4021199" y="204884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cxnSp>
        <p:nvCxnSpPr>
          <p:cNvPr id="33" name="直線コネクタ 32"/>
          <p:cNvCxnSpPr>
            <a:stCxn id="28" idx="4"/>
            <a:endCxn id="29" idx="0"/>
          </p:cNvCxnSpPr>
          <p:nvPr/>
        </p:nvCxnSpPr>
        <p:spPr>
          <a:xfrm flipH="1">
            <a:off x="1983643" y="2954656"/>
            <a:ext cx="1" cy="552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2369827" y="4098572"/>
            <a:ext cx="1783888" cy="66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44" idx="4"/>
            <a:endCxn id="39" idx="0"/>
          </p:cNvCxnSpPr>
          <p:nvPr/>
        </p:nvCxnSpPr>
        <p:spPr>
          <a:xfrm>
            <a:off x="4473640" y="4462353"/>
            <a:ext cx="2" cy="501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3"/>
            <a:endCxn id="29" idx="7"/>
          </p:cNvCxnSpPr>
          <p:nvPr/>
        </p:nvCxnSpPr>
        <p:spPr>
          <a:xfrm flipH="1">
            <a:off x="2303568" y="2821216"/>
            <a:ext cx="1850148" cy="818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6"/>
            <a:endCxn id="39" idx="2"/>
          </p:cNvCxnSpPr>
          <p:nvPr/>
        </p:nvCxnSpPr>
        <p:spPr>
          <a:xfrm flipV="1">
            <a:off x="2436084" y="5416545"/>
            <a:ext cx="15851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8" idx="6"/>
          </p:cNvCxnSpPr>
          <p:nvPr/>
        </p:nvCxnSpPr>
        <p:spPr>
          <a:xfrm flipH="1">
            <a:off x="2436086" y="2501291"/>
            <a:ext cx="1585113" cy="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4021199" y="496410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90435" y="573647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G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4021197" y="3557468"/>
            <a:ext cx="904885" cy="904885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359774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241320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43556" y="173736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C(1)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3571" y="4107889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C(2)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96472" y="573647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G-C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42963" y="554582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連結成分</a:t>
            </a:r>
            <a:endParaRPr kumimoji="1" lang="en-US" altLang="ja-JP"/>
          </a:p>
          <a:p>
            <a:r>
              <a:rPr kumimoji="1" lang="ja-JP" altLang="en-US"/>
              <a:t>→連結な部分グラフ</a:t>
            </a:r>
          </a:p>
        </p:txBody>
      </p:sp>
      <p:cxnSp>
        <p:nvCxnSpPr>
          <p:cNvPr id="29" name="直線コネクタ 28"/>
          <p:cNvCxnSpPr>
            <a:stCxn id="33" idx="7"/>
          </p:cNvCxnSpPr>
          <p:nvPr/>
        </p:nvCxnSpPr>
        <p:spPr>
          <a:xfrm flipV="1">
            <a:off x="2303567" y="4105249"/>
            <a:ext cx="2306949" cy="991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1531201" y="2049771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32" name="楕円 31"/>
          <p:cNvSpPr/>
          <p:nvPr/>
        </p:nvSpPr>
        <p:spPr>
          <a:xfrm>
            <a:off x="1531200" y="3506937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33" name="楕円 32"/>
          <p:cNvSpPr/>
          <p:nvPr/>
        </p:nvSpPr>
        <p:spPr>
          <a:xfrm>
            <a:off x="1531199" y="496410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34" name="楕円 33"/>
          <p:cNvSpPr/>
          <p:nvPr/>
        </p:nvSpPr>
        <p:spPr>
          <a:xfrm>
            <a:off x="4021199" y="204884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cxnSp>
        <p:nvCxnSpPr>
          <p:cNvPr id="35" name="直線コネクタ 34"/>
          <p:cNvCxnSpPr>
            <a:stCxn id="31" idx="4"/>
            <a:endCxn id="32" idx="0"/>
          </p:cNvCxnSpPr>
          <p:nvPr/>
        </p:nvCxnSpPr>
        <p:spPr>
          <a:xfrm flipH="1">
            <a:off x="1983643" y="2954656"/>
            <a:ext cx="1" cy="552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46" idx="4"/>
            <a:endCxn id="44" idx="0"/>
          </p:cNvCxnSpPr>
          <p:nvPr/>
        </p:nvCxnSpPr>
        <p:spPr>
          <a:xfrm>
            <a:off x="4473640" y="4462353"/>
            <a:ext cx="2" cy="501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3"/>
            <a:endCxn id="32" idx="7"/>
          </p:cNvCxnSpPr>
          <p:nvPr/>
        </p:nvCxnSpPr>
        <p:spPr>
          <a:xfrm flipH="1">
            <a:off x="2303568" y="2821216"/>
            <a:ext cx="1850148" cy="818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3" idx="6"/>
            <a:endCxn id="44" idx="2"/>
          </p:cNvCxnSpPr>
          <p:nvPr/>
        </p:nvCxnSpPr>
        <p:spPr>
          <a:xfrm flipV="1">
            <a:off x="2436084" y="5416545"/>
            <a:ext cx="15851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2"/>
            <a:endCxn id="31" idx="6"/>
          </p:cNvCxnSpPr>
          <p:nvPr/>
        </p:nvCxnSpPr>
        <p:spPr>
          <a:xfrm flipH="1">
            <a:off x="2436086" y="2501291"/>
            <a:ext cx="1585113" cy="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4021199" y="496410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  <p:sp>
        <p:nvSpPr>
          <p:cNvPr id="46" name="楕円 45"/>
          <p:cNvSpPr/>
          <p:nvPr/>
        </p:nvSpPr>
        <p:spPr>
          <a:xfrm>
            <a:off x="4021197" y="355746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32109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 flipV="1">
            <a:off x="2369827" y="3781425"/>
            <a:ext cx="2306948" cy="3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303568" y="4105249"/>
            <a:ext cx="2306948" cy="3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40978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楕円 9"/>
          <p:cNvSpPr/>
          <p:nvPr/>
        </p:nvSpPr>
        <p:spPr>
          <a:xfrm>
            <a:off x="1531201" y="2049771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1" name="楕円 10"/>
          <p:cNvSpPr/>
          <p:nvPr/>
        </p:nvSpPr>
        <p:spPr>
          <a:xfrm>
            <a:off x="1531200" y="3506937"/>
            <a:ext cx="904885" cy="904885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/>
          </a:p>
        </p:txBody>
      </p:sp>
      <p:sp>
        <p:nvSpPr>
          <p:cNvPr id="16" name="楕円 15"/>
          <p:cNvSpPr/>
          <p:nvPr/>
        </p:nvSpPr>
        <p:spPr>
          <a:xfrm>
            <a:off x="1531199" y="496410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楕円 16"/>
          <p:cNvSpPr/>
          <p:nvPr/>
        </p:nvSpPr>
        <p:spPr>
          <a:xfrm>
            <a:off x="4021199" y="204884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8" name="直線コネクタ 17"/>
          <p:cNvCxnSpPr>
            <a:stCxn id="10" idx="4"/>
            <a:endCxn id="11" idx="0"/>
          </p:cNvCxnSpPr>
          <p:nvPr/>
        </p:nvCxnSpPr>
        <p:spPr>
          <a:xfrm flipH="1">
            <a:off x="1983643" y="2954656"/>
            <a:ext cx="1" cy="552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29" idx="3"/>
            <a:endCxn id="16" idx="7"/>
          </p:cNvCxnSpPr>
          <p:nvPr/>
        </p:nvCxnSpPr>
        <p:spPr>
          <a:xfrm flipH="1">
            <a:off x="2303567" y="4329836"/>
            <a:ext cx="1850147" cy="766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29" idx="4"/>
            <a:endCxn id="30" idx="0"/>
          </p:cNvCxnSpPr>
          <p:nvPr/>
        </p:nvCxnSpPr>
        <p:spPr>
          <a:xfrm>
            <a:off x="4473640" y="4462353"/>
            <a:ext cx="2" cy="501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7" idx="3"/>
            <a:endCxn id="11" idx="7"/>
          </p:cNvCxnSpPr>
          <p:nvPr/>
        </p:nvCxnSpPr>
        <p:spPr>
          <a:xfrm flipH="1">
            <a:off x="2303568" y="2821216"/>
            <a:ext cx="1850148" cy="818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6"/>
            <a:endCxn id="30" idx="2"/>
          </p:cNvCxnSpPr>
          <p:nvPr/>
        </p:nvCxnSpPr>
        <p:spPr>
          <a:xfrm flipV="1">
            <a:off x="2436084" y="5416545"/>
            <a:ext cx="15851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7" idx="2"/>
            <a:endCxn id="10" idx="6"/>
          </p:cNvCxnSpPr>
          <p:nvPr/>
        </p:nvCxnSpPr>
        <p:spPr>
          <a:xfrm flipH="1">
            <a:off x="2436086" y="2501291"/>
            <a:ext cx="1585113" cy="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4021199" y="4964102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43556" y="173736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C(1)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3571" y="4107889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C(2)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90435" y="5736471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chemeClr val="accent2"/>
                </a:solidFill>
              </a:rPr>
              <a:t>G</a:t>
            </a:r>
            <a:endParaRPr kumimoji="1" lang="ja-JP" altLang="en-US" sz="3600">
              <a:solidFill>
                <a:schemeClr val="accent2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021197" y="3557468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始点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23571" y="309990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C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グラフとは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グラフに関する用語の定義，活用先他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オイラーの定理証明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1190625" y="1928777"/>
            <a:ext cx="3800475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オイラーグラフである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190625" y="4449887"/>
            <a:ext cx="3800475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全ての頂点の次数が偶数</a:t>
            </a:r>
          </a:p>
        </p:txBody>
      </p:sp>
      <p:sp>
        <p:nvSpPr>
          <p:cNvPr id="15" name="下矢印 14"/>
          <p:cNvSpPr/>
          <p:nvPr/>
        </p:nvSpPr>
        <p:spPr>
          <a:xfrm rot="10800000">
            <a:off x="2191220" y="3217907"/>
            <a:ext cx="816826" cy="10858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3161138" y="3217907"/>
            <a:ext cx="816826" cy="10858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36827" y="1928777"/>
            <a:ext cx="3800475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準オイラーグラフである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736827" y="4449887"/>
            <a:ext cx="3800475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次数が奇数である頂点が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丁度２つある</a:t>
            </a:r>
          </a:p>
        </p:txBody>
      </p:sp>
      <p:sp>
        <p:nvSpPr>
          <p:cNvPr id="17" name="下矢印 16"/>
          <p:cNvSpPr/>
          <p:nvPr/>
        </p:nvSpPr>
        <p:spPr>
          <a:xfrm rot="10800000">
            <a:off x="7737422" y="3217907"/>
            <a:ext cx="816826" cy="10858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8707340" y="3217907"/>
            <a:ext cx="816826" cy="10858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82980" y="3529999"/>
            <a:ext cx="250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同様の証明により</a:t>
            </a:r>
            <a:endParaRPr kumimoji="1" lang="en-US" altLang="ja-JP" sz="2400"/>
          </a:p>
          <a:p>
            <a:r>
              <a:rPr kumimoji="1" lang="ja-JP" altLang="en-US" sz="2400"/>
              <a:t>いえる！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31415" y="3472760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/>
          </a:p>
          <a:p>
            <a:r>
              <a:rPr kumimoji="1" lang="ja-JP" altLang="en-US" sz="2400"/>
              <a:t>いえた！</a:t>
            </a:r>
          </a:p>
        </p:txBody>
      </p:sp>
    </p:spTree>
    <p:extLst>
      <p:ext uri="{BB962C8B-B14F-4D97-AF65-F5344CB8AC3E}">
        <p14:creationId xmlns:p14="http://schemas.microsoft.com/office/powerpoint/2010/main" val="8867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重み付きグラフ</a:t>
            </a:r>
            <a:r>
              <a:rPr lang="en-US" altLang="ja-JP"/>
              <a:t>―</a:t>
            </a:r>
            <a:r>
              <a:rPr lang="ja-JP" altLang="en-US"/>
              <a:t>ゲーム木</a:t>
            </a:r>
            <a:r>
              <a:rPr lang="en-US" altLang="ja-JP"/>
              <a:t>―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1920236"/>
            <a:ext cx="1857375" cy="18478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76" y="3243223"/>
            <a:ext cx="1990725" cy="18288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07" y="4440551"/>
            <a:ext cx="1990725" cy="180022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143874" y="1829094"/>
            <a:ext cx="19623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　　　←重み</a:t>
            </a:r>
            <a:endParaRPr kumimoji="1"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各打ち手での</a:t>
            </a:r>
            <a:endParaRPr kumimoji="1" lang="en-US" altLang="ja-JP" sz="2400"/>
          </a:p>
          <a:p>
            <a:r>
              <a:rPr kumimoji="1" lang="ja-JP" altLang="en-US" sz="2400"/>
              <a:t>評価値を</a:t>
            </a:r>
            <a:endParaRPr kumimoji="1" lang="en-US" altLang="ja-JP" sz="2400"/>
          </a:p>
          <a:p>
            <a:r>
              <a:rPr kumimoji="1" lang="ja-JP" altLang="en-US" sz="2400"/>
              <a:t>重み付けする</a:t>
            </a:r>
            <a:endParaRPr kumimoji="1" lang="en-US" altLang="ja-JP" sz="2400"/>
          </a:p>
        </p:txBody>
      </p:sp>
      <p:sp>
        <p:nvSpPr>
          <p:cNvPr id="12" name="正方形/長方形 11"/>
          <p:cNvSpPr/>
          <p:nvPr/>
        </p:nvSpPr>
        <p:spPr>
          <a:xfrm>
            <a:off x="1195629" y="2509329"/>
            <a:ext cx="1808876" cy="125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3976402" y="288666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766587" y="424952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3976403" y="425270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458024" y="4249528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962568" y="549444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766587" y="54944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4600032" y="54944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21" name="直線コネクタ 20"/>
          <p:cNvCxnSpPr>
            <a:stCxn id="13" idx="4"/>
            <a:endCxn id="15" idx="0"/>
          </p:cNvCxnSpPr>
          <p:nvPr/>
        </p:nvCxnSpPr>
        <p:spPr>
          <a:xfrm>
            <a:off x="4247865" y="3429592"/>
            <a:ext cx="1" cy="823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3" idx="5"/>
            <a:endCxn id="14" idx="1"/>
          </p:cNvCxnSpPr>
          <p:nvPr/>
        </p:nvCxnSpPr>
        <p:spPr>
          <a:xfrm>
            <a:off x="4439817" y="3350082"/>
            <a:ext cx="1406280" cy="978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3" idx="3"/>
            <a:endCxn id="16" idx="7"/>
          </p:cNvCxnSpPr>
          <p:nvPr/>
        </p:nvCxnSpPr>
        <p:spPr>
          <a:xfrm flipH="1">
            <a:off x="2921439" y="3350082"/>
            <a:ext cx="1134473" cy="978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4" idx="4"/>
            <a:endCxn id="18" idx="0"/>
          </p:cNvCxnSpPr>
          <p:nvPr/>
        </p:nvCxnSpPr>
        <p:spPr>
          <a:xfrm>
            <a:off x="6038050" y="4792454"/>
            <a:ext cx="0" cy="701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4" idx="3"/>
            <a:endCxn id="19" idx="7"/>
          </p:cNvCxnSpPr>
          <p:nvPr/>
        </p:nvCxnSpPr>
        <p:spPr>
          <a:xfrm flipH="1">
            <a:off x="5063447" y="4712944"/>
            <a:ext cx="782650" cy="861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4" idx="5"/>
            <a:endCxn id="17" idx="1"/>
          </p:cNvCxnSpPr>
          <p:nvPr/>
        </p:nvCxnSpPr>
        <p:spPr>
          <a:xfrm>
            <a:off x="6230002" y="4712944"/>
            <a:ext cx="812076" cy="861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227790" y="20134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初期盤面</a:t>
            </a:r>
          </a:p>
        </p:txBody>
      </p:sp>
      <p:cxnSp>
        <p:nvCxnSpPr>
          <p:cNvPr id="50" name="直線コネクタ 49"/>
          <p:cNvCxnSpPr/>
          <p:nvPr/>
        </p:nvCxnSpPr>
        <p:spPr>
          <a:xfrm>
            <a:off x="4247866" y="3676153"/>
            <a:ext cx="0" cy="6062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685076" y="28942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白手番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59940" y="39788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黒手番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850353" y="3542987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977885" y="3536972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96455" y="3536972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7280" y="4718780"/>
            <a:ext cx="30123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重み付けの例</a:t>
            </a:r>
            <a:endParaRPr kumimoji="1" lang="en-US" altLang="ja-JP" sz="2000"/>
          </a:p>
          <a:p>
            <a:r>
              <a:rPr kumimoji="1" lang="ja-JP" altLang="en-US" sz="2000"/>
              <a:t>・角を取れる手順は有利</a:t>
            </a:r>
            <a:endParaRPr kumimoji="1" lang="en-US" altLang="ja-JP" sz="2000"/>
          </a:p>
          <a:p>
            <a:r>
              <a:rPr kumimoji="1" lang="ja-JP" altLang="en-US" sz="2000"/>
              <a:t>　→重みを高くする</a:t>
            </a:r>
            <a:endParaRPr kumimoji="1" lang="en-US" altLang="ja-JP" sz="2000"/>
          </a:p>
          <a:p>
            <a:r>
              <a:rPr kumimoji="1" lang="ja-JP" altLang="en-US" sz="2000"/>
              <a:t>・角を取られる手順は不利</a:t>
            </a:r>
            <a:endParaRPr kumimoji="1" lang="en-US" altLang="ja-JP" sz="2000"/>
          </a:p>
          <a:p>
            <a:r>
              <a:rPr kumimoji="1" lang="ja-JP" altLang="en-US" sz="2000"/>
              <a:t>　→重みを負にする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200324" y="1891419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</a:t>
            </a:r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499298" y="4856391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20</a:t>
            </a:r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784227" y="4856391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-50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024223" y="4856391"/>
            <a:ext cx="555585" cy="555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-50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6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重み付きグラフの他の例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　・　高速道路上の各地点を頂点とし，経路を枝とする</a:t>
            </a:r>
            <a:endParaRPr lang="en-US" altLang="ja-JP" sz="2800"/>
          </a:p>
          <a:p>
            <a:pPr marL="0" indent="0">
              <a:buNone/>
            </a:pPr>
            <a:r>
              <a:rPr kumimoji="1" lang="ja-JP" altLang="en-US" sz="2800"/>
              <a:t>　　　＋重みを</a:t>
            </a:r>
            <a:r>
              <a:rPr kumimoji="1" lang="en-US" altLang="ja-JP" sz="2800"/>
              <a:t>2</a:t>
            </a:r>
            <a:r>
              <a:rPr kumimoji="1" lang="ja-JP" altLang="en-US" sz="2800"/>
              <a:t>地点の距離と</a:t>
            </a:r>
            <a:r>
              <a:rPr lang="ja-JP" altLang="en-US" sz="2800"/>
              <a:t>して与える</a:t>
            </a:r>
            <a:endParaRPr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　・　</a:t>
            </a:r>
            <a:r>
              <a:rPr lang="en-US" altLang="ja-JP" sz="2800"/>
              <a:t>WWW</a:t>
            </a:r>
            <a:r>
              <a:rPr lang="ja-JP" altLang="en-US" sz="2800"/>
              <a:t>の</a:t>
            </a:r>
            <a:r>
              <a:rPr lang="en-US" altLang="ja-JP" sz="2800"/>
              <a:t>Web</a:t>
            </a:r>
            <a:r>
              <a:rPr lang="ja-JP" altLang="en-US" sz="2800"/>
              <a:t>ページを頂点とし，ページ間のリンクを枝とする</a:t>
            </a: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　　　＋重みをリンクが活用された頻度として活用する</a:t>
            </a:r>
            <a:endParaRPr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　・　他にも，遺伝子ネットワーク，状態遷移，感染経路</a:t>
            </a:r>
            <a:r>
              <a:rPr lang="en-US" altLang="ja-JP" sz="2800"/>
              <a:t>…</a:t>
            </a:r>
            <a:r>
              <a:rPr lang="ja-JP" altLang="en-US" sz="2800"/>
              <a:t>等々</a:t>
            </a:r>
            <a:endParaRPr lang="en-US" altLang="ja-JP" sz="280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における実装例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75913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グラフのデータ構造，ノード・エッジ・重み付きエッジおよびグラフの実装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lang="ja-JP" altLang="en-US" dirty="0"/>
              <a:t>プログラムの英語表記と対応が取り易いよう</a:t>
            </a:r>
            <a:r>
              <a:rPr kumimoji="1" lang="ja-JP" altLang="en-US" dirty="0"/>
              <a:t>，この項目</a:t>
            </a:r>
            <a:r>
              <a:rPr lang="ja-JP" altLang="en-US" dirty="0"/>
              <a:t>では</a:t>
            </a:r>
            <a:endParaRPr kumimoji="1" lang="en-US" altLang="ja-JP" dirty="0"/>
          </a:p>
          <a:p>
            <a:r>
              <a:rPr kumimoji="1" lang="ja-JP" altLang="en-US" dirty="0"/>
              <a:t>　頂点→ノード　枝→エッジ　と表記する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E34DE-6AC5-48FA-BAAC-B5A8D31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グラフを表現するデータ構造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66EDE-A5F8-427C-89DD-BE14A04EC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●隣接行列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EE9A85-059E-4F2F-A477-2E69E262A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あるノードから別のノードへの経路を，</a:t>
            </a:r>
            <a:endParaRPr lang="en-US" altLang="ja-JP" sz="2400" dirty="0"/>
          </a:p>
          <a:p>
            <a:r>
              <a:rPr kumimoji="1" lang="ja-JP" altLang="en-US" sz="2400" dirty="0"/>
              <a:t>「辺が有る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無い」という情報</a:t>
            </a:r>
            <a:endParaRPr kumimoji="1" lang="en-US" altLang="ja-JP" sz="2400" dirty="0"/>
          </a:p>
          <a:p>
            <a:r>
              <a:rPr kumimoji="1" lang="ja-JP" altLang="en-US" sz="2400" dirty="0"/>
              <a:t>の行列の形で</a:t>
            </a:r>
            <a:r>
              <a:rPr lang="ja-JP" altLang="en-US" sz="2400" dirty="0"/>
              <a:t>表現したデータ構造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・ノード数</a:t>
            </a:r>
            <a:r>
              <a:rPr kumimoji="1" lang="en-US" altLang="ja-JP" sz="2400" dirty="0"/>
              <a:t>|V|×|V|</a:t>
            </a:r>
            <a:r>
              <a:rPr kumimoji="1" lang="ja-JP" altLang="en-US" sz="2400" dirty="0"/>
              <a:t>の</a:t>
            </a:r>
            <a:r>
              <a:rPr lang="ja-JP" altLang="en-US" sz="2400" dirty="0"/>
              <a:t>二次元配列分の情報が要る</a:t>
            </a:r>
            <a:endParaRPr lang="en-US" altLang="ja-JP" sz="2400" dirty="0"/>
          </a:p>
          <a:p>
            <a:r>
              <a:rPr kumimoji="1" lang="ja-JP" altLang="en-US" sz="2400" dirty="0"/>
              <a:t>・特定の辺の有無の判定が定数時間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8FF5C0-3D78-4DCA-AC84-C2EAC92E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●隣接リスト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013CE-DB79-4491-A812-45AD6B5CDB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/>
              <a:t>あるノードから別のノードへの経路を</a:t>
            </a:r>
            <a:endParaRPr kumimoji="1" lang="en-US" altLang="ja-JP" sz="2400" dirty="0"/>
          </a:p>
          <a:p>
            <a:r>
              <a:rPr lang="ja-JP" altLang="en-US" sz="2400" dirty="0"/>
              <a:t>各ノードについて「行き先の有る辺」</a:t>
            </a:r>
            <a:endParaRPr lang="en-US" altLang="ja-JP" sz="2400" dirty="0"/>
          </a:p>
          <a:p>
            <a:r>
              <a:rPr lang="ja-JP" altLang="en-US" sz="2400" dirty="0"/>
              <a:t>をリストの形で表現したデータ構造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・辺の数</a:t>
            </a:r>
            <a:r>
              <a:rPr lang="en-US" altLang="ja-JP" sz="2400" dirty="0"/>
              <a:t>|E|</a:t>
            </a:r>
            <a:r>
              <a:rPr lang="ja-JP" altLang="en-US" sz="2400" dirty="0"/>
              <a:t>ほどの情報があれば良い</a:t>
            </a:r>
            <a:endParaRPr lang="en-US" altLang="ja-JP" sz="2400" dirty="0"/>
          </a:p>
          <a:p>
            <a:r>
              <a:rPr lang="ja-JP" altLang="en-US" sz="2400" dirty="0"/>
              <a:t>・特定の辺の有無の判定の</a:t>
            </a:r>
            <a:endParaRPr lang="en-US" altLang="ja-JP" sz="2400" dirty="0"/>
          </a:p>
          <a:p>
            <a:r>
              <a:rPr lang="ja-JP" altLang="en-US" sz="2400" dirty="0"/>
              <a:t>　最悪計算量が</a:t>
            </a:r>
            <a:r>
              <a:rPr lang="en-US" altLang="ja-JP" sz="2400" dirty="0"/>
              <a:t>O(|V|)</a:t>
            </a:r>
            <a:r>
              <a:rPr lang="ja-JP" altLang="en-US" sz="2400" dirty="0"/>
              <a:t>となる</a:t>
            </a:r>
            <a:endParaRPr lang="en-US" altLang="ja-JP" sz="240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1066C9-9556-4697-BB46-9889CC0D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81F4A6-67C2-49F0-A51E-07096ED8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96F991-E9B2-4230-9C85-45F79DCE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9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E34DE-6AC5-48FA-BAAC-B5A8D31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グラフを表現するデータ構造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66EDE-A5F8-427C-89DD-BE14A04EC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●隣接行列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8FF5C0-3D78-4DCA-AC84-C2EAC92E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●隣接リスト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1066C9-9556-4697-BB46-9889CC0D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81F4A6-67C2-49F0-A51E-07096ED8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96F991-E9B2-4230-9C85-45F79DCE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0C39EA33-2DF7-46ED-8703-804C0E68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30" y="3033842"/>
            <a:ext cx="2940556" cy="2383743"/>
          </a:xfrm>
          <a:prstGeom prst="rect">
            <a:avLst/>
          </a:prstGeom>
        </p:spPr>
      </p:pic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376E38C-1C38-48DE-B563-22D714D2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01091"/>
              </p:ext>
            </p:extLst>
          </p:nvPr>
        </p:nvGraphicFramePr>
        <p:xfrm>
          <a:off x="1097280" y="2779559"/>
          <a:ext cx="3043645" cy="263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29">
                  <a:extLst>
                    <a:ext uri="{9D8B030D-6E8A-4147-A177-3AD203B41FA5}">
                      <a16:colId xmlns:a16="http://schemas.microsoft.com/office/drawing/2014/main" val="1587424243"/>
                    </a:ext>
                  </a:extLst>
                </a:gridCol>
                <a:gridCol w="608729">
                  <a:extLst>
                    <a:ext uri="{9D8B030D-6E8A-4147-A177-3AD203B41FA5}">
                      <a16:colId xmlns:a16="http://schemas.microsoft.com/office/drawing/2014/main" val="2230296783"/>
                    </a:ext>
                  </a:extLst>
                </a:gridCol>
                <a:gridCol w="608729">
                  <a:extLst>
                    <a:ext uri="{9D8B030D-6E8A-4147-A177-3AD203B41FA5}">
                      <a16:colId xmlns:a16="http://schemas.microsoft.com/office/drawing/2014/main" val="891225590"/>
                    </a:ext>
                  </a:extLst>
                </a:gridCol>
                <a:gridCol w="608729">
                  <a:extLst>
                    <a:ext uri="{9D8B030D-6E8A-4147-A177-3AD203B41FA5}">
                      <a16:colId xmlns:a16="http://schemas.microsoft.com/office/drawing/2014/main" val="4239188079"/>
                    </a:ext>
                  </a:extLst>
                </a:gridCol>
                <a:gridCol w="608729">
                  <a:extLst>
                    <a:ext uri="{9D8B030D-6E8A-4147-A177-3AD203B41FA5}">
                      <a16:colId xmlns:a16="http://schemas.microsoft.com/office/drawing/2014/main" val="4000508096"/>
                    </a:ext>
                  </a:extLst>
                </a:gridCol>
              </a:tblGrid>
              <a:tr h="527605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D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845247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54078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82986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27658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D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81668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EDDFBE-2125-4A12-B85A-341D692AAF90}"/>
              </a:ext>
            </a:extLst>
          </p:cNvPr>
          <p:cNvSpPr txBox="1"/>
          <p:nvPr/>
        </p:nvSpPr>
        <p:spPr>
          <a:xfrm>
            <a:off x="1098719" y="5499760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：辺有り，</a:t>
            </a:r>
            <a:r>
              <a:rPr kumimoji="1" lang="en-US" altLang="ja-JP" dirty="0"/>
              <a:t>0</a:t>
            </a:r>
            <a:r>
              <a:rPr kumimoji="1" lang="ja-JP" altLang="en-US" dirty="0"/>
              <a:t>：辺無し　として表現</a:t>
            </a: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7B35E578-E8B8-4FB1-AED0-261D77F2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70735"/>
              </p:ext>
            </p:extLst>
          </p:nvPr>
        </p:nvGraphicFramePr>
        <p:xfrm>
          <a:off x="7465758" y="2779559"/>
          <a:ext cx="4029556" cy="263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19">
                  <a:extLst>
                    <a:ext uri="{9D8B030D-6E8A-4147-A177-3AD203B41FA5}">
                      <a16:colId xmlns:a16="http://schemas.microsoft.com/office/drawing/2014/main" val="3044682577"/>
                    </a:ext>
                  </a:extLst>
                </a:gridCol>
                <a:gridCol w="3187337">
                  <a:extLst>
                    <a:ext uri="{9D8B030D-6E8A-4147-A177-3AD203B41FA5}">
                      <a16:colId xmlns:a16="http://schemas.microsoft.com/office/drawing/2014/main" val="1376604829"/>
                    </a:ext>
                  </a:extLst>
                </a:gridCol>
              </a:tblGrid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辺の行き先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21916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{B}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972893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{A, C, D}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193251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{B, D}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83314"/>
                  </a:ext>
                </a:extLst>
              </a:tr>
              <a:tr h="527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D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{B, C}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139431"/>
                  </a:ext>
                </a:extLst>
              </a:tr>
            </a:tbl>
          </a:graphicData>
        </a:graphic>
      </p:graphicFrame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AB84B02-C13D-4C38-AACE-3F4D6EB7DFD2}"/>
              </a:ext>
            </a:extLst>
          </p:cNvPr>
          <p:cNvSpPr/>
          <p:nvPr/>
        </p:nvSpPr>
        <p:spPr>
          <a:xfrm>
            <a:off x="6217920" y="1846052"/>
            <a:ext cx="5538651" cy="37840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C443E6-2F36-42C0-98F2-656461DA5A59}"/>
              </a:ext>
            </a:extLst>
          </p:cNvPr>
          <p:cNvSpPr txBox="1"/>
          <p:nvPr/>
        </p:nvSpPr>
        <p:spPr>
          <a:xfrm>
            <a:off x="6300644" y="5777444"/>
            <a:ext cx="589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今回の例では，隣接リストでの表現を試みた</a:t>
            </a:r>
          </a:p>
        </p:txBody>
      </p:sp>
    </p:spTree>
    <p:extLst>
      <p:ext uri="{BB962C8B-B14F-4D97-AF65-F5344CB8AC3E}">
        <p14:creationId xmlns:p14="http://schemas.microsoft.com/office/powerpoint/2010/main" val="33150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中かっこ 23"/>
          <p:cNvSpPr/>
          <p:nvPr/>
        </p:nvSpPr>
        <p:spPr>
          <a:xfrm>
            <a:off x="5871406" y="4542034"/>
            <a:ext cx="452362" cy="537807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中かっこ 21"/>
          <p:cNvSpPr/>
          <p:nvPr/>
        </p:nvSpPr>
        <p:spPr>
          <a:xfrm>
            <a:off x="5871406" y="3753808"/>
            <a:ext cx="452362" cy="537807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中かっこ 19"/>
          <p:cNvSpPr/>
          <p:nvPr/>
        </p:nvSpPr>
        <p:spPr>
          <a:xfrm>
            <a:off x="5871406" y="2443485"/>
            <a:ext cx="452362" cy="1155121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ノードの実装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414485"/>
              </p:ext>
            </p:extLst>
          </p:nvPr>
        </p:nvGraphicFramePr>
        <p:xfrm>
          <a:off x="1187768" y="1760702"/>
          <a:ext cx="4938712" cy="376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198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4696514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node_and_edge.py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Node(object):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2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__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__(self, name):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# name</a:t>
                      </a:r>
                      <a:r>
                        <a:rPr kumimoji="1" lang="ja-JP" altLang="en-US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は文字列である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4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self.name = name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5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getName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self.name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__str__(self):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self.name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87005"/>
                  </a:ext>
                </a:extLst>
              </a:tr>
            </a:tbl>
          </a:graphicData>
        </a:graphic>
      </p:graphicFrame>
      <p:sp>
        <p:nvSpPr>
          <p:cNvPr id="7" name="楕円 6"/>
          <p:cNvSpPr/>
          <p:nvPr/>
        </p:nvSpPr>
        <p:spPr>
          <a:xfrm rot="5400000">
            <a:off x="10233963" y="1991043"/>
            <a:ext cx="904885" cy="904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8" name="直線コネクタ 7"/>
          <p:cNvCxnSpPr>
            <a:stCxn id="7" idx="6"/>
            <a:endCxn id="9" idx="2"/>
          </p:cNvCxnSpPr>
          <p:nvPr/>
        </p:nvCxnSpPr>
        <p:spPr>
          <a:xfrm flipH="1">
            <a:off x="10686325" y="2895928"/>
            <a:ext cx="80" cy="1492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 rot="5335440">
            <a:off x="10242379" y="4387915"/>
            <a:ext cx="904885" cy="904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10162" y="2443485"/>
            <a:ext cx="2398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コンストラクタ</a:t>
            </a:r>
            <a:endParaRPr kumimoji="1" lang="en-US" altLang="ja-JP" sz="2000"/>
          </a:p>
          <a:p>
            <a:r>
              <a:rPr kumimoji="1" lang="ja-JP" altLang="en-US" sz="2000"/>
              <a:t>「</a:t>
            </a:r>
            <a:r>
              <a:rPr kumimoji="1" lang="en-US" altLang="ja-JP" sz="2000"/>
              <a:t>self</a:t>
            </a:r>
            <a:r>
              <a:rPr kumimoji="1" lang="ja-JP" altLang="en-US" sz="2000"/>
              <a:t>」キーワードは，</a:t>
            </a:r>
            <a:endParaRPr kumimoji="1" lang="en-US" altLang="ja-JP" sz="2000"/>
          </a:p>
          <a:p>
            <a:r>
              <a:rPr kumimoji="1" lang="en-US" altLang="ja-JP" sz="2000"/>
              <a:t>Java</a:t>
            </a:r>
            <a:r>
              <a:rPr kumimoji="1" lang="ja-JP" altLang="en-US" sz="2000"/>
              <a:t>での「</a:t>
            </a:r>
            <a:r>
              <a:rPr kumimoji="1" lang="en-US" altLang="ja-JP" sz="2000"/>
              <a:t>this</a:t>
            </a:r>
            <a:r>
              <a:rPr kumimoji="1" lang="ja-JP" altLang="en-US" sz="2000"/>
              <a:t>」</a:t>
            </a:r>
            <a:endParaRPr kumimoji="1" lang="en-US" altLang="ja-JP" sz="2000"/>
          </a:p>
          <a:p>
            <a:r>
              <a:rPr kumimoji="1" lang="en-US" altLang="ja-JP" sz="2000"/>
              <a:t>※</a:t>
            </a:r>
            <a:r>
              <a:rPr kumimoji="1" lang="ja-JP" altLang="en-US" sz="2000"/>
              <a:t>省略不可</a:t>
            </a:r>
            <a:endParaRPr kumimoji="1" lang="en-US" altLang="ja-JP" sz="20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10162" y="3855249"/>
            <a:ext cx="2819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フィールド</a:t>
            </a:r>
            <a:r>
              <a:rPr kumimoji="1" lang="en-US" altLang="ja-JP" sz="2000"/>
              <a:t>name</a:t>
            </a:r>
            <a:r>
              <a:rPr kumimoji="1" lang="ja-JP" altLang="en-US" sz="2000"/>
              <a:t>の</a:t>
            </a:r>
            <a:r>
              <a:rPr kumimoji="1" lang="en-US" altLang="ja-JP" sz="2000"/>
              <a:t>getter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10162" y="4485609"/>
            <a:ext cx="3175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特殊メソッド</a:t>
            </a:r>
            <a:endParaRPr kumimoji="1" lang="en-US" altLang="ja-JP" sz="2000"/>
          </a:p>
          <a:p>
            <a:r>
              <a:rPr kumimoji="1" lang="ja-JP" altLang="en-US" sz="2000"/>
              <a:t>戻り値の文字列を返す</a:t>
            </a:r>
            <a:endParaRPr kumimoji="1" lang="en-US" altLang="ja-JP" sz="2000"/>
          </a:p>
          <a:p>
            <a:r>
              <a:rPr kumimoji="1" lang="en-US" altLang="ja-JP" sz="200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kumimoji="1" lang="en-US" altLang="ja-JP" sz="2000">
                <a:latin typeface="Source Code Pro" panose="020B0509030403020204" pitchFamily="49" charset="0"/>
                <a:ea typeface="Source Code Pro" panose="020B0509030403020204" pitchFamily="49" charset="0"/>
              </a:rPr>
              <a:t> = Node(‘text’)</a:t>
            </a:r>
          </a:p>
          <a:p>
            <a:r>
              <a:rPr kumimoji="1" lang="en-US" altLang="ja-JP" sz="200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kumimoji="1" lang="en-US" altLang="ja-JP" sz="200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kumimoji="1" lang="en-US" altLang="ja-JP" sz="200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kumimoji="1" lang="ja-JP" altLang="en-US" sz="2000">
                <a:latin typeface="+mj-ea"/>
                <a:ea typeface="+mj-ea"/>
              </a:rPr>
              <a:t>とすることで</a:t>
            </a:r>
            <a:endParaRPr kumimoji="1" lang="en-US" altLang="ja-JP" sz="2000">
              <a:latin typeface="+mj-ea"/>
              <a:ea typeface="+mj-ea"/>
            </a:endParaRPr>
          </a:p>
          <a:p>
            <a:r>
              <a:rPr kumimoji="1" lang="en-US" altLang="ja-JP" sz="2000">
                <a:latin typeface="Source Code Pro" panose="020B0509030403020204" pitchFamily="49" charset="0"/>
                <a:ea typeface="Source Code Pro" panose="020B0509030403020204" pitchFamily="49" charset="0"/>
              </a:rPr>
              <a:t>output&gt;text</a:t>
            </a:r>
          </a:p>
        </p:txBody>
      </p:sp>
    </p:spTree>
    <p:extLst>
      <p:ext uri="{BB962C8B-B14F-4D97-AF65-F5344CB8AC3E}">
        <p14:creationId xmlns:p14="http://schemas.microsoft.com/office/powerpoint/2010/main" val="421038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エッジの実装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494040"/>
              </p:ext>
            </p:extLst>
          </p:nvPr>
        </p:nvGraphicFramePr>
        <p:xfrm>
          <a:off x="1187768" y="1760702"/>
          <a:ext cx="8472426" cy="4137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3548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797887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node_and_edge.py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10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Edge(object)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__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,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):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self.src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getSource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self.src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getDestination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self.dest</a:t>
                      </a:r>
                      <a:endParaRPr kumimoji="1" lang="en-US" altLang="ja-JP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3422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__str__(self):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4699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19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self.src.getName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()+’-&gt;’+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self.dest.getName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9623912" y="2137226"/>
            <a:ext cx="553998" cy="29497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コンストラクタ　</a:t>
            </a:r>
            <a:r>
              <a:rPr kumimoji="1" lang="en-US" altLang="ja-JP" sz="2400"/>
              <a:t>getter</a:t>
            </a:r>
            <a:endParaRPr kumimoji="1" lang="ja-JP" altLang="en-US" sz="2400"/>
          </a:p>
        </p:txBody>
      </p:sp>
      <p:sp>
        <p:nvSpPr>
          <p:cNvPr id="11" name="楕円 10"/>
          <p:cNvSpPr/>
          <p:nvPr/>
        </p:nvSpPr>
        <p:spPr>
          <a:xfrm rot="5400000">
            <a:off x="10233963" y="199104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 flipH="1">
            <a:off x="10686325" y="2895928"/>
            <a:ext cx="80" cy="14920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 rot="5335440">
            <a:off x="10242379" y="4387915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321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重み付きエッジ</a:t>
            </a:r>
            <a:r>
              <a:rPr kumimoji="1" lang="ja-JP" altLang="en-US" dirty="0"/>
              <a:t>の実装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/>
          </a:p>
        </p:txBody>
      </p:sp>
      <p:sp>
        <p:nvSpPr>
          <p:cNvPr id="7" name="楕円 6"/>
          <p:cNvSpPr/>
          <p:nvPr/>
        </p:nvSpPr>
        <p:spPr>
          <a:xfrm rot="5400000">
            <a:off x="10233963" y="1991043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8" name="直線コネクタ 7"/>
          <p:cNvCxnSpPr>
            <a:stCxn id="7" idx="6"/>
            <a:endCxn id="9" idx="2"/>
          </p:cNvCxnSpPr>
          <p:nvPr/>
        </p:nvCxnSpPr>
        <p:spPr>
          <a:xfrm flipH="1">
            <a:off x="10686325" y="2895928"/>
            <a:ext cx="80" cy="14920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 rot="5335440">
            <a:off x="10242379" y="4387915"/>
            <a:ext cx="904885" cy="90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aphicFrame>
        <p:nvGraphicFramePr>
          <p:cNvPr id="10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388122"/>
              </p:ext>
            </p:extLst>
          </p:nvPr>
        </p:nvGraphicFramePr>
        <p:xfrm>
          <a:off x="1187768" y="1760702"/>
          <a:ext cx="8472426" cy="40256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9303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8023123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node_and_edge.py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19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WeightEdge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(Edge)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__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,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, weight = 1.0):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self.src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self.weight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weight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82292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getWeight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self.weight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__str__(self):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self.src.getName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()+ ’-&gt;(’+str(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self.weight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)+’)’</a:t>
                      </a:r>
                    </a:p>
                    <a:p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  +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self.dest.getName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</a:t>
                      </a:r>
                      <a:endParaRPr kumimoji="1" lang="en-US" altLang="ja-JP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>
          <a:xfrm>
            <a:off x="7118124" y="844600"/>
            <a:ext cx="2972510" cy="922534"/>
          </a:xfrm>
          <a:prstGeom prst="wedgeEllipseCallout">
            <a:avLst>
              <a:gd name="adj1" fmla="val -129405"/>
              <a:gd name="adj2" fmla="val 104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Edge</a:t>
            </a:r>
            <a:r>
              <a:rPr kumimoji="1" lang="ja-JP" altLang="en-US" sz="2800"/>
              <a:t>を継承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587234" y="3376103"/>
            <a:ext cx="117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weight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2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B1C7-1E06-4D87-8D06-AB1B36A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グラフ本体の実装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872F3-E30D-481C-9557-37F3773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AF016-5CF9-45BA-A3AC-677B7EC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F3C57-2818-44D8-B334-2E939F1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170475B1-91CB-46CB-9B9E-13679F97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203584"/>
              </p:ext>
            </p:extLst>
          </p:nvPr>
        </p:nvGraphicFramePr>
        <p:xfrm>
          <a:off x="977462" y="1760702"/>
          <a:ext cx="6164317" cy="4137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66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73864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digraph_and_graph.py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Digraph(object):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__(self):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[]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{}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addNode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node):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if node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raise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ValueError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(‘Duplicate node’)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else: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self.nodes.append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(node)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8700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[node] = []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16708"/>
                  </a:ext>
                </a:extLst>
              </a:tr>
            </a:tbl>
          </a:graphicData>
        </a:graphic>
      </p:graphicFrame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7D33EFD-CEB9-4304-93A1-339660DF7296}"/>
              </a:ext>
            </a:extLst>
          </p:cNvPr>
          <p:cNvSpPr/>
          <p:nvPr/>
        </p:nvSpPr>
        <p:spPr>
          <a:xfrm>
            <a:off x="7174943" y="2505507"/>
            <a:ext cx="304800" cy="1136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B276F-2CFE-49BE-80C9-7B4C1B0E9BF4}"/>
              </a:ext>
            </a:extLst>
          </p:cNvPr>
          <p:cNvSpPr txBox="1"/>
          <p:nvPr/>
        </p:nvSpPr>
        <p:spPr>
          <a:xfrm>
            <a:off x="7512908" y="1890661"/>
            <a:ext cx="4068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●コンストラクタ</a:t>
            </a:r>
            <a:endParaRPr kumimoji="1" lang="en-US" altLang="ja-JP" sz="2400" u="sng" dirty="0"/>
          </a:p>
          <a:p>
            <a:r>
              <a:rPr kumimoji="1" lang="en-US" altLang="ja-JP" sz="2400" dirty="0"/>
              <a:t>nodes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Node</a:t>
            </a:r>
            <a:r>
              <a:rPr kumimoji="1" lang="ja-JP" altLang="en-US" sz="2400" dirty="0"/>
              <a:t>が入るリスト</a:t>
            </a:r>
            <a:endParaRPr kumimoji="1" lang="en-US" altLang="ja-JP" sz="2400" dirty="0"/>
          </a:p>
          <a:p>
            <a:r>
              <a:rPr kumimoji="1" lang="en-US" altLang="ja-JP" sz="2400" dirty="0"/>
              <a:t>edges</a:t>
            </a:r>
            <a:r>
              <a:rPr kumimoji="1" lang="ja-JP" altLang="en-US" sz="2400" dirty="0"/>
              <a:t>は各</a:t>
            </a:r>
            <a:r>
              <a:rPr kumimoji="1" lang="en-US" altLang="ja-JP" sz="2400" dirty="0"/>
              <a:t>node</a:t>
            </a:r>
            <a:r>
              <a:rPr kumimoji="1" lang="ja-JP" altLang="en-US" sz="2400" dirty="0"/>
              <a:t>を</a:t>
            </a:r>
            <a:endParaRPr kumimoji="1" lang="en-US" altLang="ja-JP" sz="2400" dirty="0"/>
          </a:p>
          <a:p>
            <a:r>
              <a:rPr kumimoji="1" lang="ja-JP" altLang="en-US" sz="2400" dirty="0"/>
              <a:t>その</a:t>
            </a:r>
            <a:r>
              <a:rPr kumimoji="1" lang="en-US" altLang="ja-JP" sz="2400" dirty="0"/>
              <a:t>node</a:t>
            </a:r>
            <a:r>
              <a:rPr kumimoji="1" lang="ja-JP" altLang="en-US" sz="2400" dirty="0"/>
              <a:t>の子ノードのリストに</a:t>
            </a:r>
            <a:endParaRPr kumimoji="1" lang="en-US" altLang="ja-JP" sz="2400" dirty="0"/>
          </a:p>
          <a:p>
            <a:r>
              <a:rPr kumimoji="1" lang="ja-JP" altLang="en-US" sz="2400" dirty="0"/>
              <a:t>マップするための辞書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564C0F-86C7-4632-ADF2-E2C5B26F0B38}"/>
              </a:ext>
            </a:extLst>
          </p:cNvPr>
          <p:cNvSpPr txBox="1"/>
          <p:nvPr/>
        </p:nvSpPr>
        <p:spPr>
          <a:xfrm>
            <a:off x="7512908" y="3989283"/>
            <a:ext cx="4458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/>
              <a:t>raise</a:t>
            </a:r>
            <a:r>
              <a:rPr kumimoji="1" lang="ja-JP" altLang="en-US" sz="2400" u="sng" dirty="0"/>
              <a:t>文</a:t>
            </a:r>
            <a:r>
              <a:rPr kumimoji="1" lang="en-US" altLang="ja-JP" sz="2400" u="sng" dirty="0"/>
              <a:t>(</a:t>
            </a:r>
            <a:r>
              <a:rPr kumimoji="1" lang="ja-JP" altLang="en-US" sz="2400" u="sng" dirty="0"/>
              <a:t>第</a:t>
            </a:r>
            <a:r>
              <a:rPr kumimoji="1" lang="en-US" altLang="ja-JP" sz="2400" u="sng" dirty="0"/>
              <a:t>6</a:t>
            </a:r>
            <a:r>
              <a:rPr kumimoji="1" lang="ja-JP" altLang="en-US" sz="2400" u="sng" dirty="0"/>
              <a:t>章復習</a:t>
            </a:r>
            <a:r>
              <a:rPr kumimoji="1" lang="en-US" altLang="ja-JP" sz="2400" u="sng" dirty="0"/>
              <a:t>)</a:t>
            </a:r>
          </a:p>
          <a:p>
            <a:r>
              <a:rPr kumimoji="1" lang="en-US" altLang="ja-JP" sz="2400" dirty="0" err="1"/>
              <a:t>ValueError</a:t>
            </a:r>
            <a:r>
              <a:rPr kumimoji="1" lang="ja-JP" altLang="en-US" sz="2400" dirty="0"/>
              <a:t>例外</a:t>
            </a:r>
            <a:endParaRPr kumimoji="1" lang="en-US" altLang="ja-JP" sz="2400" dirty="0"/>
          </a:p>
          <a:p>
            <a:r>
              <a:rPr kumimoji="1" lang="ja-JP" altLang="en-US" sz="2400" dirty="0"/>
              <a:t>→誤った値を取ったエラーの例外</a:t>
            </a:r>
            <a:endParaRPr kumimoji="1" lang="en-US" altLang="ja-JP" sz="2400" dirty="0"/>
          </a:p>
          <a:p>
            <a:r>
              <a:rPr kumimoji="1" lang="ja-JP" altLang="en-US" sz="2400" dirty="0"/>
              <a:t>登録済みノードと新追加ノードが</a:t>
            </a:r>
            <a:endParaRPr kumimoji="1" lang="en-US" altLang="ja-JP" sz="2400" dirty="0"/>
          </a:p>
          <a:p>
            <a:r>
              <a:rPr kumimoji="1" lang="ja-JP" altLang="en-US" sz="2400" dirty="0"/>
              <a:t>一致した場合に発生</a:t>
            </a:r>
            <a:endParaRPr kumimoji="1" lang="en-US" altLang="ja-JP" sz="2400" dirty="0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CF6ED8E-30A5-4A50-8741-AF5A62CDA72E}"/>
              </a:ext>
            </a:extLst>
          </p:cNvPr>
          <p:cNvSpPr/>
          <p:nvPr/>
        </p:nvSpPr>
        <p:spPr>
          <a:xfrm>
            <a:off x="7191526" y="3642328"/>
            <a:ext cx="304800" cy="1136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1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グラフ構造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7280" y="1814334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無向</a:t>
            </a:r>
            <a:r>
              <a:rPr kumimoji="1" lang="en-US" altLang="ja-JP" sz="2400"/>
              <a:t>/</a:t>
            </a:r>
            <a:r>
              <a:rPr kumimoji="1" lang="ja-JP" altLang="en-US" sz="2400"/>
              <a:t>有向グラフ</a:t>
            </a:r>
          </a:p>
        </p:txBody>
      </p:sp>
      <p:sp>
        <p:nvSpPr>
          <p:cNvPr id="17" name="右矢印 16"/>
          <p:cNvSpPr/>
          <p:nvPr/>
        </p:nvSpPr>
        <p:spPr>
          <a:xfrm rot="894419">
            <a:off x="3220622" y="4243418"/>
            <a:ext cx="3385679" cy="60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アーク（</a:t>
            </a:r>
            <a:r>
              <a:rPr kumimoji="1" lang="en-US" altLang="ja-JP"/>
              <a:t>arcs)/</a:t>
            </a:r>
            <a:r>
              <a:rPr kumimoji="1" lang="ja-JP" altLang="en-US"/>
              <a:t>枝</a:t>
            </a:r>
            <a:r>
              <a:rPr kumimoji="1" lang="en-US" altLang="ja-JP"/>
              <a:t>(edge)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20708992">
            <a:off x="3246658" y="3274498"/>
            <a:ext cx="3423752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アーク（</a:t>
            </a:r>
            <a:r>
              <a:rPr kumimoji="1" lang="en-US" altLang="ja-JP"/>
              <a:t>arcs)/</a:t>
            </a:r>
            <a:r>
              <a:rPr kumimoji="1" lang="ja-JP" altLang="en-US"/>
              <a:t>枝</a:t>
            </a:r>
            <a:r>
              <a:rPr kumimoji="1" lang="en-US" altLang="ja-JP"/>
              <a:t>(edge)</a:t>
            </a:r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338052" y="2971800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  <a:p>
            <a:pPr algn="ctr"/>
            <a:r>
              <a:rPr kumimoji="1" lang="en-US" altLang="ja-JP" sz="2800"/>
              <a:t>(</a:t>
            </a:r>
            <a:r>
              <a:rPr kumimoji="1" lang="ja-JP" altLang="en-US" sz="2800"/>
              <a:t>頂点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0" name="楕円 9"/>
          <p:cNvSpPr/>
          <p:nvPr/>
        </p:nvSpPr>
        <p:spPr>
          <a:xfrm>
            <a:off x="6518262" y="1943082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  <a:p>
            <a:pPr algn="ctr"/>
            <a:r>
              <a:rPr kumimoji="1" lang="en-US" altLang="ja-JP" sz="2800"/>
              <a:t>(</a:t>
            </a:r>
            <a:r>
              <a:rPr kumimoji="1" lang="ja-JP" altLang="en-US" sz="2800"/>
              <a:t>頂点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1" name="楕円 10"/>
          <p:cNvSpPr/>
          <p:nvPr/>
        </p:nvSpPr>
        <p:spPr>
          <a:xfrm>
            <a:off x="6518263" y="4139530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  <a:p>
            <a:pPr algn="ctr"/>
            <a:r>
              <a:rPr kumimoji="1" lang="en-US" altLang="ja-JP" sz="2800"/>
              <a:t>(</a:t>
            </a:r>
            <a:r>
              <a:rPr kumimoji="1" lang="ja-JP" altLang="en-US" sz="2800"/>
              <a:t>頂点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71648" y="2562225"/>
            <a:ext cx="214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向き無し</a:t>
            </a:r>
            <a:endParaRPr kumimoji="1" lang="en-US" altLang="ja-JP" sz="2800"/>
          </a:p>
          <a:p>
            <a:r>
              <a:rPr kumimoji="1" lang="ja-JP" altLang="en-US" sz="2800"/>
              <a:t>→無向グラフ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71648" y="4792287"/>
            <a:ext cx="214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向き有り</a:t>
            </a:r>
            <a:endParaRPr kumimoji="1" lang="en-US" altLang="ja-JP" sz="2800"/>
          </a:p>
          <a:p>
            <a:r>
              <a:rPr kumimoji="1" lang="ja-JP" altLang="en-US" sz="2800"/>
              <a:t>→有向グラフ</a:t>
            </a:r>
          </a:p>
        </p:txBody>
      </p:sp>
    </p:spTree>
    <p:extLst>
      <p:ext uri="{BB962C8B-B14F-4D97-AF65-F5344CB8AC3E}">
        <p14:creationId xmlns:p14="http://schemas.microsoft.com/office/powerpoint/2010/main" val="63546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B1C7-1E06-4D87-8D06-AB1B36A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グラフ本体の実装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872F3-E30D-481C-9557-37F3773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AF016-5CF9-45BA-A3AC-677B7EC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F3C57-2818-44D8-B334-2E939F1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170475B1-91CB-46CB-9B9E-13679F97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583591"/>
              </p:ext>
            </p:extLst>
          </p:nvPr>
        </p:nvGraphicFramePr>
        <p:xfrm>
          <a:off x="977462" y="1760702"/>
          <a:ext cx="6164317" cy="4137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66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73864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digraph_and_graph.py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Digraph(object):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__(self):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[]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{}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addNode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node):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if node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raise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ValueError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(‘Duplicate node’)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8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else: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self.nodes.append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(node)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8700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[node] = []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16708"/>
                  </a:ext>
                </a:extLst>
              </a:tr>
            </a:tbl>
          </a:graphicData>
        </a:graphic>
      </p:graphicFrame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7D33EFD-CEB9-4304-93A1-339660DF7296}"/>
              </a:ext>
            </a:extLst>
          </p:cNvPr>
          <p:cNvSpPr/>
          <p:nvPr/>
        </p:nvSpPr>
        <p:spPr>
          <a:xfrm>
            <a:off x="7208108" y="4843849"/>
            <a:ext cx="304800" cy="1136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B276F-2CFE-49BE-80C9-7B4C1B0E9BF4}"/>
              </a:ext>
            </a:extLst>
          </p:cNvPr>
          <p:cNvSpPr txBox="1"/>
          <p:nvPr/>
        </p:nvSpPr>
        <p:spPr>
          <a:xfrm>
            <a:off x="7512908" y="1890661"/>
            <a:ext cx="431239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/>
              <a:t>else</a:t>
            </a:r>
            <a:r>
              <a:rPr kumimoji="1" lang="ja-JP" altLang="en-US" sz="2400" u="sng" dirty="0"/>
              <a:t>節</a:t>
            </a:r>
            <a:endParaRPr kumimoji="1" lang="en-US" altLang="ja-JP" sz="2400" u="sng" dirty="0"/>
          </a:p>
          <a:p>
            <a:r>
              <a:rPr kumimoji="1" lang="en-US" altLang="ja-JP" sz="2400" dirty="0"/>
              <a:t>nodes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Node</a:t>
            </a:r>
            <a:r>
              <a:rPr kumimoji="1" lang="ja-JP" altLang="en-US" sz="2400" dirty="0"/>
              <a:t>が入るリスト</a:t>
            </a:r>
            <a:endParaRPr kumimoji="1" lang="en-US" altLang="ja-JP" sz="2400" dirty="0"/>
          </a:p>
          <a:p>
            <a:r>
              <a:rPr kumimoji="1" lang="en-US" altLang="ja-JP" sz="2400" dirty="0"/>
              <a:t>edges</a:t>
            </a:r>
            <a:r>
              <a:rPr kumimoji="1" lang="ja-JP" altLang="en-US" sz="2400" dirty="0"/>
              <a:t>は自らの始点を保持し，</a:t>
            </a:r>
            <a:endParaRPr kumimoji="1" lang="en-US" altLang="ja-JP" sz="2400" dirty="0"/>
          </a:p>
          <a:p>
            <a:r>
              <a:rPr kumimoji="1" lang="ja-JP" altLang="en-US" sz="2400" dirty="0"/>
              <a:t>対応する終点ノードをリストに</a:t>
            </a:r>
            <a:endParaRPr kumimoji="1" lang="en-US" altLang="ja-JP" sz="2400" dirty="0"/>
          </a:p>
          <a:p>
            <a:r>
              <a:rPr kumimoji="1" lang="ja-JP" altLang="en-US" sz="2400" dirty="0"/>
              <a:t>登録しておく辞書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</a:t>
            </a:r>
            <a:r>
              <a:rPr kumimoji="1" lang="ja-JP" altLang="en-US" sz="2400" dirty="0" err="1"/>
              <a:t>．</a:t>
            </a:r>
            <a:r>
              <a:rPr kumimoji="1" lang="ja-JP" altLang="en-US" sz="2400" dirty="0"/>
              <a:t>重複ノードが無ければ，</a:t>
            </a:r>
            <a:endParaRPr kumimoji="1" lang="en-US" altLang="ja-JP" sz="2400" dirty="0"/>
          </a:p>
          <a:p>
            <a:r>
              <a:rPr kumimoji="1" lang="ja-JP" altLang="en-US" sz="2400" dirty="0"/>
              <a:t>リスト</a:t>
            </a:r>
            <a:r>
              <a:rPr kumimoji="1" lang="en-US" altLang="ja-JP" sz="2400" dirty="0"/>
              <a:t>nodes</a:t>
            </a:r>
            <a:r>
              <a:rPr kumimoji="1" lang="ja-JP" altLang="en-US" sz="2400" dirty="0"/>
              <a:t>に登録・追加していく</a:t>
            </a:r>
            <a:endParaRPr kumimoji="1" lang="en-US" altLang="ja-JP" sz="2400" dirty="0"/>
          </a:p>
          <a:p>
            <a:r>
              <a:rPr kumimoji="1" lang="en-US" altLang="ja-JP" sz="2400" dirty="0"/>
              <a:t>2</a:t>
            </a:r>
            <a:r>
              <a:rPr kumimoji="1" lang="ja-JP" altLang="en-US" sz="2400" dirty="0" err="1"/>
              <a:t>．</a:t>
            </a:r>
            <a:r>
              <a:rPr kumimoji="1" lang="ja-JP" altLang="en-US" sz="2400" dirty="0"/>
              <a:t>その際，</a:t>
            </a:r>
            <a:endParaRPr kumimoji="1" lang="en-US" altLang="ja-JP" sz="2400" dirty="0"/>
          </a:p>
          <a:p>
            <a:r>
              <a:rPr kumimoji="1" lang="ja-JP" altLang="en-US" sz="2400" dirty="0"/>
              <a:t>ある</a:t>
            </a:r>
            <a:r>
              <a:rPr kumimoji="1" lang="en-US" altLang="ja-JP" sz="2400" dirty="0"/>
              <a:t>nodes</a:t>
            </a:r>
            <a:r>
              <a:rPr kumimoji="1" lang="ja-JP" altLang="en-US" sz="2400" dirty="0"/>
              <a:t>の子ノードを</a:t>
            </a:r>
            <a:endParaRPr kumimoji="1" lang="en-US" altLang="ja-JP" sz="2400" dirty="0"/>
          </a:p>
          <a:p>
            <a:r>
              <a:rPr kumimoji="1" lang="ja-JP" altLang="en-US" sz="2400" dirty="0"/>
              <a:t>空にし，初期化する</a:t>
            </a:r>
          </a:p>
        </p:txBody>
      </p:sp>
    </p:spTree>
    <p:extLst>
      <p:ext uri="{BB962C8B-B14F-4D97-AF65-F5344CB8AC3E}">
        <p14:creationId xmlns:p14="http://schemas.microsoft.com/office/powerpoint/2010/main" val="284625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B1C7-1E06-4D87-8D06-AB1B36A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グラフ本体の実装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872F3-E30D-481C-9557-37F3773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AF016-5CF9-45BA-A3AC-677B7EC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F3C57-2818-44D8-B334-2E939F1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170475B1-91CB-46CB-9B9E-13679F97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546991"/>
              </p:ext>
            </p:extLst>
          </p:nvPr>
        </p:nvGraphicFramePr>
        <p:xfrm>
          <a:off x="977461" y="1760702"/>
          <a:ext cx="6230647" cy="3537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24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80039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digraph_and_graph.py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01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Digraph(object):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addEdge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edge):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edge.getSource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edge.getDestination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if not 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and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raise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ValueError</a:t>
                      </a:r>
                      <a:endParaRPr kumimoji="1" lang="en-US" altLang="ja-JP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          (‘Node not in graph’)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[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].append(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</a:tbl>
          </a:graphicData>
        </a:graphic>
      </p:graphicFrame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7D33EFD-CEB9-4304-93A1-339660DF7296}"/>
              </a:ext>
            </a:extLst>
          </p:cNvPr>
          <p:cNvSpPr/>
          <p:nvPr/>
        </p:nvSpPr>
        <p:spPr>
          <a:xfrm>
            <a:off x="7208108" y="2652443"/>
            <a:ext cx="304800" cy="996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B276F-2CFE-49BE-80C9-7B4C1B0E9BF4}"/>
              </a:ext>
            </a:extLst>
          </p:cNvPr>
          <p:cNvSpPr txBox="1"/>
          <p:nvPr/>
        </p:nvSpPr>
        <p:spPr>
          <a:xfrm>
            <a:off x="7512908" y="1890661"/>
            <a:ext cx="44211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 err="1"/>
              <a:t>addEdge</a:t>
            </a:r>
            <a:r>
              <a:rPr kumimoji="1" lang="ja-JP" altLang="en-US" sz="2400" u="sng" dirty="0"/>
              <a:t>関数冒頭</a:t>
            </a:r>
            <a:endParaRPr kumimoji="1" lang="en-US" altLang="ja-JP" sz="2400" u="sng" dirty="0"/>
          </a:p>
          <a:p>
            <a:r>
              <a:rPr kumimoji="1" lang="en-US" altLang="ja-JP" sz="2400" dirty="0" err="1"/>
              <a:t>src</a:t>
            </a:r>
            <a:r>
              <a:rPr kumimoji="1" lang="ja-JP" altLang="en-US" sz="2400" dirty="0"/>
              <a:t>はエッジの親ノード</a:t>
            </a:r>
            <a:endParaRPr kumimoji="1" lang="en-US" altLang="ja-JP" sz="2400" dirty="0"/>
          </a:p>
          <a:p>
            <a:r>
              <a:rPr kumimoji="1" lang="en-US" altLang="ja-JP" sz="2400" dirty="0" err="1"/>
              <a:t>dest</a:t>
            </a:r>
            <a:r>
              <a:rPr kumimoji="1" lang="ja-JP" altLang="en-US" sz="2400" dirty="0"/>
              <a:t>はエッジの次の行き先</a:t>
            </a:r>
            <a:endParaRPr kumimoji="1" lang="en-US" altLang="ja-JP" sz="2400" dirty="0"/>
          </a:p>
          <a:p>
            <a:r>
              <a:rPr kumimoji="1" lang="en-US" altLang="ja-JP" sz="2400" dirty="0"/>
              <a:t>destination</a:t>
            </a:r>
            <a:r>
              <a:rPr kumimoji="1" lang="ja-JP" altLang="en-US" sz="2400" dirty="0"/>
              <a:t>の子ノードを保管する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/>
              <a:t>if not</a:t>
            </a:r>
            <a:r>
              <a:rPr kumimoji="1" lang="ja-JP" altLang="en-US" sz="2400" u="sng" dirty="0"/>
              <a:t>節</a:t>
            </a:r>
            <a:endParaRPr kumimoji="1" lang="en-US" altLang="ja-JP" sz="2400" u="sng" dirty="0"/>
          </a:p>
          <a:p>
            <a:r>
              <a:rPr kumimoji="1" lang="ja-JP" altLang="en-US" sz="2400" dirty="0"/>
              <a:t>前提として，</a:t>
            </a:r>
            <a:endParaRPr kumimoji="1" lang="en-US" altLang="ja-JP" sz="2400" dirty="0"/>
          </a:p>
          <a:p>
            <a:r>
              <a:rPr kumimoji="1" lang="ja-JP" altLang="en-US" sz="2400" dirty="0"/>
              <a:t>親と子ノードが不一致であること</a:t>
            </a:r>
            <a:endParaRPr kumimoji="1" lang="en-US" altLang="ja-JP" sz="2400" dirty="0"/>
          </a:p>
          <a:p>
            <a:r>
              <a:rPr kumimoji="1" lang="ja-JP" altLang="en-US" sz="2400" dirty="0"/>
              <a:t>よって，一致しているときは</a:t>
            </a:r>
            <a:endParaRPr kumimoji="1" lang="en-US" altLang="ja-JP" sz="2400" dirty="0"/>
          </a:p>
          <a:p>
            <a:r>
              <a:rPr kumimoji="1" lang="en-US" altLang="ja-JP" sz="2400" dirty="0" err="1"/>
              <a:t>ValueError</a:t>
            </a:r>
            <a:r>
              <a:rPr kumimoji="1" lang="ja-JP" altLang="en-US" sz="2400" dirty="0"/>
              <a:t>例外を投げる</a:t>
            </a:r>
            <a:endParaRPr kumimoji="1" lang="en-US" altLang="ja-JP" sz="2400" dirty="0"/>
          </a:p>
          <a:p>
            <a:r>
              <a:rPr kumimoji="1" lang="ja-JP" altLang="en-US" sz="2400" dirty="0"/>
              <a:t>不一致のとき，エッジを登録</a:t>
            </a:r>
            <a:endParaRPr kumimoji="1" lang="en-US" altLang="ja-JP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B302103-D18F-473D-A9B7-E12F391239DB}"/>
              </a:ext>
            </a:extLst>
          </p:cNvPr>
          <p:cNvCxnSpPr>
            <a:cxnSpLocks/>
          </p:cNvCxnSpPr>
          <p:nvPr/>
        </p:nvCxnSpPr>
        <p:spPr>
          <a:xfrm>
            <a:off x="977462" y="2506717"/>
            <a:ext cx="6164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C3CEC7D0-1EA0-4BE6-B41B-E0F4330AE12F}"/>
              </a:ext>
            </a:extLst>
          </p:cNvPr>
          <p:cNvSpPr/>
          <p:nvPr/>
        </p:nvSpPr>
        <p:spPr>
          <a:xfrm>
            <a:off x="7224157" y="3804983"/>
            <a:ext cx="304800" cy="1228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95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B1C7-1E06-4D87-8D06-AB1B36A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グラフ本体の実装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872F3-E30D-481C-9557-37F3773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AF016-5CF9-45BA-A3AC-677B7EC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F3C57-2818-44D8-B334-2E939F1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170475B1-91CB-46CB-9B9E-13679F97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021060"/>
              </p:ext>
            </p:extLst>
          </p:nvPr>
        </p:nvGraphicFramePr>
        <p:xfrm>
          <a:off x="977462" y="1760702"/>
          <a:ext cx="6164317" cy="22570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66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73864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digraph_and_graph.py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01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Digraph(object):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　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childrenOf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node):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19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[node]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def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hasNode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node):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node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</a:tbl>
          </a:graphicData>
        </a:graphic>
      </p:graphicFrame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7D33EFD-CEB9-4304-93A1-339660DF7296}"/>
              </a:ext>
            </a:extLst>
          </p:cNvPr>
          <p:cNvSpPr/>
          <p:nvPr/>
        </p:nvSpPr>
        <p:spPr>
          <a:xfrm>
            <a:off x="7208108" y="2652443"/>
            <a:ext cx="304800" cy="650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B276F-2CFE-49BE-80C9-7B4C1B0E9BF4}"/>
              </a:ext>
            </a:extLst>
          </p:cNvPr>
          <p:cNvSpPr txBox="1"/>
          <p:nvPr/>
        </p:nvSpPr>
        <p:spPr>
          <a:xfrm>
            <a:off x="7512908" y="1890661"/>
            <a:ext cx="40142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 err="1"/>
              <a:t>childrenOf</a:t>
            </a:r>
            <a:r>
              <a:rPr kumimoji="1" lang="ja-JP" altLang="en-US" sz="2400" u="sng" dirty="0"/>
              <a:t>関数</a:t>
            </a:r>
            <a:endParaRPr kumimoji="1" lang="en-US" altLang="ja-JP" sz="2400" u="sng" dirty="0"/>
          </a:p>
          <a:p>
            <a:r>
              <a:rPr kumimoji="1" lang="ja-JP" altLang="en-US" sz="2400" dirty="0"/>
              <a:t>引数として与えられたノードの</a:t>
            </a:r>
            <a:endParaRPr kumimoji="1" lang="en-US" altLang="ja-JP" sz="2400" dirty="0"/>
          </a:p>
          <a:p>
            <a:r>
              <a:rPr kumimoji="1" lang="ja-JP" altLang="en-US" sz="2400" dirty="0"/>
              <a:t>子ノードを返す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 err="1"/>
              <a:t>hasNode</a:t>
            </a:r>
            <a:r>
              <a:rPr kumimoji="1" lang="ja-JP" altLang="en-US" sz="2400" u="sng" dirty="0"/>
              <a:t>関数</a:t>
            </a:r>
          </a:p>
          <a:p>
            <a:r>
              <a:rPr kumimoji="1" lang="ja-JP" altLang="en-US" sz="2400" dirty="0"/>
              <a:t>引数として与えられたノードが</a:t>
            </a:r>
            <a:endParaRPr kumimoji="1" lang="en-US" altLang="ja-JP" sz="2400" dirty="0"/>
          </a:p>
          <a:p>
            <a:r>
              <a:rPr kumimoji="1" lang="ja-JP" altLang="en-US" sz="2400" dirty="0"/>
              <a:t>グラフとして既に加えた</a:t>
            </a:r>
            <a:endParaRPr kumimoji="1" lang="en-US" altLang="ja-JP" sz="2400" dirty="0"/>
          </a:p>
          <a:p>
            <a:r>
              <a:rPr kumimoji="1" lang="ja-JP" altLang="en-US" sz="2400" dirty="0"/>
              <a:t>ノードであるかを返す</a:t>
            </a:r>
            <a:endParaRPr kumimoji="1" lang="en-US" altLang="ja-JP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B302103-D18F-473D-A9B7-E12F391239DB}"/>
              </a:ext>
            </a:extLst>
          </p:cNvPr>
          <p:cNvCxnSpPr>
            <a:cxnSpLocks/>
          </p:cNvCxnSpPr>
          <p:nvPr/>
        </p:nvCxnSpPr>
        <p:spPr>
          <a:xfrm>
            <a:off x="977462" y="2506717"/>
            <a:ext cx="6164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C3CEC7D0-1EA0-4BE6-B41B-E0F4330AE12F}"/>
              </a:ext>
            </a:extLst>
          </p:cNvPr>
          <p:cNvSpPr/>
          <p:nvPr/>
        </p:nvSpPr>
        <p:spPr>
          <a:xfrm>
            <a:off x="7208108" y="3303373"/>
            <a:ext cx="304800" cy="650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8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B1C7-1E06-4D87-8D06-AB1B36A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グラフ本体の実装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872F3-E30D-481C-9557-37F3773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AF016-5CF9-45BA-A3AC-677B7EC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F3C57-2818-44D8-B334-2E939F1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170475B1-91CB-46CB-9B9E-13679F97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44470"/>
              </p:ext>
            </p:extLst>
          </p:nvPr>
        </p:nvGraphicFramePr>
        <p:xfrm>
          <a:off x="977462" y="1760702"/>
          <a:ext cx="6164317" cy="3649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66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73864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digraph_and_graph.py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01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Digraph(object):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__str__(self):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result = ‘’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for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self.nodes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for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self.edges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[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]: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result = result +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src.getName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()+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‘-&gt;’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+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dest.getName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+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‘\n’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# 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最後の末尾に挿入される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\n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を取り除いて返す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return result[:-1]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B276F-2CFE-49BE-80C9-7B4C1B0E9BF4}"/>
              </a:ext>
            </a:extLst>
          </p:cNvPr>
          <p:cNvSpPr txBox="1"/>
          <p:nvPr/>
        </p:nvSpPr>
        <p:spPr>
          <a:xfrm>
            <a:off x="7512908" y="1890661"/>
            <a:ext cx="34932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●文字列としての返却</a:t>
            </a:r>
            <a:endParaRPr kumimoji="1" lang="en-US" altLang="ja-JP" sz="2400" u="sng" dirty="0"/>
          </a:p>
          <a:p>
            <a:r>
              <a:rPr kumimoji="1" lang="ja-JP" altLang="en-US" sz="2400" dirty="0"/>
              <a:t>形成したグラフの中から</a:t>
            </a:r>
            <a:endParaRPr kumimoji="1" lang="en-US" altLang="ja-JP" sz="2400" dirty="0"/>
          </a:p>
          <a:p>
            <a:r>
              <a:rPr kumimoji="1" lang="ja-JP" altLang="en-US" sz="2400" dirty="0"/>
              <a:t>親ノードを一つずつ選び，</a:t>
            </a:r>
            <a:endParaRPr kumimoji="1" lang="en-US" altLang="ja-JP" sz="2400" dirty="0"/>
          </a:p>
          <a:p>
            <a:r>
              <a:rPr kumimoji="1" lang="ja-JP" altLang="en-US" sz="2400" dirty="0"/>
              <a:t>各親の子ノードを</a:t>
            </a:r>
            <a:endParaRPr kumimoji="1" lang="en-US" altLang="ja-JP" sz="2400" dirty="0"/>
          </a:p>
          <a:p>
            <a:r>
              <a:rPr kumimoji="1" lang="ja-JP" altLang="en-US" sz="2400" dirty="0"/>
              <a:t>すべて列挙し改行する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出力は，</a:t>
            </a:r>
            <a:endParaRPr kumimoji="1" lang="en-US" altLang="ja-JP" sz="2400" dirty="0"/>
          </a:p>
          <a:p>
            <a:r>
              <a:rPr kumimoji="1" lang="ja-JP" altLang="en-US" sz="2400" dirty="0"/>
              <a:t>親</a:t>
            </a:r>
            <a:r>
              <a:rPr kumimoji="1" lang="en-US" altLang="ja-JP" sz="2400" dirty="0"/>
              <a:t>-&gt;</a:t>
            </a:r>
            <a:r>
              <a:rPr kumimoji="1" lang="ja-JP" altLang="en-US" sz="2400" dirty="0"/>
              <a:t>子</a:t>
            </a:r>
            <a:endParaRPr kumimoji="1" lang="en-US" altLang="ja-JP" sz="2400" dirty="0"/>
          </a:p>
          <a:p>
            <a:r>
              <a:rPr kumimoji="1" lang="ja-JP" altLang="en-US" sz="2400" dirty="0"/>
              <a:t>　　  親</a:t>
            </a:r>
            <a:r>
              <a:rPr kumimoji="1" lang="en-US" altLang="ja-JP" sz="2400" dirty="0"/>
              <a:t>-&gt;</a:t>
            </a:r>
            <a:r>
              <a:rPr kumimoji="1" lang="ja-JP" altLang="en-US" sz="2400" dirty="0"/>
              <a:t>子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となるから，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親</a:t>
            </a:r>
            <a:r>
              <a:rPr kumimoji="1" lang="en-US" altLang="ja-JP" sz="2400" dirty="0"/>
              <a:t>-&gt;</a:t>
            </a:r>
            <a:r>
              <a:rPr kumimoji="1" lang="ja-JP" altLang="en-US" sz="2400" dirty="0"/>
              <a:t>子</a:t>
            </a:r>
            <a:r>
              <a:rPr kumimoji="1" lang="en-US" altLang="ja-JP" sz="2400" dirty="0"/>
              <a:t>-&gt;</a:t>
            </a:r>
            <a:r>
              <a:rPr kumimoji="1" lang="ja-JP" altLang="en-US" sz="2400" dirty="0"/>
              <a:t>子</a:t>
            </a:r>
            <a:r>
              <a:rPr kumimoji="1" lang="en-US" altLang="ja-JP" sz="2400" dirty="0"/>
              <a:t>-&gt;</a:t>
            </a:r>
            <a:r>
              <a:rPr kumimoji="1" lang="ja-JP" altLang="en-US" sz="2400" dirty="0"/>
              <a:t>子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と表示</a:t>
            </a:r>
            <a:endParaRPr kumimoji="1" lang="en-US" altLang="ja-JP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B302103-D18F-473D-A9B7-E12F391239DB}"/>
              </a:ext>
            </a:extLst>
          </p:cNvPr>
          <p:cNvCxnSpPr>
            <a:cxnSpLocks/>
          </p:cNvCxnSpPr>
          <p:nvPr/>
        </p:nvCxnSpPr>
        <p:spPr>
          <a:xfrm>
            <a:off x="977462" y="2506717"/>
            <a:ext cx="6164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C3CEC7D0-1EA0-4BE6-B41B-E0F4330AE12F}"/>
              </a:ext>
            </a:extLst>
          </p:cNvPr>
          <p:cNvSpPr/>
          <p:nvPr/>
        </p:nvSpPr>
        <p:spPr>
          <a:xfrm>
            <a:off x="7224157" y="2594919"/>
            <a:ext cx="288751" cy="209241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014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AB1C7-1E06-4D87-8D06-AB1B36A2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グラフ本体の実装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872F3-E30D-481C-9557-37F37732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1AF016-5CF9-45BA-A3AC-677B7EC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F3C57-2818-44D8-B334-2E939F1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コンテンツ プレースホルダー 7">
            <a:extLst>
              <a:ext uri="{FF2B5EF4-FFF2-40B4-BE49-F238E27FC236}">
                <a16:creationId xmlns:a16="http://schemas.microsoft.com/office/drawing/2014/main" id="{170475B1-91CB-46CB-9B9E-13679F97B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124056"/>
              </p:ext>
            </p:extLst>
          </p:nvPr>
        </p:nvGraphicFramePr>
        <p:xfrm>
          <a:off x="977462" y="1760702"/>
          <a:ext cx="6164317" cy="25209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66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738648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digraph_and_graph.py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class Graph(Digraph):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def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addEdge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edge):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Digraph.addEdge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edge)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rev = Edge(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edge.getDestination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(),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edge.getSource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())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Digraph.addEdge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(self, rev)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</a:tbl>
          </a:graphicData>
        </a:graphic>
      </p:graphicFrame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7D33EFD-CEB9-4304-93A1-339660DF7296}"/>
              </a:ext>
            </a:extLst>
          </p:cNvPr>
          <p:cNvSpPr/>
          <p:nvPr/>
        </p:nvSpPr>
        <p:spPr>
          <a:xfrm>
            <a:off x="7362496" y="2279315"/>
            <a:ext cx="179953" cy="1857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B276F-2CFE-49BE-80C9-7B4C1B0E9BF4}"/>
              </a:ext>
            </a:extLst>
          </p:cNvPr>
          <p:cNvSpPr txBox="1"/>
          <p:nvPr/>
        </p:nvSpPr>
        <p:spPr>
          <a:xfrm>
            <a:off x="7512908" y="1890661"/>
            <a:ext cx="39293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●</a:t>
            </a:r>
            <a:r>
              <a:rPr kumimoji="1" lang="en-US" altLang="ja-JP" sz="2400" u="sng" dirty="0"/>
              <a:t>Graph</a:t>
            </a:r>
            <a:r>
              <a:rPr kumimoji="1" lang="ja-JP" altLang="en-US" sz="2400" u="sng" dirty="0"/>
              <a:t>クラス</a:t>
            </a:r>
            <a:endParaRPr kumimoji="1" lang="en-US" altLang="ja-JP" sz="2400" u="sng" dirty="0"/>
          </a:p>
          <a:p>
            <a:r>
              <a:rPr kumimoji="1" lang="ja-JP" altLang="en-US" sz="2400" dirty="0"/>
              <a:t>無向グラフ</a:t>
            </a:r>
            <a:r>
              <a:rPr kumimoji="1" lang="en-US" altLang="ja-JP" sz="2400" dirty="0"/>
              <a:t>(Graph)</a:t>
            </a:r>
            <a:r>
              <a:rPr kumimoji="1" lang="ja-JP" altLang="en-US" sz="2400" dirty="0"/>
              <a:t>を表す</a:t>
            </a:r>
            <a:endParaRPr kumimoji="1" lang="en-US" altLang="ja-JP" sz="2400" dirty="0"/>
          </a:p>
          <a:p>
            <a:r>
              <a:rPr kumimoji="1" lang="ja-JP" altLang="en-US" sz="2400" dirty="0"/>
              <a:t>有向グラフ</a:t>
            </a:r>
            <a:r>
              <a:rPr kumimoji="1" lang="en-US" altLang="ja-JP" sz="2400" dirty="0"/>
              <a:t>(Digraph)</a:t>
            </a:r>
            <a:r>
              <a:rPr kumimoji="1" lang="ja-JP" altLang="en-US" sz="2400" dirty="0"/>
              <a:t>を継承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エッジを追加する際，</a:t>
            </a:r>
            <a:endParaRPr kumimoji="1" lang="en-US" altLang="ja-JP" sz="2400" dirty="0"/>
          </a:p>
          <a:p>
            <a:r>
              <a:rPr kumimoji="1" lang="en-US" altLang="ja-JP" sz="2400" dirty="0" err="1"/>
              <a:t>src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 err="1"/>
              <a:t>dest</a:t>
            </a:r>
            <a:r>
              <a:rPr kumimoji="1" lang="ja-JP" altLang="en-US" sz="2400" dirty="0"/>
              <a:t>へ片方向のみ</a:t>
            </a:r>
            <a:endParaRPr kumimoji="1" lang="en-US" altLang="ja-JP" sz="2400" dirty="0"/>
          </a:p>
          <a:p>
            <a:r>
              <a:rPr kumimoji="1" lang="ja-JP" altLang="en-US" sz="2400" dirty="0"/>
              <a:t>保持していた情報を，</a:t>
            </a:r>
            <a:endParaRPr kumimoji="1" lang="en-US" altLang="ja-JP" sz="2400" dirty="0"/>
          </a:p>
          <a:p>
            <a:r>
              <a:rPr kumimoji="1" lang="ja-JP" altLang="en-US" sz="2400" dirty="0"/>
              <a:t>反対の</a:t>
            </a:r>
            <a:r>
              <a:rPr kumimoji="1" lang="en-US" altLang="ja-JP" sz="2400" dirty="0" err="1"/>
              <a:t>dest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 err="1"/>
              <a:t>src</a:t>
            </a:r>
            <a:r>
              <a:rPr kumimoji="1" lang="ja-JP" altLang="en-US" sz="2400" dirty="0"/>
              <a:t>方向へも，</a:t>
            </a:r>
            <a:endParaRPr kumimoji="1" lang="en-US" altLang="ja-JP" sz="2400" dirty="0"/>
          </a:p>
          <a:p>
            <a:r>
              <a:rPr kumimoji="1" lang="ja-JP" altLang="en-US" sz="2400" dirty="0"/>
              <a:t>保持し，両方向の接続を</a:t>
            </a:r>
            <a:endParaRPr kumimoji="1" lang="en-US" altLang="ja-JP" sz="2400" dirty="0"/>
          </a:p>
          <a:p>
            <a:r>
              <a:rPr kumimoji="1" lang="ja-JP" altLang="en-US" sz="2400" dirty="0"/>
              <a:t>表現している</a:t>
            </a:r>
            <a:endParaRPr kumimoji="1" lang="en-US" altLang="ja-JP" sz="2400" dirty="0"/>
          </a:p>
        </p:txBody>
      </p:sp>
      <p:sp>
        <p:nvSpPr>
          <p:cNvPr id="9" name="円形吹き出し 10">
            <a:extLst>
              <a:ext uri="{FF2B5EF4-FFF2-40B4-BE49-F238E27FC236}">
                <a16:creationId xmlns:a16="http://schemas.microsoft.com/office/drawing/2014/main" id="{8108A3DE-640B-4CDC-A943-7E4C50F84DD8}"/>
              </a:ext>
            </a:extLst>
          </p:cNvPr>
          <p:cNvSpPr/>
          <p:nvPr/>
        </p:nvSpPr>
        <p:spPr>
          <a:xfrm>
            <a:off x="6495954" y="870156"/>
            <a:ext cx="3641273" cy="922534"/>
          </a:xfrm>
          <a:prstGeom prst="wedgeEllipseCallout">
            <a:avLst>
              <a:gd name="adj1" fmla="val -109479"/>
              <a:gd name="adj2" fmla="val 100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Digraph</a:t>
            </a:r>
            <a:r>
              <a:rPr kumimoji="1" lang="ja-JP" altLang="en-US" sz="2800" dirty="0"/>
              <a:t>を継承</a:t>
            </a:r>
          </a:p>
        </p:txBody>
      </p:sp>
    </p:spTree>
    <p:extLst>
      <p:ext uri="{BB962C8B-B14F-4D97-AF65-F5344CB8AC3E}">
        <p14:creationId xmlns:p14="http://schemas.microsoft.com/office/powerpoint/2010/main" val="275439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7B49A-3F18-4282-815C-3DCC386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Digraph</a:t>
            </a:r>
            <a:r>
              <a:rPr kumimoji="1" lang="ja-JP" altLang="en-US" dirty="0"/>
              <a:t>クラスと</a:t>
            </a:r>
            <a:r>
              <a:rPr kumimoji="1" lang="en-US" altLang="ja-JP" dirty="0"/>
              <a:t>Graph</a:t>
            </a:r>
            <a:r>
              <a:rPr kumimoji="1" lang="ja-JP" altLang="en-US" dirty="0"/>
              <a:t>クラスの関係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B6C18-A862-47E7-97D2-1CA55EE4E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80" y="1846052"/>
            <a:ext cx="10058400" cy="73628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（有向グラフ）</a:t>
            </a:r>
            <a:r>
              <a:rPr lang="ja-JP" altLang="en-US" sz="2800" dirty="0"/>
              <a:t>　　　　　　　　（無向グラフ）</a:t>
            </a:r>
            <a:endParaRPr kumimoji="1" lang="ja-JP" altLang="en-US" sz="2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1CB75E-523C-4B4C-B44A-1883C389E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80" y="4484373"/>
            <a:ext cx="10561320" cy="1818455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/>
              <a:t>クラス間での違いは，</a:t>
            </a:r>
            <a:r>
              <a:rPr lang="en-US" altLang="ja-JP" sz="2800" dirty="0" err="1"/>
              <a:t>addEdge</a:t>
            </a:r>
            <a:r>
              <a:rPr lang="ja-JP" altLang="en-US" sz="2800" dirty="0"/>
              <a:t>メソッドの実装のみ</a:t>
            </a:r>
            <a:endParaRPr lang="en-US" altLang="ja-JP" sz="2800" dirty="0"/>
          </a:p>
          <a:p>
            <a:r>
              <a:rPr kumimoji="1" lang="ja-JP" altLang="en-US" sz="2800" dirty="0"/>
              <a:t>有向グラフの問題は，無向グラフでも正しく動く</a:t>
            </a:r>
            <a:endParaRPr kumimoji="1" lang="en-US" altLang="ja-JP" sz="2800" dirty="0"/>
          </a:p>
          <a:p>
            <a:r>
              <a:rPr kumimoji="1" lang="ja-JP" altLang="en-US" sz="2800" dirty="0"/>
              <a:t>しかし逆に，無向グラフの問題が有向グラフでも動くとは限らない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F576D1-8B63-44F3-BCEE-BFEE0069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8E3307-B267-449A-8FC7-96658856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B5B969-3FB3-4B9F-BCF6-1D0D4151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3C634CC-613E-4CFC-AEA3-23F80914543C}"/>
              </a:ext>
            </a:extLst>
          </p:cNvPr>
          <p:cNvSpPr/>
          <p:nvPr/>
        </p:nvSpPr>
        <p:spPr>
          <a:xfrm>
            <a:off x="1097280" y="2751805"/>
            <a:ext cx="3429000" cy="96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Digraph</a:t>
            </a:r>
            <a:r>
              <a:rPr kumimoji="1" lang="ja-JP" altLang="en-US" dirty="0"/>
              <a:t>クラス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54845A-17AF-41BC-8508-D3CE34848400}"/>
              </a:ext>
            </a:extLst>
          </p:cNvPr>
          <p:cNvSpPr/>
          <p:nvPr/>
        </p:nvSpPr>
        <p:spPr>
          <a:xfrm>
            <a:off x="6217920" y="2751805"/>
            <a:ext cx="3429000" cy="96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Graph</a:t>
            </a:r>
            <a:r>
              <a:rPr kumimoji="1" lang="ja-JP" altLang="en-US" dirty="0"/>
              <a:t>クラス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C98F1666-C4D4-4F05-8693-A4BB3DAF0F60}"/>
              </a:ext>
            </a:extLst>
          </p:cNvPr>
          <p:cNvSpPr/>
          <p:nvPr/>
        </p:nvSpPr>
        <p:spPr>
          <a:xfrm>
            <a:off x="4767943" y="2751805"/>
            <a:ext cx="1206138" cy="481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AC2E0C5-6937-4639-B819-94DE88177189}"/>
              </a:ext>
            </a:extLst>
          </p:cNvPr>
          <p:cNvSpPr/>
          <p:nvPr/>
        </p:nvSpPr>
        <p:spPr>
          <a:xfrm rot="10800000">
            <a:off x="4767943" y="3281274"/>
            <a:ext cx="1206138" cy="481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FED67E-E56E-40A5-9C12-209DDF5813E6}"/>
              </a:ext>
            </a:extLst>
          </p:cNvPr>
          <p:cNvSpPr txBox="1"/>
          <p:nvPr/>
        </p:nvSpPr>
        <p:spPr>
          <a:xfrm>
            <a:off x="5084740" y="313665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B4981B8-3F75-466A-B3D2-BBF6596B01A5}"/>
              </a:ext>
            </a:extLst>
          </p:cNvPr>
          <p:cNvSpPr txBox="1"/>
          <p:nvPr/>
        </p:nvSpPr>
        <p:spPr>
          <a:xfrm>
            <a:off x="5084740" y="2603955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〇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145B38-BAE9-4CA0-A944-1D355D48D335}"/>
              </a:ext>
            </a:extLst>
          </p:cNvPr>
          <p:cNvSpPr txBox="1"/>
          <p:nvPr/>
        </p:nvSpPr>
        <p:spPr>
          <a:xfrm>
            <a:off x="2155190" y="371277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（親）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C5C228-4182-4841-A527-D6715B32E30D}"/>
              </a:ext>
            </a:extLst>
          </p:cNvPr>
          <p:cNvSpPr txBox="1"/>
          <p:nvPr/>
        </p:nvSpPr>
        <p:spPr>
          <a:xfrm>
            <a:off x="7273654" y="371277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（子）</a:t>
            </a:r>
          </a:p>
        </p:txBody>
      </p:sp>
    </p:spTree>
    <p:extLst>
      <p:ext uri="{BB962C8B-B14F-4D97-AF65-F5344CB8AC3E}">
        <p14:creationId xmlns:p14="http://schemas.microsoft.com/office/powerpoint/2010/main" val="12261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85168-3B89-4007-BBB7-78C09112F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古典的グラフ理論問題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386270-CF40-45E0-B589-8541FB4E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1CFEC-7F00-40BC-8BC6-F124FD36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B4325-7423-4053-B10E-49B5E531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006C1-2354-41A6-9CEE-85D0CBD8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A7CDB-FA99-4B06-8508-A463730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古典的なグラフ理論の問題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4D51E-3B94-413E-9FFF-142305A6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●最短路問題</a:t>
            </a:r>
            <a:r>
              <a:rPr lang="en-US" altLang="ja-JP" sz="2800" dirty="0"/>
              <a:t>(shortest path problem)</a:t>
            </a:r>
          </a:p>
          <a:p>
            <a:endParaRPr lang="en-US" altLang="ja-JP" sz="2800" dirty="0"/>
          </a:p>
          <a:p>
            <a:r>
              <a:rPr kumimoji="1" lang="ja-JP" altLang="en-US" sz="2800" dirty="0"/>
              <a:t>●重み最小路問題</a:t>
            </a:r>
            <a:r>
              <a:rPr kumimoji="1" lang="en-US" altLang="ja-JP" sz="2800" dirty="0"/>
              <a:t>(shortest weighted path problem)</a:t>
            </a:r>
          </a:p>
          <a:p>
            <a:endParaRPr kumimoji="1" lang="en-US" altLang="ja-JP" sz="2800" dirty="0"/>
          </a:p>
          <a:p>
            <a:r>
              <a:rPr lang="ja-JP" altLang="en-US" sz="2800" dirty="0"/>
              <a:t>●最大クリーク問題</a:t>
            </a:r>
            <a:r>
              <a:rPr lang="en-US" altLang="ja-JP" sz="2800" dirty="0"/>
              <a:t>(maximum clique problem)</a:t>
            </a:r>
          </a:p>
          <a:p>
            <a:endParaRPr lang="en-US" altLang="ja-JP" sz="2800" dirty="0"/>
          </a:p>
          <a:p>
            <a:r>
              <a:rPr kumimoji="1" lang="ja-JP" altLang="en-US" sz="2800" dirty="0"/>
              <a:t>●最小カット問題</a:t>
            </a:r>
            <a:r>
              <a:rPr kumimoji="1" lang="en-US" altLang="ja-JP" sz="2800" dirty="0"/>
              <a:t>(</a:t>
            </a:r>
            <a:r>
              <a:rPr kumimoji="1" lang="en-US" altLang="ja-JP" sz="2800" strike="sngStrike" dirty="0" err="1"/>
              <a:t>mimimum</a:t>
            </a:r>
            <a:r>
              <a:rPr kumimoji="1" lang="en-US" altLang="ja-JP" sz="2800" dirty="0"/>
              <a:t> cut problem)</a:t>
            </a:r>
            <a:endParaRPr kumimoji="1" lang="ja-JP" altLang="en-US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AA160-A58F-4D40-9DC5-7CBE74E2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194A72-B758-4E0A-AC32-DF22EC07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24F49-6373-44AA-871D-42128FD7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4AE28-68B1-44CB-B654-0D139D36BCE5}"/>
              </a:ext>
            </a:extLst>
          </p:cNvPr>
          <p:cNvSpPr txBox="1"/>
          <p:nvPr/>
        </p:nvSpPr>
        <p:spPr>
          <a:xfrm>
            <a:off x="2646923" y="5641219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教科書誤植 </a:t>
            </a:r>
            <a:r>
              <a:rPr kumimoji="1" lang="en-US" altLang="ja-JP" sz="2800" dirty="0"/>
              <a:t>minimum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0640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2DE62-3ED2-4F6D-8359-0536CFA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最短路問題</a:t>
            </a:r>
            <a:r>
              <a:rPr lang="en-US" altLang="ja-JP" dirty="0"/>
              <a:t>(shortest path problem)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37878-7589-450E-935C-A471B3AE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最短経路問題のことではない</a:t>
            </a:r>
            <a:r>
              <a:rPr lang="ja-JP" altLang="en-US" sz="2800" dirty="0">
                <a:solidFill>
                  <a:srgbClr val="FF0000"/>
                </a:solidFill>
              </a:rPr>
              <a:t> 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n1</a:t>
            </a:r>
            <a:r>
              <a:rPr lang="ja-JP" altLang="en-US" dirty="0">
                <a:solidFill>
                  <a:schemeClr val="tx1"/>
                </a:solidFill>
              </a:rPr>
              <a:t>から</a:t>
            </a:r>
            <a:r>
              <a:rPr lang="en-US" altLang="ja-JP" dirty="0" err="1">
                <a:solidFill>
                  <a:schemeClr val="tx1"/>
                </a:solidFill>
              </a:rPr>
              <a:t>n2</a:t>
            </a:r>
            <a:r>
              <a:rPr lang="ja-JP" altLang="en-US" dirty="0" err="1">
                <a:solidFill>
                  <a:schemeClr val="tx1"/>
                </a:solidFill>
              </a:rPr>
              <a:t>までの</a:t>
            </a:r>
            <a:r>
              <a:rPr lang="ja-JP" altLang="en-US" dirty="0">
                <a:solidFill>
                  <a:srgbClr val="FF0000"/>
                </a:solidFill>
              </a:rPr>
              <a:t>枝の数が最小</a:t>
            </a:r>
            <a:r>
              <a:rPr lang="ja-JP" altLang="en-US" dirty="0">
                <a:solidFill>
                  <a:schemeClr val="tx1"/>
                </a:solidFill>
              </a:rPr>
              <a:t>になる経路を探す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n1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e1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e2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n2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36E94-8288-48C1-9974-B4A8B6B7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429D6-AEA8-4C40-87E7-19050FE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351A7-6F49-4C53-B8F1-C3AFCF6A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47E7F0D-C863-463F-B02A-80508F1377A3}"/>
              </a:ext>
            </a:extLst>
          </p:cNvPr>
          <p:cNvSpPr/>
          <p:nvPr/>
        </p:nvSpPr>
        <p:spPr>
          <a:xfrm>
            <a:off x="1249198" y="2867297"/>
            <a:ext cx="1123406" cy="11234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n1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E274609-F2FF-4B6D-8BC7-7BE0A9CD7356}"/>
              </a:ext>
            </a:extLst>
          </p:cNvPr>
          <p:cNvSpPr/>
          <p:nvPr/>
        </p:nvSpPr>
        <p:spPr>
          <a:xfrm>
            <a:off x="9752136" y="5065246"/>
            <a:ext cx="1123406" cy="11234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n2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63C22BD-2715-4F35-8F82-B7A6030A3A1D}"/>
              </a:ext>
            </a:extLst>
          </p:cNvPr>
          <p:cNvSpPr/>
          <p:nvPr/>
        </p:nvSpPr>
        <p:spPr>
          <a:xfrm>
            <a:off x="2518242" y="5065246"/>
            <a:ext cx="1123406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e3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E97F35B-4181-458A-B719-BCDA50892F72}"/>
              </a:ext>
            </a:extLst>
          </p:cNvPr>
          <p:cNvSpPr/>
          <p:nvPr/>
        </p:nvSpPr>
        <p:spPr>
          <a:xfrm>
            <a:off x="7247837" y="2867297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e2</a:t>
            </a:r>
            <a:endParaRPr kumimoji="1" lang="ja-JP" altLang="en-US" sz="3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8AD751-D1B0-4A9B-8361-2764E97CC965}"/>
              </a:ext>
            </a:extLst>
          </p:cNvPr>
          <p:cNvSpPr/>
          <p:nvPr/>
        </p:nvSpPr>
        <p:spPr>
          <a:xfrm>
            <a:off x="4922771" y="2867297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e1</a:t>
            </a:r>
            <a:endParaRPr kumimoji="1" lang="ja-JP" altLang="en-US" sz="32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236462B-ACBB-44B8-ACEB-820E92E3F474}"/>
              </a:ext>
            </a:extLst>
          </p:cNvPr>
          <p:cNvSpPr/>
          <p:nvPr/>
        </p:nvSpPr>
        <p:spPr>
          <a:xfrm>
            <a:off x="4957605" y="5065246"/>
            <a:ext cx="1123406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e4</a:t>
            </a:r>
            <a:endParaRPr kumimoji="1" lang="ja-JP" altLang="en-US" sz="32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FC7AB52-2BF4-45D3-B9E3-18478F1A4C7A}"/>
              </a:ext>
            </a:extLst>
          </p:cNvPr>
          <p:cNvSpPr/>
          <p:nvPr/>
        </p:nvSpPr>
        <p:spPr>
          <a:xfrm>
            <a:off x="7247837" y="5065246"/>
            <a:ext cx="1123406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e5</a:t>
            </a:r>
            <a:endParaRPr kumimoji="1" lang="ja-JP" altLang="en-US" sz="32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F53EA-6358-4A9E-9075-E42DAF44072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372604" y="3429000"/>
            <a:ext cx="25501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21165B-B28A-48E5-90D7-DC9519A1839E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1810901" y="3990703"/>
            <a:ext cx="871860" cy="123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B4B79DD-09B5-47B5-AFCE-3A9E7C2AC9E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46177" y="3429000"/>
            <a:ext cx="1201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8AC6-06C9-4BAE-B2ED-2F60287866F5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8371243" y="3429000"/>
            <a:ext cx="1545412" cy="1800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8285059-9188-4301-945B-FB09CC616CB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641648" y="5626949"/>
            <a:ext cx="13159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2B64CFA-CED7-4ABB-A29D-5FFAE911C56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081011" y="5626949"/>
            <a:ext cx="11668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258FB37-C2FA-4FE5-84D5-8C5A66A95384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8371243" y="5626949"/>
            <a:ext cx="13808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4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2DE62-3ED2-4F6D-8359-0536CFA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重み最小路問題</a:t>
            </a:r>
            <a:br>
              <a:rPr lang="en-US" altLang="ja-JP" dirty="0"/>
            </a:br>
            <a:r>
              <a:rPr lang="en-US" altLang="ja-JP" dirty="0"/>
              <a:t>(shortest weighted path problem)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37878-7589-450E-935C-A471B3AE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00B0F0"/>
                </a:solidFill>
              </a:rPr>
              <a:t>最短経路問題のことである</a:t>
            </a:r>
            <a:endParaRPr lang="en-US" altLang="ja-JP" sz="2800" dirty="0">
              <a:solidFill>
                <a:srgbClr val="00B0F0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n1</a:t>
            </a:r>
            <a:r>
              <a:rPr lang="ja-JP" altLang="en-US" dirty="0">
                <a:solidFill>
                  <a:schemeClr val="tx1"/>
                </a:solidFill>
              </a:rPr>
              <a:t>から</a:t>
            </a:r>
            <a:r>
              <a:rPr lang="en-US" altLang="ja-JP" dirty="0" err="1">
                <a:solidFill>
                  <a:schemeClr val="tx1"/>
                </a:solidFill>
              </a:rPr>
              <a:t>n2</a:t>
            </a:r>
            <a:r>
              <a:rPr lang="ja-JP" altLang="en-US" dirty="0" err="1">
                <a:solidFill>
                  <a:schemeClr val="tx1"/>
                </a:solidFill>
              </a:rPr>
              <a:t>までの</a:t>
            </a:r>
            <a:r>
              <a:rPr lang="ja-JP" altLang="en-US" dirty="0">
                <a:solidFill>
                  <a:srgbClr val="FF0000"/>
                </a:solidFill>
              </a:rPr>
              <a:t>重みの値が最小</a:t>
            </a:r>
            <a:r>
              <a:rPr lang="ja-JP" altLang="en-US" dirty="0">
                <a:solidFill>
                  <a:schemeClr val="tx1"/>
                </a:solidFill>
              </a:rPr>
              <a:t>になる経路を探す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n1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e3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e4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e5</a:t>
            </a:r>
            <a:r>
              <a:rPr lang="en-US" altLang="ja-JP" dirty="0">
                <a:solidFill>
                  <a:schemeClr val="tx1"/>
                </a:solidFill>
              </a:rPr>
              <a:t> -&gt; </a:t>
            </a:r>
            <a:r>
              <a:rPr lang="en-US" altLang="ja-JP" dirty="0" err="1">
                <a:solidFill>
                  <a:schemeClr val="tx1"/>
                </a:solidFill>
              </a:rPr>
              <a:t>n2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36E94-8288-48C1-9974-B4A8B6B7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429D6-AEA8-4C40-87E7-19050FE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351A7-6F49-4C53-B8F1-C3AFCF6A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47E7F0D-C863-463F-B02A-80508F1377A3}"/>
              </a:ext>
            </a:extLst>
          </p:cNvPr>
          <p:cNvSpPr/>
          <p:nvPr/>
        </p:nvSpPr>
        <p:spPr>
          <a:xfrm>
            <a:off x="1249198" y="2867297"/>
            <a:ext cx="1123406" cy="11234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n1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E274609-F2FF-4B6D-8BC7-7BE0A9CD7356}"/>
              </a:ext>
            </a:extLst>
          </p:cNvPr>
          <p:cNvSpPr/>
          <p:nvPr/>
        </p:nvSpPr>
        <p:spPr>
          <a:xfrm>
            <a:off x="9752136" y="5065246"/>
            <a:ext cx="1123406" cy="11234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n2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63C22BD-2715-4F35-8F82-B7A6030A3A1D}"/>
              </a:ext>
            </a:extLst>
          </p:cNvPr>
          <p:cNvSpPr/>
          <p:nvPr/>
        </p:nvSpPr>
        <p:spPr>
          <a:xfrm>
            <a:off x="2518242" y="5065246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e3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E97F35B-4181-458A-B719-BCDA50892F72}"/>
              </a:ext>
            </a:extLst>
          </p:cNvPr>
          <p:cNvSpPr/>
          <p:nvPr/>
        </p:nvSpPr>
        <p:spPr>
          <a:xfrm>
            <a:off x="7247837" y="2867297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e2</a:t>
            </a:r>
            <a:endParaRPr kumimoji="1" lang="ja-JP" altLang="en-US" sz="3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8AD751-D1B0-4A9B-8361-2764E97CC965}"/>
              </a:ext>
            </a:extLst>
          </p:cNvPr>
          <p:cNvSpPr/>
          <p:nvPr/>
        </p:nvSpPr>
        <p:spPr>
          <a:xfrm>
            <a:off x="4922771" y="2867297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e1</a:t>
            </a:r>
            <a:endParaRPr kumimoji="1" lang="ja-JP" altLang="en-US" sz="32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236462B-ACBB-44B8-ACEB-820E92E3F474}"/>
              </a:ext>
            </a:extLst>
          </p:cNvPr>
          <p:cNvSpPr/>
          <p:nvPr/>
        </p:nvSpPr>
        <p:spPr>
          <a:xfrm>
            <a:off x="4957605" y="5065246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e4</a:t>
            </a:r>
            <a:endParaRPr kumimoji="1" lang="ja-JP" altLang="en-US" sz="32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FC7AB52-2BF4-45D3-B9E3-18478F1A4C7A}"/>
              </a:ext>
            </a:extLst>
          </p:cNvPr>
          <p:cNvSpPr/>
          <p:nvPr/>
        </p:nvSpPr>
        <p:spPr>
          <a:xfrm>
            <a:off x="7247837" y="5065246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e5</a:t>
            </a:r>
            <a:endParaRPr kumimoji="1" lang="ja-JP" altLang="en-US" sz="32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9F53EA-6358-4A9E-9075-E42DAF44072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372604" y="3429000"/>
            <a:ext cx="25501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21165B-B28A-48E5-90D7-DC9519A1839E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1810901" y="3990703"/>
            <a:ext cx="871860" cy="12390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B4B79DD-09B5-47B5-AFCE-3A9E7C2AC9E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46177" y="3429000"/>
            <a:ext cx="12016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8AC6-06C9-4BAE-B2ED-2F60287866F5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8371243" y="3429000"/>
            <a:ext cx="1545412" cy="1800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8285059-9188-4301-945B-FB09CC616CB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641648" y="5626949"/>
            <a:ext cx="13159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2B64CFA-CED7-4ABB-A29D-5FFAE911C56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081011" y="5626949"/>
            <a:ext cx="11668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258FB37-C2FA-4FE5-84D5-8C5A66A95384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8371243" y="5626949"/>
            <a:ext cx="13808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6087DC-BB8F-4462-BA16-FDA27DAE8BDF}"/>
              </a:ext>
            </a:extLst>
          </p:cNvPr>
          <p:cNvSpPr/>
          <p:nvPr/>
        </p:nvSpPr>
        <p:spPr>
          <a:xfrm>
            <a:off x="3247181" y="3151207"/>
            <a:ext cx="555585" cy="5555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８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1BBAAA-114A-48E5-AE41-A804AB5AA182}"/>
              </a:ext>
            </a:extLst>
          </p:cNvPr>
          <p:cNvSpPr/>
          <p:nvPr/>
        </p:nvSpPr>
        <p:spPr>
          <a:xfrm>
            <a:off x="6376357" y="3151207"/>
            <a:ext cx="555585" cy="5555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５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6D63604-8D2B-44EF-AC6F-3781510FC01C}"/>
              </a:ext>
            </a:extLst>
          </p:cNvPr>
          <p:cNvSpPr/>
          <p:nvPr/>
        </p:nvSpPr>
        <p:spPr>
          <a:xfrm>
            <a:off x="8866156" y="4054649"/>
            <a:ext cx="555585" cy="5555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８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711ED23-DB7D-4C67-B806-D156114A48ED}"/>
              </a:ext>
            </a:extLst>
          </p:cNvPr>
          <p:cNvSpPr/>
          <p:nvPr/>
        </p:nvSpPr>
        <p:spPr>
          <a:xfrm>
            <a:off x="1908479" y="4303601"/>
            <a:ext cx="555585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３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7BC9F25-D2CD-457E-83D9-EEF0A7E9BF19}"/>
              </a:ext>
            </a:extLst>
          </p:cNvPr>
          <p:cNvSpPr/>
          <p:nvPr/>
        </p:nvSpPr>
        <p:spPr>
          <a:xfrm>
            <a:off x="4021833" y="5349156"/>
            <a:ext cx="555585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２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CE0E33-10CB-4570-BF2E-A045E2A6F248}"/>
              </a:ext>
            </a:extLst>
          </p:cNvPr>
          <p:cNvSpPr/>
          <p:nvPr/>
        </p:nvSpPr>
        <p:spPr>
          <a:xfrm>
            <a:off x="6386631" y="5313509"/>
            <a:ext cx="555585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２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E833D2-BA18-449F-8BD2-19D877F85474}"/>
              </a:ext>
            </a:extLst>
          </p:cNvPr>
          <p:cNvSpPr/>
          <p:nvPr/>
        </p:nvSpPr>
        <p:spPr>
          <a:xfrm>
            <a:off x="8783897" y="5345482"/>
            <a:ext cx="555585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C1269C-ADC3-4EFE-A83E-B2079A77016C}"/>
              </a:ext>
            </a:extLst>
          </p:cNvPr>
          <p:cNvSpPr txBox="1"/>
          <p:nvPr/>
        </p:nvSpPr>
        <p:spPr>
          <a:xfrm>
            <a:off x="733950" y="5146220"/>
            <a:ext cx="1604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Total Cost</a:t>
            </a:r>
          </a:p>
          <a:p>
            <a:r>
              <a:rPr kumimoji="1" lang="en-US" altLang="ja-JP" sz="2800" dirty="0"/>
              <a:t>      (9)</a:t>
            </a:r>
            <a:endParaRPr kumimoji="1" lang="ja-JP" altLang="en-US" sz="2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5885A7-67B9-4F10-A66F-FFDCA78AE388}"/>
              </a:ext>
            </a:extLst>
          </p:cNvPr>
          <p:cNvSpPr txBox="1"/>
          <p:nvPr/>
        </p:nvSpPr>
        <p:spPr>
          <a:xfrm>
            <a:off x="8687138" y="2867297"/>
            <a:ext cx="1604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Total Cost</a:t>
            </a:r>
          </a:p>
          <a:p>
            <a:r>
              <a:rPr kumimoji="1" lang="en-US" altLang="ja-JP" sz="2800" dirty="0"/>
              <a:t>     (21)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4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グラフ構造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7279" y="1814334"/>
            <a:ext cx="634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―――2</a:t>
            </a:r>
            <a:r>
              <a:rPr kumimoji="1" lang="ja-JP" altLang="en-US" sz="2400" dirty="0"/>
              <a:t>頂点間の有向グラフ</a:t>
            </a:r>
          </a:p>
        </p:txBody>
      </p:sp>
      <p:sp>
        <p:nvSpPr>
          <p:cNvPr id="17" name="右矢印 16"/>
          <p:cNvSpPr/>
          <p:nvPr/>
        </p:nvSpPr>
        <p:spPr>
          <a:xfrm rot="894419">
            <a:off x="3220622" y="4243418"/>
            <a:ext cx="3385679" cy="60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枝</a:t>
            </a:r>
          </a:p>
        </p:txBody>
      </p:sp>
      <p:sp>
        <p:nvSpPr>
          <p:cNvPr id="9" name="楕円 8"/>
          <p:cNvSpPr/>
          <p:nvPr/>
        </p:nvSpPr>
        <p:spPr>
          <a:xfrm>
            <a:off x="1338052" y="2971800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/>
              <a:t>親</a:t>
            </a:r>
            <a:endParaRPr kumimoji="1" lang="en-US" altLang="ja-JP" sz="3600"/>
          </a:p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</p:txBody>
      </p:sp>
      <p:sp>
        <p:nvSpPr>
          <p:cNvPr id="11" name="楕円 10"/>
          <p:cNvSpPr/>
          <p:nvPr/>
        </p:nvSpPr>
        <p:spPr>
          <a:xfrm>
            <a:off x="6518263" y="4139530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/>
              <a:t>子</a:t>
            </a:r>
            <a:endParaRPr kumimoji="1" lang="en-US" altLang="ja-JP" sz="3600"/>
          </a:p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71648" y="4792287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有向グラフに限る</a:t>
            </a:r>
            <a:endParaRPr kumimoji="1" lang="en-US" altLang="ja-JP" sz="2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6044" y="2390349"/>
            <a:ext cx="279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</a:t>
            </a:r>
            <a:r>
              <a:rPr kumimoji="1" lang="en-US" altLang="ja-JP" sz="3200" u="sng" dirty="0"/>
              <a:t>s</a:t>
            </a:r>
            <a:r>
              <a:rPr kumimoji="1" lang="en-US" altLang="ja-JP" sz="3200" dirty="0"/>
              <a:t>ou</a:t>
            </a:r>
            <a:r>
              <a:rPr kumimoji="1" lang="en-US" altLang="ja-JP" sz="3200" u="sng" dirty="0"/>
              <a:t>rc</a:t>
            </a:r>
            <a:r>
              <a:rPr kumimoji="1" lang="en-US" altLang="ja-JP" sz="3200" dirty="0"/>
              <a:t>e/</a:t>
            </a:r>
            <a:r>
              <a:rPr kumimoji="1" lang="ja-JP" altLang="en-US" sz="3200" dirty="0"/>
              <a:t>ソース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72471" y="3554755"/>
            <a:ext cx="4682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</a:t>
            </a:r>
            <a:r>
              <a:rPr kumimoji="1" lang="en-US" altLang="ja-JP" sz="3200" u="sng" dirty="0"/>
              <a:t>dest</a:t>
            </a:r>
            <a:r>
              <a:rPr kumimoji="1" lang="en-US" altLang="ja-JP" sz="3200" dirty="0"/>
              <a:t>ination/</a:t>
            </a:r>
            <a:r>
              <a:rPr kumimoji="1" lang="ja-JP" altLang="en-US" sz="3200" dirty="0"/>
              <a:t>目的地ノード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8810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4A21E-0E30-4057-9518-56BAFF1E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85417" cy="1450757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最大クリーク問題</a:t>
            </a:r>
            <a:r>
              <a:rPr lang="en-US" altLang="ja-JP" sz="4400" dirty="0"/>
              <a:t>(maximum clique problem)</a:t>
            </a:r>
            <a:endParaRPr kumimoji="1" lang="ja-JP" altLang="en-US" sz="44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94283B-0F5B-4973-B189-C920E199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D8ABFF-376F-44D1-AEB1-15147D64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5176F8-B47D-4E63-8F1E-0B61AF66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3EFE867-B334-467E-BE65-43145992EBD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tx1"/>
                </a:solidFill>
              </a:rPr>
              <a:t>グラフに対して，どの</a:t>
            </a:r>
            <a:r>
              <a:rPr lang="en-US" altLang="ja-JP" sz="2400" u="sng" dirty="0">
                <a:solidFill>
                  <a:schemeClr val="tx1"/>
                </a:solidFill>
              </a:rPr>
              <a:t>2</a:t>
            </a:r>
            <a:r>
              <a:rPr lang="ja-JP" altLang="en-US" sz="2400" u="sng" dirty="0">
                <a:solidFill>
                  <a:schemeClr val="tx1"/>
                </a:solidFill>
              </a:rPr>
              <a:t>点間にも辺が存在する</a:t>
            </a:r>
            <a:r>
              <a:rPr lang="ja-JP" altLang="en-US" sz="2400" dirty="0">
                <a:solidFill>
                  <a:schemeClr val="tx1"/>
                </a:solidFill>
              </a:rPr>
              <a:t>グラフ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ja-JP" altLang="en-US" sz="2400" dirty="0">
                <a:solidFill>
                  <a:schemeClr val="tx1"/>
                </a:solidFill>
              </a:rPr>
              <a:t>の部分グラフ 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（クリーク）の内，最大であるものを求める問題である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2E353E-FC37-4A55-B43A-CE9BC1ADE30B}"/>
              </a:ext>
            </a:extLst>
          </p:cNvPr>
          <p:cNvSpPr/>
          <p:nvPr/>
        </p:nvSpPr>
        <p:spPr>
          <a:xfrm>
            <a:off x="1680272" y="3024051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7CE5BB9-02DD-43D8-953C-96A79F960B55}"/>
              </a:ext>
            </a:extLst>
          </p:cNvPr>
          <p:cNvSpPr/>
          <p:nvPr/>
        </p:nvSpPr>
        <p:spPr>
          <a:xfrm>
            <a:off x="2820131" y="3024050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DA861D3-7598-427B-AFAB-8191357792E6}"/>
              </a:ext>
            </a:extLst>
          </p:cNvPr>
          <p:cNvSpPr/>
          <p:nvPr/>
        </p:nvSpPr>
        <p:spPr>
          <a:xfrm>
            <a:off x="1680272" y="4483217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BFFFCD1-ABF1-4F03-8106-D65B61F69E56}"/>
              </a:ext>
            </a:extLst>
          </p:cNvPr>
          <p:cNvSpPr/>
          <p:nvPr/>
        </p:nvSpPr>
        <p:spPr>
          <a:xfrm>
            <a:off x="2820131" y="4483216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d</a:t>
            </a:r>
            <a:endParaRPr kumimoji="1" lang="ja-JP" altLang="en-US" sz="32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825A5F4-614B-4C12-BDE5-843DE71801B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961124" y="3585754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3D64D27-969A-4A37-90B6-8DB2218AB43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0983" y="3585753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7B4A06B-7F12-4602-B29F-780EA69320A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241975" y="4764068"/>
            <a:ext cx="57815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71A3170-29E5-4044-8901-031627E6D4CB}"/>
              </a:ext>
            </a:extLst>
          </p:cNvPr>
          <p:cNvCxnSpPr>
            <a:cxnSpLocks/>
          </p:cNvCxnSpPr>
          <p:nvPr/>
        </p:nvCxnSpPr>
        <p:spPr>
          <a:xfrm flipV="1">
            <a:off x="2241975" y="3304900"/>
            <a:ext cx="57815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2922DC-E718-4060-890B-8E8B150AE02D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2159716" y="3503495"/>
            <a:ext cx="742674" cy="1061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B5215EA-033B-4C9E-8D07-A4BC0B9ED478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2159716" y="3503494"/>
            <a:ext cx="742674" cy="1061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E0DC48-2A07-4BE1-AD09-C2E03AD78239}"/>
              </a:ext>
            </a:extLst>
          </p:cNvPr>
          <p:cNvSpPr txBox="1"/>
          <p:nvPr/>
        </p:nvSpPr>
        <p:spPr>
          <a:xfrm>
            <a:off x="1510581" y="525243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クリークである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FC749D6-24F2-4B7F-965A-FB3309CF7AEB}"/>
              </a:ext>
            </a:extLst>
          </p:cNvPr>
          <p:cNvSpPr/>
          <p:nvPr/>
        </p:nvSpPr>
        <p:spPr>
          <a:xfrm>
            <a:off x="4716414" y="3024051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68C1E0D-85DD-49C8-BADB-E434B69CE970}"/>
              </a:ext>
            </a:extLst>
          </p:cNvPr>
          <p:cNvSpPr/>
          <p:nvPr/>
        </p:nvSpPr>
        <p:spPr>
          <a:xfrm>
            <a:off x="5856273" y="3024050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86E0C695-7B39-407C-90ED-9813E124CEEE}"/>
              </a:ext>
            </a:extLst>
          </p:cNvPr>
          <p:cNvSpPr/>
          <p:nvPr/>
        </p:nvSpPr>
        <p:spPr>
          <a:xfrm>
            <a:off x="4716414" y="4483217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74C6381-9429-4BE8-BD35-0AB726268D18}"/>
              </a:ext>
            </a:extLst>
          </p:cNvPr>
          <p:cNvSpPr/>
          <p:nvPr/>
        </p:nvSpPr>
        <p:spPr>
          <a:xfrm>
            <a:off x="5856273" y="4483216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d</a:t>
            </a:r>
            <a:endParaRPr kumimoji="1" lang="ja-JP" altLang="en-US" sz="32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5A4A0EF-9F1F-4A9D-BDB2-D3EBE98B8DE2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6137125" y="3585753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3B098A1-4AC2-4609-B085-9780BB3CC2C2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78117" y="4764068"/>
            <a:ext cx="57815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2504C1-A1E9-4AC7-85FE-02ACCBA50E82}"/>
              </a:ext>
            </a:extLst>
          </p:cNvPr>
          <p:cNvCxnSpPr>
            <a:cxnSpLocks/>
          </p:cNvCxnSpPr>
          <p:nvPr/>
        </p:nvCxnSpPr>
        <p:spPr>
          <a:xfrm flipV="1">
            <a:off x="5278117" y="3304900"/>
            <a:ext cx="57815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8AFDB3E-119F-4593-B484-1E62DB8B0604}"/>
              </a:ext>
            </a:extLst>
          </p:cNvPr>
          <p:cNvSpPr txBox="1"/>
          <p:nvPr/>
        </p:nvSpPr>
        <p:spPr>
          <a:xfrm>
            <a:off x="4540311" y="525243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クリークでない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7013671-F64B-49EF-8DF6-8478CA796D2E}"/>
              </a:ext>
            </a:extLst>
          </p:cNvPr>
          <p:cNvSpPr/>
          <p:nvPr/>
        </p:nvSpPr>
        <p:spPr>
          <a:xfrm>
            <a:off x="7816674" y="3024048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33F3615-FB47-414B-A132-2A78C90DEEC6}"/>
              </a:ext>
            </a:extLst>
          </p:cNvPr>
          <p:cNvSpPr/>
          <p:nvPr/>
        </p:nvSpPr>
        <p:spPr>
          <a:xfrm>
            <a:off x="7805668" y="4442557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d</a:t>
            </a:r>
            <a:endParaRPr kumimoji="1" lang="ja-JP" altLang="en-US" sz="3200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A8F3CE4-7336-4E29-A5E2-5D50B3B55761}"/>
              </a:ext>
            </a:extLst>
          </p:cNvPr>
          <p:cNvSpPr/>
          <p:nvPr/>
        </p:nvSpPr>
        <p:spPr>
          <a:xfrm>
            <a:off x="9127074" y="3743215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C7179CD-DC76-4598-BB4A-CD18A442E69F}"/>
              </a:ext>
            </a:extLst>
          </p:cNvPr>
          <p:cNvSpPr/>
          <p:nvPr/>
        </p:nvSpPr>
        <p:spPr>
          <a:xfrm>
            <a:off x="10358148" y="3024048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9EE5F35-00A8-4413-B600-25C214BFD7D5}"/>
              </a:ext>
            </a:extLst>
          </p:cNvPr>
          <p:cNvSpPr/>
          <p:nvPr/>
        </p:nvSpPr>
        <p:spPr>
          <a:xfrm>
            <a:off x="10358148" y="4442556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4319EA1-E7B0-467A-B155-F2BCF332BF1A}"/>
              </a:ext>
            </a:extLst>
          </p:cNvPr>
          <p:cNvCxnSpPr>
            <a:cxnSpLocks/>
          </p:cNvCxnSpPr>
          <p:nvPr/>
        </p:nvCxnSpPr>
        <p:spPr>
          <a:xfrm>
            <a:off x="8086519" y="3585753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302C254-1E01-406A-ADFA-F5A8C47FD33D}"/>
              </a:ext>
            </a:extLst>
          </p:cNvPr>
          <p:cNvCxnSpPr>
            <a:cxnSpLocks/>
          </p:cNvCxnSpPr>
          <p:nvPr/>
        </p:nvCxnSpPr>
        <p:spPr>
          <a:xfrm>
            <a:off x="10638999" y="3545094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02BA126-41C8-49D3-9599-FBCF817DF7FB}"/>
              </a:ext>
            </a:extLst>
          </p:cNvPr>
          <p:cNvCxnSpPr>
            <a:cxnSpLocks/>
            <a:stCxn id="41" idx="6"/>
            <a:endCxn id="43" idx="1"/>
          </p:cNvCxnSpPr>
          <p:nvPr/>
        </p:nvCxnSpPr>
        <p:spPr>
          <a:xfrm>
            <a:off x="8378377" y="3304900"/>
            <a:ext cx="830956" cy="520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F6B23B0-2B61-4328-8451-D0B80C9B51F4}"/>
              </a:ext>
            </a:extLst>
          </p:cNvPr>
          <p:cNvCxnSpPr>
            <a:cxnSpLocks/>
            <a:stCxn id="43" idx="3"/>
            <a:endCxn id="42" idx="6"/>
          </p:cNvCxnSpPr>
          <p:nvPr/>
        </p:nvCxnSpPr>
        <p:spPr>
          <a:xfrm flipH="1">
            <a:off x="8367371" y="4222659"/>
            <a:ext cx="841962" cy="500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C523A35-E192-442A-ACFB-9BA08A4E4953}"/>
              </a:ext>
            </a:extLst>
          </p:cNvPr>
          <p:cNvCxnSpPr>
            <a:cxnSpLocks/>
            <a:stCxn id="44" idx="2"/>
            <a:endCxn id="43" idx="7"/>
          </p:cNvCxnSpPr>
          <p:nvPr/>
        </p:nvCxnSpPr>
        <p:spPr>
          <a:xfrm flipH="1">
            <a:off x="9606518" y="3304900"/>
            <a:ext cx="751630" cy="520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8D5CDF0-4E12-4A3E-9688-1DB5914F2153}"/>
              </a:ext>
            </a:extLst>
          </p:cNvPr>
          <p:cNvSpPr txBox="1"/>
          <p:nvPr/>
        </p:nvSpPr>
        <p:spPr>
          <a:xfrm>
            <a:off x="8097525" y="5252430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{</a:t>
            </a:r>
            <a:r>
              <a:rPr kumimoji="1" lang="en-US" altLang="ja-JP" sz="2400" dirty="0" err="1"/>
              <a:t>a,d,e</a:t>
            </a:r>
            <a:r>
              <a:rPr kumimoji="1" lang="en-US" altLang="ja-JP" sz="2400" dirty="0"/>
              <a:t>}</a:t>
            </a:r>
            <a:r>
              <a:rPr kumimoji="1" lang="ja-JP" altLang="en-US" sz="2400" dirty="0" err="1"/>
              <a:t>がク</a:t>
            </a:r>
            <a:r>
              <a:rPr kumimoji="1" lang="ja-JP" altLang="en-US" sz="2400" dirty="0"/>
              <a:t>リークで，</a:t>
            </a:r>
            <a:endParaRPr kumimoji="1" lang="en-US" altLang="ja-JP" sz="2400" dirty="0"/>
          </a:p>
          <a:p>
            <a:r>
              <a:rPr kumimoji="1" lang="ja-JP" altLang="en-US" sz="2400" dirty="0"/>
              <a:t>クリーク数は</a:t>
            </a:r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78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5E325-8596-4E06-BAE9-83D32A1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最小カット問題</a:t>
            </a:r>
            <a:r>
              <a:rPr lang="en-US" altLang="ja-JP" dirty="0"/>
              <a:t>(minimum cut problem)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10021F-FDC2-41A9-A164-61D40A48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2395B5-E29A-4874-BA2F-FDEA6B79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1E38FB-0664-47B2-87F3-431E5BE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0661043-8FBF-4BDF-A4CA-DDAFC7D6B33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tx1"/>
                </a:solidFill>
              </a:rPr>
              <a:t>グラフに対して，始点</a:t>
            </a:r>
            <a:r>
              <a:rPr lang="en-US" altLang="ja-JP" sz="2400" dirty="0">
                <a:solidFill>
                  <a:schemeClr val="tx1"/>
                </a:solidFill>
              </a:rPr>
              <a:t>s</a:t>
            </a:r>
            <a:r>
              <a:rPr lang="ja-JP" altLang="en-US" sz="2400" dirty="0">
                <a:solidFill>
                  <a:schemeClr val="tx1"/>
                </a:solidFill>
              </a:rPr>
              <a:t>と終点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ja-JP" altLang="en-US" sz="2400" dirty="0">
                <a:solidFill>
                  <a:schemeClr val="tx1"/>
                </a:solidFill>
              </a:rPr>
              <a:t>がそれぞれに含まれるようグラフ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切断するとき，その本数が最も少なくなる切り方を求める問題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69943F-BD43-4591-BEF2-6194EB63A147}"/>
              </a:ext>
            </a:extLst>
          </p:cNvPr>
          <p:cNvSpPr/>
          <p:nvPr/>
        </p:nvSpPr>
        <p:spPr>
          <a:xfrm>
            <a:off x="1311371" y="3050173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D1CA85E-B0AA-490B-87BE-6EB49ABB47A8}"/>
              </a:ext>
            </a:extLst>
          </p:cNvPr>
          <p:cNvSpPr/>
          <p:nvPr/>
        </p:nvSpPr>
        <p:spPr>
          <a:xfrm>
            <a:off x="1300365" y="4468682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E3670B2-96D7-40A5-AF7D-45ECF60C2457}"/>
              </a:ext>
            </a:extLst>
          </p:cNvPr>
          <p:cNvSpPr/>
          <p:nvPr/>
        </p:nvSpPr>
        <p:spPr>
          <a:xfrm>
            <a:off x="2621771" y="3769340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67D784C-2F91-4B81-8F47-6EBF9D3CF4A1}"/>
              </a:ext>
            </a:extLst>
          </p:cNvPr>
          <p:cNvSpPr/>
          <p:nvPr/>
        </p:nvSpPr>
        <p:spPr>
          <a:xfrm>
            <a:off x="3852845" y="3050173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0A5CE05-974B-4AA3-903E-079ACFA6A6C7}"/>
              </a:ext>
            </a:extLst>
          </p:cNvPr>
          <p:cNvSpPr/>
          <p:nvPr/>
        </p:nvSpPr>
        <p:spPr>
          <a:xfrm>
            <a:off x="3852845" y="4468681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g</a:t>
            </a:r>
            <a:endParaRPr kumimoji="1" lang="ja-JP" altLang="en-US" sz="32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56F25B-C63E-41B0-B9D3-899BB0274CD4}"/>
              </a:ext>
            </a:extLst>
          </p:cNvPr>
          <p:cNvCxnSpPr>
            <a:cxnSpLocks/>
          </p:cNvCxnSpPr>
          <p:nvPr/>
        </p:nvCxnSpPr>
        <p:spPr>
          <a:xfrm>
            <a:off x="1581216" y="3611878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2BC669-143C-4A73-A01F-8F079BE2EAEA}"/>
              </a:ext>
            </a:extLst>
          </p:cNvPr>
          <p:cNvCxnSpPr>
            <a:cxnSpLocks/>
          </p:cNvCxnSpPr>
          <p:nvPr/>
        </p:nvCxnSpPr>
        <p:spPr>
          <a:xfrm>
            <a:off x="4133696" y="3571219"/>
            <a:ext cx="0" cy="897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E2C37F-0DAA-4B98-98FB-1CB5B9050B5E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1873074" y="3331025"/>
            <a:ext cx="830956" cy="520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744CAE-5549-4569-BAC6-BD6BE0B00044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H="1">
            <a:off x="1862068" y="4248784"/>
            <a:ext cx="841962" cy="500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DD8BAF9-6AB9-480A-9987-19244E07C656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3101215" y="3331025"/>
            <a:ext cx="751630" cy="520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稲妻 16">
            <a:extLst>
              <a:ext uri="{FF2B5EF4-FFF2-40B4-BE49-F238E27FC236}">
                <a16:creationId xmlns:a16="http://schemas.microsoft.com/office/drawing/2014/main" id="{5804C73C-4BF3-4526-925F-4C717808DA67}"/>
              </a:ext>
            </a:extLst>
          </p:cNvPr>
          <p:cNvSpPr/>
          <p:nvPr/>
        </p:nvSpPr>
        <p:spPr>
          <a:xfrm>
            <a:off x="3463733" y="3915375"/>
            <a:ext cx="1559942" cy="368872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8B67A5-416C-47B2-9AAF-0B9C45A01499}"/>
              </a:ext>
            </a:extLst>
          </p:cNvPr>
          <p:cNvSpPr txBox="1"/>
          <p:nvPr/>
        </p:nvSpPr>
        <p:spPr>
          <a:xfrm>
            <a:off x="1097280" y="5268930"/>
            <a:ext cx="4065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a-g</a:t>
            </a:r>
            <a:r>
              <a:rPr kumimoji="1" lang="ja-JP" altLang="en-US" sz="2000" dirty="0"/>
              <a:t>間で切断すると最小，カット数は</a:t>
            </a:r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78D6300-B08B-4334-B78D-9BF1A06BCB95}"/>
              </a:ext>
            </a:extLst>
          </p:cNvPr>
          <p:cNvCxnSpPr>
            <a:cxnSpLocks/>
          </p:cNvCxnSpPr>
          <p:nvPr/>
        </p:nvCxnSpPr>
        <p:spPr>
          <a:xfrm flipH="1">
            <a:off x="3185173" y="3470862"/>
            <a:ext cx="751630" cy="520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6AAD70E4-E131-4598-841F-1E0A4302812D}"/>
              </a:ext>
            </a:extLst>
          </p:cNvPr>
          <p:cNvSpPr/>
          <p:nvPr/>
        </p:nvSpPr>
        <p:spPr>
          <a:xfrm>
            <a:off x="6942559" y="3048330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</a:t>
            </a:r>
            <a:endParaRPr kumimoji="1" lang="ja-JP" altLang="en-US" sz="3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7DDD51F-E037-4D8D-83C0-300386A8E389}"/>
              </a:ext>
            </a:extLst>
          </p:cNvPr>
          <p:cNvSpPr/>
          <p:nvPr/>
        </p:nvSpPr>
        <p:spPr>
          <a:xfrm>
            <a:off x="6942558" y="4531777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4B3A36C-F040-4D49-BEBA-B348B78FF518}"/>
              </a:ext>
            </a:extLst>
          </p:cNvPr>
          <p:cNvSpPr/>
          <p:nvPr/>
        </p:nvSpPr>
        <p:spPr>
          <a:xfrm>
            <a:off x="8922330" y="3048330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19AD9F1-66FE-4D59-AAC2-A442E5EA7AA9}"/>
              </a:ext>
            </a:extLst>
          </p:cNvPr>
          <p:cNvSpPr/>
          <p:nvPr/>
        </p:nvSpPr>
        <p:spPr>
          <a:xfrm>
            <a:off x="8922330" y="4531777"/>
            <a:ext cx="561703" cy="5617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g</a:t>
            </a:r>
            <a:endParaRPr kumimoji="1" lang="ja-JP" altLang="en-US" sz="32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D3F7551-CA33-4BDC-9AA7-BACC651E26F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23409" y="3591312"/>
            <a:ext cx="1" cy="94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75A516E-62D1-48DD-B06B-B0B4C52A3213}"/>
              </a:ext>
            </a:extLst>
          </p:cNvPr>
          <p:cNvCxnSpPr>
            <a:cxnSpLocks/>
          </p:cNvCxnSpPr>
          <p:nvPr/>
        </p:nvCxnSpPr>
        <p:spPr>
          <a:xfrm>
            <a:off x="9203181" y="3600673"/>
            <a:ext cx="1" cy="94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A6B1B3-09E1-4DCC-B036-BE10BCF2429E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504262" y="3329182"/>
            <a:ext cx="14180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55FEDEE-BE0D-4E32-9015-EE7AB9626D2F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7504261" y="4812629"/>
            <a:ext cx="1418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4B734C6-AD12-48F1-A9A5-F32FAF5443D3}"/>
              </a:ext>
            </a:extLst>
          </p:cNvPr>
          <p:cNvCxnSpPr>
            <a:cxnSpLocks/>
            <a:stCxn id="21" idx="7"/>
            <a:endCxn id="22" idx="3"/>
          </p:cNvCxnSpPr>
          <p:nvPr/>
        </p:nvCxnSpPr>
        <p:spPr>
          <a:xfrm flipV="1">
            <a:off x="7422002" y="3527774"/>
            <a:ext cx="1582587" cy="10862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稲妻 44">
            <a:extLst>
              <a:ext uri="{FF2B5EF4-FFF2-40B4-BE49-F238E27FC236}">
                <a16:creationId xmlns:a16="http://schemas.microsoft.com/office/drawing/2014/main" id="{B85302D3-3335-4A95-A2CC-F057CEB8C815}"/>
              </a:ext>
            </a:extLst>
          </p:cNvPr>
          <p:cNvSpPr/>
          <p:nvPr/>
        </p:nvSpPr>
        <p:spPr>
          <a:xfrm rot="20353054" flipH="1">
            <a:off x="6690596" y="3356286"/>
            <a:ext cx="2257052" cy="54243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24548A8-2DF5-43BE-86CF-54DE68CFD86A}"/>
              </a:ext>
            </a:extLst>
          </p:cNvPr>
          <p:cNvSpPr txBox="1"/>
          <p:nvPr/>
        </p:nvSpPr>
        <p:spPr>
          <a:xfrm>
            <a:off x="6476220" y="5253466"/>
            <a:ext cx="451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s-a, s-b</a:t>
            </a:r>
            <a:r>
              <a:rPr kumimoji="1" lang="ja-JP" altLang="en-US" sz="2000" dirty="0"/>
              <a:t>間で切断すると最小な一つの解，</a:t>
            </a:r>
            <a:endParaRPr kumimoji="1" lang="en-US" altLang="ja-JP" sz="2000" dirty="0"/>
          </a:p>
          <a:p>
            <a:r>
              <a:rPr kumimoji="1" lang="ja-JP" altLang="en-US" sz="2000" dirty="0"/>
              <a:t>カット数は</a:t>
            </a:r>
            <a:r>
              <a:rPr kumimoji="1" lang="en-US" altLang="ja-JP" sz="2000" dirty="0"/>
              <a:t>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1871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85168-3B89-4007-BBB7-78C09112F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最短経路探索問題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386270-CF40-45E0-B589-8541FB4E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アルゴリズムと</a:t>
            </a:r>
            <a:r>
              <a:rPr lang="ja-JP" altLang="en-US" dirty="0"/>
              <a:t>プログラムでの</a:t>
            </a:r>
            <a:r>
              <a:rPr kumimoji="1" lang="ja-JP" altLang="en-US" dirty="0"/>
              <a:t>実装，深さ優先探索，幅優先探索</a:t>
            </a:r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なお，探索する経路は有向グラフであるとする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1CFEC-7F00-40BC-8BC6-F124FD36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B4325-7423-4053-B10E-49B5E531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006C1-2354-41A6-9CEE-85D0CBD8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lang="ja-JP" altLang="en-US" dirty="0"/>
              <a:t>次の隔たり</a:t>
            </a:r>
            <a:r>
              <a:rPr lang="en-US" altLang="ja-JP" dirty="0"/>
              <a:t>―by</a:t>
            </a:r>
            <a:r>
              <a:rPr lang="ja-JP" altLang="en-US" dirty="0"/>
              <a:t> </a:t>
            </a:r>
            <a:r>
              <a:rPr lang="en-US" altLang="ja-JP" dirty="0"/>
              <a:t>John </a:t>
            </a:r>
            <a:r>
              <a:rPr lang="en-US" altLang="ja-JP" dirty="0" err="1"/>
              <a:t>Guare</a:t>
            </a:r>
            <a:r>
              <a:rPr lang="en-US" altLang="ja-JP" dirty="0"/>
              <a:t>―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7E7F0D-C863-463F-B02A-80508F1377A3}"/>
              </a:ext>
            </a:extLst>
          </p:cNvPr>
          <p:cNvSpPr/>
          <p:nvPr/>
        </p:nvSpPr>
        <p:spPr>
          <a:xfrm>
            <a:off x="1249198" y="2867297"/>
            <a:ext cx="1123406" cy="112340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p1</a:t>
            </a:r>
            <a:endParaRPr kumimoji="1" lang="ja-JP" altLang="en-US" sz="32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E274609-F2FF-4B6D-8BC7-7BE0A9CD7356}"/>
              </a:ext>
            </a:extLst>
          </p:cNvPr>
          <p:cNvSpPr/>
          <p:nvPr/>
        </p:nvSpPr>
        <p:spPr>
          <a:xfrm>
            <a:off x="9572903" y="3990703"/>
            <a:ext cx="1123406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c3</a:t>
            </a:r>
            <a:endParaRPr kumimoji="1" lang="ja-JP" altLang="en-US" sz="3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63C22BD-2715-4F35-8F82-B7A6030A3A1D}"/>
              </a:ext>
            </a:extLst>
          </p:cNvPr>
          <p:cNvSpPr/>
          <p:nvPr/>
        </p:nvSpPr>
        <p:spPr>
          <a:xfrm>
            <a:off x="1249198" y="5065246"/>
            <a:ext cx="1123406" cy="112340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p2</a:t>
            </a:r>
            <a:endParaRPr kumimoji="1" lang="ja-JP" altLang="en-US" sz="32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97F35B-4181-458A-B719-BCDA50892F72}"/>
              </a:ext>
            </a:extLst>
          </p:cNvPr>
          <p:cNvSpPr/>
          <p:nvPr/>
        </p:nvSpPr>
        <p:spPr>
          <a:xfrm>
            <a:off x="7247837" y="2867297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c2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8AD751-D1B0-4A9B-8361-2764E97CC965}"/>
              </a:ext>
            </a:extLst>
          </p:cNvPr>
          <p:cNvSpPr/>
          <p:nvPr/>
        </p:nvSpPr>
        <p:spPr>
          <a:xfrm>
            <a:off x="4922771" y="2867297"/>
            <a:ext cx="1123406" cy="1123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c1</a:t>
            </a:r>
            <a:endParaRPr kumimoji="1" lang="ja-JP" altLang="en-US" sz="3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236462B-ACBB-44B8-ACEB-820E92E3F474}"/>
              </a:ext>
            </a:extLst>
          </p:cNvPr>
          <p:cNvSpPr/>
          <p:nvPr/>
        </p:nvSpPr>
        <p:spPr>
          <a:xfrm>
            <a:off x="4957605" y="5065246"/>
            <a:ext cx="1123406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c5</a:t>
            </a:r>
            <a:endParaRPr kumimoji="1" lang="ja-JP" altLang="en-US" sz="32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FC7AB52-2BF4-45D3-B9E3-18478F1A4C7A}"/>
              </a:ext>
            </a:extLst>
          </p:cNvPr>
          <p:cNvSpPr/>
          <p:nvPr/>
        </p:nvSpPr>
        <p:spPr>
          <a:xfrm>
            <a:off x="7247837" y="5065246"/>
            <a:ext cx="1123406" cy="112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c4</a:t>
            </a:r>
            <a:endParaRPr kumimoji="1" lang="ja-JP" altLang="en-US" sz="32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79F53EA-6358-4A9E-9075-E42DAF44072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372604" y="3429000"/>
            <a:ext cx="25501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B4B79DD-09B5-47B5-AFCE-3A9E7C2AC9E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046177" y="3429000"/>
            <a:ext cx="12016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2A28AC6-06C9-4BAE-B2ED-2F60287866F5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8371243" y="3429000"/>
            <a:ext cx="1366179" cy="726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8285059-9188-4301-945B-FB09CC616CB5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372604" y="5626949"/>
            <a:ext cx="25850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2B64CFA-CED7-4ABB-A29D-5FFAE911C56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081011" y="5626949"/>
            <a:ext cx="11668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58FB37-C2FA-4FE5-84D5-8C5A66A95384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V="1">
            <a:off x="8371243" y="4552406"/>
            <a:ext cx="1201660" cy="1074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249198" y="1771960"/>
            <a:ext cx="9706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人物</a:t>
            </a:r>
            <a:r>
              <a:rPr kumimoji="1" lang="en-US" altLang="ja-JP" sz="2400" dirty="0"/>
              <a:t>p1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/>
              <a:t>p2</a:t>
            </a:r>
            <a:r>
              <a:rPr kumimoji="1" lang="ja-JP" altLang="en-US" sz="2400" dirty="0" err="1"/>
              <a:t>への</a:t>
            </a:r>
            <a:r>
              <a:rPr kumimoji="1" lang="ja-JP" altLang="en-US" sz="2400" dirty="0"/>
              <a:t>最短路は，</a:t>
            </a:r>
            <a:endParaRPr kumimoji="1" lang="en-US" altLang="ja-JP" sz="2400" dirty="0"/>
          </a:p>
          <a:p>
            <a:r>
              <a:rPr kumimoji="1" lang="ja-JP" altLang="en-US" sz="2400" dirty="0"/>
              <a:t>「誰かは誰かの友達という関係」で辿れば，たかだか</a:t>
            </a:r>
            <a:r>
              <a:rPr kumimoji="1" lang="en-US" altLang="ja-JP" sz="2400" dirty="0"/>
              <a:t>6</a:t>
            </a:r>
            <a:r>
              <a:rPr kumimoji="1" lang="ja-JP" altLang="en-US" sz="2400" dirty="0"/>
              <a:t>回以内で表される</a:t>
            </a:r>
            <a:r>
              <a:rPr kumimoji="1" lang="en-US" altLang="ja-JP" sz="2400" dirty="0"/>
              <a:t>(?)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62177" y="43215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頂点</a:t>
            </a:r>
            <a:r>
              <a:rPr kumimoji="1" lang="en-US" altLang="ja-JP" sz="2400" dirty="0"/>
              <a:t>=</a:t>
            </a:r>
            <a:r>
              <a:rPr kumimoji="1" lang="ja-JP" altLang="en-US" sz="2400" dirty="0"/>
              <a:t>人物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30832" y="353991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枝</a:t>
            </a:r>
            <a:r>
              <a:rPr kumimoji="1" lang="en-US" altLang="ja-JP" sz="2400" dirty="0"/>
              <a:t>=</a:t>
            </a:r>
            <a:r>
              <a:rPr kumimoji="1" lang="ja-JP" altLang="en-US" sz="2400" dirty="0"/>
              <a:t>交友関係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78387" y="5740645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→最短路を考える問題へ</a:t>
            </a:r>
          </a:p>
        </p:txBody>
      </p:sp>
    </p:spTree>
    <p:extLst>
      <p:ext uri="{BB962C8B-B14F-4D97-AF65-F5344CB8AC3E}">
        <p14:creationId xmlns:p14="http://schemas.microsoft.com/office/powerpoint/2010/main" val="2321793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グラフ構造の探索アルゴリズム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↓深さ↑優先探索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577833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Depth-First Search </a:t>
            </a:r>
            <a:r>
              <a:rPr lang="ja-JP" altLang="en-US" sz="2400" dirty="0"/>
              <a:t>より </a:t>
            </a:r>
            <a:r>
              <a:rPr lang="en-US" altLang="ja-JP" sz="2400" dirty="0"/>
              <a:t>DFS</a:t>
            </a:r>
          </a:p>
          <a:p>
            <a:r>
              <a:rPr lang="en-US" altLang="ja-JP" sz="2400" dirty="0"/>
              <a:t>1.</a:t>
            </a:r>
            <a:r>
              <a:rPr lang="ja-JP" altLang="en-US" sz="2400" dirty="0"/>
              <a:t>始点となる頂点を選ぶ</a:t>
            </a:r>
            <a:endParaRPr lang="en-US" altLang="ja-JP" sz="2400" dirty="0"/>
          </a:p>
          <a:p>
            <a:r>
              <a:rPr lang="en-US" altLang="ja-JP" sz="2400" dirty="0"/>
              <a:t>2.</a:t>
            </a:r>
            <a:r>
              <a:rPr lang="ja-JP" altLang="en-US" sz="2400" dirty="0"/>
              <a:t>子頂点を選ぶ</a:t>
            </a:r>
            <a:endParaRPr lang="en-US" altLang="ja-JP" dirty="0"/>
          </a:p>
          <a:p>
            <a:r>
              <a:rPr lang="en-US" altLang="ja-JP" sz="2400" dirty="0"/>
              <a:t>3.</a:t>
            </a:r>
            <a:r>
              <a:rPr lang="ja-JP" altLang="en-US" sz="2400" dirty="0"/>
              <a:t>選んだ頂点が子頂点をもつか調査</a:t>
            </a:r>
            <a:endParaRPr lang="en-US" altLang="ja-JP" sz="2400" dirty="0"/>
          </a:p>
          <a:p>
            <a:r>
              <a:rPr lang="en-US" altLang="ja-JP" sz="2400" dirty="0"/>
              <a:t>4.</a:t>
            </a:r>
            <a:r>
              <a:rPr lang="ja-JP" altLang="en-US" sz="2400" dirty="0"/>
              <a:t>子を持てば，その子頂点を選ぶ</a:t>
            </a:r>
            <a:endParaRPr lang="en-US" altLang="ja-JP" sz="2400" dirty="0"/>
          </a:p>
          <a:p>
            <a:r>
              <a:rPr lang="en-US" altLang="ja-JP" sz="2400" dirty="0"/>
              <a:t>5.</a:t>
            </a:r>
            <a:r>
              <a:rPr lang="ja-JP" altLang="en-US" sz="2400" dirty="0"/>
              <a:t>そこが終点であれば探索を終了</a:t>
            </a:r>
            <a:endParaRPr lang="en-US" altLang="ja-JP" sz="2400" dirty="0"/>
          </a:p>
          <a:p>
            <a:r>
              <a:rPr lang="en-US" altLang="ja-JP" sz="2400" dirty="0"/>
              <a:t>6.</a:t>
            </a:r>
            <a:r>
              <a:rPr lang="ja-JP" altLang="en-US" sz="2400" dirty="0"/>
              <a:t>バックトラックして，手前の親に戻る</a:t>
            </a:r>
            <a:endParaRPr lang="en-US" altLang="ja-JP" sz="2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←幅→優先探索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57783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Breadth First Search </a:t>
            </a:r>
            <a:r>
              <a:rPr kumimoji="1" lang="ja-JP" altLang="en-US" sz="2400" dirty="0"/>
              <a:t>より </a:t>
            </a:r>
            <a:r>
              <a:rPr kumimoji="1" lang="en-US" altLang="ja-JP" sz="2400" dirty="0"/>
              <a:t>BFS</a:t>
            </a:r>
          </a:p>
          <a:p>
            <a:r>
              <a:rPr lang="en-US" altLang="ja-JP" sz="2400" dirty="0"/>
              <a:t>1.</a:t>
            </a:r>
            <a:r>
              <a:rPr lang="ja-JP" altLang="en-US" sz="2400" dirty="0"/>
              <a:t>始点となる頂点を選ぶ</a:t>
            </a:r>
          </a:p>
          <a:p>
            <a:r>
              <a:rPr lang="en-US" altLang="ja-JP" sz="2400" dirty="0"/>
              <a:t>2.</a:t>
            </a:r>
            <a:r>
              <a:rPr lang="ja-JP" altLang="en-US" sz="2400" dirty="0"/>
              <a:t>子頂点を選ぶ</a:t>
            </a:r>
            <a:endParaRPr lang="en-US" altLang="ja-JP" sz="2400" dirty="0"/>
          </a:p>
          <a:p>
            <a:r>
              <a:rPr kumimoji="1" lang="en-US" altLang="ja-JP" sz="2400" dirty="0"/>
              <a:t>3.</a:t>
            </a:r>
            <a:r>
              <a:rPr kumimoji="1" lang="ja-JP" altLang="en-US" sz="2400" dirty="0"/>
              <a:t>同じ親の兄弟姉妹の子頂点を探す</a:t>
            </a:r>
            <a:endParaRPr lang="en-US" altLang="ja-JP" sz="2400" dirty="0"/>
          </a:p>
          <a:p>
            <a:r>
              <a:rPr lang="en-US" altLang="ja-JP" sz="2400" dirty="0"/>
              <a:t>4.</a:t>
            </a:r>
            <a:r>
              <a:rPr lang="ja-JP" altLang="en-US" sz="2400" dirty="0"/>
              <a:t>子を全員調べ終えたら，孫を探す</a:t>
            </a:r>
            <a:endParaRPr lang="en-US" altLang="ja-JP" sz="2400" dirty="0"/>
          </a:p>
          <a:p>
            <a:r>
              <a:rPr lang="en-US" altLang="ja-JP" sz="2400" dirty="0"/>
              <a:t>5.</a:t>
            </a:r>
            <a:r>
              <a:rPr lang="ja-JP" altLang="en-US" sz="2400" dirty="0"/>
              <a:t>そこが終点であれば探索を終了</a:t>
            </a:r>
            <a:endParaRPr lang="en-US" altLang="ja-JP" sz="2400" dirty="0"/>
          </a:p>
          <a:p>
            <a:r>
              <a:rPr lang="en-US" altLang="ja-JP" sz="2400" dirty="0"/>
              <a:t>6.</a:t>
            </a:r>
            <a:r>
              <a:rPr lang="ja-JP" altLang="en-US" sz="2400" dirty="0"/>
              <a:t>終点で無ければ</a:t>
            </a:r>
            <a:r>
              <a:rPr lang="en-US" altLang="ja-JP" sz="2400" dirty="0"/>
              <a:t>3</a:t>
            </a:r>
            <a:r>
              <a:rPr lang="ja-JP" altLang="en-US" sz="2400" dirty="0"/>
              <a:t>へ戻る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8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深さ優先</a:t>
            </a:r>
            <a:r>
              <a:rPr kumimoji="1" lang="ja-JP" altLang="en-US" dirty="0"/>
              <a:t>探索アルゴリズム実行例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↓深さ↑優先探索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57783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2400" dirty="0"/>
              <a:t>Depth-First Search </a:t>
            </a:r>
            <a:r>
              <a:rPr lang="ja-JP" altLang="en-US" sz="2400" dirty="0"/>
              <a:t>より </a:t>
            </a:r>
            <a:r>
              <a:rPr lang="en-US" altLang="ja-JP" sz="2400" dirty="0"/>
              <a:t>DFS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1.</a:t>
            </a:r>
            <a:r>
              <a:rPr lang="ja-JP" altLang="en-US" sz="2400" dirty="0">
                <a:solidFill>
                  <a:srgbClr val="FF0000"/>
                </a:solidFill>
              </a:rPr>
              <a:t>始点となる頂点を選ぶ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en-US" altLang="ja-JP" sz="2400" dirty="0"/>
              <a:t>2.</a:t>
            </a:r>
            <a:r>
              <a:rPr lang="ja-JP" altLang="en-US" sz="2400" dirty="0"/>
              <a:t>子頂点を選ぶ</a:t>
            </a:r>
            <a:endParaRPr lang="en-US" altLang="ja-JP" dirty="0"/>
          </a:p>
          <a:p>
            <a:r>
              <a:rPr lang="en-US" altLang="ja-JP" sz="2400" dirty="0"/>
              <a:t>3.</a:t>
            </a:r>
            <a:r>
              <a:rPr lang="ja-JP" altLang="en-US" sz="2400" dirty="0"/>
              <a:t>選んだ頂点が子頂点をもつか調査</a:t>
            </a:r>
            <a:endParaRPr lang="en-US" altLang="ja-JP" sz="2400" dirty="0"/>
          </a:p>
          <a:p>
            <a:r>
              <a:rPr lang="en-US" altLang="ja-JP" sz="2400" dirty="0"/>
              <a:t>4.</a:t>
            </a:r>
            <a:r>
              <a:rPr lang="ja-JP" altLang="en-US" sz="2400" dirty="0"/>
              <a:t>子を持てば，その子頂点を選ぶ</a:t>
            </a:r>
            <a:endParaRPr lang="en-US" altLang="ja-JP" sz="2400" dirty="0"/>
          </a:p>
          <a:p>
            <a:r>
              <a:rPr lang="en-US" altLang="ja-JP" sz="2400" dirty="0"/>
              <a:t>5.</a:t>
            </a:r>
            <a:r>
              <a:rPr lang="ja-JP" altLang="en-US" sz="2400" dirty="0"/>
              <a:t>そこが終点であれば探索を終了</a:t>
            </a:r>
            <a:endParaRPr lang="en-US" altLang="ja-JP" sz="2400" dirty="0"/>
          </a:p>
          <a:p>
            <a:r>
              <a:rPr lang="en-US" altLang="ja-JP" sz="2400" dirty="0"/>
              <a:t>6.</a:t>
            </a:r>
            <a:r>
              <a:rPr lang="ja-JP" altLang="en-US" sz="2400" dirty="0"/>
              <a:t>バックトラックして，手前の親に戻る</a:t>
            </a:r>
            <a:endParaRPr lang="en-US" altLang="ja-JP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楕円 11"/>
          <p:cNvSpPr/>
          <p:nvPr/>
        </p:nvSpPr>
        <p:spPr>
          <a:xfrm>
            <a:off x="8236256" y="1938885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</a:t>
            </a:r>
            <a:endParaRPr kumimoji="1" lang="ja-JP" altLang="en-US" sz="2400" dirty="0"/>
          </a:p>
        </p:txBody>
      </p:sp>
      <p:sp>
        <p:nvSpPr>
          <p:cNvPr id="14" name="楕円 13"/>
          <p:cNvSpPr/>
          <p:nvPr/>
        </p:nvSpPr>
        <p:spPr>
          <a:xfrm>
            <a:off x="7184733" y="293885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5" name="楕円 14"/>
          <p:cNvSpPr/>
          <p:nvPr/>
        </p:nvSpPr>
        <p:spPr>
          <a:xfrm>
            <a:off x="7791951" y="422623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  <a:endParaRPr kumimoji="1" lang="en-US" altLang="ja-JP" dirty="0"/>
          </a:p>
        </p:txBody>
      </p:sp>
      <p:sp>
        <p:nvSpPr>
          <p:cNvPr id="17" name="楕円 16"/>
          <p:cNvSpPr/>
          <p:nvPr/>
        </p:nvSpPr>
        <p:spPr>
          <a:xfrm>
            <a:off x="6506038" y="422623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cxnSp>
        <p:nvCxnSpPr>
          <p:cNvPr id="18" name="直線コネクタ 17"/>
          <p:cNvCxnSpPr>
            <a:stCxn id="12" idx="4"/>
            <a:endCxn id="38" idx="1"/>
          </p:cNvCxnSpPr>
          <p:nvPr/>
        </p:nvCxnSpPr>
        <p:spPr>
          <a:xfrm>
            <a:off x="8507719" y="2481810"/>
            <a:ext cx="758205" cy="536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4"/>
            <a:endCxn id="14" idx="7"/>
          </p:cNvCxnSpPr>
          <p:nvPr/>
        </p:nvCxnSpPr>
        <p:spPr>
          <a:xfrm flipH="1">
            <a:off x="7648148" y="2481810"/>
            <a:ext cx="859571" cy="536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4" idx="4"/>
            <a:endCxn id="17" idx="0"/>
          </p:cNvCxnSpPr>
          <p:nvPr/>
        </p:nvCxnSpPr>
        <p:spPr>
          <a:xfrm flipH="1">
            <a:off x="6777501" y="3481781"/>
            <a:ext cx="678695" cy="7444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4" idx="4"/>
            <a:endCxn id="15" idx="0"/>
          </p:cNvCxnSpPr>
          <p:nvPr/>
        </p:nvCxnSpPr>
        <p:spPr>
          <a:xfrm>
            <a:off x="7456196" y="3481781"/>
            <a:ext cx="607218" cy="74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9186414" y="293885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39" name="楕円 38"/>
          <p:cNvSpPr/>
          <p:nvPr/>
        </p:nvSpPr>
        <p:spPr>
          <a:xfrm>
            <a:off x="9793632" y="422623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8507719" y="422623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cxnSp>
        <p:nvCxnSpPr>
          <p:cNvPr id="41" name="直線コネクタ 40"/>
          <p:cNvCxnSpPr>
            <a:stCxn id="38" idx="4"/>
            <a:endCxn id="40" idx="0"/>
          </p:cNvCxnSpPr>
          <p:nvPr/>
        </p:nvCxnSpPr>
        <p:spPr>
          <a:xfrm flipH="1">
            <a:off x="8779182" y="3481781"/>
            <a:ext cx="678695" cy="7444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8" idx="4"/>
            <a:endCxn id="39" idx="0"/>
          </p:cNvCxnSpPr>
          <p:nvPr/>
        </p:nvCxnSpPr>
        <p:spPr>
          <a:xfrm>
            <a:off x="9457877" y="3481781"/>
            <a:ext cx="607218" cy="74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8507718" y="559051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６</a:t>
            </a:r>
          </a:p>
        </p:txBody>
      </p:sp>
      <p:cxnSp>
        <p:nvCxnSpPr>
          <p:cNvPr id="52" name="直線コネクタ 51"/>
          <p:cNvCxnSpPr>
            <a:stCxn id="40" idx="4"/>
            <a:endCxn id="51" idx="0"/>
          </p:cNvCxnSpPr>
          <p:nvPr/>
        </p:nvCxnSpPr>
        <p:spPr>
          <a:xfrm flipH="1">
            <a:off x="8779181" y="4769157"/>
            <a:ext cx="1" cy="821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深さ優先探索アルゴリズム実装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24" name="コンテンツ プレースホルダー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5751456"/>
              </p:ext>
            </p:extLst>
          </p:nvPr>
        </p:nvGraphicFramePr>
        <p:xfrm>
          <a:off x="1187769" y="1760702"/>
          <a:ext cx="7807950" cy="2633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907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7425043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dfs.py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def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DFS(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graph,start,end,path,shortest,toPrint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=False):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path = path + [start]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if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print(‘Current DFS path:’,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printPath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(path))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if start == end: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return path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09971"/>
              </p:ext>
            </p:extLst>
          </p:nvPr>
        </p:nvGraphicFramePr>
        <p:xfrm>
          <a:off x="1187769" y="4598070"/>
          <a:ext cx="98426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642">
                  <a:extLst>
                    <a:ext uri="{9D8B030D-6E8A-4147-A177-3AD203B41FA5}">
                      <a16:colId xmlns:a16="http://schemas.microsoft.com/office/drawing/2014/main" val="2166290227"/>
                    </a:ext>
                  </a:extLst>
                </a:gridCol>
                <a:gridCol w="1907556">
                  <a:extLst>
                    <a:ext uri="{9D8B030D-6E8A-4147-A177-3AD203B41FA5}">
                      <a16:colId xmlns:a16="http://schemas.microsoft.com/office/drawing/2014/main" val="2998729949"/>
                    </a:ext>
                  </a:extLst>
                </a:gridCol>
                <a:gridCol w="1406099">
                  <a:extLst>
                    <a:ext uri="{9D8B030D-6E8A-4147-A177-3AD203B41FA5}">
                      <a16:colId xmlns:a16="http://schemas.microsoft.com/office/drawing/2014/main" val="281582107"/>
                    </a:ext>
                  </a:extLst>
                </a:gridCol>
                <a:gridCol w="1406099">
                  <a:extLst>
                    <a:ext uri="{9D8B030D-6E8A-4147-A177-3AD203B41FA5}">
                      <a16:colId xmlns:a16="http://schemas.microsoft.com/office/drawing/2014/main" val="923346868"/>
                    </a:ext>
                  </a:extLst>
                </a:gridCol>
                <a:gridCol w="1406099">
                  <a:extLst>
                    <a:ext uri="{9D8B030D-6E8A-4147-A177-3AD203B41FA5}">
                      <a16:colId xmlns:a16="http://schemas.microsoft.com/office/drawing/2014/main" val="3715002854"/>
                    </a:ext>
                  </a:extLst>
                </a:gridCol>
                <a:gridCol w="1406099">
                  <a:extLst>
                    <a:ext uri="{9D8B030D-6E8A-4147-A177-3AD203B41FA5}">
                      <a16:colId xmlns:a16="http://schemas.microsoft.com/office/drawing/2014/main" val="2013963124"/>
                    </a:ext>
                  </a:extLst>
                </a:gridCol>
                <a:gridCol w="1406099">
                  <a:extLst>
                    <a:ext uri="{9D8B030D-6E8A-4147-A177-3AD203B41FA5}">
                      <a16:colId xmlns:a16="http://schemas.microsoft.com/office/drawing/2014/main" val="318692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graph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shortest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4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Diagraph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Node 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Node 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bool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9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グラフを指す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始点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経路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最短路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出力の有無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4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2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深さ優先探索アルゴリズム実装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24" name="コンテンツ プレースホルダー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5453843"/>
              </p:ext>
            </p:extLst>
          </p:nvPr>
        </p:nvGraphicFramePr>
        <p:xfrm>
          <a:off x="1187766" y="1760702"/>
          <a:ext cx="6003866" cy="4289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463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5435403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dfs.py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for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node in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graph.childrenOf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(start):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if node not in path: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if shortest == None or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len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(path) &lt;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len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(shortest):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newPath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DFS(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graph,node,end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,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path,shortest,toPrint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 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if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newPath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!= None: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  shortest =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newPath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return shortest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8700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397578" y="2443461"/>
            <a:ext cx="4604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始点</a:t>
            </a:r>
            <a:r>
              <a:rPr kumimoji="1" lang="en-US" altLang="ja-JP" sz="2000" dirty="0"/>
              <a:t>start</a:t>
            </a:r>
            <a:r>
              <a:rPr kumimoji="1" lang="ja-JP" altLang="en-US" sz="2000" dirty="0"/>
              <a:t>の子ノードを先頭から選び，</a:t>
            </a:r>
            <a:endParaRPr kumimoji="1" lang="en-US" altLang="ja-JP" sz="2000" dirty="0"/>
          </a:p>
          <a:p>
            <a:r>
              <a:rPr kumimoji="1" lang="ja-JP" altLang="en-US" sz="2000" dirty="0"/>
              <a:t>もし，経路がまだ無く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初めて通る経路で</a:t>
            </a:r>
            <a:r>
              <a:rPr kumimoji="1" lang="en-US" altLang="ja-JP" sz="2000" dirty="0"/>
              <a:t>)</a:t>
            </a:r>
          </a:p>
          <a:p>
            <a:r>
              <a:rPr kumimoji="1" lang="ja-JP" altLang="en-US" sz="2000" dirty="0"/>
              <a:t>呼び出されている巡のループの経路</a:t>
            </a:r>
            <a:endParaRPr kumimoji="1" lang="en-US" altLang="ja-JP" sz="2000" dirty="0"/>
          </a:p>
          <a:p>
            <a:r>
              <a:rPr kumimoji="1" lang="ja-JP" altLang="en-US" sz="2000" dirty="0"/>
              <a:t>（</a:t>
            </a:r>
            <a:r>
              <a:rPr kumimoji="1" lang="en-US" altLang="ja-JP" sz="2000" dirty="0"/>
              <a:t>path)</a:t>
            </a:r>
            <a:r>
              <a:rPr kumimoji="1" lang="ja-JP" altLang="en-US" sz="2000" dirty="0"/>
              <a:t>が，現状の最短路</a:t>
            </a:r>
            <a:r>
              <a:rPr kumimoji="1" lang="en-US" altLang="ja-JP" sz="2000" dirty="0"/>
              <a:t>(shortest)</a:t>
            </a:r>
            <a:r>
              <a:rPr kumimoji="1" lang="ja-JP" altLang="en-US" sz="2000" dirty="0"/>
              <a:t>よりも</a:t>
            </a:r>
            <a:endParaRPr kumimoji="1" lang="en-US" altLang="ja-JP" sz="2000" dirty="0"/>
          </a:p>
          <a:p>
            <a:r>
              <a:rPr kumimoji="1" lang="ja-JP" altLang="en-US" sz="2000" dirty="0"/>
              <a:t>短くなる可能性があるか調べ，</a:t>
            </a:r>
            <a:endParaRPr kumimoji="1" lang="en-US" altLang="ja-JP" sz="2000" dirty="0"/>
          </a:p>
          <a:p>
            <a:r>
              <a:rPr kumimoji="1" lang="ja-JP" altLang="en-US" sz="2000" dirty="0"/>
              <a:t>有りそうなら，現在のノードを始点として，</a:t>
            </a:r>
            <a:endParaRPr kumimoji="1" lang="en-US" altLang="ja-JP" sz="2000" dirty="0"/>
          </a:p>
          <a:p>
            <a:r>
              <a:rPr kumimoji="1" lang="ja-JP" altLang="en-US" sz="2000" dirty="0"/>
              <a:t>再帰的に最短路を探して</a:t>
            </a:r>
            <a:r>
              <a:rPr kumimoji="1" lang="en-US" altLang="ja-JP" sz="2000" dirty="0" err="1"/>
              <a:t>newPath</a:t>
            </a:r>
            <a:r>
              <a:rPr kumimoji="1" lang="ja-JP" altLang="en-US" sz="2000" dirty="0"/>
              <a:t>へ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また再帰先で，従来の最短路よりも短く</a:t>
            </a:r>
            <a:endParaRPr kumimoji="1" lang="en-US" altLang="ja-JP" sz="2000" dirty="0"/>
          </a:p>
          <a:p>
            <a:r>
              <a:rPr kumimoji="1" lang="ja-JP" altLang="en-US" sz="2000" dirty="0"/>
              <a:t>終点に達すれば</a:t>
            </a:r>
            <a:r>
              <a:rPr kumimoji="1" lang="en-US" altLang="ja-JP" sz="2000" dirty="0"/>
              <a:t>shortest</a:t>
            </a:r>
            <a:r>
              <a:rPr kumimoji="1" lang="ja-JP" altLang="en-US" sz="2000" dirty="0"/>
              <a:t>を更新する</a:t>
            </a:r>
            <a:endParaRPr kumimoji="1" lang="en-US" altLang="ja-JP" sz="2000" dirty="0"/>
          </a:p>
          <a:p>
            <a:r>
              <a:rPr kumimoji="1" lang="ja-JP" altLang="en-US" sz="2000" dirty="0"/>
              <a:t>子ノードが無くなれば直前の親ノードへ</a:t>
            </a:r>
            <a:endParaRPr kumimoji="1" lang="en-US" altLang="ja-JP" sz="2000" dirty="0"/>
          </a:p>
          <a:p>
            <a:r>
              <a:rPr kumimoji="1" lang="ja-JP" altLang="en-US" sz="2000" dirty="0"/>
              <a:t>バックトラックする</a:t>
            </a:r>
            <a:endParaRPr kumimoji="1" lang="en-US" altLang="ja-JP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71719" y="2443461"/>
            <a:ext cx="4357816" cy="34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471718" y="2792627"/>
            <a:ext cx="4357817" cy="32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471717" y="3113903"/>
            <a:ext cx="435781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71716" y="4031487"/>
            <a:ext cx="4357817" cy="67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484071" y="4946819"/>
            <a:ext cx="4357817" cy="597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484070" y="5544065"/>
            <a:ext cx="4357817" cy="597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59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深さ優先探索アルゴリズム実装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95214"/>
              </p:ext>
            </p:extLst>
          </p:nvPr>
        </p:nvGraphicFramePr>
        <p:xfrm>
          <a:off x="1187767" y="1760702"/>
          <a:ext cx="7700860" cy="1504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19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7208941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dfs.py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19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def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shortestPath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graph,start,end,toPrint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False):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return DFS(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graph,start,end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,[],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None,toPrint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187767" y="3534032"/>
            <a:ext cx="757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DFS</a:t>
            </a:r>
            <a:r>
              <a:rPr kumimoji="1" lang="ja-JP" altLang="en-US" sz="2400" dirty="0"/>
              <a:t>関数を現段階では探索した経路がないものとして</a:t>
            </a:r>
            <a:endParaRPr kumimoji="1" lang="en-US" altLang="ja-JP" sz="2400" dirty="0"/>
          </a:p>
          <a:p>
            <a:r>
              <a:rPr kumimoji="1" lang="en-US" altLang="ja-JP" sz="2400" dirty="0"/>
              <a:t>(path == [])</a:t>
            </a:r>
          </a:p>
          <a:p>
            <a:r>
              <a:rPr kumimoji="1" lang="ja-JP" altLang="en-US" sz="2400" dirty="0"/>
              <a:t>始点</a:t>
            </a:r>
            <a:r>
              <a:rPr kumimoji="1" lang="en-US" altLang="ja-JP" sz="2400" dirty="0"/>
              <a:t>start</a:t>
            </a:r>
            <a:r>
              <a:rPr kumimoji="1" lang="ja-JP" altLang="en-US" sz="2400" dirty="0"/>
              <a:t>から終点</a:t>
            </a:r>
            <a:r>
              <a:rPr kumimoji="1" lang="en-US" altLang="ja-JP" sz="2400" dirty="0"/>
              <a:t>end</a:t>
            </a:r>
            <a:r>
              <a:rPr kumimoji="1" lang="ja-JP" altLang="en-US" sz="2400" dirty="0" err="1"/>
              <a:t>までの</a:t>
            </a:r>
            <a:r>
              <a:rPr kumimoji="1" lang="ja-JP" altLang="en-US" sz="2400" dirty="0"/>
              <a:t>最短路が見つかっていない</a:t>
            </a:r>
            <a:endParaRPr kumimoji="1" lang="en-US" altLang="ja-JP" sz="2400" dirty="0"/>
          </a:p>
          <a:p>
            <a:r>
              <a:rPr kumimoji="1" lang="en-US" altLang="ja-JP" sz="2400" dirty="0"/>
              <a:t>(shortest == None)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として</a:t>
            </a:r>
            <a:r>
              <a:rPr kumimoji="1" lang="en-US" altLang="ja-JP" sz="2400" dirty="0"/>
              <a:t>DFS</a:t>
            </a:r>
            <a:r>
              <a:rPr kumimoji="1" lang="ja-JP" altLang="en-US" sz="2400" dirty="0"/>
              <a:t>関数を呼び出す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04481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幅優先</a:t>
            </a:r>
            <a:r>
              <a:rPr kumimoji="1" lang="ja-JP" altLang="en-US" dirty="0"/>
              <a:t>探索アルゴリズム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←幅→優先探索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57783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Breadth First Search </a:t>
            </a:r>
            <a:r>
              <a:rPr kumimoji="1" lang="ja-JP" altLang="en-US" sz="2400" dirty="0"/>
              <a:t>より </a:t>
            </a:r>
            <a:r>
              <a:rPr kumimoji="1" lang="en-US" altLang="ja-JP" sz="2400" dirty="0"/>
              <a:t>BFS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1.</a:t>
            </a:r>
            <a:r>
              <a:rPr lang="ja-JP" altLang="en-US" sz="2400" dirty="0">
                <a:solidFill>
                  <a:srgbClr val="FF0000"/>
                </a:solidFill>
              </a:rPr>
              <a:t>始点となる頂点を選ぶ</a:t>
            </a:r>
          </a:p>
          <a:p>
            <a:r>
              <a:rPr lang="en-US" altLang="ja-JP" sz="2400" dirty="0"/>
              <a:t>2.</a:t>
            </a:r>
            <a:r>
              <a:rPr lang="ja-JP" altLang="en-US" sz="2400" dirty="0"/>
              <a:t>子頂点を選ぶ</a:t>
            </a:r>
            <a:endParaRPr lang="en-US" altLang="ja-JP" sz="2400" dirty="0"/>
          </a:p>
          <a:p>
            <a:r>
              <a:rPr kumimoji="1" lang="en-US" altLang="ja-JP" sz="2400" dirty="0"/>
              <a:t>3.</a:t>
            </a:r>
            <a:r>
              <a:rPr kumimoji="1" lang="ja-JP" altLang="en-US" sz="2400" dirty="0"/>
              <a:t>同じ親の兄弟姉妹の子頂点を探す</a:t>
            </a:r>
            <a:endParaRPr lang="en-US" altLang="ja-JP" sz="2400" dirty="0"/>
          </a:p>
          <a:p>
            <a:r>
              <a:rPr lang="en-US" altLang="ja-JP" sz="2400" dirty="0"/>
              <a:t>4.</a:t>
            </a:r>
            <a:r>
              <a:rPr lang="ja-JP" altLang="en-US" sz="2400" dirty="0"/>
              <a:t>子を全員調べ終えたら，孫を探す</a:t>
            </a:r>
            <a:endParaRPr lang="en-US" altLang="ja-JP" sz="2400" dirty="0"/>
          </a:p>
          <a:p>
            <a:r>
              <a:rPr lang="en-US" altLang="ja-JP" sz="2400" dirty="0"/>
              <a:t>5.</a:t>
            </a:r>
            <a:r>
              <a:rPr lang="ja-JP" altLang="en-US" sz="2400" dirty="0"/>
              <a:t>そこが終点であれば探索を終了</a:t>
            </a:r>
            <a:endParaRPr lang="en-US" altLang="ja-JP" sz="2400" dirty="0"/>
          </a:p>
          <a:p>
            <a:r>
              <a:rPr lang="en-US" altLang="ja-JP" sz="2400" dirty="0"/>
              <a:t>6.</a:t>
            </a:r>
            <a:r>
              <a:rPr lang="ja-JP" altLang="en-US" sz="2400" dirty="0"/>
              <a:t>終点で無ければ</a:t>
            </a:r>
            <a:r>
              <a:rPr lang="en-US" altLang="ja-JP" sz="2400" dirty="0"/>
              <a:t>3</a:t>
            </a:r>
            <a:r>
              <a:rPr lang="ja-JP" altLang="en-US" sz="2400" dirty="0"/>
              <a:t>へ戻る</a:t>
            </a:r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楕円 11"/>
          <p:cNvSpPr/>
          <p:nvPr/>
        </p:nvSpPr>
        <p:spPr>
          <a:xfrm>
            <a:off x="3143260" y="1880860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</a:t>
            </a:r>
            <a:endParaRPr kumimoji="1" lang="ja-JP" altLang="en-US" sz="2400" dirty="0"/>
          </a:p>
        </p:txBody>
      </p:sp>
      <p:sp>
        <p:nvSpPr>
          <p:cNvPr id="13" name="楕円 12"/>
          <p:cNvSpPr/>
          <p:nvPr/>
        </p:nvSpPr>
        <p:spPr>
          <a:xfrm>
            <a:off x="2091737" y="288083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4" name="楕円 13"/>
          <p:cNvSpPr/>
          <p:nvPr/>
        </p:nvSpPr>
        <p:spPr>
          <a:xfrm>
            <a:off x="1501266" y="416606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  <a:endParaRPr kumimoji="1" lang="en-US" altLang="ja-JP" dirty="0"/>
          </a:p>
        </p:txBody>
      </p:sp>
      <p:sp>
        <p:nvSpPr>
          <p:cNvPr id="15" name="楕円 14"/>
          <p:cNvSpPr/>
          <p:nvPr/>
        </p:nvSpPr>
        <p:spPr>
          <a:xfrm>
            <a:off x="4021247" y="288083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cxnSp>
        <p:nvCxnSpPr>
          <p:cNvPr id="16" name="直線コネクタ 15"/>
          <p:cNvCxnSpPr>
            <a:stCxn id="13" idx="4"/>
            <a:endCxn id="20" idx="0"/>
          </p:cNvCxnSpPr>
          <p:nvPr/>
        </p:nvCxnSpPr>
        <p:spPr>
          <a:xfrm>
            <a:off x="2363200" y="3423756"/>
            <a:ext cx="444999" cy="742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2" idx="4"/>
            <a:endCxn id="13" idx="7"/>
          </p:cNvCxnSpPr>
          <p:nvPr/>
        </p:nvCxnSpPr>
        <p:spPr>
          <a:xfrm flipH="1">
            <a:off x="2555152" y="2423785"/>
            <a:ext cx="859571" cy="536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2" idx="4"/>
            <a:endCxn id="15" idx="0"/>
          </p:cNvCxnSpPr>
          <p:nvPr/>
        </p:nvCxnSpPr>
        <p:spPr>
          <a:xfrm>
            <a:off x="3414723" y="2423785"/>
            <a:ext cx="877987" cy="457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3" idx="4"/>
            <a:endCxn id="14" idx="0"/>
          </p:cNvCxnSpPr>
          <p:nvPr/>
        </p:nvCxnSpPr>
        <p:spPr>
          <a:xfrm flipH="1">
            <a:off x="1772729" y="3423756"/>
            <a:ext cx="590471" cy="74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2536736" y="4166068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21" name="楕円 20"/>
          <p:cNvSpPr/>
          <p:nvPr/>
        </p:nvSpPr>
        <p:spPr>
          <a:xfrm>
            <a:off x="4544858" y="4166068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６</a:t>
            </a:r>
          </a:p>
        </p:txBody>
      </p:sp>
      <p:sp>
        <p:nvSpPr>
          <p:cNvPr id="22" name="楕円 21"/>
          <p:cNvSpPr/>
          <p:nvPr/>
        </p:nvSpPr>
        <p:spPr>
          <a:xfrm>
            <a:off x="3414723" y="416820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cxnSp>
        <p:nvCxnSpPr>
          <p:cNvPr id="23" name="直線コネクタ 22"/>
          <p:cNvCxnSpPr>
            <a:stCxn id="15" idx="4"/>
            <a:endCxn id="22" idx="0"/>
          </p:cNvCxnSpPr>
          <p:nvPr/>
        </p:nvCxnSpPr>
        <p:spPr>
          <a:xfrm flipH="1">
            <a:off x="3686186" y="3423755"/>
            <a:ext cx="606524" cy="744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5" idx="4"/>
            <a:endCxn id="21" idx="0"/>
          </p:cNvCxnSpPr>
          <p:nvPr/>
        </p:nvCxnSpPr>
        <p:spPr>
          <a:xfrm>
            <a:off x="4292710" y="3423755"/>
            <a:ext cx="523611" cy="74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14722" y="553248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７</a:t>
            </a:r>
          </a:p>
        </p:txBody>
      </p:sp>
      <p:cxnSp>
        <p:nvCxnSpPr>
          <p:cNvPr id="26" name="直線コネクタ 25"/>
          <p:cNvCxnSpPr>
            <a:stCxn id="22" idx="4"/>
            <a:endCxn id="25" idx="0"/>
          </p:cNvCxnSpPr>
          <p:nvPr/>
        </p:nvCxnSpPr>
        <p:spPr>
          <a:xfrm flipH="1">
            <a:off x="3686185" y="4711132"/>
            <a:ext cx="1" cy="821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グラフ構造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7280" y="1814334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―――</a:t>
            </a:r>
            <a:r>
              <a:rPr kumimoji="1" lang="ja-JP" altLang="en-US" sz="2400"/>
              <a:t>有向グラフ</a:t>
            </a:r>
          </a:p>
        </p:txBody>
      </p:sp>
      <p:sp>
        <p:nvSpPr>
          <p:cNvPr id="17" name="右矢印 16"/>
          <p:cNvSpPr/>
          <p:nvPr/>
        </p:nvSpPr>
        <p:spPr>
          <a:xfrm rot="894419">
            <a:off x="3220622" y="4243418"/>
            <a:ext cx="3385679" cy="60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枝</a:t>
            </a:r>
          </a:p>
        </p:txBody>
      </p:sp>
      <p:sp>
        <p:nvSpPr>
          <p:cNvPr id="9" name="楕円 8"/>
          <p:cNvSpPr/>
          <p:nvPr/>
        </p:nvSpPr>
        <p:spPr>
          <a:xfrm>
            <a:off x="1338052" y="2971800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/>
              <a:t>始点</a:t>
            </a:r>
            <a:endParaRPr kumimoji="1" lang="en-US" altLang="ja-JP" sz="3600"/>
          </a:p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</p:txBody>
      </p:sp>
      <p:sp>
        <p:nvSpPr>
          <p:cNvPr id="11" name="楕円 10"/>
          <p:cNvSpPr/>
          <p:nvPr/>
        </p:nvSpPr>
        <p:spPr>
          <a:xfrm>
            <a:off x="6518263" y="4139530"/>
            <a:ext cx="1990725" cy="199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/>
              <a:t>終点</a:t>
            </a:r>
            <a:endParaRPr kumimoji="1" lang="en-US" altLang="ja-JP" sz="3600"/>
          </a:p>
          <a:p>
            <a:pPr algn="ctr"/>
            <a:r>
              <a:rPr kumimoji="1" lang="ja-JP" altLang="en-US" sz="2800"/>
              <a:t>ノード</a:t>
            </a:r>
            <a:endParaRPr kumimoji="1" lang="en-US" altLang="ja-JP" sz="28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71648" y="4792287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有向グラフに限る</a:t>
            </a:r>
            <a:endParaRPr kumimoji="1" lang="en-US" altLang="ja-JP" sz="2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1490" y="2387025"/>
            <a:ext cx="703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tail</a:t>
            </a:r>
            <a:endParaRPr kumimoji="1" lang="ja-JP" altLang="en-US" sz="32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04511" y="355475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head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68554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幅優先探索アルゴリズム実装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24" name="コンテンツ プレースホルダー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1688914"/>
              </p:ext>
            </p:extLst>
          </p:nvPr>
        </p:nvGraphicFramePr>
        <p:xfrm>
          <a:off x="1187767" y="1760702"/>
          <a:ext cx="7585530" cy="376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000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7213530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bfs.py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def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BFS(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graph,start,end,toPrint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=False):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[start]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pathQueue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[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initPath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while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len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pathQueue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 != 0: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tmpPath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pathQueue.pop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(0)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if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toPrint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print(‘Current BFS path:’,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printPath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tmpPath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lastNode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tmpPath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[-1]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87005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8773297" y="1933366"/>
            <a:ext cx="31221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←引数の役割は同じ</a:t>
            </a:r>
            <a:endParaRPr kumimoji="1" lang="en-US" altLang="ja-JP" sz="2000" dirty="0"/>
          </a:p>
          <a:p>
            <a:r>
              <a:rPr kumimoji="1" lang="ja-JP" altLang="en-US" sz="2000" dirty="0"/>
              <a:t>←始点を初期値として，</a:t>
            </a:r>
            <a:endParaRPr kumimoji="1" lang="en-US" altLang="ja-JP" sz="2000" dirty="0"/>
          </a:p>
          <a:p>
            <a:r>
              <a:rPr kumimoji="1" lang="ja-JP" altLang="en-US" sz="2000" dirty="0"/>
              <a:t>始点から始点の経路を与え</a:t>
            </a:r>
            <a:endParaRPr kumimoji="1" lang="en-US" altLang="ja-JP" sz="2000" dirty="0"/>
          </a:p>
          <a:p>
            <a:r>
              <a:rPr kumimoji="1" lang="ja-JP" altLang="en-US" sz="2000" dirty="0"/>
              <a:t>現ループでの経路の候補となりうる点を</a:t>
            </a:r>
            <a:endParaRPr kumimoji="1" lang="en-US" altLang="ja-JP" sz="2000" dirty="0"/>
          </a:p>
          <a:p>
            <a:r>
              <a:rPr kumimoji="1" lang="ja-JP" altLang="en-US" sz="2000" dirty="0"/>
              <a:t>キュー</a:t>
            </a:r>
            <a:r>
              <a:rPr kumimoji="1" lang="en-US" altLang="ja-JP" sz="2000" dirty="0" err="1"/>
              <a:t>pathQueue</a:t>
            </a:r>
            <a:endParaRPr kumimoji="1" lang="en-US" altLang="ja-JP" sz="2000" dirty="0"/>
          </a:p>
          <a:p>
            <a:r>
              <a:rPr kumimoji="1" lang="ja-JP" altLang="en-US" sz="2000" dirty="0" err="1"/>
              <a:t>に保</a:t>
            </a:r>
            <a:r>
              <a:rPr kumimoji="1" lang="ja-JP" altLang="en-US" sz="2000" dirty="0"/>
              <a:t>存する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←経路のある限り，</a:t>
            </a:r>
            <a:endParaRPr kumimoji="1" lang="en-US" altLang="ja-JP" sz="2000" dirty="0"/>
          </a:p>
          <a:p>
            <a:r>
              <a:rPr kumimoji="1" lang="ja-JP" altLang="en-US" sz="2000" dirty="0"/>
              <a:t>探し終わった</a:t>
            </a:r>
            <a:endParaRPr kumimoji="1" lang="en-US" altLang="ja-JP" sz="2000" dirty="0"/>
          </a:p>
          <a:p>
            <a:r>
              <a:rPr kumimoji="1" lang="ja-JP" altLang="en-US" sz="2000" dirty="0"/>
              <a:t>最も古い経路を取り除き</a:t>
            </a:r>
            <a:endParaRPr kumimoji="1" lang="en-US" altLang="ja-JP" sz="2000" dirty="0"/>
          </a:p>
          <a:p>
            <a:r>
              <a:rPr kumimoji="1" lang="ja-JP" altLang="en-US" sz="2000" dirty="0"/>
              <a:t>必要な際には出力し，</a:t>
            </a:r>
            <a:endParaRPr kumimoji="1" lang="en-US" altLang="ja-JP" sz="2000" dirty="0"/>
          </a:p>
          <a:p>
            <a:r>
              <a:rPr kumimoji="1" lang="ja-JP" altLang="en-US" sz="2000" dirty="0"/>
              <a:t>最後に探索したノードを</a:t>
            </a:r>
            <a:endParaRPr kumimoji="1" lang="en-US" altLang="ja-JP" sz="2000" dirty="0"/>
          </a:p>
          <a:p>
            <a:r>
              <a:rPr kumimoji="1" lang="ja-JP" altLang="en-US" sz="2000" dirty="0"/>
              <a:t>子から親に戻す</a:t>
            </a:r>
            <a:endParaRPr kumimoji="1" lang="en-US" altLang="ja-JP" sz="2000" dirty="0"/>
          </a:p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45462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幅優先探索アルゴリズム実装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24" name="コンテンツ プレースホルダー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9197897"/>
              </p:ext>
            </p:extLst>
          </p:nvPr>
        </p:nvGraphicFramePr>
        <p:xfrm>
          <a:off x="1187767" y="1760702"/>
          <a:ext cx="7585530" cy="300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325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7142205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bfs.py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if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lastNode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== end: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11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return </a:t>
                      </a:r>
                      <a:r>
                        <a:rPr kumimoji="1" lang="en-US" altLang="ja-JP" baseline="0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tmpPath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for(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nextNode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graph.childrenOf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lastNode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if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nextNode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not in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tmpPath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: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newPath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=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tmpPath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[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nextNode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]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15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      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pathQueue.append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newPath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F0"/>
                          </a:solidFill>
                        </a:rPr>
                        <a:t>16</a:t>
                      </a:r>
                      <a:endParaRPr kumimoji="1" lang="ja-JP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 return</a:t>
                      </a:r>
                      <a:r>
                        <a:rPr kumimoji="1" lang="en-US" altLang="ja-JP" baseline="0" dirty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None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8847436" y="2072758"/>
            <a:ext cx="31221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←今の巡で探索中のノード</a:t>
            </a:r>
            <a:endParaRPr kumimoji="1" lang="en-US" altLang="ja-JP" sz="2000" dirty="0"/>
          </a:p>
          <a:p>
            <a:r>
              <a:rPr kumimoji="1" lang="ja-JP" altLang="en-US" sz="2000" dirty="0"/>
              <a:t>が終点に一致したら，</a:t>
            </a:r>
            <a:endParaRPr kumimoji="1" lang="en-US" altLang="ja-JP" sz="2000" dirty="0"/>
          </a:p>
          <a:p>
            <a:r>
              <a:rPr kumimoji="1" lang="ja-JP" altLang="en-US" sz="2000" dirty="0"/>
              <a:t>最短路が見つかった</a:t>
            </a:r>
            <a:endParaRPr kumimoji="1" lang="en-US" altLang="ja-JP" sz="2000" dirty="0"/>
          </a:p>
          <a:p>
            <a:r>
              <a:rPr kumimoji="1" lang="ja-JP" altLang="en-US" sz="2000" dirty="0"/>
              <a:t>←探索中のノードの全ての</a:t>
            </a:r>
            <a:endParaRPr kumimoji="1" lang="en-US" altLang="ja-JP" sz="2000" dirty="0"/>
          </a:p>
          <a:p>
            <a:r>
              <a:rPr kumimoji="1" lang="ja-JP" altLang="en-US" sz="2000" dirty="0"/>
              <a:t>子ノードを探索予定の</a:t>
            </a:r>
            <a:endParaRPr kumimoji="1" lang="en-US" altLang="ja-JP" sz="2000" dirty="0"/>
          </a:p>
          <a:p>
            <a:r>
              <a:rPr kumimoji="1" lang="en-US" altLang="ja-JP" sz="2000" dirty="0" err="1"/>
              <a:t>nextNode</a:t>
            </a:r>
            <a:r>
              <a:rPr kumimoji="1" lang="ja-JP" altLang="en-US" sz="2000" dirty="0"/>
              <a:t>に代入し，</a:t>
            </a:r>
            <a:endParaRPr kumimoji="1" lang="en-US" altLang="ja-JP" sz="2000" dirty="0"/>
          </a:p>
          <a:p>
            <a:r>
              <a:rPr kumimoji="1" lang="ja-JP" altLang="en-US" sz="2000" dirty="0"/>
              <a:t>既に追加された経路で</a:t>
            </a:r>
            <a:endParaRPr kumimoji="1" lang="en-US" altLang="ja-JP" sz="2000" dirty="0"/>
          </a:p>
          <a:p>
            <a:r>
              <a:rPr kumimoji="1" lang="ja-JP" altLang="en-US" sz="2000" dirty="0"/>
              <a:t>無ければ，</a:t>
            </a:r>
            <a:r>
              <a:rPr kumimoji="1" lang="en-US" altLang="ja-JP" sz="2000" dirty="0" err="1"/>
              <a:t>tmpPath</a:t>
            </a:r>
            <a:r>
              <a:rPr kumimoji="1" lang="ja-JP" altLang="en-US" sz="2000" dirty="0"/>
              <a:t>に</a:t>
            </a:r>
            <a:endParaRPr kumimoji="1" lang="en-US" altLang="ja-JP" sz="2000" dirty="0"/>
          </a:p>
          <a:p>
            <a:r>
              <a:rPr kumimoji="1" lang="ja-JP" altLang="en-US" sz="2000" dirty="0"/>
              <a:t>子ノードを加えて，</a:t>
            </a:r>
            <a:endParaRPr kumimoji="1" lang="en-US" altLang="ja-JP" sz="2000" dirty="0"/>
          </a:p>
          <a:p>
            <a:r>
              <a:rPr kumimoji="1" lang="ja-JP" altLang="en-US" sz="2000" dirty="0"/>
              <a:t>今後の探索経路を</a:t>
            </a:r>
            <a:r>
              <a:rPr kumimoji="1" lang="en-US" altLang="ja-JP" sz="2000" dirty="0" err="1"/>
              <a:t>pathQueue</a:t>
            </a:r>
            <a:r>
              <a:rPr kumimoji="1" lang="ja-JP" altLang="en-US" sz="2000" dirty="0"/>
              <a:t>に追加する</a:t>
            </a:r>
            <a:endParaRPr kumimoji="1" lang="en-US" altLang="ja-JP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86464" y="4842747"/>
            <a:ext cx="4719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↑ここまで来てしまったら，</a:t>
            </a:r>
            <a:endParaRPr kumimoji="1" lang="en-US" altLang="ja-JP" sz="2000" dirty="0"/>
          </a:p>
          <a:p>
            <a:r>
              <a:rPr kumimoji="1" lang="ja-JP" altLang="en-US" sz="2000" dirty="0"/>
              <a:t>グラフに終点が無かったとして</a:t>
            </a:r>
            <a:r>
              <a:rPr kumimoji="1" lang="en-US" altLang="ja-JP" sz="2000" dirty="0"/>
              <a:t>None</a:t>
            </a:r>
            <a:r>
              <a:rPr kumimoji="1" lang="ja-JP" altLang="en-US" sz="2000" dirty="0"/>
              <a:t>を返す</a:t>
            </a:r>
          </a:p>
        </p:txBody>
      </p:sp>
    </p:spTree>
    <p:extLst>
      <p:ext uri="{BB962C8B-B14F-4D97-AF65-F5344CB8AC3E}">
        <p14:creationId xmlns:p14="http://schemas.microsoft.com/office/powerpoint/2010/main" val="854440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実行予定グラフの木構造への分解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/>
          </a:p>
        </p:txBody>
      </p:sp>
      <p:sp>
        <p:nvSpPr>
          <p:cNvPr id="6" name="楕円 5"/>
          <p:cNvSpPr/>
          <p:nvPr/>
        </p:nvSpPr>
        <p:spPr>
          <a:xfrm>
            <a:off x="1935372" y="3342148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7" name="楕円 6"/>
          <p:cNvSpPr/>
          <p:nvPr/>
        </p:nvSpPr>
        <p:spPr>
          <a:xfrm>
            <a:off x="3414722" y="440469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  <a:endParaRPr kumimoji="1" lang="en-US" altLang="ja-JP" dirty="0"/>
          </a:p>
        </p:txBody>
      </p:sp>
      <p:sp>
        <p:nvSpPr>
          <p:cNvPr id="8" name="楕円 7"/>
          <p:cNvSpPr/>
          <p:nvPr/>
        </p:nvSpPr>
        <p:spPr>
          <a:xfrm>
            <a:off x="3414722" y="3342148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9" name="楕円 8"/>
          <p:cNvSpPr/>
          <p:nvPr/>
        </p:nvSpPr>
        <p:spPr>
          <a:xfrm>
            <a:off x="4843330" y="440469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10" name="楕円 9"/>
          <p:cNvSpPr/>
          <p:nvPr/>
        </p:nvSpPr>
        <p:spPr>
          <a:xfrm>
            <a:off x="2637211" y="234959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11" name="楕円 10"/>
          <p:cNvSpPr/>
          <p:nvPr/>
        </p:nvSpPr>
        <p:spPr>
          <a:xfrm>
            <a:off x="3414721" y="550285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cxnSp>
        <p:nvCxnSpPr>
          <p:cNvPr id="23" name="直線矢印コネクタ 22"/>
          <p:cNvCxnSpPr>
            <a:stCxn id="10" idx="4"/>
            <a:endCxn id="8" idx="1"/>
          </p:cNvCxnSpPr>
          <p:nvPr/>
        </p:nvCxnSpPr>
        <p:spPr>
          <a:xfrm>
            <a:off x="2908674" y="2892524"/>
            <a:ext cx="585558" cy="529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0" idx="4"/>
            <a:endCxn id="6" idx="7"/>
          </p:cNvCxnSpPr>
          <p:nvPr/>
        </p:nvCxnSpPr>
        <p:spPr>
          <a:xfrm flipH="1">
            <a:off x="2398787" y="2892524"/>
            <a:ext cx="509887" cy="529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6" idx="6"/>
            <a:endCxn id="8" idx="2"/>
          </p:cNvCxnSpPr>
          <p:nvPr/>
        </p:nvCxnSpPr>
        <p:spPr>
          <a:xfrm>
            <a:off x="2478297" y="3613611"/>
            <a:ext cx="936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2"/>
            <a:endCxn id="6" idx="5"/>
          </p:cNvCxnSpPr>
          <p:nvPr/>
        </p:nvCxnSpPr>
        <p:spPr>
          <a:xfrm flipH="1" flipV="1">
            <a:off x="2398787" y="3805563"/>
            <a:ext cx="1015935" cy="870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4"/>
            <a:endCxn id="7" idx="0"/>
          </p:cNvCxnSpPr>
          <p:nvPr/>
        </p:nvCxnSpPr>
        <p:spPr>
          <a:xfrm>
            <a:off x="3686185" y="3885073"/>
            <a:ext cx="0" cy="519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7" idx="6"/>
            <a:endCxn id="9" idx="2"/>
          </p:cNvCxnSpPr>
          <p:nvPr/>
        </p:nvCxnSpPr>
        <p:spPr>
          <a:xfrm flipV="1">
            <a:off x="3957647" y="4676154"/>
            <a:ext cx="88568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" idx="6"/>
            <a:endCxn id="9" idx="1"/>
          </p:cNvCxnSpPr>
          <p:nvPr/>
        </p:nvCxnSpPr>
        <p:spPr>
          <a:xfrm>
            <a:off x="3957647" y="3613611"/>
            <a:ext cx="965193" cy="870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7" idx="4"/>
            <a:endCxn id="11" idx="0"/>
          </p:cNvCxnSpPr>
          <p:nvPr/>
        </p:nvCxnSpPr>
        <p:spPr>
          <a:xfrm flipH="1">
            <a:off x="3686184" y="4947617"/>
            <a:ext cx="1" cy="555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/>
          <p:cNvCxnSpPr>
            <a:stCxn id="9" idx="0"/>
            <a:endCxn id="10" idx="6"/>
          </p:cNvCxnSpPr>
          <p:nvPr/>
        </p:nvCxnSpPr>
        <p:spPr>
          <a:xfrm rot="16200000" flipV="1">
            <a:off x="3255651" y="2545548"/>
            <a:ext cx="1783629" cy="193465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6" idx="1"/>
            <a:endCxn id="10" idx="2"/>
          </p:cNvCxnSpPr>
          <p:nvPr/>
        </p:nvCxnSpPr>
        <p:spPr>
          <a:xfrm rot="5400000" flipH="1" flipV="1">
            <a:off x="1925748" y="2710196"/>
            <a:ext cx="800596" cy="6223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ストライプ矢印 58"/>
          <p:cNvSpPr/>
          <p:nvPr/>
        </p:nvSpPr>
        <p:spPr>
          <a:xfrm>
            <a:off x="5741773" y="3731741"/>
            <a:ext cx="906162" cy="84025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/>
          <p:cNvSpPr/>
          <p:nvPr/>
        </p:nvSpPr>
        <p:spPr>
          <a:xfrm>
            <a:off x="7975220" y="28241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2" name="楕円 61"/>
          <p:cNvSpPr/>
          <p:nvPr/>
        </p:nvSpPr>
        <p:spPr>
          <a:xfrm>
            <a:off x="9975861" y="2799223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64" name="楕円 63"/>
          <p:cNvSpPr/>
          <p:nvPr/>
        </p:nvSpPr>
        <p:spPr>
          <a:xfrm>
            <a:off x="8922022" y="195537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69" name="直線矢印コネクタ 68"/>
          <p:cNvCxnSpPr>
            <a:stCxn id="64" idx="4"/>
            <a:endCxn id="62" idx="1"/>
          </p:cNvCxnSpPr>
          <p:nvPr/>
        </p:nvCxnSpPr>
        <p:spPr>
          <a:xfrm>
            <a:off x="9193485" y="2498302"/>
            <a:ext cx="861886" cy="380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64" idx="4"/>
            <a:endCxn id="60" idx="7"/>
          </p:cNvCxnSpPr>
          <p:nvPr/>
        </p:nvCxnSpPr>
        <p:spPr>
          <a:xfrm flipH="1">
            <a:off x="8438635" y="2498302"/>
            <a:ext cx="754850" cy="405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/>
          <p:cNvSpPr/>
          <p:nvPr/>
        </p:nvSpPr>
        <p:spPr>
          <a:xfrm>
            <a:off x="8379097" y="364630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78" name="楕円 77"/>
          <p:cNvSpPr/>
          <p:nvPr/>
        </p:nvSpPr>
        <p:spPr>
          <a:xfrm>
            <a:off x="7568870" y="366145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cxnSp>
        <p:nvCxnSpPr>
          <p:cNvPr id="79" name="直線矢印コネクタ 78"/>
          <p:cNvCxnSpPr>
            <a:stCxn id="60" idx="4"/>
            <a:endCxn id="78" idx="0"/>
          </p:cNvCxnSpPr>
          <p:nvPr/>
        </p:nvCxnSpPr>
        <p:spPr>
          <a:xfrm flipH="1">
            <a:off x="7840333" y="3367067"/>
            <a:ext cx="406350" cy="29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0" idx="4"/>
            <a:endCxn id="77" idx="0"/>
          </p:cNvCxnSpPr>
          <p:nvPr/>
        </p:nvCxnSpPr>
        <p:spPr>
          <a:xfrm>
            <a:off x="8246683" y="3367067"/>
            <a:ext cx="403877" cy="279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/>
          <p:cNvSpPr/>
          <p:nvPr/>
        </p:nvSpPr>
        <p:spPr>
          <a:xfrm>
            <a:off x="9342308" y="367298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86" name="楕円 85"/>
          <p:cNvSpPr/>
          <p:nvPr/>
        </p:nvSpPr>
        <p:spPr>
          <a:xfrm>
            <a:off x="10654117" y="367298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87" name="直線矢印コネクタ 86"/>
          <p:cNvCxnSpPr>
            <a:endCxn id="86" idx="1"/>
          </p:cNvCxnSpPr>
          <p:nvPr/>
        </p:nvCxnSpPr>
        <p:spPr>
          <a:xfrm>
            <a:off x="10273509" y="3341674"/>
            <a:ext cx="460118" cy="4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85" idx="7"/>
          </p:cNvCxnSpPr>
          <p:nvPr/>
        </p:nvCxnSpPr>
        <p:spPr>
          <a:xfrm flipH="1">
            <a:off x="9805723" y="3341674"/>
            <a:ext cx="467786" cy="4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/>
          <p:cNvSpPr/>
          <p:nvPr/>
        </p:nvSpPr>
        <p:spPr>
          <a:xfrm>
            <a:off x="10654116" y="454722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90" name="直線矢印コネクタ 89"/>
          <p:cNvCxnSpPr>
            <a:stCxn id="86" idx="4"/>
            <a:endCxn id="89" idx="0"/>
          </p:cNvCxnSpPr>
          <p:nvPr/>
        </p:nvCxnSpPr>
        <p:spPr>
          <a:xfrm flipH="1">
            <a:off x="10925579" y="4215910"/>
            <a:ext cx="1" cy="331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102"/>
          <p:cNvSpPr/>
          <p:nvPr/>
        </p:nvSpPr>
        <p:spPr>
          <a:xfrm>
            <a:off x="9342308" y="4547221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104" name="楕円 103"/>
          <p:cNvSpPr/>
          <p:nvPr/>
        </p:nvSpPr>
        <p:spPr>
          <a:xfrm>
            <a:off x="9994377" y="4560288"/>
            <a:ext cx="542925" cy="5429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105" name="直線矢印コネクタ 104"/>
          <p:cNvCxnSpPr>
            <a:stCxn id="85" idx="4"/>
            <a:endCxn id="104" idx="1"/>
          </p:cNvCxnSpPr>
          <p:nvPr/>
        </p:nvCxnSpPr>
        <p:spPr>
          <a:xfrm>
            <a:off x="9613771" y="4215911"/>
            <a:ext cx="460116" cy="42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5" idx="4"/>
            <a:endCxn id="103" idx="0"/>
          </p:cNvCxnSpPr>
          <p:nvPr/>
        </p:nvCxnSpPr>
        <p:spPr>
          <a:xfrm>
            <a:off x="9613771" y="4215911"/>
            <a:ext cx="0" cy="33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楕円 111"/>
          <p:cNvSpPr/>
          <p:nvPr/>
        </p:nvSpPr>
        <p:spPr>
          <a:xfrm>
            <a:off x="8737812" y="454722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113" name="直線矢印コネクタ 112"/>
          <p:cNvCxnSpPr>
            <a:stCxn id="85" idx="4"/>
            <a:endCxn id="112" idx="0"/>
          </p:cNvCxnSpPr>
          <p:nvPr/>
        </p:nvCxnSpPr>
        <p:spPr>
          <a:xfrm flipH="1">
            <a:off x="9009275" y="4215911"/>
            <a:ext cx="604496" cy="331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/>
          <p:cNvSpPr/>
          <p:nvPr/>
        </p:nvSpPr>
        <p:spPr>
          <a:xfrm>
            <a:off x="6864667" y="45303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132" name="楕円 131"/>
          <p:cNvSpPr/>
          <p:nvPr/>
        </p:nvSpPr>
        <p:spPr>
          <a:xfrm>
            <a:off x="8176476" y="453034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133" name="直線矢印コネクタ 132"/>
          <p:cNvCxnSpPr>
            <a:endCxn id="132" idx="1"/>
          </p:cNvCxnSpPr>
          <p:nvPr/>
        </p:nvCxnSpPr>
        <p:spPr>
          <a:xfrm>
            <a:off x="7795868" y="4199033"/>
            <a:ext cx="460118" cy="4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endCxn id="131" idx="7"/>
          </p:cNvCxnSpPr>
          <p:nvPr/>
        </p:nvCxnSpPr>
        <p:spPr>
          <a:xfrm flipH="1">
            <a:off x="7328082" y="4199033"/>
            <a:ext cx="467786" cy="4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/>
          <p:cNvSpPr/>
          <p:nvPr/>
        </p:nvSpPr>
        <p:spPr>
          <a:xfrm>
            <a:off x="8176475" y="540458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136" name="直線矢印コネクタ 135"/>
          <p:cNvCxnSpPr>
            <a:stCxn id="132" idx="4"/>
            <a:endCxn id="135" idx="0"/>
          </p:cNvCxnSpPr>
          <p:nvPr/>
        </p:nvCxnSpPr>
        <p:spPr>
          <a:xfrm flipH="1">
            <a:off x="8447938" y="5073269"/>
            <a:ext cx="1" cy="331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/>
          <p:cNvSpPr/>
          <p:nvPr/>
        </p:nvSpPr>
        <p:spPr>
          <a:xfrm>
            <a:off x="6864667" y="5404580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138" name="楕円 137"/>
          <p:cNvSpPr/>
          <p:nvPr/>
        </p:nvSpPr>
        <p:spPr>
          <a:xfrm>
            <a:off x="7516736" y="5417647"/>
            <a:ext cx="542925" cy="5429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139" name="直線矢印コネクタ 138"/>
          <p:cNvCxnSpPr>
            <a:stCxn id="131" idx="4"/>
            <a:endCxn id="138" idx="1"/>
          </p:cNvCxnSpPr>
          <p:nvPr/>
        </p:nvCxnSpPr>
        <p:spPr>
          <a:xfrm>
            <a:off x="7136130" y="5073270"/>
            <a:ext cx="460116" cy="42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131" idx="4"/>
            <a:endCxn id="137" idx="0"/>
          </p:cNvCxnSpPr>
          <p:nvPr/>
        </p:nvCxnSpPr>
        <p:spPr>
          <a:xfrm>
            <a:off x="7136130" y="5073270"/>
            <a:ext cx="0" cy="33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楕円 140"/>
          <p:cNvSpPr/>
          <p:nvPr/>
        </p:nvSpPr>
        <p:spPr>
          <a:xfrm>
            <a:off x="6260171" y="540457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142" name="直線矢印コネクタ 141"/>
          <p:cNvCxnSpPr>
            <a:stCxn id="131" idx="4"/>
            <a:endCxn id="141" idx="0"/>
          </p:cNvCxnSpPr>
          <p:nvPr/>
        </p:nvCxnSpPr>
        <p:spPr>
          <a:xfrm flipH="1">
            <a:off x="6531634" y="5073270"/>
            <a:ext cx="604496" cy="331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20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深さ優先探索の実行例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/>
          </a:p>
        </p:txBody>
      </p:sp>
      <p:sp>
        <p:nvSpPr>
          <p:cNvPr id="39" name="楕円 38"/>
          <p:cNvSpPr/>
          <p:nvPr/>
        </p:nvSpPr>
        <p:spPr>
          <a:xfrm>
            <a:off x="7975220" y="28241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40" name="楕円 39"/>
          <p:cNvSpPr/>
          <p:nvPr/>
        </p:nvSpPr>
        <p:spPr>
          <a:xfrm>
            <a:off x="9975861" y="2799223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41" name="楕円 40"/>
          <p:cNvSpPr/>
          <p:nvPr/>
        </p:nvSpPr>
        <p:spPr>
          <a:xfrm>
            <a:off x="8922022" y="195537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42" name="直線矢印コネクタ 41"/>
          <p:cNvCxnSpPr>
            <a:stCxn id="41" idx="4"/>
            <a:endCxn id="40" idx="1"/>
          </p:cNvCxnSpPr>
          <p:nvPr/>
        </p:nvCxnSpPr>
        <p:spPr>
          <a:xfrm>
            <a:off x="9193485" y="2498302"/>
            <a:ext cx="861886" cy="380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41" idx="4"/>
            <a:endCxn id="39" idx="7"/>
          </p:cNvCxnSpPr>
          <p:nvPr/>
        </p:nvCxnSpPr>
        <p:spPr>
          <a:xfrm flipH="1">
            <a:off x="8438635" y="2498302"/>
            <a:ext cx="754850" cy="405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8379097" y="364630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45" name="楕円 44"/>
          <p:cNvSpPr/>
          <p:nvPr/>
        </p:nvSpPr>
        <p:spPr>
          <a:xfrm>
            <a:off x="7568870" y="366145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cxnSp>
        <p:nvCxnSpPr>
          <p:cNvPr id="46" name="直線矢印コネクタ 45"/>
          <p:cNvCxnSpPr>
            <a:stCxn id="39" idx="4"/>
            <a:endCxn id="45" idx="0"/>
          </p:cNvCxnSpPr>
          <p:nvPr/>
        </p:nvCxnSpPr>
        <p:spPr>
          <a:xfrm flipH="1">
            <a:off x="7840333" y="3367067"/>
            <a:ext cx="406350" cy="29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9" idx="4"/>
            <a:endCxn id="44" idx="0"/>
          </p:cNvCxnSpPr>
          <p:nvPr/>
        </p:nvCxnSpPr>
        <p:spPr>
          <a:xfrm>
            <a:off x="8246683" y="3367067"/>
            <a:ext cx="403877" cy="279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9342308" y="367298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49" name="楕円 48"/>
          <p:cNvSpPr/>
          <p:nvPr/>
        </p:nvSpPr>
        <p:spPr>
          <a:xfrm>
            <a:off x="10654117" y="367298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50" name="直線矢印コネクタ 49"/>
          <p:cNvCxnSpPr>
            <a:endCxn id="49" idx="1"/>
          </p:cNvCxnSpPr>
          <p:nvPr/>
        </p:nvCxnSpPr>
        <p:spPr>
          <a:xfrm>
            <a:off x="10273509" y="3341674"/>
            <a:ext cx="460118" cy="4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8" idx="7"/>
          </p:cNvCxnSpPr>
          <p:nvPr/>
        </p:nvCxnSpPr>
        <p:spPr>
          <a:xfrm flipH="1">
            <a:off x="9805723" y="3341674"/>
            <a:ext cx="467786" cy="4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/>
          <p:cNvSpPr/>
          <p:nvPr/>
        </p:nvSpPr>
        <p:spPr>
          <a:xfrm>
            <a:off x="10654116" y="454722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53" name="直線矢印コネクタ 52"/>
          <p:cNvCxnSpPr>
            <a:stCxn id="49" idx="4"/>
            <a:endCxn id="52" idx="0"/>
          </p:cNvCxnSpPr>
          <p:nvPr/>
        </p:nvCxnSpPr>
        <p:spPr>
          <a:xfrm flipH="1">
            <a:off x="10925579" y="4215910"/>
            <a:ext cx="1" cy="331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/>
          <p:cNvSpPr/>
          <p:nvPr/>
        </p:nvSpPr>
        <p:spPr>
          <a:xfrm>
            <a:off x="9342308" y="4547221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55" name="楕円 54"/>
          <p:cNvSpPr/>
          <p:nvPr/>
        </p:nvSpPr>
        <p:spPr>
          <a:xfrm>
            <a:off x="9994377" y="4560288"/>
            <a:ext cx="542925" cy="5429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56" name="直線矢印コネクタ 55"/>
          <p:cNvCxnSpPr>
            <a:stCxn id="48" idx="4"/>
            <a:endCxn id="55" idx="1"/>
          </p:cNvCxnSpPr>
          <p:nvPr/>
        </p:nvCxnSpPr>
        <p:spPr>
          <a:xfrm>
            <a:off x="9613771" y="4215911"/>
            <a:ext cx="460116" cy="42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8" idx="4"/>
            <a:endCxn id="54" idx="0"/>
          </p:cNvCxnSpPr>
          <p:nvPr/>
        </p:nvCxnSpPr>
        <p:spPr>
          <a:xfrm>
            <a:off x="9613771" y="4215911"/>
            <a:ext cx="0" cy="33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8737812" y="454722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59" name="直線矢印コネクタ 58"/>
          <p:cNvCxnSpPr>
            <a:stCxn id="48" idx="4"/>
            <a:endCxn id="58" idx="0"/>
          </p:cNvCxnSpPr>
          <p:nvPr/>
        </p:nvCxnSpPr>
        <p:spPr>
          <a:xfrm flipH="1">
            <a:off x="9009275" y="4215911"/>
            <a:ext cx="604496" cy="331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6864667" y="45303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61" name="楕円 60"/>
          <p:cNvSpPr/>
          <p:nvPr/>
        </p:nvSpPr>
        <p:spPr>
          <a:xfrm>
            <a:off x="8176476" y="453034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62" name="直線矢印コネクタ 61"/>
          <p:cNvCxnSpPr>
            <a:endCxn id="61" idx="1"/>
          </p:cNvCxnSpPr>
          <p:nvPr/>
        </p:nvCxnSpPr>
        <p:spPr>
          <a:xfrm>
            <a:off x="7795868" y="4199033"/>
            <a:ext cx="460118" cy="4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60" idx="7"/>
          </p:cNvCxnSpPr>
          <p:nvPr/>
        </p:nvCxnSpPr>
        <p:spPr>
          <a:xfrm flipH="1">
            <a:off x="7328082" y="4199033"/>
            <a:ext cx="467786" cy="4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/>
          <p:cNvSpPr/>
          <p:nvPr/>
        </p:nvSpPr>
        <p:spPr>
          <a:xfrm>
            <a:off x="8176475" y="540458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65" name="直線矢印コネクタ 64"/>
          <p:cNvCxnSpPr>
            <a:stCxn id="61" idx="4"/>
            <a:endCxn id="64" idx="0"/>
          </p:cNvCxnSpPr>
          <p:nvPr/>
        </p:nvCxnSpPr>
        <p:spPr>
          <a:xfrm flipH="1">
            <a:off x="8447938" y="5073269"/>
            <a:ext cx="1" cy="331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/>
          <p:cNvSpPr/>
          <p:nvPr/>
        </p:nvSpPr>
        <p:spPr>
          <a:xfrm>
            <a:off x="6864667" y="5404580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67" name="楕円 66"/>
          <p:cNvSpPr/>
          <p:nvPr/>
        </p:nvSpPr>
        <p:spPr>
          <a:xfrm>
            <a:off x="7516736" y="5417647"/>
            <a:ext cx="542925" cy="5429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68" name="直線矢印コネクタ 67"/>
          <p:cNvCxnSpPr>
            <a:stCxn id="60" idx="4"/>
            <a:endCxn id="67" idx="1"/>
          </p:cNvCxnSpPr>
          <p:nvPr/>
        </p:nvCxnSpPr>
        <p:spPr>
          <a:xfrm>
            <a:off x="7136130" y="5073270"/>
            <a:ext cx="460116" cy="42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0" idx="4"/>
            <a:endCxn id="66" idx="0"/>
          </p:cNvCxnSpPr>
          <p:nvPr/>
        </p:nvCxnSpPr>
        <p:spPr>
          <a:xfrm>
            <a:off x="7136130" y="5073270"/>
            <a:ext cx="0" cy="33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6260171" y="540457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71" name="直線矢印コネクタ 70"/>
          <p:cNvCxnSpPr>
            <a:stCxn id="60" idx="4"/>
            <a:endCxn id="70" idx="0"/>
          </p:cNvCxnSpPr>
          <p:nvPr/>
        </p:nvCxnSpPr>
        <p:spPr>
          <a:xfrm flipH="1">
            <a:off x="6531634" y="5073270"/>
            <a:ext cx="604496" cy="331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>
            <a:extLst>
              <a:ext uri="{FF2B5EF4-FFF2-40B4-BE49-F238E27FC236}">
                <a16:creationId xmlns:a16="http://schemas.microsoft.com/office/drawing/2014/main" id="{A60707FF-5B38-49B0-95E1-4F6F1F92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85902"/>
              </p:ext>
            </p:extLst>
          </p:nvPr>
        </p:nvGraphicFramePr>
        <p:xfrm>
          <a:off x="1238223" y="1811373"/>
          <a:ext cx="250660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48">
                  <a:extLst>
                    <a:ext uri="{9D8B030D-6E8A-4147-A177-3AD203B41FA5}">
                      <a16:colId xmlns:a16="http://schemas.microsoft.com/office/drawing/2014/main" val="3666792090"/>
                    </a:ext>
                  </a:extLst>
                </a:gridCol>
                <a:gridCol w="1888360">
                  <a:extLst>
                    <a:ext uri="{9D8B030D-6E8A-4147-A177-3AD203B41FA5}">
                      <a16:colId xmlns:a16="http://schemas.microsoft.com/office/drawing/2014/main" val="225555302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step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path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3660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880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1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595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5489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3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0-&gt;1-&gt;2-&gt;3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34024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0-&gt;1-&gt;2-&gt;3-&gt;4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442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5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0-&gt;1-&gt;2-&gt;3-&gt;5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463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6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55737"/>
                  </a:ext>
                </a:extLst>
              </a:tr>
            </a:tbl>
          </a:graphicData>
        </a:graphic>
      </p:graphicFrame>
      <p:graphicFrame>
        <p:nvGraphicFramePr>
          <p:cNvPr id="73" name="表 72">
            <a:extLst>
              <a:ext uri="{FF2B5EF4-FFF2-40B4-BE49-F238E27FC236}">
                <a16:creationId xmlns:a16="http://schemas.microsoft.com/office/drawing/2014/main" id="{A60707FF-5B38-49B0-95E1-4F6F1F92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5245"/>
              </p:ext>
            </p:extLst>
          </p:nvPr>
        </p:nvGraphicFramePr>
        <p:xfrm>
          <a:off x="3755754" y="2542893"/>
          <a:ext cx="27900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6">
                  <a:extLst>
                    <a:ext uri="{9D8B030D-6E8A-4147-A177-3AD203B41FA5}">
                      <a16:colId xmlns:a16="http://schemas.microsoft.com/office/drawing/2014/main" val="3666792090"/>
                    </a:ext>
                  </a:extLst>
                </a:gridCol>
                <a:gridCol w="2101914">
                  <a:extLst>
                    <a:ext uri="{9D8B030D-6E8A-4147-A177-3AD203B41FA5}">
                      <a16:colId xmlns:a16="http://schemas.microsoft.com/office/drawing/2014/main" val="225555302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step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path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3660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7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880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8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595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9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5489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10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0-&gt;2-&gt;3-&gt;5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34024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11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0-&gt;2-&gt;3-&gt;1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442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12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4635"/>
                  </a:ext>
                </a:extLst>
              </a:tr>
            </a:tbl>
          </a:graphicData>
        </a:graphic>
      </p:graphicFrame>
      <p:sp>
        <p:nvSpPr>
          <p:cNvPr id="76" name="テキスト ボックス 75"/>
          <p:cNvSpPr txBox="1"/>
          <p:nvPr/>
        </p:nvSpPr>
        <p:spPr>
          <a:xfrm>
            <a:off x="1238223" y="5531049"/>
            <a:ext cx="4459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Shortest path found by DFS:</a:t>
            </a:r>
            <a:r>
              <a:rPr kumimoji="1" lang="en-US" altLang="ja-JP" sz="2000" dirty="0"/>
              <a:t> </a:t>
            </a:r>
            <a:r>
              <a:rPr kumimoji="1" lang="en-US" altLang="ja-JP" sz="2800" dirty="0"/>
              <a:t>0-&gt;2-&gt;3-&gt;5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238223" y="5629305"/>
            <a:ext cx="4357816" cy="34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824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幅優先探索の実行例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/>
          </a:p>
        </p:txBody>
      </p:sp>
      <p:sp>
        <p:nvSpPr>
          <p:cNvPr id="39" name="楕円 38"/>
          <p:cNvSpPr/>
          <p:nvPr/>
        </p:nvSpPr>
        <p:spPr>
          <a:xfrm>
            <a:off x="7975220" y="28241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40" name="楕円 39"/>
          <p:cNvSpPr/>
          <p:nvPr/>
        </p:nvSpPr>
        <p:spPr>
          <a:xfrm>
            <a:off x="9975861" y="2799223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41" name="楕円 40"/>
          <p:cNvSpPr/>
          <p:nvPr/>
        </p:nvSpPr>
        <p:spPr>
          <a:xfrm>
            <a:off x="8922022" y="195537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42" name="直線矢印コネクタ 41"/>
          <p:cNvCxnSpPr>
            <a:stCxn id="41" idx="4"/>
            <a:endCxn id="40" idx="1"/>
          </p:cNvCxnSpPr>
          <p:nvPr/>
        </p:nvCxnSpPr>
        <p:spPr>
          <a:xfrm>
            <a:off x="9193485" y="2498302"/>
            <a:ext cx="861886" cy="380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41" idx="4"/>
            <a:endCxn id="39" idx="7"/>
          </p:cNvCxnSpPr>
          <p:nvPr/>
        </p:nvCxnSpPr>
        <p:spPr>
          <a:xfrm flipH="1">
            <a:off x="8438635" y="2498302"/>
            <a:ext cx="754850" cy="405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8379097" y="364630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45" name="楕円 44"/>
          <p:cNvSpPr/>
          <p:nvPr/>
        </p:nvSpPr>
        <p:spPr>
          <a:xfrm>
            <a:off x="7568870" y="366145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cxnSp>
        <p:nvCxnSpPr>
          <p:cNvPr id="46" name="直線矢印コネクタ 45"/>
          <p:cNvCxnSpPr>
            <a:stCxn id="39" idx="4"/>
            <a:endCxn id="45" idx="0"/>
          </p:cNvCxnSpPr>
          <p:nvPr/>
        </p:nvCxnSpPr>
        <p:spPr>
          <a:xfrm flipH="1">
            <a:off x="7840333" y="3367067"/>
            <a:ext cx="406350" cy="294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9" idx="4"/>
            <a:endCxn id="44" idx="0"/>
          </p:cNvCxnSpPr>
          <p:nvPr/>
        </p:nvCxnSpPr>
        <p:spPr>
          <a:xfrm>
            <a:off x="8246683" y="3367067"/>
            <a:ext cx="403877" cy="279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9342308" y="367298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49" name="楕円 48"/>
          <p:cNvSpPr/>
          <p:nvPr/>
        </p:nvSpPr>
        <p:spPr>
          <a:xfrm>
            <a:off x="10654117" y="367298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50" name="直線矢印コネクタ 49"/>
          <p:cNvCxnSpPr>
            <a:endCxn id="49" idx="1"/>
          </p:cNvCxnSpPr>
          <p:nvPr/>
        </p:nvCxnSpPr>
        <p:spPr>
          <a:xfrm>
            <a:off x="10273509" y="3341674"/>
            <a:ext cx="460118" cy="4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8" idx="7"/>
          </p:cNvCxnSpPr>
          <p:nvPr/>
        </p:nvCxnSpPr>
        <p:spPr>
          <a:xfrm flipH="1">
            <a:off x="9805723" y="3341674"/>
            <a:ext cx="467786" cy="4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/>
          <p:cNvSpPr/>
          <p:nvPr/>
        </p:nvSpPr>
        <p:spPr>
          <a:xfrm>
            <a:off x="10654116" y="454722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53" name="直線矢印コネクタ 52"/>
          <p:cNvCxnSpPr>
            <a:stCxn id="49" idx="4"/>
            <a:endCxn id="52" idx="0"/>
          </p:cNvCxnSpPr>
          <p:nvPr/>
        </p:nvCxnSpPr>
        <p:spPr>
          <a:xfrm flipH="1">
            <a:off x="10925579" y="4215910"/>
            <a:ext cx="1" cy="331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/>
          <p:cNvSpPr/>
          <p:nvPr/>
        </p:nvSpPr>
        <p:spPr>
          <a:xfrm>
            <a:off x="9342308" y="4547221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55" name="楕円 54"/>
          <p:cNvSpPr/>
          <p:nvPr/>
        </p:nvSpPr>
        <p:spPr>
          <a:xfrm>
            <a:off x="9994377" y="4560288"/>
            <a:ext cx="542925" cy="5429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56" name="直線矢印コネクタ 55"/>
          <p:cNvCxnSpPr>
            <a:stCxn id="48" idx="4"/>
            <a:endCxn id="55" idx="1"/>
          </p:cNvCxnSpPr>
          <p:nvPr/>
        </p:nvCxnSpPr>
        <p:spPr>
          <a:xfrm>
            <a:off x="9613771" y="4215911"/>
            <a:ext cx="460116" cy="42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8" idx="4"/>
            <a:endCxn id="54" idx="0"/>
          </p:cNvCxnSpPr>
          <p:nvPr/>
        </p:nvCxnSpPr>
        <p:spPr>
          <a:xfrm>
            <a:off x="9613771" y="4215911"/>
            <a:ext cx="0" cy="33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8737812" y="454722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59" name="直線矢印コネクタ 58"/>
          <p:cNvCxnSpPr>
            <a:stCxn id="48" idx="4"/>
            <a:endCxn id="58" idx="0"/>
          </p:cNvCxnSpPr>
          <p:nvPr/>
        </p:nvCxnSpPr>
        <p:spPr>
          <a:xfrm flipH="1">
            <a:off x="9009275" y="4215911"/>
            <a:ext cx="604496" cy="331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6864667" y="45303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61" name="楕円 60"/>
          <p:cNvSpPr/>
          <p:nvPr/>
        </p:nvSpPr>
        <p:spPr>
          <a:xfrm>
            <a:off x="8176476" y="453034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62" name="直線矢印コネクタ 61"/>
          <p:cNvCxnSpPr>
            <a:endCxn id="61" idx="1"/>
          </p:cNvCxnSpPr>
          <p:nvPr/>
        </p:nvCxnSpPr>
        <p:spPr>
          <a:xfrm>
            <a:off x="7795868" y="4199033"/>
            <a:ext cx="460118" cy="4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60" idx="7"/>
          </p:cNvCxnSpPr>
          <p:nvPr/>
        </p:nvCxnSpPr>
        <p:spPr>
          <a:xfrm flipH="1">
            <a:off x="7328082" y="4199033"/>
            <a:ext cx="467786" cy="410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/>
          <p:cNvSpPr/>
          <p:nvPr/>
        </p:nvSpPr>
        <p:spPr>
          <a:xfrm>
            <a:off x="8176475" y="540458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cxnSp>
        <p:nvCxnSpPr>
          <p:cNvPr id="65" name="直線矢印コネクタ 64"/>
          <p:cNvCxnSpPr>
            <a:stCxn id="61" idx="4"/>
            <a:endCxn id="64" idx="0"/>
          </p:cNvCxnSpPr>
          <p:nvPr/>
        </p:nvCxnSpPr>
        <p:spPr>
          <a:xfrm flipH="1">
            <a:off x="8447938" y="5073269"/>
            <a:ext cx="1" cy="331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/>
          <p:cNvSpPr/>
          <p:nvPr/>
        </p:nvSpPr>
        <p:spPr>
          <a:xfrm>
            <a:off x="6864667" y="5404580"/>
            <a:ext cx="542925" cy="542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67" name="楕円 66"/>
          <p:cNvSpPr/>
          <p:nvPr/>
        </p:nvSpPr>
        <p:spPr>
          <a:xfrm>
            <a:off x="7516736" y="5417647"/>
            <a:ext cx="542925" cy="5429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68" name="直線矢印コネクタ 67"/>
          <p:cNvCxnSpPr>
            <a:stCxn id="60" idx="4"/>
            <a:endCxn id="67" idx="1"/>
          </p:cNvCxnSpPr>
          <p:nvPr/>
        </p:nvCxnSpPr>
        <p:spPr>
          <a:xfrm>
            <a:off x="7136130" y="5073270"/>
            <a:ext cx="460116" cy="42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0" idx="4"/>
            <a:endCxn id="66" idx="0"/>
          </p:cNvCxnSpPr>
          <p:nvPr/>
        </p:nvCxnSpPr>
        <p:spPr>
          <a:xfrm>
            <a:off x="7136130" y="5073270"/>
            <a:ext cx="0" cy="33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6260171" y="540457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cxnSp>
        <p:nvCxnSpPr>
          <p:cNvPr id="71" name="直線矢印コネクタ 70"/>
          <p:cNvCxnSpPr>
            <a:stCxn id="60" idx="4"/>
            <a:endCxn id="70" idx="0"/>
          </p:cNvCxnSpPr>
          <p:nvPr/>
        </p:nvCxnSpPr>
        <p:spPr>
          <a:xfrm flipH="1">
            <a:off x="6531634" y="5073270"/>
            <a:ext cx="604496" cy="331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>
            <a:extLst>
              <a:ext uri="{FF2B5EF4-FFF2-40B4-BE49-F238E27FC236}">
                <a16:creationId xmlns:a16="http://schemas.microsoft.com/office/drawing/2014/main" id="{A60707FF-5B38-49B0-95E1-4F6F1F92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29209"/>
              </p:ext>
            </p:extLst>
          </p:nvPr>
        </p:nvGraphicFramePr>
        <p:xfrm>
          <a:off x="1238223" y="1811373"/>
          <a:ext cx="32308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73">
                  <a:extLst>
                    <a:ext uri="{9D8B030D-6E8A-4147-A177-3AD203B41FA5}">
                      <a16:colId xmlns:a16="http://schemas.microsoft.com/office/drawing/2014/main" val="3666792090"/>
                    </a:ext>
                  </a:extLst>
                </a:gridCol>
                <a:gridCol w="2433945">
                  <a:extLst>
                    <a:ext uri="{9D8B030D-6E8A-4147-A177-3AD203B41FA5}">
                      <a16:colId xmlns:a16="http://schemas.microsoft.com/office/drawing/2014/main" val="225555302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step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path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3660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880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1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595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5489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3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34024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442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5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463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6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0-&gt;1-&gt;2-&gt;3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5573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7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0-&gt;1-&gt;2-&gt;4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9874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8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0-&gt;2-&gt;3-&gt;4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5171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9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ource Sans Pro" panose="020B0503030403020204" pitchFamily="34" charset="0"/>
                        </a:rPr>
                        <a:t>0-&gt;2-&gt;3-&gt;5</a:t>
                      </a:r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90690"/>
                  </a:ext>
                </a:extLst>
              </a:tr>
            </a:tbl>
          </a:graphicData>
        </a:graphic>
      </p:graphicFrame>
      <p:sp>
        <p:nvSpPr>
          <p:cNvPr id="73" name="テキスト ボックス 72"/>
          <p:cNvSpPr txBox="1"/>
          <p:nvPr/>
        </p:nvSpPr>
        <p:spPr>
          <a:xfrm>
            <a:off x="1238223" y="5834733"/>
            <a:ext cx="4459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Shortest path found by BFS:</a:t>
            </a:r>
            <a:r>
              <a:rPr kumimoji="1" lang="en-US" altLang="ja-JP" sz="2000" dirty="0"/>
              <a:t> </a:t>
            </a:r>
            <a:r>
              <a:rPr kumimoji="1" lang="en-US" altLang="ja-JP" sz="2800" dirty="0"/>
              <a:t>0-&gt;2-&gt;3-&gt;5</a:t>
            </a:r>
            <a:endParaRPr kumimoji="1" lang="ja-JP" altLang="en-US" sz="2000" dirty="0"/>
          </a:p>
        </p:txBody>
      </p:sp>
      <p:sp>
        <p:nvSpPr>
          <p:cNvPr id="74" name="正方形/長方形 73"/>
          <p:cNvSpPr/>
          <p:nvPr/>
        </p:nvSpPr>
        <p:spPr>
          <a:xfrm>
            <a:off x="1238223" y="5932989"/>
            <a:ext cx="4357816" cy="34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492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どちらも同じ最短路を見つけた</a:t>
            </a:r>
            <a:r>
              <a:rPr lang="en-US" altLang="ja-JP" dirty="0"/>
              <a:t>…</a:t>
            </a:r>
            <a:r>
              <a:rPr lang="ja-JP" altLang="en-US" dirty="0"/>
              <a:t>が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●深さ優先探索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重みのない有向グラフの探索の場合，</a:t>
            </a:r>
            <a:endParaRPr kumimoji="1" lang="en-US" altLang="ja-JP" sz="2400" dirty="0"/>
          </a:p>
          <a:p>
            <a:r>
              <a:rPr kumimoji="1" lang="ja-JP" altLang="en-US" sz="2400" dirty="0"/>
              <a:t>最短路を探索することはできる</a:t>
            </a:r>
            <a:endParaRPr kumimoji="1" lang="en-US" altLang="ja-JP" sz="2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●幅優先探索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重みのない有向グラフの探索の場合，</a:t>
            </a:r>
          </a:p>
          <a:p>
            <a:r>
              <a:rPr lang="ja-JP" altLang="en-US" sz="2400" dirty="0"/>
              <a:t>最短路を探索することはできる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FF0000"/>
                </a:solidFill>
              </a:rPr>
              <a:t>最初に見つかる経路こそが，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枝数最小となる経路であることを保証</a:t>
            </a:r>
          </a:p>
          <a:p>
            <a:endParaRPr kumimoji="1" lang="ja-JP" altLang="en-US" sz="240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280" y="5107459"/>
            <a:ext cx="799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複数の最短路がある場合は，</a:t>
            </a:r>
            <a:endParaRPr kumimoji="1" lang="en-US" altLang="ja-JP" sz="2400" dirty="0"/>
          </a:p>
          <a:p>
            <a:r>
              <a:rPr kumimoji="1" lang="ja-JP" altLang="en-US" sz="2400" dirty="0"/>
              <a:t>これら</a:t>
            </a:r>
            <a:r>
              <a:rPr kumimoji="1" lang="en-US" altLang="ja-JP" sz="2400" dirty="0"/>
              <a:t>2</a:t>
            </a:r>
            <a:r>
              <a:rPr kumimoji="1" lang="ja-JP" altLang="en-US" sz="2400" dirty="0" err="1"/>
              <a:t>つの</a:t>
            </a:r>
            <a:r>
              <a:rPr kumimoji="1" lang="ja-JP" altLang="en-US" sz="2400" dirty="0"/>
              <a:t>アルゴリズムの実行結果は，必ずしも一致しない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164081" y="5107459"/>
            <a:ext cx="7815161" cy="830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950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指練習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重み付き有向グラフについて</a:t>
            </a:r>
            <a:endParaRPr kumimoji="1" lang="en-US" altLang="ja-JP" dirty="0"/>
          </a:p>
          <a:p>
            <a:r>
              <a:rPr lang="ja-JP" altLang="en-US" dirty="0"/>
              <a:t>幅優先探索アルゴリズムによって，最初に見つけられた経路は，</a:t>
            </a:r>
            <a:endParaRPr lang="en-US" altLang="ja-JP" dirty="0"/>
          </a:p>
          <a:p>
            <a:r>
              <a:rPr kumimoji="1" lang="ja-JP" altLang="en-US" dirty="0"/>
              <a:t>枝の重みの合計が最小であることが保証されているか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3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私の回答　</a:t>
            </a:r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1097280" y="1865642"/>
            <a:ext cx="10058400" cy="32867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tx1"/>
                </a:solidFill>
              </a:rPr>
              <a:t>幅優先探索が最初に見つけられる終点までの経路は，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枝数最小となる経路であることを</a:t>
            </a:r>
            <a:r>
              <a:rPr lang="ja-JP" altLang="en-US" sz="2400" dirty="0">
                <a:solidFill>
                  <a:schemeClr val="tx1"/>
                </a:solidFill>
              </a:rPr>
              <a:t>保証しているが，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枝数最小となる経路が</a:t>
            </a:r>
            <a:r>
              <a:rPr lang="ja-JP" altLang="en-US" sz="2400" dirty="0">
                <a:solidFill>
                  <a:srgbClr val="FF0000"/>
                </a:solidFill>
              </a:rPr>
              <a:t>重みも最小であるとは限らないため</a:t>
            </a:r>
            <a:r>
              <a:rPr lang="ja-JP" altLang="en-US" sz="2400" dirty="0">
                <a:solidFill>
                  <a:schemeClr val="tx1"/>
                </a:solidFill>
              </a:rPr>
              <a:t>．</a:t>
            </a:r>
          </a:p>
          <a:p>
            <a:endParaRPr lang="ja-JP" altLang="en-US" sz="2400" dirty="0"/>
          </a:p>
        </p:txBody>
      </p:sp>
      <p:sp>
        <p:nvSpPr>
          <p:cNvPr id="7" name="楕円 6"/>
          <p:cNvSpPr/>
          <p:nvPr/>
        </p:nvSpPr>
        <p:spPr>
          <a:xfrm>
            <a:off x="8915339" y="339995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10915980" y="337503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9862141" y="253118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4"/>
            <a:endCxn id="8" idx="1"/>
          </p:cNvCxnSpPr>
          <p:nvPr/>
        </p:nvCxnSpPr>
        <p:spPr>
          <a:xfrm>
            <a:off x="10133604" y="3074114"/>
            <a:ext cx="861886" cy="380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4"/>
            <a:endCxn id="7" idx="7"/>
          </p:cNvCxnSpPr>
          <p:nvPr/>
        </p:nvCxnSpPr>
        <p:spPr>
          <a:xfrm flipH="1">
            <a:off x="9378754" y="3074114"/>
            <a:ext cx="754850" cy="405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9406470" y="447734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8237526" y="447734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7" idx="4"/>
            <a:endCxn id="13" idx="0"/>
          </p:cNvCxnSpPr>
          <p:nvPr/>
        </p:nvCxnSpPr>
        <p:spPr>
          <a:xfrm flipH="1">
            <a:off x="8508989" y="3942879"/>
            <a:ext cx="677813" cy="534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4"/>
            <a:endCxn id="12" idx="0"/>
          </p:cNvCxnSpPr>
          <p:nvPr/>
        </p:nvCxnSpPr>
        <p:spPr>
          <a:xfrm>
            <a:off x="9186802" y="3942879"/>
            <a:ext cx="491131" cy="534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10373055" y="447734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8" idx="4"/>
            <a:endCxn id="16" idx="0"/>
          </p:cNvCxnSpPr>
          <p:nvPr/>
        </p:nvCxnSpPr>
        <p:spPr>
          <a:xfrm flipH="1">
            <a:off x="10644518" y="3917960"/>
            <a:ext cx="542925" cy="559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10373055" y="561581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6" idx="4"/>
            <a:endCxn id="18" idx="0"/>
          </p:cNvCxnSpPr>
          <p:nvPr/>
        </p:nvCxnSpPr>
        <p:spPr>
          <a:xfrm>
            <a:off x="10644518" y="5020265"/>
            <a:ext cx="0" cy="595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590679" y="3120748"/>
            <a:ext cx="358716" cy="358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８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8664610" y="4034983"/>
            <a:ext cx="358716" cy="358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８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0409806" y="3108424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10796964" y="4026520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10456392" y="5078274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37" name="楕円 36"/>
          <p:cNvSpPr/>
          <p:nvPr/>
        </p:nvSpPr>
        <p:spPr>
          <a:xfrm>
            <a:off x="1587233" y="367141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8" name="楕円 37"/>
          <p:cNvSpPr/>
          <p:nvPr/>
        </p:nvSpPr>
        <p:spPr>
          <a:xfrm>
            <a:off x="6027595" y="528068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3447671" y="5280683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37" idx="5"/>
            <a:endCxn id="39" idx="1"/>
          </p:cNvCxnSpPr>
          <p:nvPr/>
        </p:nvCxnSpPr>
        <p:spPr>
          <a:xfrm>
            <a:off x="2050648" y="4134831"/>
            <a:ext cx="1476533" cy="1225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9" idx="6"/>
            <a:endCxn id="38" idx="2"/>
          </p:cNvCxnSpPr>
          <p:nvPr/>
        </p:nvCxnSpPr>
        <p:spPr>
          <a:xfrm>
            <a:off x="3990596" y="5552146"/>
            <a:ext cx="20369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609556" y="4568154"/>
            <a:ext cx="358716" cy="358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８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827787" y="5372787"/>
            <a:ext cx="358716" cy="358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８</a:t>
            </a:r>
          </a:p>
        </p:txBody>
      </p:sp>
      <p:sp>
        <p:nvSpPr>
          <p:cNvPr id="48" name="楕円 47"/>
          <p:cNvSpPr/>
          <p:nvPr/>
        </p:nvSpPr>
        <p:spPr>
          <a:xfrm>
            <a:off x="1584176" y="528068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39" idx="2"/>
            <a:endCxn id="48" idx="6"/>
          </p:cNvCxnSpPr>
          <p:nvPr/>
        </p:nvCxnSpPr>
        <p:spPr>
          <a:xfrm flipH="1" flipV="1">
            <a:off x="2127101" y="5552145"/>
            <a:ext cx="13205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6"/>
            <a:endCxn id="54" idx="2"/>
          </p:cNvCxnSpPr>
          <p:nvPr/>
        </p:nvCxnSpPr>
        <p:spPr>
          <a:xfrm>
            <a:off x="2130158" y="3942879"/>
            <a:ext cx="1320570" cy="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/>
          <p:cNvSpPr/>
          <p:nvPr/>
        </p:nvSpPr>
        <p:spPr>
          <a:xfrm>
            <a:off x="3450728" y="367762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2602112" y="3783869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58" name="直線矢印コネクタ 57"/>
          <p:cNvCxnSpPr>
            <a:endCxn id="59" idx="2"/>
          </p:cNvCxnSpPr>
          <p:nvPr/>
        </p:nvCxnSpPr>
        <p:spPr>
          <a:xfrm>
            <a:off x="3997705" y="3939937"/>
            <a:ext cx="1320570" cy="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5318275" y="367468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4469659" y="3780927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cxnSp>
        <p:nvCxnSpPr>
          <p:cNvPr id="61" name="直線矢印コネクタ 60"/>
          <p:cNvCxnSpPr>
            <a:stCxn id="59" idx="4"/>
          </p:cNvCxnSpPr>
          <p:nvPr/>
        </p:nvCxnSpPr>
        <p:spPr>
          <a:xfrm>
            <a:off x="5589738" y="4217605"/>
            <a:ext cx="600157" cy="108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5681842" y="4539739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33260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負の閉路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1097280" y="1865642"/>
            <a:ext cx="10600450" cy="14377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tx1"/>
                </a:solidFill>
              </a:rPr>
              <a:t>ベルマンフォード法は，重み付きグラフかつ，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有向および無向グラフであっても，最小経路を探索できるアルゴリズムであるが，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閉路の和が負になる「</a:t>
            </a:r>
            <a:r>
              <a:rPr lang="ja-JP" altLang="en-US" sz="2400" dirty="0">
                <a:solidFill>
                  <a:srgbClr val="FF0000"/>
                </a:solidFill>
              </a:rPr>
              <a:t>負の閉路</a:t>
            </a:r>
            <a:r>
              <a:rPr lang="ja-JP" altLang="en-US" sz="2400" dirty="0">
                <a:solidFill>
                  <a:schemeClr val="tx1"/>
                </a:solidFill>
              </a:rPr>
              <a:t>」を含むグラフでは最短経路の探索ができない</a:t>
            </a:r>
          </a:p>
        </p:txBody>
      </p:sp>
      <p:sp>
        <p:nvSpPr>
          <p:cNvPr id="7" name="楕円 6"/>
          <p:cNvSpPr/>
          <p:nvPr/>
        </p:nvSpPr>
        <p:spPr>
          <a:xfrm>
            <a:off x="1587233" y="367141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027595" y="528068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3447671" y="5280683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1"/>
            <a:endCxn id="7" idx="5"/>
          </p:cNvCxnSpPr>
          <p:nvPr/>
        </p:nvCxnSpPr>
        <p:spPr>
          <a:xfrm flipH="1" flipV="1">
            <a:off x="2050648" y="4134831"/>
            <a:ext cx="1476533" cy="1225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6"/>
            <a:endCxn id="8" idx="2"/>
          </p:cNvCxnSpPr>
          <p:nvPr/>
        </p:nvCxnSpPr>
        <p:spPr>
          <a:xfrm>
            <a:off x="3990596" y="5552146"/>
            <a:ext cx="20369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6"/>
            <a:endCxn id="13" idx="2"/>
          </p:cNvCxnSpPr>
          <p:nvPr/>
        </p:nvCxnSpPr>
        <p:spPr>
          <a:xfrm>
            <a:off x="2130158" y="3942879"/>
            <a:ext cx="1320570" cy="6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3450728" y="367762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endCxn id="15" idx="2"/>
          </p:cNvCxnSpPr>
          <p:nvPr/>
        </p:nvCxnSpPr>
        <p:spPr>
          <a:xfrm>
            <a:off x="3997705" y="3939937"/>
            <a:ext cx="1320570" cy="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18275" y="367468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4"/>
          </p:cNvCxnSpPr>
          <p:nvPr/>
        </p:nvCxnSpPr>
        <p:spPr>
          <a:xfrm>
            <a:off x="5589738" y="4217605"/>
            <a:ext cx="600157" cy="108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3" idx="4"/>
            <a:endCxn id="9" idx="0"/>
          </p:cNvCxnSpPr>
          <p:nvPr/>
        </p:nvCxnSpPr>
        <p:spPr>
          <a:xfrm flipH="1">
            <a:off x="3719134" y="4220547"/>
            <a:ext cx="3057" cy="1060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11ED23-DB7D-4C67-B806-D156114A48ED}"/>
              </a:ext>
            </a:extLst>
          </p:cNvPr>
          <p:cNvSpPr/>
          <p:nvPr/>
        </p:nvSpPr>
        <p:spPr>
          <a:xfrm>
            <a:off x="3450788" y="4400907"/>
            <a:ext cx="546917" cy="546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-6</a:t>
            </a:r>
            <a:endParaRPr kumimoji="1" lang="ja-JP" altLang="en-US" sz="28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33415" y="3803446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33415" y="4380074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432979" y="3794582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4657990" y="5372787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68879" y="4542460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711ED23-DB7D-4C67-B806-D156114A48ED}"/>
              </a:ext>
            </a:extLst>
          </p:cNvPr>
          <p:cNvSpPr/>
          <p:nvPr/>
        </p:nvSpPr>
        <p:spPr>
          <a:xfrm>
            <a:off x="2706248" y="5547367"/>
            <a:ext cx="546917" cy="5469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31" name="環状矢印 30"/>
          <p:cNvSpPr/>
          <p:nvPr/>
        </p:nvSpPr>
        <p:spPr>
          <a:xfrm rot="11324791">
            <a:off x="2743177" y="4085536"/>
            <a:ext cx="737431" cy="69559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9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0" idx="0"/>
          </p:cNvCxnSpPr>
          <p:nvPr/>
        </p:nvCxnSpPr>
        <p:spPr>
          <a:xfrm flipV="1">
            <a:off x="2979707" y="4461826"/>
            <a:ext cx="132185" cy="108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038854" y="54862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総和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09335" y="3671416"/>
            <a:ext cx="4079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→総和</a:t>
            </a:r>
            <a:r>
              <a:rPr kumimoji="1" lang="en-US" altLang="ja-JP" sz="2400" dirty="0">
                <a:solidFill>
                  <a:srgbClr val="FF0000"/>
                </a:solidFill>
              </a:rPr>
              <a:t>-1</a:t>
            </a:r>
            <a:r>
              <a:rPr kumimoji="1" lang="ja-JP" altLang="en-US" sz="2400" dirty="0">
                <a:solidFill>
                  <a:srgbClr val="FF0000"/>
                </a:solidFill>
              </a:rPr>
              <a:t>になる閉路を使って，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頂点のコストが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いつまでも更新できるため</a:t>
            </a:r>
          </a:p>
        </p:txBody>
      </p:sp>
    </p:spTree>
    <p:extLst>
      <p:ext uri="{BB962C8B-B14F-4D97-AF65-F5344CB8AC3E}">
        <p14:creationId xmlns:p14="http://schemas.microsoft.com/office/powerpoint/2010/main" val="1217947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負の閉路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1097280" y="1865642"/>
            <a:ext cx="10600450" cy="13489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tx1"/>
                </a:solidFill>
              </a:rPr>
              <a:t>けれども，ベルマンフォード法は，最大でも探索が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ja-JP" altLang="en-US" sz="2400" dirty="0">
                <a:solidFill>
                  <a:schemeClr val="tx1"/>
                </a:solidFill>
              </a:rPr>
              <a:t>頂点の数</a:t>
            </a:r>
            <a:r>
              <a:rPr lang="en-US" altLang="ja-JP" sz="2400" dirty="0">
                <a:solidFill>
                  <a:schemeClr val="tx1"/>
                </a:solidFill>
              </a:rPr>
              <a:t>-1)</a:t>
            </a:r>
            <a:r>
              <a:rPr lang="ja-JP" altLang="en-US" sz="2400" dirty="0">
                <a:solidFill>
                  <a:schemeClr val="tx1"/>
                </a:solidFill>
              </a:rPr>
              <a:t>で終了する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→頂点のコストの更新が頂点の数以上に及ぶ場合は，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「</a:t>
            </a:r>
            <a:r>
              <a:rPr lang="ja-JP" altLang="en-US" sz="2400" dirty="0">
                <a:solidFill>
                  <a:srgbClr val="FF0000"/>
                </a:solidFill>
              </a:rPr>
              <a:t>負の閉路</a:t>
            </a:r>
            <a:r>
              <a:rPr lang="ja-JP" altLang="en-US" sz="2400" dirty="0">
                <a:solidFill>
                  <a:schemeClr val="tx1"/>
                </a:solidFill>
              </a:rPr>
              <a:t>」が存在することを検知できる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587233" y="367141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027595" y="5280684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3447671" y="5280683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1"/>
            <a:endCxn id="7" idx="5"/>
          </p:cNvCxnSpPr>
          <p:nvPr/>
        </p:nvCxnSpPr>
        <p:spPr>
          <a:xfrm flipH="1" flipV="1">
            <a:off x="2050648" y="4134831"/>
            <a:ext cx="1476533" cy="1225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6"/>
            <a:endCxn id="8" idx="2"/>
          </p:cNvCxnSpPr>
          <p:nvPr/>
        </p:nvCxnSpPr>
        <p:spPr>
          <a:xfrm>
            <a:off x="3990596" y="5552146"/>
            <a:ext cx="20369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6"/>
            <a:endCxn id="13" idx="2"/>
          </p:cNvCxnSpPr>
          <p:nvPr/>
        </p:nvCxnSpPr>
        <p:spPr>
          <a:xfrm>
            <a:off x="2130158" y="3942879"/>
            <a:ext cx="1320570" cy="6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3450728" y="367762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endCxn id="15" idx="2"/>
          </p:cNvCxnSpPr>
          <p:nvPr/>
        </p:nvCxnSpPr>
        <p:spPr>
          <a:xfrm>
            <a:off x="3997705" y="3939937"/>
            <a:ext cx="1320570" cy="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18275" y="367468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4"/>
          </p:cNvCxnSpPr>
          <p:nvPr/>
        </p:nvCxnSpPr>
        <p:spPr>
          <a:xfrm>
            <a:off x="5589738" y="4217605"/>
            <a:ext cx="600157" cy="108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3" idx="4"/>
            <a:endCxn id="9" idx="0"/>
          </p:cNvCxnSpPr>
          <p:nvPr/>
        </p:nvCxnSpPr>
        <p:spPr>
          <a:xfrm flipH="1">
            <a:off x="3719134" y="4220547"/>
            <a:ext cx="3057" cy="1060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11ED23-DB7D-4C67-B806-D156114A48ED}"/>
              </a:ext>
            </a:extLst>
          </p:cNvPr>
          <p:cNvSpPr/>
          <p:nvPr/>
        </p:nvSpPr>
        <p:spPr>
          <a:xfrm>
            <a:off x="3450788" y="4400907"/>
            <a:ext cx="546917" cy="546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-6</a:t>
            </a:r>
            <a:endParaRPr kumimoji="1" lang="ja-JP" altLang="en-US" sz="28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33415" y="3803446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33415" y="4380074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432979" y="3794582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4657990" y="5372787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68879" y="4542460"/>
            <a:ext cx="358716" cy="3587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711ED23-DB7D-4C67-B806-D156114A48ED}"/>
              </a:ext>
            </a:extLst>
          </p:cNvPr>
          <p:cNvSpPr/>
          <p:nvPr/>
        </p:nvSpPr>
        <p:spPr>
          <a:xfrm>
            <a:off x="2706248" y="5547367"/>
            <a:ext cx="546917" cy="5469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31" name="環状矢印 30"/>
          <p:cNvSpPr/>
          <p:nvPr/>
        </p:nvSpPr>
        <p:spPr>
          <a:xfrm rot="11324791">
            <a:off x="2743177" y="4085536"/>
            <a:ext cx="737431" cy="69559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9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0" idx="0"/>
          </p:cNvCxnSpPr>
          <p:nvPr/>
        </p:nvCxnSpPr>
        <p:spPr>
          <a:xfrm flipV="1">
            <a:off x="2979707" y="4461826"/>
            <a:ext cx="132185" cy="108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038854" y="54862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総和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18945" y="3671416"/>
            <a:ext cx="53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→詳しくは，</a:t>
            </a:r>
            <a:endParaRPr kumimoji="1" lang="en-US" altLang="ja-JP" sz="2400" dirty="0"/>
          </a:p>
          <a:p>
            <a:r>
              <a:rPr kumimoji="1" lang="ja-JP" altLang="en-US" sz="2400" dirty="0"/>
              <a:t>　　ベルマンフォード法　負の閉路　検索</a:t>
            </a:r>
            <a:endParaRPr kumimoji="1" lang="en-US" altLang="ja-JP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7181769" y="4100337"/>
            <a:ext cx="4771333" cy="34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11155680" y="4100337"/>
            <a:ext cx="0" cy="349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182915"/>
            <a:ext cx="10058400" cy="822960"/>
          </a:xfrm>
        </p:spPr>
        <p:txBody>
          <a:bodyPr/>
          <a:lstStyle/>
          <a:p>
            <a:r>
              <a:rPr kumimoji="1" lang="ja-JP" altLang="en-US"/>
              <a:t>グラフ構造の利用</a:t>
            </a:r>
            <a:r>
              <a:rPr kumimoji="1" lang="en-US" altLang="ja-JP"/>
              <a:t>―</a:t>
            </a:r>
            <a:r>
              <a:rPr kumimoji="1" lang="ja-JP" altLang="en-US"/>
              <a:t>路線図</a:t>
            </a:r>
            <a:r>
              <a:rPr kumimoji="1" lang="en-US" altLang="ja-JP"/>
              <a:t>―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181"/>
          <a:stretch/>
        </p:blipFill>
        <p:spPr>
          <a:xfrm>
            <a:off x="498070" y="876300"/>
            <a:ext cx="10058400" cy="633977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126480" y="1005875"/>
            <a:ext cx="326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出典：</a:t>
            </a:r>
            <a:r>
              <a:rPr kumimoji="1" lang="en-US" altLang="ja-JP"/>
              <a:t>subway.osakametro.co.jp)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129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まとめ切れなかった</a:t>
            </a:r>
            <a:r>
              <a:rPr kumimoji="1" lang="ja-JP" altLang="en-US" sz="2400" dirty="0"/>
              <a:t>ので，</a:t>
            </a:r>
            <a:endParaRPr kumimoji="1" lang="en-US" altLang="ja-JP" sz="2400" dirty="0"/>
          </a:p>
          <a:p>
            <a:r>
              <a:rPr lang="ja-JP" altLang="en-US" sz="2400" dirty="0"/>
              <a:t>後から読み返して頂くか，</a:t>
            </a:r>
            <a:endParaRPr kumimoji="1" lang="en-US" altLang="ja-JP" sz="2400" dirty="0"/>
          </a:p>
          <a:p>
            <a:r>
              <a:rPr kumimoji="1" lang="ja-JP" altLang="en-US" sz="2400" dirty="0"/>
              <a:t>教科書を読んでみてください！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世の中にはグラフの形で書き表せる事象が多くあります</a:t>
            </a:r>
            <a:endParaRPr lang="en-US" altLang="ja-JP" sz="2400" dirty="0"/>
          </a:p>
          <a:p>
            <a:r>
              <a:rPr lang="ja-JP" altLang="en-US" sz="2400" dirty="0"/>
              <a:t>グラフ</a:t>
            </a:r>
            <a:r>
              <a:rPr kumimoji="1" lang="ja-JP" altLang="en-US" sz="2400" dirty="0"/>
              <a:t>探索問題を考えることは，</a:t>
            </a:r>
            <a:endParaRPr kumimoji="1" lang="en-US" altLang="ja-JP" sz="2400" dirty="0"/>
          </a:p>
          <a:p>
            <a:r>
              <a:rPr lang="ja-JP" altLang="en-US" sz="2400" dirty="0"/>
              <a:t>そうした事象を検討するために，</a:t>
            </a:r>
            <a:r>
              <a:rPr kumimoji="1" lang="ja-JP" altLang="en-US" sz="2400" dirty="0"/>
              <a:t>不可欠な考え方です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9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7EBA2-CC58-4CBC-9D9E-4CEB041B8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ご清聴ありがとうございました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06F94-A8C2-497C-935D-C398B55C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39C15-1D7D-43D8-929D-4DEEDA59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B469D-8B74-4597-91BA-9FAD9EA2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09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7C03E-9393-4B2A-8F27-7A990C43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読ませる気のない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2F49C-1FA3-42F1-9BA7-AB4C82ABB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コピペ用ソースコード集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8AA880-6D81-4577-84D2-15E5A8BF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E4E81-A90D-4396-8D06-C642F6C1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8C75F-8B72-421A-B1D9-612A9FF0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6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94B5C-AC53-47CE-821F-14410E2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digraph_and_graph.py</a:t>
            </a:r>
            <a:br>
              <a:rPr lang="ja-JP" altLang="en-US" sz="4000" dirty="0"/>
            </a:br>
            <a:endParaRPr kumimoji="1" lang="ja-JP" altLang="en-US" sz="40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57038-1B2D-4F61-ABB7-5113677B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BEDF7-F403-4DCB-97BE-D5C6CC62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66C6B-37D1-4EB0-90DF-15F6E67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DF8C8F-4DF3-4E27-A0CD-B30D4B4C4ABD}"/>
              </a:ext>
            </a:extLst>
          </p:cNvPr>
          <p:cNvSpPr txBox="1"/>
          <p:nvPr/>
        </p:nvSpPr>
        <p:spPr>
          <a:xfrm>
            <a:off x="6096000" y="307410"/>
            <a:ext cx="362791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class Digraph(object):</a:t>
            </a:r>
          </a:p>
          <a:p>
            <a:r>
              <a:rPr kumimoji="1" lang="en-US" altLang="ja-JP" sz="1050" dirty="0"/>
              <a:t>  def __</a:t>
            </a:r>
            <a:r>
              <a:rPr kumimoji="1" lang="en-US" altLang="ja-JP" sz="1050" dirty="0" err="1"/>
              <a:t>init</a:t>
            </a:r>
            <a:r>
              <a:rPr kumimoji="1" lang="en-US" altLang="ja-JP" sz="1050" dirty="0"/>
              <a:t>__(self):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self.nodes</a:t>
            </a:r>
            <a:r>
              <a:rPr kumimoji="1" lang="en-US" altLang="ja-JP" sz="1050" dirty="0"/>
              <a:t> = []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self.edges</a:t>
            </a:r>
            <a:r>
              <a:rPr kumimoji="1" lang="en-US" altLang="ja-JP" sz="1050" dirty="0"/>
              <a:t> = {}</a:t>
            </a:r>
          </a:p>
          <a:p>
            <a:r>
              <a:rPr kumimoji="1" lang="en-US" altLang="ja-JP" sz="1050" dirty="0"/>
              <a:t>  def </a:t>
            </a:r>
            <a:r>
              <a:rPr kumimoji="1" lang="en-US" altLang="ja-JP" sz="1050" dirty="0" err="1"/>
              <a:t>addNode</a:t>
            </a:r>
            <a:r>
              <a:rPr kumimoji="1" lang="en-US" altLang="ja-JP" sz="1050" dirty="0"/>
              <a:t>(self, node):</a:t>
            </a:r>
          </a:p>
          <a:p>
            <a:r>
              <a:rPr kumimoji="1" lang="en-US" altLang="ja-JP" sz="1050" dirty="0"/>
              <a:t>    if node in </a:t>
            </a:r>
            <a:r>
              <a:rPr kumimoji="1" lang="en-US" altLang="ja-JP" sz="1050" dirty="0" err="1"/>
              <a:t>self.nodes</a:t>
            </a:r>
            <a:r>
              <a:rPr kumimoji="1" lang="en-US" altLang="ja-JP" sz="1050" dirty="0"/>
              <a:t>:</a:t>
            </a:r>
          </a:p>
          <a:p>
            <a:r>
              <a:rPr kumimoji="1" lang="en-US" altLang="ja-JP" sz="1050" dirty="0"/>
              <a:t>      raise </a:t>
            </a:r>
            <a:r>
              <a:rPr kumimoji="1" lang="en-US" altLang="ja-JP" sz="1050" dirty="0" err="1"/>
              <a:t>ValueError</a:t>
            </a:r>
            <a:r>
              <a:rPr kumimoji="1" lang="en-US" altLang="ja-JP" sz="1050" dirty="0"/>
              <a:t>('Duplicate node')</a:t>
            </a:r>
          </a:p>
          <a:p>
            <a:r>
              <a:rPr kumimoji="1" lang="en-US" altLang="ja-JP" sz="1050" dirty="0"/>
              <a:t>    else:</a:t>
            </a:r>
          </a:p>
          <a:p>
            <a:r>
              <a:rPr kumimoji="1" lang="en-US" altLang="ja-JP" sz="1050" dirty="0"/>
              <a:t>      </a:t>
            </a:r>
            <a:r>
              <a:rPr kumimoji="1" lang="en-US" altLang="ja-JP" sz="1050" dirty="0" err="1"/>
              <a:t>self.nodes.append</a:t>
            </a:r>
            <a:r>
              <a:rPr kumimoji="1" lang="en-US" altLang="ja-JP" sz="1050" dirty="0"/>
              <a:t>(node)</a:t>
            </a:r>
          </a:p>
          <a:p>
            <a:r>
              <a:rPr kumimoji="1" lang="en-US" altLang="ja-JP" sz="1050" dirty="0"/>
              <a:t>      </a:t>
            </a:r>
            <a:r>
              <a:rPr kumimoji="1" lang="en-US" altLang="ja-JP" sz="1050" dirty="0" err="1"/>
              <a:t>self.edges</a:t>
            </a:r>
            <a:r>
              <a:rPr kumimoji="1" lang="en-US" altLang="ja-JP" sz="1050" dirty="0"/>
              <a:t>[node] = []</a:t>
            </a:r>
          </a:p>
          <a:p>
            <a:endParaRPr kumimoji="1" lang="en-US" altLang="ja-JP" sz="1050" dirty="0"/>
          </a:p>
          <a:p>
            <a:r>
              <a:rPr kumimoji="1" lang="en-US" altLang="ja-JP" sz="1050" dirty="0"/>
              <a:t>  def </a:t>
            </a:r>
            <a:r>
              <a:rPr kumimoji="1" lang="en-US" altLang="ja-JP" sz="1050" dirty="0" err="1"/>
              <a:t>addEdge</a:t>
            </a:r>
            <a:r>
              <a:rPr kumimoji="1" lang="en-US" altLang="ja-JP" sz="1050" dirty="0"/>
              <a:t>(self, edge):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src</a:t>
            </a:r>
            <a:r>
              <a:rPr kumimoji="1" lang="en-US" altLang="ja-JP" sz="1050" dirty="0"/>
              <a:t> = </a:t>
            </a:r>
            <a:r>
              <a:rPr kumimoji="1" lang="en-US" altLang="ja-JP" sz="1050" dirty="0" err="1"/>
              <a:t>edge.getSource</a:t>
            </a:r>
            <a:r>
              <a:rPr kumimoji="1" lang="en-US" altLang="ja-JP" sz="1050" dirty="0"/>
              <a:t>()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dest</a:t>
            </a:r>
            <a:r>
              <a:rPr kumimoji="1" lang="en-US" altLang="ja-JP" sz="1050" dirty="0"/>
              <a:t> = </a:t>
            </a:r>
            <a:r>
              <a:rPr kumimoji="1" lang="en-US" altLang="ja-JP" sz="1050" dirty="0" err="1"/>
              <a:t>edge.getDestination</a:t>
            </a:r>
            <a:r>
              <a:rPr kumimoji="1" lang="en-US" altLang="ja-JP" sz="1050" dirty="0"/>
              <a:t>()</a:t>
            </a:r>
          </a:p>
          <a:p>
            <a:r>
              <a:rPr kumimoji="1" lang="en-US" altLang="ja-JP" sz="1050" dirty="0"/>
              <a:t>    if not (</a:t>
            </a:r>
            <a:r>
              <a:rPr kumimoji="1" lang="en-US" altLang="ja-JP" sz="1050" dirty="0" err="1"/>
              <a:t>src</a:t>
            </a:r>
            <a:r>
              <a:rPr kumimoji="1" lang="en-US" altLang="ja-JP" sz="1050" dirty="0"/>
              <a:t> in </a:t>
            </a:r>
            <a:r>
              <a:rPr kumimoji="1" lang="en-US" altLang="ja-JP" sz="1050" dirty="0" err="1"/>
              <a:t>self.nodes</a:t>
            </a:r>
            <a:r>
              <a:rPr kumimoji="1" lang="en-US" altLang="ja-JP" sz="1050" dirty="0"/>
              <a:t> and </a:t>
            </a:r>
            <a:r>
              <a:rPr kumimoji="1" lang="en-US" altLang="ja-JP" sz="1050" dirty="0" err="1"/>
              <a:t>dest</a:t>
            </a:r>
            <a:r>
              <a:rPr kumimoji="1" lang="en-US" altLang="ja-JP" sz="1050" dirty="0"/>
              <a:t> in </a:t>
            </a:r>
            <a:r>
              <a:rPr kumimoji="1" lang="en-US" altLang="ja-JP" sz="1050" dirty="0" err="1"/>
              <a:t>self.nodes</a:t>
            </a:r>
            <a:r>
              <a:rPr kumimoji="1" lang="en-US" altLang="ja-JP" sz="1050" dirty="0"/>
              <a:t>):</a:t>
            </a:r>
          </a:p>
          <a:p>
            <a:r>
              <a:rPr kumimoji="1" lang="en-US" altLang="ja-JP" sz="1050" dirty="0"/>
              <a:t>      raise </a:t>
            </a:r>
            <a:r>
              <a:rPr kumimoji="1" lang="en-US" altLang="ja-JP" sz="1050" dirty="0" err="1"/>
              <a:t>ValueError</a:t>
            </a:r>
            <a:r>
              <a:rPr kumimoji="1" lang="en-US" altLang="ja-JP" sz="1050" dirty="0"/>
              <a:t>('Node not in graph')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self.edges</a:t>
            </a:r>
            <a:r>
              <a:rPr kumimoji="1" lang="en-US" altLang="ja-JP" sz="1050" dirty="0"/>
              <a:t>[</a:t>
            </a:r>
            <a:r>
              <a:rPr kumimoji="1" lang="en-US" altLang="ja-JP" sz="1050" dirty="0" err="1"/>
              <a:t>src</a:t>
            </a:r>
            <a:r>
              <a:rPr kumimoji="1" lang="en-US" altLang="ja-JP" sz="1050" dirty="0"/>
              <a:t>].append(</a:t>
            </a:r>
            <a:r>
              <a:rPr kumimoji="1" lang="en-US" altLang="ja-JP" sz="1050" dirty="0" err="1"/>
              <a:t>dest</a:t>
            </a:r>
            <a:r>
              <a:rPr kumimoji="1" lang="en-US" altLang="ja-JP" sz="1050" dirty="0"/>
              <a:t>)</a:t>
            </a:r>
          </a:p>
          <a:p>
            <a:endParaRPr kumimoji="1" lang="en-US" altLang="ja-JP" sz="1050" dirty="0"/>
          </a:p>
          <a:p>
            <a:r>
              <a:rPr kumimoji="1" lang="en-US" altLang="ja-JP" sz="1050" dirty="0"/>
              <a:t>  def</a:t>
            </a:r>
            <a:r>
              <a:rPr kumimoji="1" lang="ja-JP" altLang="en-US" sz="1050" dirty="0"/>
              <a:t>　</a:t>
            </a:r>
            <a:r>
              <a:rPr kumimoji="1" lang="en-US" altLang="ja-JP" sz="1050" dirty="0" err="1"/>
              <a:t>childrenOf</a:t>
            </a:r>
            <a:r>
              <a:rPr kumimoji="1" lang="en-US" altLang="ja-JP" sz="1050" dirty="0"/>
              <a:t>(self, node):</a:t>
            </a:r>
          </a:p>
          <a:p>
            <a:r>
              <a:rPr kumimoji="1" lang="en-US" altLang="ja-JP" sz="1050" dirty="0"/>
              <a:t>    return </a:t>
            </a:r>
            <a:r>
              <a:rPr kumimoji="1" lang="en-US" altLang="ja-JP" sz="1050" dirty="0" err="1"/>
              <a:t>self.edges</a:t>
            </a:r>
            <a:r>
              <a:rPr kumimoji="1" lang="en-US" altLang="ja-JP" sz="1050" dirty="0"/>
              <a:t>[node]</a:t>
            </a:r>
          </a:p>
          <a:p>
            <a:r>
              <a:rPr kumimoji="1" lang="en-US" altLang="ja-JP" sz="1050" dirty="0"/>
              <a:t>  def </a:t>
            </a:r>
            <a:r>
              <a:rPr kumimoji="1" lang="en-US" altLang="ja-JP" sz="1050" dirty="0" err="1"/>
              <a:t>hasNode</a:t>
            </a:r>
            <a:r>
              <a:rPr kumimoji="1" lang="en-US" altLang="ja-JP" sz="1050" dirty="0"/>
              <a:t>(self, node):</a:t>
            </a:r>
          </a:p>
          <a:p>
            <a:r>
              <a:rPr kumimoji="1" lang="en-US" altLang="ja-JP" sz="1050" dirty="0"/>
              <a:t>    return node in </a:t>
            </a:r>
            <a:r>
              <a:rPr kumimoji="1" lang="en-US" altLang="ja-JP" sz="1050" dirty="0" err="1"/>
              <a:t>self.nodes</a:t>
            </a:r>
            <a:endParaRPr kumimoji="1" lang="en-US" altLang="ja-JP" sz="1050" dirty="0"/>
          </a:p>
          <a:p>
            <a:endParaRPr kumimoji="1" lang="en-US" altLang="ja-JP" sz="1050" dirty="0"/>
          </a:p>
          <a:p>
            <a:r>
              <a:rPr kumimoji="1" lang="en-US" altLang="ja-JP" sz="1050" dirty="0"/>
              <a:t>  def __str__(self):</a:t>
            </a:r>
          </a:p>
          <a:p>
            <a:r>
              <a:rPr kumimoji="1" lang="en-US" altLang="ja-JP" sz="1050" dirty="0"/>
              <a:t>    result = ''</a:t>
            </a:r>
          </a:p>
          <a:p>
            <a:r>
              <a:rPr kumimoji="1" lang="en-US" altLang="ja-JP" sz="1050" dirty="0"/>
              <a:t>    for </a:t>
            </a:r>
            <a:r>
              <a:rPr kumimoji="1" lang="en-US" altLang="ja-JP" sz="1050" dirty="0" err="1"/>
              <a:t>src</a:t>
            </a:r>
            <a:r>
              <a:rPr kumimoji="1" lang="en-US" altLang="ja-JP" sz="1050" dirty="0"/>
              <a:t> in </a:t>
            </a:r>
            <a:r>
              <a:rPr kumimoji="1" lang="en-US" altLang="ja-JP" sz="1050" dirty="0" err="1"/>
              <a:t>self.nodes</a:t>
            </a:r>
            <a:r>
              <a:rPr kumimoji="1" lang="en-US" altLang="ja-JP" sz="1050" dirty="0"/>
              <a:t>:</a:t>
            </a:r>
          </a:p>
          <a:p>
            <a:r>
              <a:rPr kumimoji="1" lang="en-US" altLang="ja-JP" sz="1050" dirty="0"/>
              <a:t>      for </a:t>
            </a:r>
            <a:r>
              <a:rPr kumimoji="1" lang="en-US" altLang="ja-JP" sz="1050" dirty="0" err="1"/>
              <a:t>dest</a:t>
            </a:r>
            <a:r>
              <a:rPr kumimoji="1" lang="en-US" altLang="ja-JP" sz="1050" dirty="0"/>
              <a:t> in </a:t>
            </a:r>
            <a:r>
              <a:rPr kumimoji="1" lang="en-US" altLang="ja-JP" sz="1050" dirty="0" err="1"/>
              <a:t>self.edges</a:t>
            </a:r>
            <a:r>
              <a:rPr kumimoji="1" lang="en-US" altLang="ja-JP" sz="1050" dirty="0"/>
              <a:t>[</a:t>
            </a:r>
            <a:r>
              <a:rPr kumimoji="1" lang="en-US" altLang="ja-JP" sz="1050" dirty="0" err="1"/>
              <a:t>src</a:t>
            </a:r>
            <a:r>
              <a:rPr kumimoji="1" lang="en-US" altLang="ja-JP" sz="1050" dirty="0"/>
              <a:t>]:</a:t>
            </a:r>
          </a:p>
          <a:p>
            <a:r>
              <a:rPr kumimoji="1" lang="en-US" altLang="ja-JP" sz="1050" dirty="0"/>
              <a:t>        result = result + </a:t>
            </a:r>
            <a:r>
              <a:rPr kumimoji="1" lang="en-US" altLang="ja-JP" sz="1050" dirty="0" err="1"/>
              <a:t>src.getName</a:t>
            </a:r>
            <a:r>
              <a:rPr kumimoji="1" lang="en-US" altLang="ja-JP" sz="1050" dirty="0"/>
              <a:t>()+'-&gt;' + </a:t>
            </a:r>
            <a:r>
              <a:rPr kumimoji="1" lang="en-US" altLang="ja-JP" sz="1050" dirty="0" err="1"/>
              <a:t>dest.getName</a:t>
            </a:r>
            <a:r>
              <a:rPr kumimoji="1" lang="en-US" altLang="ja-JP" sz="1050" dirty="0"/>
              <a:t>() + '\n'</a:t>
            </a:r>
          </a:p>
          <a:p>
            <a:r>
              <a:rPr kumimoji="1" lang="en-US" altLang="ja-JP" sz="1050" dirty="0"/>
              <a:t>    # </a:t>
            </a:r>
            <a:r>
              <a:rPr kumimoji="1" lang="ja-JP" altLang="en-US" sz="1050" dirty="0"/>
              <a:t>最後の末尾に挿入される</a:t>
            </a:r>
            <a:r>
              <a:rPr kumimoji="1" lang="en-US" altLang="ja-JP" sz="1050" dirty="0"/>
              <a:t>\n</a:t>
            </a:r>
            <a:r>
              <a:rPr kumimoji="1" lang="ja-JP" altLang="en-US" sz="1050" dirty="0"/>
              <a:t>を取り除いて返す</a:t>
            </a:r>
          </a:p>
          <a:p>
            <a:r>
              <a:rPr kumimoji="1" lang="ja-JP" altLang="en-US" sz="1050" dirty="0"/>
              <a:t>    </a:t>
            </a:r>
            <a:r>
              <a:rPr kumimoji="1" lang="en-US" altLang="ja-JP" sz="1050" dirty="0"/>
              <a:t>return result[:-1]</a:t>
            </a:r>
          </a:p>
          <a:p>
            <a:endParaRPr kumimoji="1" lang="en-US" altLang="ja-JP" sz="1050" dirty="0"/>
          </a:p>
          <a:p>
            <a:r>
              <a:rPr kumimoji="1" lang="en-US" altLang="ja-JP" sz="1050" dirty="0"/>
              <a:t>class Graph(Digraph):</a:t>
            </a:r>
          </a:p>
          <a:p>
            <a:r>
              <a:rPr kumimoji="1" lang="en-US" altLang="ja-JP" sz="1050" dirty="0"/>
              <a:t>  def </a:t>
            </a:r>
            <a:r>
              <a:rPr kumimoji="1" lang="en-US" altLang="ja-JP" sz="1050" dirty="0" err="1"/>
              <a:t>addEdge</a:t>
            </a:r>
            <a:r>
              <a:rPr kumimoji="1" lang="en-US" altLang="ja-JP" sz="1050" dirty="0"/>
              <a:t>(self, edge):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Digraph.addEdge</a:t>
            </a:r>
            <a:r>
              <a:rPr kumimoji="1" lang="en-US" altLang="ja-JP" sz="1050" dirty="0"/>
              <a:t>(self, edge)</a:t>
            </a:r>
          </a:p>
          <a:p>
            <a:r>
              <a:rPr kumimoji="1" lang="en-US" altLang="ja-JP" sz="1050" dirty="0"/>
              <a:t>    rev = Edge(</a:t>
            </a:r>
            <a:r>
              <a:rPr kumimoji="1" lang="en-US" altLang="ja-JP" sz="1050" dirty="0" err="1"/>
              <a:t>edge.getDestination</a:t>
            </a:r>
            <a:r>
              <a:rPr kumimoji="1" lang="en-US" altLang="ja-JP" sz="1050" dirty="0"/>
              <a:t>(), </a:t>
            </a:r>
            <a:r>
              <a:rPr kumimoji="1" lang="en-US" altLang="ja-JP" sz="1050" dirty="0" err="1"/>
              <a:t>edge.getSource</a:t>
            </a:r>
            <a:r>
              <a:rPr kumimoji="1" lang="en-US" altLang="ja-JP" sz="1050" dirty="0"/>
              <a:t>())</a:t>
            </a:r>
          </a:p>
          <a:p>
            <a:r>
              <a:rPr kumimoji="1" lang="en-US" altLang="ja-JP" sz="1050" dirty="0"/>
              <a:t>    </a:t>
            </a:r>
            <a:r>
              <a:rPr kumimoji="1" lang="en-US" altLang="ja-JP" sz="1050" dirty="0" err="1"/>
              <a:t>Digraph.addEdge</a:t>
            </a:r>
            <a:r>
              <a:rPr kumimoji="1" lang="en-US" altLang="ja-JP" sz="1050" dirty="0"/>
              <a:t>(self, rev)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1693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94B5C-AC53-47CE-821F-14410E2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dfs.py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57038-1B2D-4F61-ABB7-5113677B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BEDF7-F403-4DCB-97BE-D5C6CC62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66C6B-37D1-4EB0-90DF-15F6E67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8A6DA-BEF7-4528-8867-CD6A4759EE66}"/>
              </a:ext>
            </a:extLst>
          </p:cNvPr>
          <p:cNvSpPr txBox="1"/>
          <p:nvPr/>
        </p:nvSpPr>
        <p:spPr>
          <a:xfrm>
            <a:off x="6096000" y="307410"/>
            <a:ext cx="44706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def </a:t>
            </a:r>
            <a:r>
              <a:rPr kumimoji="1" lang="en-US" altLang="ja-JP" sz="1400" dirty="0" err="1"/>
              <a:t>printPath</a:t>
            </a:r>
            <a:r>
              <a:rPr kumimoji="1" lang="en-US" altLang="ja-JP" sz="1400" dirty="0"/>
              <a:t>(path):</a:t>
            </a:r>
          </a:p>
          <a:p>
            <a:r>
              <a:rPr kumimoji="1" lang="en-US" altLang="ja-JP" sz="1400" dirty="0"/>
              <a:t>  result = ''</a:t>
            </a:r>
          </a:p>
          <a:p>
            <a:r>
              <a:rPr kumimoji="1" lang="en-US" altLang="ja-JP" sz="1400" dirty="0"/>
              <a:t>  for </a:t>
            </a:r>
            <a:r>
              <a:rPr kumimoji="1" lang="en-US" altLang="ja-JP" sz="1400" dirty="0" err="1"/>
              <a:t>i</a:t>
            </a:r>
            <a:r>
              <a:rPr kumimoji="1" lang="en-US" altLang="ja-JP" sz="1400" dirty="0"/>
              <a:t> in range(</a:t>
            </a:r>
            <a:r>
              <a:rPr kumimoji="1" lang="en-US" altLang="ja-JP" sz="1400" dirty="0" err="1"/>
              <a:t>len</a:t>
            </a:r>
            <a:r>
              <a:rPr kumimoji="1" lang="en-US" altLang="ja-JP" sz="1400" dirty="0"/>
              <a:t>(path)):</a:t>
            </a:r>
          </a:p>
          <a:p>
            <a:r>
              <a:rPr kumimoji="1" lang="en-US" altLang="ja-JP" sz="1400" dirty="0"/>
              <a:t>    result = result + str(path[</a:t>
            </a:r>
            <a:r>
              <a:rPr kumimoji="1" lang="en-US" altLang="ja-JP" sz="1400" dirty="0" err="1"/>
              <a:t>i</a:t>
            </a:r>
            <a:r>
              <a:rPr kumimoji="1" lang="en-US" altLang="ja-JP" sz="1400" dirty="0"/>
              <a:t>])</a:t>
            </a:r>
          </a:p>
          <a:p>
            <a:r>
              <a:rPr kumimoji="1" lang="en-US" altLang="ja-JP" sz="1400" dirty="0"/>
              <a:t>    if </a:t>
            </a:r>
            <a:r>
              <a:rPr kumimoji="1" lang="en-US" altLang="ja-JP" sz="1400" dirty="0" err="1"/>
              <a:t>i</a:t>
            </a:r>
            <a:r>
              <a:rPr kumimoji="1" lang="en-US" altLang="ja-JP" sz="1400" dirty="0"/>
              <a:t> != </a:t>
            </a:r>
            <a:r>
              <a:rPr kumimoji="1" lang="en-US" altLang="ja-JP" sz="1400" dirty="0" err="1"/>
              <a:t>len</a:t>
            </a:r>
            <a:r>
              <a:rPr kumimoji="1" lang="en-US" altLang="ja-JP" sz="1400" dirty="0"/>
              <a:t>(path) - 1:</a:t>
            </a:r>
          </a:p>
          <a:p>
            <a:r>
              <a:rPr kumimoji="1" lang="en-US" altLang="ja-JP" sz="1400" dirty="0"/>
              <a:t>      result = result + '-&gt;'</a:t>
            </a:r>
          </a:p>
          <a:p>
            <a:r>
              <a:rPr kumimoji="1" lang="en-US" altLang="ja-JP" sz="1400" dirty="0"/>
              <a:t>  return result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def DFS(</a:t>
            </a:r>
            <a:r>
              <a:rPr kumimoji="1" lang="en-US" altLang="ja-JP" sz="1400" dirty="0" err="1"/>
              <a:t>graph,start,end,path,shortest,toPrint</a:t>
            </a:r>
            <a:r>
              <a:rPr kumimoji="1" lang="en-US" altLang="ja-JP" sz="1400" dirty="0"/>
              <a:t>=False):</a:t>
            </a:r>
          </a:p>
          <a:p>
            <a:r>
              <a:rPr kumimoji="1" lang="en-US" altLang="ja-JP" sz="1400" dirty="0"/>
              <a:t>  path = path + [start]</a:t>
            </a:r>
          </a:p>
          <a:p>
            <a:r>
              <a:rPr kumimoji="1" lang="en-US" altLang="ja-JP" sz="1400" dirty="0"/>
              <a:t>  if </a:t>
            </a:r>
            <a:r>
              <a:rPr kumimoji="1" lang="en-US" altLang="ja-JP" sz="1400" dirty="0" err="1"/>
              <a:t>toPrint</a:t>
            </a:r>
            <a:r>
              <a:rPr kumimoji="1" lang="en-US" altLang="ja-JP" sz="1400" dirty="0"/>
              <a:t>:</a:t>
            </a:r>
          </a:p>
          <a:p>
            <a:r>
              <a:rPr kumimoji="1" lang="en-US" altLang="ja-JP" sz="1400" dirty="0"/>
              <a:t>    print('Current DFS path:', </a:t>
            </a:r>
            <a:r>
              <a:rPr kumimoji="1" lang="en-US" altLang="ja-JP" sz="1400" dirty="0" err="1"/>
              <a:t>printPath</a:t>
            </a:r>
            <a:r>
              <a:rPr kumimoji="1" lang="en-US" altLang="ja-JP" sz="1400" dirty="0"/>
              <a:t>(path))</a:t>
            </a:r>
          </a:p>
          <a:p>
            <a:r>
              <a:rPr kumimoji="1" lang="en-US" altLang="ja-JP" sz="1400" dirty="0"/>
              <a:t>  if start == end:</a:t>
            </a:r>
          </a:p>
          <a:p>
            <a:r>
              <a:rPr kumimoji="1" lang="en-US" altLang="ja-JP" sz="1400" dirty="0"/>
              <a:t>    return path</a:t>
            </a:r>
          </a:p>
          <a:p>
            <a:r>
              <a:rPr kumimoji="1" lang="en-US" altLang="ja-JP" sz="1400" dirty="0"/>
              <a:t>  for node in </a:t>
            </a:r>
            <a:r>
              <a:rPr kumimoji="1" lang="en-US" altLang="ja-JP" sz="1400" dirty="0" err="1"/>
              <a:t>graph.childrenOf</a:t>
            </a:r>
            <a:r>
              <a:rPr kumimoji="1" lang="en-US" altLang="ja-JP" sz="1400" dirty="0"/>
              <a:t>(start):</a:t>
            </a:r>
          </a:p>
          <a:p>
            <a:r>
              <a:rPr kumimoji="1" lang="en-US" altLang="ja-JP" sz="1400" dirty="0"/>
              <a:t>    if node not in path:</a:t>
            </a:r>
          </a:p>
          <a:p>
            <a:r>
              <a:rPr kumimoji="1" lang="en-US" altLang="ja-JP" sz="1400" dirty="0"/>
              <a:t>      if shortest == None or </a:t>
            </a:r>
            <a:r>
              <a:rPr kumimoji="1" lang="en-US" altLang="ja-JP" sz="1400" dirty="0" err="1"/>
              <a:t>len</a:t>
            </a:r>
            <a:r>
              <a:rPr kumimoji="1" lang="en-US" altLang="ja-JP" sz="1400" dirty="0"/>
              <a:t>(path) &lt; </a:t>
            </a:r>
            <a:r>
              <a:rPr kumimoji="1" lang="en-US" altLang="ja-JP" sz="1400" dirty="0" err="1"/>
              <a:t>len</a:t>
            </a:r>
            <a:r>
              <a:rPr kumimoji="1" lang="en-US" altLang="ja-JP" sz="1400" dirty="0"/>
              <a:t>(shortest):</a:t>
            </a:r>
          </a:p>
          <a:p>
            <a:r>
              <a:rPr kumimoji="1" lang="en-US" altLang="ja-JP" sz="1400" dirty="0"/>
              <a:t>        </a:t>
            </a:r>
            <a:r>
              <a:rPr kumimoji="1" lang="en-US" altLang="ja-JP" sz="1400" dirty="0" err="1"/>
              <a:t>newPath</a:t>
            </a:r>
            <a:r>
              <a:rPr kumimoji="1" lang="en-US" altLang="ja-JP" sz="1400" dirty="0"/>
              <a:t> = DFS(</a:t>
            </a:r>
            <a:r>
              <a:rPr kumimoji="1" lang="en-US" altLang="ja-JP" sz="1400" dirty="0" err="1"/>
              <a:t>graph,node,end,path,shortest,toPrint</a:t>
            </a:r>
            <a:r>
              <a:rPr kumimoji="1" lang="en-US" altLang="ja-JP" sz="1400" dirty="0"/>
              <a:t>) </a:t>
            </a:r>
          </a:p>
          <a:p>
            <a:r>
              <a:rPr kumimoji="1" lang="en-US" altLang="ja-JP" sz="1400" dirty="0"/>
              <a:t>        if </a:t>
            </a:r>
            <a:r>
              <a:rPr kumimoji="1" lang="en-US" altLang="ja-JP" sz="1400" dirty="0" err="1"/>
              <a:t>newPath</a:t>
            </a:r>
            <a:r>
              <a:rPr kumimoji="1" lang="en-US" altLang="ja-JP" sz="1400" dirty="0"/>
              <a:t> != None:</a:t>
            </a:r>
          </a:p>
          <a:p>
            <a:r>
              <a:rPr kumimoji="1" lang="en-US" altLang="ja-JP" sz="1400" dirty="0"/>
              <a:t>          shortest = </a:t>
            </a:r>
            <a:r>
              <a:rPr kumimoji="1" lang="en-US" altLang="ja-JP" sz="1400" dirty="0" err="1"/>
              <a:t>newPath</a:t>
            </a:r>
            <a:endParaRPr kumimoji="1" lang="en-US" altLang="ja-JP" sz="1400" dirty="0"/>
          </a:p>
          <a:p>
            <a:r>
              <a:rPr kumimoji="1" lang="en-US" altLang="ja-JP" sz="1400" dirty="0"/>
              <a:t>  return shortest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def </a:t>
            </a:r>
            <a:r>
              <a:rPr kumimoji="1" lang="en-US" altLang="ja-JP" sz="1400" dirty="0" err="1"/>
              <a:t>shortestPath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graph,start,end,toPrint</a:t>
            </a:r>
            <a:r>
              <a:rPr kumimoji="1" lang="en-US" altLang="ja-JP" sz="1400" dirty="0"/>
              <a:t> = False):</a:t>
            </a:r>
          </a:p>
          <a:p>
            <a:r>
              <a:rPr kumimoji="1" lang="en-US" altLang="ja-JP" sz="1400" dirty="0"/>
              <a:t>  return DFS(</a:t>
            </a:r>
            <a:r>
              <a:rPr kumimoji="1" lang="en-US" altLang="ja-JP" sz="1400" dirty="0" err="1"/>
              <a:t>graph,start,end</a:t>
            </a:r>
            <a:r>
              <a:rPr kumimoji="1" lang="en-US" altLang="ja-JP" sz="1400" dirty="0"/>
              <a:t>,[],</a:t>
            </a:r>
            <a:r>
              <a:rPr kumimoji="1" lang="en-US" altLang="ja-JP" sz="1400" dirty="0" err="1"/>
              <a:t>None,toPrint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4998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94B5C-AC53-47CE-821F-14410E2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bfs.py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57038-1B2D-4F61-ABB7-5113677B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BEDF7-F403-4DCB-97BE-D5C6CC62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66C6B-37D1-4EB0-90DF-15F6E67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8A6DA-BEF7-4528-8867-CD6A4759EE66}"/>
              </a:ext>
            </a:extLst>
          </p:cNvPr>
          <p:cNvSpPr txBox="1"/>
          <p:nvPr/>
        </p:nvSpPr>
        <p:spPr>
          <a:xfrm>
            <a:off x="6096000" y="1723517"/>
            <a:ext cx="522104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def BFS(</a:t>
            </a:r>
            <a:r>
              <a:rPr kumimoji="1" lang="en-US" altLang="ja-JP" sz="2000" dirty="0" err="1"/>
              <a:t>graph,start,end,toPrint</a:t>
            </a:r>
            <a:r>
              <a:rPr kumimoji="1" lang="en-US" altLang="ja-JP" sz="2000" dirty="0"/>
              <a:t>=False):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initPath</a:t>
            </a:r>
            <a:r>
              <a:rPr kumimoji="1" lang="en-US" altLang="ja-JP" sz="2000" dirty="0"/>
              <a:t> = [start]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pathQueue</a:t>
            </a:r>
            <a:r>
              <a:rPr kumimoji="1" lang="en-US" altLang="ja-JP" sz="2000" dirty="0"/>
              <a:t> = [</a:t>
            </a:r>
            <a:r>
              <a:rPr kumimoji="1" lang="en-US" altLang="ja-JP" sz="2000" dirty="0" err="1"/>
              <a:t>initPath</a:t>
            </a:r>
            <a:r>
              <a:rPr kumimoji="1" lang="en-US" altLang="ja-JP" sz="2000" dirty="0"/>
              <a:t>]</a:t>
            </a:r>
          </a:p>
          <a:p>
            <a:r>
              <a:rPr kumimoji="1" lang="en-US" altLang="ja-JP" sz="2000" dirty="0"/>
              <a:t>  while </a:t>
            </a:r>
            <a:r>
              <a:rPr kumimoji="1" lang="en-US" altLang="ja-JP" sz="2000" dirty="0" err="1"/>
              <a:t>len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pathQueue</a:t>
            </a:r>
            <a:r>
              <a:rPr kumimoji="1" lang="en-US" altLang="ja-JP" sz="2000" dirty="0"/>
              <a:t>) != 0:</a:t>
            </a:r>
          </a:p>
          <a:p>
            <a:r>
              <a:rPr kumimoji="1" lang="en-US" altLang="ja-JP" sz="2000" dirty="0"/>
              <a:t>    </a:t>
            </a:r>
            <a:r>
              <a:rPr kumimoji="1" lang="en-US" altLang="ja-JP" sz="2000" dirty="0" err="1"/>
              <a:t>tmpPath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pathQueue.pop</a:t>
            </a:r>
            <a:r>
              <a:rPr kumimoji="1" lang="en-US" altLang="ja-JP" sz="2000" dirty="0"/>
              <a:t>(0)</a:t>
            </a:r>
          </a:p>
          <a:p>
            <a:r>
              <a:rPr kumimoji="1" lang="en-US" altLang="ja-JP" sz="2000" dirty="0"/>
              <a:t>    if </a:t>
            </a:r>
            <a:r>
              <a:rPr kumimoji="1" lang="en-US" altLang="ja-JP" sz="2000" dirty="0" err="1"/>
              <a:t>toPrint</a:t>
            </a:r>
            <a:r>
              <a:rPr kumimoji="1" lang="en-US" altLang="ja-JP" sz="2000" dirty="0"/>
              <a:t>:</a:t>
            </a:r>
          </a:p>
          <a:p>
            <a:r>
              <a:rPr kumimoji="1" lang="en-US" altLang="ja-JP" sz="2000" dirty="0"/>
              <a:t>      print('Current BFS path:',</a:t>
            </a:r>
            <a:r>
              <a:rPr kumimoji="1" lang="en-US" altLang="ja-JP" sz="2000" dirty="0" err="1"/>
              <a:t>printPath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tmpPath</a:t>
            </a:r>
            <a:r>
              <a:rPr kumimoji="1" lang="en-US" altLang="ja-JP" sz="2000" dirty="0"/>
              <a:t>))</a:t>
            </a:r>
          </a:p>
          <a:p>
            <a:r>
              <a:rPr kumimoji="1" lang="en-US" altLang="ja-JP" sz="2000" dirty="0"/>
              <a:t>    </a:t>
            </a:r>
            <a:r>
              <a:rPr kumimoji="1" lang="en-US" altLang="ja-JP" sz="2000" dirty="0" err="1"/>
              <a:t>lastNode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tmpPath</a:t>
            </a:r>
            <a:r>
              <a:rPr kumimoji="1" lang="en-US" altLang="ja-JP" sz="2000" dirty="0"/>
              <a:t>[-1]</a:t>
            </a:r>
          </a:p>
          <a:p>
            <a:r>
              <a:rPr kumimoji="1" lang="en-US" altLang="ja-JP" sz="2000" dirty="0"/>
              <a:t>    if </a:t>
            </a:r>
            <a:r>
              <a:rPr kumimoji="1" lang="en-US" altLang="ja-JP" sz="2000" dirty="0" err="1"/>
              <a:t>lastNode</a:t>
            </a:r>
            <a:r>
              <a:rPr kumimoji="1" lang="en-US" altLang="ja-JP" sz="2000" dirty="0"/>
              <a:t> == end:</a:t>
            </a:r>
          </a:p>
          <a:p>
            <a:r>
              <a:rPr kumimoji="1" lang="en-US" altLang="ja-JP" sz="2000" dirty="0"/>
              <a:t>      return </a:t>
            </a:r>
            <a:r>
              <a:rPr kumimoji="1" lang="en-US" altLang="ja-JP" sz="2000" dirty="0" err="1"/>
              <a:t>tmpPath</a:t>
            </a:r>
            <a:endParaRPr kumimoji="1" lang="en-US" altLang="ja-JP" sz="2000" dirty="0"/>
          </a:p>
          <a:p>
            <a:r>
              <a:rPr kumimoji="1" lang="en-US" altLang="ja-JP" sz="2000" dirty="0"/>
              <a:t>    for(</a:t>
            </a:r>
            <a:r>
              <a:rPr kumimoji="1" lang="en-US" altLang="ja-JP" sz="2000" dirty="0" err="1"/>
              <a:t>nextNode</a:t>
            </a:r>
            <a:r>
              <a:rPr kumimoji="1" lang="en-US" altLang="ja-JP" sz="2000" dirty="0"/>
              <a:t> in </a:t>
            </a:r>
            <a:r>
              <a:rPr kumimoji="1" lang="en-US" altLang="ja-JP" sz="2000" dirty="0" err="1"/>
              <a:t>graph.childrenOf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lastNode</a:t>
            </a:r>
            <a:r>
              <a:rPr kumimoji="1" lang="en-US" altLang="ja-JP" sz="2000" dirty="0"/>
              <a:t>):</a:t>
            </a:r>
          </a:p>
          <a:p>
            <a:r>
              <a:rPr kumimoji="1" lang="en-US" altLang="ja-JP" sz="2000" dirty="0"/>
              <a:t>      if </a:t>
            </a:r>
            <a:r>
              <a:rPr kumimoji="1" lang="en-US" altLang="ja-JP" sz="2000" dirty="0" err="1"/>
              <a:t>nextNode</a:t>
            </a:r>
            <a:r>
              <a:rPr kumimoji="1" lang="en-US" altLang="ja-JP" sz="2000" dirty="0"/>
              <a:t> not in </a:t>
            </a:r>
            <a:r>
              <a:rPr kumimoji="1" lang="en-US" altLang="ja-JP" sz="2000" dirty="0" err="1"/>
              <a:t>tmpPath</a:t>
            </a:r>
            <a:r>
              <a:rPr kumimoji="1" lang="en-US" altLang="ja-JP" sz="2000" dirty="0"/>
              <a:t>:</a:t>
            </a:r>
          </a:p>
          <a:p>
            <a:r>
              <a:rPr kumimoji="1" lang="en-US" altLang="ja-JP" sz="2000" dirty="0"/>
              <a:t>        </a:t>
            </a:r>
            <a:r>
              <a:rPr kumimoji="1" lang="en-US" altLang="ja-JP" sz="2000" dirty="0" err="1"/>
              <a:t>newPath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tmpPath</a:t>
            </a:r>
            <a:r>
              <a:rPr kumimoji="1" lang="en-US" altLang="ja-JP" sz="2000" dirty="0"/>
              <a:t> + [</a:t>
            </a:r>
            <a:r>
              <a:rPr kumimoji="1" lang="en-US" altLang="ja-JP" sz="2000" dirty="0" err="1"/>
              <a:t>nextNode</a:t>
            </a:r>
            <a:r>
              <a:rPr kumimoji="1" lang="en-US" altLang="ja-JP" sz="2000" dirty="0"/>
              <a:t>]</a:t>
            </a:r>
          </a:p>
          <a:p>
            <a:r>
              <a:rPr kumimoji="1" lang="en-US" altLang="ja-JP" sz="2000" dirty="0"/>
              <a:t>        </a:t>
            </a:r>
            <a:r>
              <a:rPr kumimoji="1" lang="en-US" altLang="ja-JP" sz="2000" dirty="0" err="1"/>
              <a:t>pathQueue.append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newPath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/>
              <a:t>  return None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0319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94B5C-AC53-47CE-821F-14410E2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testSP.py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57038-1B2D-4F61-ABB7-5113677B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BEDF7-F403-4DCB-97BE-D5C6CC62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66C6B-37D1-4EB0-90DF-15F6E67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8A6DA-BEF7-4528-8867-CD6A4759EE66}"/>
              </a:ext>
            </a:extLst>
          </p:cNvPr>
          <p:cNvSpPr txBox="1"/>
          <p:nvPr/>
        </p:nvSpPr>
        <p:spPr>
          <a:xfrm>
            <a:off x="6355692" y="286603"/>
            <a:ext cx="52727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def </a:t>
            </a:r>
            <a:r>
              <a:rPr kumimoji="1" lang="en-US" altLang="ja-JP" dirty="0" err="1"/>
              <a:t>testSP</a:t>
            </a:r>
            <a:r>
              <a:rPr kumimoji="1" lang="en-US" altLang="ja-JP" dirty="0"/>
              <a:t>():</a:t>
            </a:r>
          </a:p>
          <a:p>
            <a:r>
              <a:rPr kumimoji="1" lang="en-US" altLang="ja-JP" dirty="0"/>
              <a:t>  nodes = []</a:t>
            </a:r>
          </a:p>
          <a:p>
            <a:r>
              <a:rPr kumimoji="1" lang="en-US" altLang="ja-JP" dirty="0"/>
              <a:t>  for name in range(6):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nodes.append</a:t>
            </a:r>
            <a:r>
              <a:rPr kumimoji="1" lang="en-US" altLang="ja-JP" dirty="0"/>
              <a:t>(Node(str(name)))</a:t>
            </a:r>
          </a:p>
          <a:p>
            <a:r>
              <a:rPr kumimoji="1" lang="en-US" altLang="ja-JP" dirty="0"/>
              <a:t>  g = Digraph()</a:t>
            </a:r>
          </a:p>
          <a:p>
            <a:r>
              <a:rPr kumimoji="1" lang="en-US" altLang="ja-JP" dirty="0"/>
              <a:t>  for n in nodes: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g.addNode</a:t>
            </a:r>
            <a:r>
              <a:rPr kumimoji="1" lang="en-US" altLang="ja-JP" dirty="0"/>
              <a:t>(n)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(Edge(nodes[0], nodes[1]))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(Edge(nodes[1], nodes[2]))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(Edge(nodes[2], nodes[3]))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(Edge(nodes[2], nodes[4]))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(Edge(nodes[3], nodes[4]))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(Edge(nodes[3], nodes[5]))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(Edge(nodes[0], nodes[2]))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(Edge(nodes[1], nodes[0]))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(Edge(nodes[3], nodes[1]))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g.addEdge</a:t>
            </a:r>
            <a:r>
              <a:rPr kumimoji="1" lang="en-US" altLang="ja-JP" dirty="0"/>
              <a:t>(Edge(nodes[4], nodes[0]))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err="1"/>
              <a:t>sp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shortestPath</a:t>
            </a:r>
            <a:r>
              <a:rPr kumimoji="1" lang="en-US" altLang="ja-JP" dirty="0"/>
              <a:t>(g, nodes[0],nodes[5],</a:t>
            </a:r>
            <a:r>
              <a:rPr kumimoji="1" lang="en-US" altLang="ja-JP" dirty="0" err="1"/>
              <a:t>toPrint</a:t>
            </a:r>
            <a:r>
              <a:rPr kumimoji="1" lang="en-US" altLang="ja-JP" dirty="0"/>
              <a:t> = True)</a:t>
            </a:r>
          </a:p>
          <a:p>
            <a:r>
              <a:rPr kumimoji="1" lang="en-US" altLang="ja-JP" dirty="0"/>
              <a:t> print('Shortest path found by DFS:', </a:t>
            </a:r>
            <a:r>
              <a:rPr kumimoji="1" lang="en-US" altLang="ja-JP" dirty="0" err="1"/>
              <a:t>printPath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sp</a:t>
            </a:r>
            <a:r>
              <a:rPr kumimoji="1" lang="en-US" altLang="ja-JP" dirty="0"/>
              <a:t>))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err="1"/>
              <a:t>sp</a:t>
            </a:r>
            <a:r>
              <a:rPr kumimoji="1" lang="en-US" altLang="ja-JP" dirty="0"/>
              <a:t> = BFS(g, nodes[0], nodes[5], </a:t>
            </a:r>
            <a:r>
              <a:rPr kumimoji="1" lang="en-US" altLang="ja-JP" dirty="0" err="1"/>
              <a:t>toPrint</a:t>
            </a:r>
            <a:r>
              <a:rPr kumimoji="1" lang="en-US" altLang="ja-JP" dirty="0"/>
              <a:t>=True)</a:t>
            </a:r>
          </a:p>
          <a:p>
            <a:r>
              <a:rPr kumimoji="1" lang="en-US" altLang="ja-JP" dirty="0"/>
              <a:t> print('Shortest path found by BFS:', </a:t>
            </a:r>
            <a:r>
              <a:rPr kumimoji="1" lang="en-US" altLang="ja-JP" dirty="0" err="1"/>
              <a:t>printPath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sp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806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素材集</a:t>
            </a:r>
            <a:r>
              <a:rPr kumimoji="1" lang="en-US" altLang="ja-JP"/>
              <a:t>(1)</a:t>
            </a:r>
            <a:endParaRPr kumimoji="1" lang="ja-JP" altLang="en-US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4570004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1096246"/>
              </p:ext>
            </p:extLst>
          </p:nvPr>
        </p:nvGraphicFramePr>
        <p:xfrm>
          <a:off x="1187768" y="1760702"/>
          <a:ext cx="4938712" cy="376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198">
                  <a:extLst>
                    <a:ext uri="{9D8B030D-6E8A-4147-A177-3AD203B41FA5}">
                      <a16:colId xmlns:a16="http://schemas.microsoft.com/office/drawing/2014/main" val="2326000303"/>
                    </a:ext>
                  </a:extLst>
                </a:gridCol>
                <a:gridCol w="4696514">
                  <a:extLst>
                    <a:ext uri="{9D8B030D-6E8A-4147-A177-3AD203B41FA5}">
                      <a16:colId xmlns:a16="http://schemas.microsoft.com/office/drawing/2014/main" val="689783899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sample.py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8210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7274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2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3787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25363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4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2346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5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2389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7100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7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49275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8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33382"/>
                  </a:ext>
                </a:extLst>
              </a:tr>
              <a:tr h="376173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87005"/>
                  </a:ext>
                </a:extLst>
              </a:tr>
            </a:tbl>
          </a:graphicData>
        </a:graphic>
      </p:graphicFrame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6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素材集</a:t>
            </a:r>
            <a:r>
              <a:rPr kumimoji="1" lang="en-US" altLang="ja-JP"/>
              <a:t>(2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60707FF-5B38-49B0-95E1-4F6F1F92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97020"/>
              </p:ext>
            </p:extLst>
          </p:nvPr>
        </p:nvGraphicFramePr>
        <p:xfrm>
          <a:off x="1249773" y="2012961"/>
          <a:ext cx="4846227" cy="361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09">
                  <a:extLst>
                    <a:ext uri="{9D8B030D-6E8A-4147-A177-3AD203B41FA5}">
                      <a16:colId xmlns:a16="http://schemas.microsoft.com/office/drawing/2014/main" val="3666792090"/>
                    </a:ext>
                  </a:extLst>
                </a:gridCol>
                <a:gridCol w="1615409">
                  <a:extLst>
                    <a:ext uri="{9D8B030D-6E8A-4147-A177-3AD203B41FA5}">
                      <a16:colId xmlns:a16="http://schemas.microsoft.com/office/drawing/2014/main" val="2255553029"/>
                    </a:ext>
                  </a:extLst>
                </a:gridCol>
                <a:gridCol w="1615409">
                  <a:extLst>
                    <a:ext uri="{9D8B030D-6E8A-4147-A177-3AD203B41FA5}">
                      <a16:colId xmlns:a16="http://schemas.microsoft.com/office/drawing/2014/main" val="1123139119"/>
                    </a:ext>
                  </a:extLst>
                </a:gridCol>
              </a:tblGrid>
              <a:tr h="40181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36607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880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5951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54895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34024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4427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4635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55737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98745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60707FF-5B38-49B0-95E1-4F6F1F92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42081"/>
              </p:ext>
            </p:extLst>
          </p:nvPr>
        </p:nvGraphicFramePr>
        <p:xfrm>
          <a:off x="6309453" y="2012961"/>
          <a:ext cx="3230818" cy="361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09">
                  <a:extLst>
                    <a:ext uri="{9D8B030D-6E8A-4147-A177-3AD203B41FA5}">
                      <a16:colId xmlns:a16="http://schemas.microsoft.com/office/drawing/2014/main" val="3666792090"/>
                    </a:ext>
                  </a:extLst>
                </a:gridCol>
                <a:gridCol w="1615409">
                  <a:extLst>
                    <a:ext uri="{9D8B030D-6E8A-4147-A177-3AD203B41FA5}">
                      <a16:colId xmlns:a16="http://schemas.microsoft.com/office/drawing/2014/main" val="2255553029"/>
                    </a:ext>
                  </a:extLst>
                </a:gridCol>
              </a:tblGrid>
              <a:tr h="40181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36607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880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5951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54895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34024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4427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4635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55737"/>
                  </a:ext>
                </a:extLst>
              </a:tr>
              <a:tr h="401810">
                <a:tc>
                  <a:txBody>
                    <a:bodyPr/>
                    <a:lstStyle/>
                    <a:p>
                      <a:endParaRPr kumimoji="1" lang="ja-JP" altLang="en-US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9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コネクタ 49"/>
          <p:cNvCxnSpPr/>
          <p:nvPr/>
        </p:nvCxnSpPr>
        <p:spPr>
          <a:xfrm>
            <a:off x="6257925" y="5859276"/>
            <a:ext cx="593407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9FAC169-CB72-44B3-813D-5DCB26646107}"/>
              </a:ext>
            </a:extLst>
          </p:cNvPr>
          <p:cNvCxnSpPr/>
          <p:nvPr/>
        </p:nvCxnSpPr>
        <p:spPr>
          <a:xfrm>
            <a:off x="5715000" y="5738269"/>
            <a:ext cx="0" cy="612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10" y="4760550"/>
            <a:ext cx="26479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2524125" y="4760550"/>
            <a:ext cx="26479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9544050" y="4739819"/>
            <a:ext cx="26479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257925" y="4760550"/>
            <a:ext cx="26479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182915"/>
            <a:ext cx="10058400" cy="822960"/>
          </a:xfrm>
        </p:spPr>
        <p:txBody>
          <a:bodyPr/>
          <a:lstStyle/>
          <a:p>
            <a:r>
              <a:rPr kumimoji="1" lang="ja-JP" altLang="en-US"/>
              <a:t>グラフ構造の利用</a:t>
            </a:r>
            <a:r>
              <a:rPr lang="en-US" altLang="ja-JP"/>
              <a:t>―</a:t>
            </a:r>
            <a:r>
              <a:rPr lang="ja-JP" altLang="en-US"/>
              <a:t>路線図</a:t>
            </a:r>
            <a:r>
              <a:rPr lang="en-US" altLang="ja-JP"/>
              <a:t>―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5172075" y="3508992"/>
            <a:ext cx="1085850" cy="447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淀屋橋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172075" y="4536713"/>
            <a:ext cx="1085850" cy="447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本町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172075" y="5596801"/>
            <a:ext cx="1085850" cy="447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心斎橋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172075" y="2613642"/>
            <a:ext cx="1085850" cy="447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梅田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172075" y="1809758"/>
            <a:ext cx="1085850" cy="447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中津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467110" y="2872987"/>
            <a:ext cx="10858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西梅田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467110" y="3921160"/>
            <a:ext cx="10858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肥後橋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686185" y="5788272"/>
            <a:ext cx="10858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四ツ橋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562110" y="4536713"/>
            <a:ext cx="1085850" cy="447675"/>
          </a:xfrm>
          <a:prstGeom prst="rect">
            <a:avLst/>
          </a:prstGeom>
          <a:solidFill>
            <a:srgbClr val="E408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阿波座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7200890" y="2613642"/>
            <a:ext cx="1085850" cy="4476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東梅田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200890" y="1958312"/>
            <a:ext cx="1085850" cy="4476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中崎町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814608" y="3019855"/>
            <a:ext cx="1085850" cy="4476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南森町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8814608" y="1958312"/>
            <a:ext cx="1085850" cy="4476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天六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814608" y="3774292"/>
            <a:ext cx="1085850" cy="447675"/>
          </a:xfrm>
          <a:prstGeom prst="rect">
            <a:avLst/>
          </a:prstGeom>
          <a:solidFill>
            <a:srgbClr val="F9A8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北浜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8814608" y="4515982"/>
            <a:ext cx="1085850" cy="447675"/>
          </a:xfrm>
          <a:prstGeom prst="rect">
            <a:avLst/>
          </a:prstGeom>
          <a:solidFill>
            <a:srgbClr val="F9A8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堺筋本町</a:t>
            </a:r>
          </a:p>
        </p:txBody>
      </p:sp>
      <p:cxnSp>
        <p:nvCxnSpPr>
          <p:cNvPr id="23" name="直線コネクタ 22"/>
          <p:cNvCxnSpPr>
            <a:stCxn id="11" idx="2"/>
            <a:endCxn id="10" idx="0"/>
          </p:cNvCxnSpPr>
          <p:nvPr/>
        </p:nvCxnSpPr>
        <p:spPr>
          <a:xfrm>
            <a:off x="5715000" y="2257433"/>
            <a:ext cx="0" cy="356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2"/>
            <a:endCxn id="6" idx="0"/>
          </p:cNvCxnSpPr>
          <p:nvPr/>
        </p:nvCxnSpPr>
        <p:spPr>
          <a:xfrm>
            <a:off x="5715000" y="3061317"/>
            <a:ext cx="0" cy="447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6" idx="2"/>
            <a:endCxn id="8" idx="0"/>
          </p:cNvCxnSpPr>
          <p:nvPr/>
        </p:nvCxnSpPr>
        <p:spPr>
          <a:xfrm>
            <a:off x="5715000" y="3956667"/>
            <a:ext cx="0" cy="580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8" idx="2"/>
            <a:endCxn id="9" idx="0"/>
          </p:cNvCxnSpPr>
          <p:nvPr/>
        </p:nvCxnSpPr>
        <p:spPr>
          <a:xfrm>
            <a:off x="5715000" y="4984388"/>
            <a:ext cx="0" cy="612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13" idx="0"/>
          </p:cNvCxnSpPr>
          <p:nvPr/>
        </p:nvCxnSpPr>
        <p:spPr>
          <a:xfrm>
            <a:off x="4010025" y="3326617"/>
            <a:ext cx="10" cy="59454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endCxn id="18" idx="0"/>
          </p:cNvCxnSpPr>
          <p:nvPr/>
        </p:nvCxnSpPr>
        <p:spPr>
          <a:xfrm>
            <a:off x="9353550" y="2405987"/>
            <a:ext cx="3983" cy="613868"/>
          </a:xfrm>
          <a:prstGeom prst="line">
            <a:avLst/>
          </a:prstGeom>
          <a:ln w="38100">
            <a:solidFill>
              <a:srgbClr val="F9A8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20" idx="0"/>
          </p:cNvCxnSpPr>
          <p:nvPr/>
        </p:nvCxnSpPr>
        <p:spPr>
          <a:xfrm>
            <a:off x="9353550" y="3476854"/>
            <a:ext cx="3983" cy="297438"/>
          </a:xfrm>
          <a:prstGeom prst="line">
            <a:avLst/>
          </a:prstGeom>
          <a:ln w="38100">
            <a:solidFill>
              <a:srgbClr val="F9A8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9353550" y="4228951"/>
            <a:ext cx="3983" cy="297438"/>
          </a:xfrm>
          <a:prstGeom prst="line">
            <a:avLst/>
          </a:prstGeom>
          <a:ln w="38100">
            <a:solidFill>
              <a:srgbClr val="F9A8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53550" y="4962626"/>
            <a:ext cx="0" cy="1361974"/>
          </a:xfrm>
          <a:prstGeom prst="line">
            <a:avLst/>
          </a:prstGeom>
          <a:ln w="38100">
            <a:solidFill>
              <a:srgbClr val="F9A8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6" idx="0"/>
          </p:cNvCxnSpPr>
          <p:nvPr/>
        </p:nvCxnSpPr>
        <p:spPr>
          <a:xfrm>
            <a:off x="7743814" y="2405016"/>
            <a:ext cx="1" cy="2086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743814" y="3075534"/>
            <a:ext cx="1" cy="2086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505450" y="4173335"/>
            <a:ext cx="0" cy="3633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4552960" y="4191414"/>
            <a:ext cx="95249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743814" y="3270303"/>
            <a:ext cx="10707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4762510" y="5900194"/>
            <a:ext cx="4095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4" idx="0"/>
          </p:cNvCxnSpPr>
          <p:nvPr/>
        </p:nvCxnSpPr>
        <p:spPr>
          <a:xfrm flipV="1">
            <a:off x="4229110" y="4967684"/>
            <a:ext cx="1276340" cy="82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058139" y="2182149"/>
            <a:ext cx="10707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00458" y="3270303"/>
            <a:ext cx="22248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9900458" y="2182149"/>
            <a:ext cx="22248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143874" y="1829094"/>
            <a:ext cx="1784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路線案内</a:t>
            </a:r>
            <a:endParaRPr kumimoji="1"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枝→路線</a:t>
            </a:r>
            <a:endParaRPr kumimoji="1" lang="en-US" altLang="ja-JP" sz="2400"/>
          </a:p>
          <a:p>
            <a:r>
              <a:rPr kumimoji="1" lang="ja-JP" altLang="en-US" sz="2400"/>
              <a:t>頂点→駅</a:t>
            </a:r>
            <a:endParaRPr kumimoji="1" lang="en-US" altLang="ja-JP" sz="2400"/>
          </a:p>
          <a:p>
            <a:r>
              <a:rPr kumimoji="1" lang="ja-JP" altLang="en-US" sz="2400"/>
              <a:t>　と見立てる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1195629" y="2509329"/>
            <a:ext cx="1808876" cy="125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8814608" y="5596801"/>
            <a:ext cx="1085850" cy="447675"/>
          </a:xfrm>
          <a:prstGeom prst="rect">
            <a:avLst/>
          </a:prstGeom>
          <a:solidFill>
            <a:srgbClr val="F9A8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長堀橋</a:t>
            </a:r>
          </a:p>
        </p:txBody>
      </p:sp>
    </p:spTree>
    <p:extLst>
      <p:ext uri="{BB962C8B-B14F-4D97-AF65-F5344CB8AC3E}">
        <p14:creationId xmlns:p14="http://schemas.microsoft.com/office/powerpoint/2010/main" val="219542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グラフ構造の利用</a:t>
            </a:r>
            <a:r>
              <a:rPr lang="en-US" altLang="ja-JP"/>
              <a:t>―</a:t>
            </a:r>
            <a:r>
              <a:rPr lang="ja-JP" altLang="en-US"/>
              <a:t>ゲーム木</a:t>
            </a:r>
            <a:r>
              <a:rPr lang="en-US" altLang="ja-JP"/>
              <a:t>―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1920236"/>
            <a:ext cx="1857375" cy="18478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76" y="3243223"/>
            <a:ext cx="1990725" cy="18288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07" y="4440551"/>
            <a:ext cx="1990725" cy="180022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143874" y="1829094"/>
            <a:ext cx="1784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ゲーム木</a:t>
            </a:r>
            <a:endParaRPr kumimoji="1"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枝→打ち筋</a:t>
            </a:r>
            <a:endParaRPr kumimoji="1" lang="en-US" altLang="ja-JP" sz="2400"/>
          </a:p>
          <a:p>
            <a:r>
              <a:rPr kumimoji="1" lang="ja-JP" altLang="en-US" sz="2400"/>
              <a:t>頂点→局面</a:t>
            </a:r>
            <a:endParaRPr kumimoji="1" lang="en-US" altLang="ja-JP" sz="2400"/>
          </a:p>
          <a:p>
            <a:r>
              <a:rPr kumimoji="1" lang="ja-JP" altLang="en-US" sz="2400"/>
              <a:t>　と見立てる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195629" y="2509329"/>
            <a:ext cx="1808876" cy="125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3976402" y="2886667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766587" y="4249529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3976403" y="4252706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458024" y="4249528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6962568" y="5494441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766587" y="54944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4600032" y="5494442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21" name="直線コネクタ 20"/>
          <p:cNvCxnSpPr>
            <a:stCxn id="13" idx="4"/>
            <a:endCxn id="15" idx="0"/>
          </p:cNvCxnSpPr>
          <p:nvPr/>
        </p:nvCxnSpPr>
        <p:spPr>
          <a:xfrm>
            <a:off x="4247865" y="3429592"/>
            <a:ext cx="1" cy="823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3" idx="5"/>
            <a:endCxn id="14" idx="1"/>
          </p:cNvCxnSpPr>
          <p:nvPr/>
        </p:nvCxnSpPr>
        <p:spPr>
          <a:xfrm>
            <a:off x="4439817" y="3350082"/>
            <a:ext cx="1406280" cy="978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3" idx="3"/>
            <a:endCxn id="16" idx="7"/>
          </p:cNvCxnSpPr>
          <p:nvPr/>
        </p:nvCxnSpPr>
        <p:spPr>
          <a:xfrm flipH="1">
            <a:off x="2921439" y="3350082"/>
            <a:ext cx="1134473" cy="978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4" idx="4"/>
            <a:endCxn id="18" idx="0"/>
          </p:cNvCxnSpPr>
          <p:nvPr/>
        </p:nvCxnSpPr>
        <p:spPr>
          <a:xfrm>
            <a:off x="6038050" y="4792454"/>
            <a:ext cx="0" cy="701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4" idx="3"/>
            <a:endCxn id="19" idx="7"/>
          </p:cNvCxnSpPr>
          <p:nvPr/>
        </p:nvCxnSpPr>
        <p:spPr>
          <a:xfrm flipH="1">
            <a:off x="5063447" y="4712944"/>
            <a:ext cx="782650" cy="861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4" idx="5"/>
            <a:endCxn id="17" idx="1"/>
          </p:cNvCxnSpPr>
          <p:nvPr/>
        </p:nvCxnSpPr>
        <p:spPr>
          <a:xfrm>
            <a:off x="6230002" y="4712944"/>
            <a:ext cx="812076" cy="861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227790" y="20134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初期盤面</a:t>
            </a:r>
          </a:p>
        </p:txBody>
      </p:sp>
      <p:cxnSp>
        <p:nvCxnSpPr>
          <p:cNvPr id="50" name="直線コネクタ 49"/>
          <p:cNvCxnSpPr/>
          <p:nvPr/>
        </p:nvCxnSpPr>
        <p:spPr>
          <a:xfrm>
            <a:off x="4247866" y="3676153"/>
            <a:ext cx="0" cy="6062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685076" y="28942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白手番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59940" y="39788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黒手番</a:t>
            </a:r>
          </a:p>
        </p:txBody>
      </p:sp>
    </p:spTree>
    <p:extLst>
      <p:ext uri="{BB962C8B-B14F-4D97-AF65-F5344CB8AC3E}">
        <p14:creationId xmlns:p14="http://schemas.microsoft.com/office/powerpoint/2010/main" val="227916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一筆書き可能なグラフ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ケーニヒスベルグの橋問題，オイラーの定理，重みつきグラフ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高知工科大学松崎・竹内研究室合同輪講資料</a:t>
            </a:r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588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1715</TotalTime>
  <Words>6062</Words>
  <Application>Microsoft Office PowerPoint</Application>
  <PresentationFormat>ワイド画面</PresentationFormat>
  <Paragraphs>1381</Paragraphs>
  <Slides>68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6" baseType="lpstr">
      <vt:lpstr>ＤＨＰ平成明朝体W7</vt:lpstr>
      <vt:lpstr>ＭＳ Ｐゴシック</vt:lpstr>
      <vt:lpstr>Source Code Pro</vt:lpstr>
      <vt:lpstr>游ゴシック</vt:lpstr>
      <vt:lpstr>Calibri</vt:lpstr>
      <vt:lpstr>Calibri Light</vt:lpstr>
      <vt:lpstr>Source Sans Pro</vt:lpstr>
      <vt:lpstr>レトロスペクト</vt:lpstr>
      <vt:lpstr>第12章  グラフ最適化問題</vt:lpstr>
      <vt:lpstr>グラフとは</vt:lpstr>
      <vt:lpstr>グラフ構造</vt:lpstr>
      <vt:lpstr>グラフ構造</vt:lpstr>
      <vt:lpstr>グラフ構造</vt:lpstr>
      <vt:lpstr>グラフ構造の利用―路線図―</vt:lpstr>
      <vt:lpstr>グラフ構造の利用―路線図―</vt:lpstr>
      <vt:lpstr>グラフ構造の利用―ゲーム木―</vt:lpstr>
      <vt:lpstr>一筆書き可能なグラフ</vt:lpstr>
      <vt:lpstr>(旧)ケー二ヒスベルグの橋問題</vt:lpstr>
      <vt:lpstr>(旧)ケー二ヒスベルグの橋問題</vt:lpstr>
      <vt:lpstr>オイラーの定理</vt:lpstr>
      <vt:lpstr>オイラーの定理証明</vt:lpstr>
      <vt:lpstr>オイラーの定理証明</vt:lpstr>
      <vt:lpstr>オイラーの定理証明</vt:lpstr>
      <vt:lpstr>オイラーの定理証明</vt:lpstr>
      <vt:lpstr>オイラーの定理証明</vt:lpstr>
      <vt:lpstr>オイラーの定理証明</vt:lpstr>
      <vt:lpstr>オイラーの定理証明</vt:lpstr>
      <vt:lpstr>オイラーの定理証明</vt:lpstr>
      <vt:lpstr>重み付きグラフ―ゲーム木―</vt:lpstr>
      <vt:lpstr>重み付きグラフの他の例</vt:lpstr>
      <vt:lpstr>pythonにおける実装例</vt:lpstr>
      <vt:lpstr>グラフを表現するデータ構造</vt:lpstr>
      <vt:lpstr>グラフを表現するデータ構造</vt:lpstr>
      <vt:lpstr>ノードの実装</vt:lpstr>
      <vt:lpstr>エッジの実装</vt:lpstr>
      <vt:lpstr>重み付きエッジの実装</vt:lpstr>
      <vt:lpstr>グラフ本体の実装</vt:lpstr>
      <vt:lpstr>グラフ本体の実装</vt:lpstr>
      <vt:lpstr>グラフ本体の実装</vt:lpstr>
      <vt:lpstr>グラフ本体の実装</vt:lpstr>
      <vt:lpstr>グラフ本体の実装</vt:lpstr>
      <vt:lpstr>グラフ本体の実装</vt:lpstr>
      <vt:lpstr>DigraphクラスとGraphクラスの関係</vt:lpstr>
      <vt:lpstr>古典的グラフ理論問題</vt:lpstr>
      <vt:lpstr>古典的なグラフ理論の問題</vt:lpstr>
      <vt:lpstr>最短路問題(shortest path problem)</vt:lpstr>
      <vt:lpstr>重み最小路問題 (shortest weighted path problem)</vt:lpstr>
      <vt:lpstr>最大クリーク問題(maximum clique problem)</vt:lpstr>
      <vt:lpstr>最小カット問題(minimum cut problem)</vt:lpstr>
      <vt:lpstr>最短経路探索問題</vt:lpstr>
      <vt:lpstr>6次の隔たり―by John Guare―</vt:lpstr>
      <vt:lpstr>グラフ構造の探索アルゴリズム</vt:lpstr>
      <vt:lpstr>深さ優先探索アルゴリズム実行例</vt:lpstr>
      <vt:lpstr>深さ優先探索アルゴリズム実装</vt:lpstr>
      <vt:lpstr>深さ優先探索アルゴリズム実装</vt:lpstr>
      <vt:lpstr>深さ優先探索アルゴリズム実装</vt:lpstr>
      <vt:lpstr>幅優先探索アルゴリズム</vt:lpstr>
      <vt:lpstr>幅優先探索アルゴリズム実装</vt:lpstr>
      <vt:lpstr>幅優先探索アルゴリズム実装</vt:lpstr>
      <vt:lpstr>実行予定グラフの木構造への分解</vt:lpstr>
      <vt:lpstr>深さ優先探索の実行例</vt:lpstr>
      <vt:lpstr>幅優先探索の実行例</vt:lpstr>
      <vt:lpstr>どちらも同じ最短路を見つけた…が</vt:lpstr>
      <vt:lpstr>指練習</vt:lpstr>
      <vt:lpstr>私の回答　NO</vt:lpstr>
      <vt:lpstr>負の閉路</vt:lpstr>
      <vt:lpstr>負の閉路</vt:lpstr>
      <vt:lpstr>本日のまとめ</vt:lpstr>
      <vt:lpstr>PowerPoint プレゼンテーション</vt:lpstr>
      <vt:lpstr>読ませる気のない</vt:lpstr>
      <vt:lpstr>digraph_and_graph.py </vt:lpstr>
      <vt:lpstr>dfs.py </vt:lpstr>
      <vt:lpstr>bfs.py </vt:lpstr>
      <vt:lpstr>testSP.py </vt:lpstr>
      <vt:lpstr>素材集(1)</vt:lpstr>
      <vt:lpstr>素材集(2)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テスト（とデバッグ）</dc:title>
  <dc:creator>vdiadmin</dc:creator>
  <cp:lastModifiedBy>名無し 名無し</cp:lastModifiedBy>
  <cp:revision>731</cp:revision>
  <cp:lastPrinted>2019-06-04T12:52:16Z</cp:lastPrinted>
  <dcterms:created xsi:type="dcterms:W3CDTF">2019-06-02T05:57:55Z</dcterms:created>
  <dcterms:modified xsi:type="dcterms:W3CDTF">2019-07-22T18:03:42Z</dcterms:modified>
</cp:coreProperties>
</file>