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5213" cy="42811700"/>
  <p:notesSz cx="6858000" cy="9144000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FFCC00"/>
    <a:srgbClr val="BAEC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1" d="100"/>
          <a:sy n="21" d="100"/>
        </p:scale>
        <p:origin x="2808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FF3A4924-8C88-477F-BF3A-93FF29323950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82F4F377-E43E-45E3-BF2E-4896A8A6E36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ja-JP" altLang="ja-JP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AB407B5-C154-4820-8A31-76942F6BC865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DE6CCBE-8EC9-4BBF-8C2D-CD496800921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F1B6EC9F-E19A-4EC5-A900-B8712346DC8D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2FEB71A-5172-4F4F-9C1B-504C3E7E3EB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DB1BE4E3-FC3C-4B0C-A76F-A04B47E2A33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7418F7-5E46-46CC-9D51-B716EBA93ED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31D5A0-54E7-4CA6-A338-50EE680C5A4B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4097" name="Rectangle 1">
            <a:extLst>
              <a:ext uri="{FF2B5EF4-FFF2-40B4-BE49-F238E27FC236}">
                <a16:creationId xmlns:a16="http://schemas.microsoft.com/office/drawing/2014/main" id="{C8499B03-8692-45B5-B9F9-509785BB08DA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2216150" y="685800"/>
            <a:ext cx="24257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680C6ADC-19E6-4B87-8ED5-BB228249E89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altLang="ja-JP" sz="2000" dirty="0">
              <a:latin typeface="Arial" panose="020B0604020202020204" pitchFamily="34" charset="0"/>
              <a:cs typeface="Arial Unicode MS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1C88D8-9E62-4BA7-98EA-60957CD29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600" y="7007225"/>
            <a:ext cx="22706013" cy="149034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6CE72C4-8B83-4512-B325-7ADA2CE7A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4600" y="22485350"/>
            <a:ext cx="22706013" cy="103362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CA8E68-92F7-40DD-B0C6-827DD0E9AAE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10/4/19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ED9FA92-1C37-40C6-87BE-01A8D2DCDF0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38E86A0-1D79-4B0B-AD57-2EAB0438125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922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3079C6-5D48-4902-99AB-DDB07B01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4C3CC0-3D08-4AAF-83C8-80C461901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E57201-B70C-4651-AA02-E35555933A3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10/4/19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F62FD48-9944-4084-B9FF-235AF95EF02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302B23F-D26F-4E3E-9E9D-AA3F8B2B04F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9173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105AB57-4DEE-4426-A030-C3F4533B5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1948775" y="10017125"/>
            <a:ext cx="6810375" cy="282527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9BA2DAD-4D02-4893-8086-9D26E5215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2888" y="10017125"/>
            <a:ext cx="20283487" cy="282527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8F0EB3-254D-4847-A061-B912225E97C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10/4/19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FA37169-500C-454F-9A85-DC27B9D0485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1074FC1-7454-40B5-8162-299AF3E6316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09534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D306A7-EA3E-4A55-A4C8-85A311B83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25" y="13300075"/>
            <a:ext cx="25731788" cy="91741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1CEE784-25E0-4A12-A558-4278C9FD357F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1514475" y="39679563"/>
            <a:ext cx="7062788" cy="22764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/>
              <a:t>10/4/19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E8ABB7-75B8-4FE6-BC04-2866D15594B0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21697950" y="39679563"/>
            <a:ext cx="7062788" cy="2276475"/>
          </a:xfrm>
        </p:spPr>
        <p:txBody>
          <a:bodyPr/>
          <a:lstStyle>
            <a:lvl1pPr>
              <a:defRPr/>
            </a:lvl1pPr>
          </a:lstStyle>
          <a:p>
            <a:fld id="{BB0D0D9D-654D-4DA2-9523-1904A759B5A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6072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885A75-D00D-4326-B823-D2C6DCA6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F56E4D-A454-44AF-8ADA-CA69B9B05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4DA501-EA51-45F3-9771-A88608C1FB7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10/4/19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9E3EFA8-8834-404B-95BE-76F4522E8AD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AFDE9F7-6F65-4C06-A494-4140D44A79C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5071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DFC905-122A-4197-8168-97955DB9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338" y="10672763"/>
            <a:ext cx="26112787" cy="178085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0B4146-9DA4-4D9A-A9F1-16AAB92DC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5338" y="28649613"/>
            <a:ext cx="26112787" cy="9366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BC85B2-47FB-44C5-8BD9-F881DDDB1B0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10/4/19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0522946-F9BE-43AE-AF52-A5537E09579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DA051E9-79FB-45D2-A959-7398B0F20F6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1023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0CDED7-AD7C-4ACE-9B3F-AEB41A38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C3CA8A-B984-4312-B976-F2B68925C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2888" y="10017125"/>
            <a:ext cx="13546137" cy="282527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205A1D-EFEC-4D7D-9A6A-0217C5AB8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11425" y="10017125"/>
            <a:ext cx="13547725" cy="282527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EB2D9B-B5A3-4240-A069-7FB2CEBCD5C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10/4/19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472AA8-2765-4060-8467-937511CFCBF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77D4337-459C-4918-9E91-5D33E8D0115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8028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D68C5B-95B9-4B13-8EB4-3C508EA00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279650"/>
            <a:ext cx="26111200" cy="82740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5DF0E6-BABA-4244-897A-573981646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5975" y="10494963"/>
            <a:ext cx="12807950" cy="5143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9859C52-5E65-4BF9-8AC8-8DCFFBD0E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85975" y="15638463"/>
            <a:ext cx="12807950" cy="230012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1CE29CF-2D7B-4A33-B568-C1CE2FFAA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5327313" y="10494963"/>
            <a:ext cx="12869862" cy="5143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F3B0A82-A819-420D-AF8E-A70C77531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5327313" y="15638463"/>
            <a:ext cx="12869862" cy="230012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28AB058-E8D8-40C9-9BE7-2FD1747545F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10/4/19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261F18A4-A023-4728-B681-D5B41C979FF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701CEC7-33D0-481C-A68D-36B2C53CC85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2452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0249A-8494-4836-A474-C9D92D37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2D4927D-48D7-4289-B71D-D4C3D539045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10/4/19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929D23-C3CD-404A-B2EB-541D1DFA173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035202A-5BCB-4851-B8A5-C89D490702A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5922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28167E-38C4-4DB4-BBA0-4FB5AB2B86D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10/4/19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BD3F7B5-EE7F-4166-94E4-BEBBB2D3AE2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821B92A-E51F-48F9-8B11-30FBAAAF3C2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6435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14B4EC-31B5-4989-8B3E-817CC87E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854325"/>
            <a:ext cx="9764713" cy="99885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8AA27F-39EB-4206-A04D-F66FB2CB8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1450" y="6164263"/>
            <a:ext cx="15325725" cy="30424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625DF7-8243-4ABC-96BD-9C98EDED5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975" y="12842875"/>
            <a:ext cx="9764713" cy="237950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18F146-33B6-4B55-B8E7-C3AB3F591FC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10/4/19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678E45-1DD5-45A6-BA72-6E808DCFF22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7C98E30-543E-47AB-B858-C8F6C5611CD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2402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554D3F-E313-44FA-ACFE-54ED8E54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854325"/>
            <a:ext cx="9764713" cy="99885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30B84D0-09C5-4BB6-B9E8-E92BE6E71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2871450" y="6164263"/>
            <a:ext cx="15325725" cy="304244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B316AE3-F543-495C-9CCE-C6B420778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975" y="12842875"/>
            <a:ext cx="9764713" cy="237950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62D830-56C5-4BB1-8E5B-34B1AF640B4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10/4/19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325FD9-07EA-4666-8433-B8B9D99BD30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5D3AB31-34E5-4967-A901-69CA099A26D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987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DE20D43B-EA1D-405C-97DA-AC37AE5813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70125" y="13300075"/>
            <a:ext cx="25731788" cy="917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タイトルテキストの書式を編集するにはクリックします。マスター タイトルの書式設定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CBACA69F-0CED-4164-ABEE-150B174AD4B9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1514475" y="39679563"/>
            <a:ext cx="7062788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820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altLang="ja-JP"/>
              <a:t>10/4/19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64236B2A-BC41-491F-900D-058F2217F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4150" y="39679563"/>
            <a:ext cx="9586913" cy="227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8657D5C-E688-449B-869C-335F56341F4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21697950" y="39679563"/>
            <a:ext cx="7062788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8200">
                <a:solidFill>
                  <a:srgbClr val="000000"/>
                </a:solidFill>
                <a:latin typeface="+mn-lt"/>
              </a:defRPr>
            </a:lvl1pPr>
          </a:lstStyle>
          <a:p>
            <a:fld id="{CE7435C0-21C2-4570-8533-0B9036A0867C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C7E9059-47E5-43A8-9328-C4FBE0788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12888" y="10017125"/>
            <a:ext cx="27246262" cy="2825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8772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アウトラインテキストの書式を編集するにはクリックします。</a:t>
            </a:r>
          </a:p>
          <a:p>
            <a:pPr lvl="1"/>
            <a:r>
              <a:rPr lang="en-GB" altLang="ja-JP"/>
              <a:t>2</a:t>
            </a:r>
            <a:r>
              <a:rPr lang="ja-JP" altLang="en-GB"/>
              <a:t>レベル目のアウトライン</a:t>
            </a:r>
          </a:p>
          <a:p>
            <a:pPr lvl="2"/>
            <a:r>
              <a:rPr lang="en-GB" altLang="ja-JP"/>
              <a:t>3</a:t>
            </a:r>
            <a:r>
              <a:rPr lang="ja-JP" altLang="en-GB"/>
              <a:t>レベル目のアウトライン</a:t>
            </a:r>
          </a:p>
          <a:p>
            <a:pPr lvl="3"/>
            <a:r>
              <a:rPr lang="en-GB" altLang="ja-JP"/>
              <a:t>4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5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6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7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8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9</a:t>
            </a:r>
            <a:r>
              <a:rPr lang="ja-JP" altLang="en-GB"/>
              <a:t>レベル目のアウトライン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82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8200">
          <a:solidFill>
            <a:srgbClr val="000000"/>
          </a:solidFill>
          <a:latin typeface="Calibri" panose="020F0502020204030204" pitchFamily="34" charset="0"/>
          <a:cs typeface="Arial Unicode MS" charset="0"/>
        </a:defRPr>
      </a:lvl2pPr>
      <a:lvl3pPr marL="11430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8200">
          <a:solidFill>
            <a:srgbClr val="000000"/>
          </a:solidFill>
          <a:latin typeface="Calibri" panose="020F0502020204030204" pitchFamily="34" charset="0"/>
          <a:cs typeface="Arial Unicode MS" charset="0"/>
        </a:defRPr>
      </a:lvl3pPr>
      <a:lvl4pPr marL="16002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8200">
          <a:solidFill>
            <a:srgbClr val="000000"/>
          </a:solidFill>
          <a:latin typeface="Calibri" panose="020F0502020204030204" pitchFamily="34" charset="0"/>
          <a:cs typeface="Arial Unicode MS" charset="0"/>
        </a:defRPr>
      </a:lvl4pPr>
      <a:lvl5pPr marL="20574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8200">
          <a:solidFill>
            <a:srgbClr val="000000"/>
          </a:solidFill>
          <a:latin typeface="Calibri" panose="020F0502020204030204" pitchFamily="34" charset="0"/>
          <a:cs typeface="Arial Unicode MS" charset="0"/>
        </a:defRPr>
      </a:lvl5pPr>
      <a:lvl6pPr marL="25146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8200">
          <a:solidFill>
            <a:srgbClr val="000000"/>
          </a:solidFill>
          <a:latin typeface="Calibri" panose="020F0502020204030204" pitchFamily="34" charset="0"/>
          <a:cs typeface="Arial Unicode MS" charset="0"/>
        </a:defRPr>
      </a:lvl6pPr>
      <a:lvl7pPr marL="29718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8200">
          <a:solidFill>
            <a:srgbClr val="000000"/>
          </a:solidFill>
          <a:latin typeface="Calibri" panose="020F0502020204030204" pitchFamily="34" charset="0"/>
          <a:cs typeface="Arial Unicode MS" charset="0"/>
        </a:defRPr>
      </a:lvl7pPr>
      <a:lvl8pPr marL="34290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8200">
          <a:solidFill>
            <a:srgbClr val="000000"/>
          </a:solidFill>
          <a:latin typeface="Calibri" panose="020F0502020204030204" pitchFamily="34" charset="0"/>
          <a:cs typeface="Arial Unicode MS" charset="0"/>
        </a:defRPr>
      </a:lvl8pPr>
      <a:lvl9pPr marL="38862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8200">
          <a:solidFill>
            <a:srgbClr val="000000"/>
          </a:solidFill>
          <a:latin typeface="Calibri" panose="020F0502020204030204" pitchFamily="34" charset="0"/>
          <a:cs typeface="Arial Unicode MS" charset="0"/>
        </a:defRPr>
      </a:lvl9pPr>
    </p:titleStyle>
    <p:bodyStyle>
      <a:lvl1pPr marL="342900" indent="-342900" algn="l" defTabSz="449263" rtl="0" fontAlgn="base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146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1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91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91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矢印: 下 144">
            <a:extLst>
              <a:ext uri="{FF2B5EF4-FFF2-40B4-BE49-F238E27FC236}">
                <a16:creationId xmlns:a16="http://schemas.microsoft.com/office/drawing/2014/main" id="{D1843B94-BCDF-470F-914B-A66A8AF6C5B3}"/>
              </a:ext>
            </a:extLst>
          </p:cNvPr>
          <p:cNvSpPr/>
          <p:nvPr/>
        </p:nvSpPr>
        <p:spPr bwMode="auto">
          <a:xfrm>
            <a:off x="26351519" y="27399406"/>
            <a:ext cx="1074217" cy="2645309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144" name="矢印: 折線 143">
            <a:extLst>
              <a:ext uri="{FF2B5EF4-FFF2-40B4-BE49-F238E27FC236}">
                <a16:creationId xmlns:a16="http://schemas.microsoft.com/office/drawing/2014/main" id="{9D6D29CF-1C22-4875-AE92-75165B437280}"/>
              </a:ext>
            </a:extLst>
          </p:cNvPr>
          <p:cNvSpPr/>
          <p:nvPr/>
        </p:nvSpPr>
        <p:spPr bwMode="auto">
          <a:xfrm rot="10800000">
            <a:off x="17708264" y="27314111"/>
            <a:ext cx="6336704" cy="229340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119" name="矢印: 下 118">
            <a:extLst>
              <a:ext uri="{FF2B5EF4-FFF2-40B4-BE49-F238E27FC236}">
                <a16:creationId xmlns:a16="http://schemas.microsoft.com/office/drawing/2014/main" id="{0EDAC33B-3E28-46C8-8E53-3BA78C1D1660}"/>
              </a:ext>
            </a:extLst>
          </p:cNvPr>
          <p:cNvSpPr/>
          <p:nvPr/>
        </p:nvSpPr>
        <p:spPr bwMode="auto">
          <a:xfrm>
            <a:off x="5132464" y="26867789"/>
            <a:ext cx="1074217" cy="1593026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118" name="矢印: 折線 117">
            <a:extLst>
              <a:ext uri="{FF2B5EF4-FFF2-40B4-BE49-F238E27FC236}">
                <a16:creationId xmlns:a16="http://schemas.microsoft.com/office/drawing/2014/main" id="{2E39A6EA-7450-4CAF-9230-B5FF9F98BB42}"/>
              </a:ext>
            </a:extLst>
          </p:cNvPr>
          <p:cNvSpPr/>
          <p:nvPr/>
        </p:nvSpPr>
        <p:spPr bwMode="auto">
          <a:xfrm rot="10800000">
            <a:off x="11033150" y="27373671"/>
            <a:ext cx="6336704" cy="2293407"/>
          </a:xfrm>
          <a:prstGeom prst="ben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14" name="矢印: 山形 13">
            <a:extLst>
              <a:ext uri="{FF2B5EF4-FFF2-40B4-BE49-F238E27FC236}">
                <a16:creationId xmlns:a16="http://schemas.microsoft.com/office/drawing/2014/main" id="{A17F5088-1AB9-480F-807F-BDC2062D2B4E}"/>
              </a:ext>
            </a:extLst>
          </p:cNvPr>
          <p:cNvSpPr/>
          <p:nvPr/>
        </p:nvSpPr>
        <p:spPr bwMode="auto">
          <a:xfrm rot="5400000">
            <a:off x="1473393" y="17733566"/>
            <a:ext cx="21567534" cy="287784"/>
          </a:xfrm>
          <a:prstGeom prst="chevron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3073" name="Rectangle 1">
            <a:extLst>
              <a:ext uri="{FF2B5EF4-FFF2-40B4-BE49-F238E27FC236}">
                <a16:creationId xmlns:a16="http://schemas.microsoft.com/office/drawing/2014/main" id="{86F69447-F23B-4862-85B9-4254A5457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8" y="485775"/>
            <a:ext cx="29210000" cy="1117875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ja-JP" altLang="ja-JP" sz="7200" b="1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大学説明会</a:t>
            </a:r>
            <a:r>
              <a:rPr lang="ja-JP" altLang="en-US" sz="7200" b="1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発表　</a:t>
            </a:r>
            <a:r>
              <a:rPr lang="en-US" altLang="ja-JP" sz="7200" b="1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- </a:t>
            </a:r>
            <a:r>
              <a:rPr lang="ja-JP" altLang="en-US" sz="7200" b="1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「開発」</a:t>
            </a:r>
            <a:r>
              <a:rPr lang="ja-JP" altLang="en-US" sz="4000" b="1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切り開いて資源を人間生活に役立たせること</a:t>
            </a:r>
            <a:r>
              <a:rPr lang="ja-JP" altLang="ja-JP" sz="4000" b="1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7200" b="1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- 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A5C01B2-6FF2-438C-89F1-DD537BAED68C}"/>
              </a:ext>
            </a:extLst>
          </p:cNvPr>
          <p:cNvSpPr/>
          <p:nvPr/>
        </p:nvSpPr>
        <p:spPr bwMode="auto">
          <a:xfrm>
            <a:off x="522288" y="2107706"/>
            <a:ext cx="29210000" cy="338437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ja-JP" altLang="en-US" sz="8000" b="1" i="0" u="none" strike="noStrike" cap="none" normalizeH="0" baseline="0" dirty="0">
                <a:ln>
                  <a:noFill/>
                </a:ln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高知工科大学情報学群　</a:t>
            </a:r>
            <a:r>
              <a:rPr kumimoji="0" lang="ja-JP" altLang="en-US" sz="6600" b="1" i="0" u="none" strike="noStrike" cap="none" normalizeH="0" baseline="0" dirty="0">
                <a:ln>
                  <a:noFill/>
                </a:ln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情報と人間専攻</a:t>
            </a:r>
            <a:endParaRPr kumimoji="0" lang="en-US" altLang="ja-JP" sz="8800" b="1" i="0" u="none" strike="noStrike" cap="none" normalizeH="0" baseline="0" dirty="0">
              <a:ln>
                <a:noFill/>
              </a:ln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ja-JP" altLang="en-US" sz="8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　　 </a:t>
            </a:r>
            <a:r>
              <a:rPr lang="ja-JP" altLang="en-US" sz="6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ゲーム情報学研究室</a:t>
            </a:r>
            <a:endParaRPr lang="en-US" altLang="ja-JP" sz="80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ja-JP" altLang="en-US" sz="5400" b="1" i="0" u="none" strike="noStrike" cap="none" normalizeH="0" baseline="0" dirty="0">
                <a:ln>
                  <a:noFill/>
                </a:ln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三年</a:t>
            </a:r>
            <a:r>
              <a:rPr kumimoji="0" lang="ja-JP" altLang="en-US" sz="8000" b="1" i="0" u="none" strike="noStrike" cap="none" normalizeH="0" baseline="0" dirty="0">
                <a:ln>
                  <a:noFill/>
                </a:ln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kumimoji="0" lang="ja-JP" altLang="en-US" sz="8800" b="1" i="0" u="none" strike="noStrike" cap="none" normalizeH="0" baseline="0" dirty="0">
                <a:ln>
                  <a:noFill/>
                </a:ln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前川　幸輝</a:t>
            </a:r>
            <a:endParaRPr kumimoji="0" lang="ja-JP" altLang="en-US" sz="8000" b="1" i="0" u="none" strike="noStrike" cap="none" normalizeH="0" baseline="0" dirty="0">
              <a:ln>
                <a:noFill/>
              </a:ln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E4D9EFB-BD53-4481-B862-7D2D90E984F6}"/>
              </a:ext>
            </a:extLst>
          </p:cNvPr>
          <p:cNvSpPr/>
          <p:nvPr/>
        </p:nvSpPr>
        <p:spPr bwMode="auto">
          <a:xfrm>
            <a:off x="11609214" y="9524530"/>
            <a:ext cx="1296140" cy="1296140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ja-JP" altLang="en-US" sz="1800" b="0" i="0" u="none" strike="noStrike" cap="none" normalizeH="0" baseline="0">
              <a:solidFill>
                <a:schemeClr val="accent3">
                  <a:lumMod val="85000"/>
                </a:schemeClr>
              </a:solidFill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894F7A07-EF22-4C1F-9A64-857181EAAACA}"/>
              </a:ext>
            </a:extLst>
          </p:cNvPr>
          <p:cNvSpPr/>
          <p:nvPr/>
        </p:nvSpPr>
        <p:spPr bwMode="auto">
          <a:xfrm>
            <a:off x="11609214" y="14342451"/>
            <a:ext cx="1296140" cy="1296140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285F1EF1-F9A7-40B6-909A-5D025C20977C}"/>
              </a:ext>
            </a:extLst>
          </p:cNvPr>
          <p:cNvSpPr/>
          <p:nvPr/>
        </p:nvSpPr>
        <p:spPr bwMode="auto">
          <a:xfrm>
            <a:off x="11606015" y="16526068"/>
            <a:ext cx="1296140" cy="1296140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B044BC0-D132-4BA4-8446-BA9BDFB14BDA}"/>
              </a:ext>
            </a:extLst>
          </p:cNvPr>
          <p:cNvSpPr/>
          <p:nvPr/>
        </p:nvSpPr>
        <p:spPr bwMode="auto">
          <a:xfrm>
            <a:off x="522288" y="7292282"/>
            <a:ext cx="10215280" cy="3384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ja-JP" altLang="en-US" sz="4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■</a:t>
            </a:r>
            <a:r>
              <a:rPr lang="ja-JP" altLang="en-US" sz="4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内容「趣味の範囲のゲーム開発」</a:t>
            </a:r>
            <a:endParaRPr lang="en-US" altLang="ja-JP" sz="40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altLang="ja-JP" sz="4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-</a:t>
            </a:r>
            <a:r>
              <a:rPr lang="ja-JP" altLang="en-US" sz="4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独学のコーディング</a:t>
            </a:r>
            <a:endParaRPr lang="en-US" altLang="ja-JP" sz="4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ja-JP" altLang="en-US" sz="4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■</a:t>
            </a:r>
            <a:r>
              <a:rPr lang="ja-JP" altLang="en-US" sz="4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学び</a:t>
            </a:r>
            <a:endParaRPr lang="en-US" altLang="ja-JP" sz="40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altLang="ja-JP" sz="4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-</a:t>
            </a:r>
            <a:r>
              <a:rPr lang="ja-JP" altLang="en-US" sz="4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コンピュータに関する知識の獲得</a:t>
            </a:r>
            <a:endParaRPr lang="en-US" altLang="ja-JP" sz="4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altLang="ja-JP" sz="4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-</a:t>
            </a:r>
            <a:r>
              <a:rPr lang="ja-JP" altLang="en-US" sz="4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プログラムの可能性が無限大との実感</a:t>
            </a:r>
            <a:endParaRPr lang="en-US" altLang="ja-JP" sz="4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F6276F8C-B3DA-46F3-A153-044732EBB45B}"/>
              </a:ext>
            </a:extLst>
          </p:cNvPr>
          <p:cNvSpPr/>
          <p:nvPr/>
        </p:nvSpPr>
        <p:spPr bwMode="auto">
          <a:xfrm>
            <a:off x="463697" y="12663496"/>
            <a:ext cx="10215280" cy="442187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・情報科学</a:t>
            </a:r>
            <a:r>
              <a:rPr lang="en-US" altLang="ja-JP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2(</a:t>
            </a:r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ペアプログラミング</a:t>
            </a:r>
            <a:r>
              <a:rPr lang="en-US" altLang="ja-JP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</a:p>
          <a:p>
            <a:pPr lvl="0"/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■</a:t>
            </a:r>
            <a:r>
              <a:rPr lang="ja-JP" altLang="en-US" sz="4000" b="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内容「必須課題達成に向けた開発」</a:t>
            </a:r>
            <a:endParaRPr lang="en-US" altLang="ja-JP" sz="4000" b="1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en-US" altLang="ja-JP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-</a:t>
            </a:r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コーディング＋二人の規約＋締切</a:t>
            </a:r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■</a:t>
            </a:r>
            <a:r>
              <a:rPr lang="ja-JP" altLang="en-US" sz="4000" b="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学び</a:t>
            </a:r>
            <a:endParaRPr lang="en-US" altLang="ja-JP" sz="4000" b="1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en-US" altLang="ja-JP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-</a:t>
            </a:r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予定を調整し，締切までに終える難しさ</a:t>
            </a:r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en-US" altLang="ja-JP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-</a:t>
            </a:r>
            <a:r>
              <a:rPr lang="ja-JP" altLang="en-US" sz="4000" b="1" dirty="0">
                <a:solidFill>
                  <a:srgbClr val="FF99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相手に考えを伝える難しさ</a:t>
            </a:r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の実感</a:t>
            </a:r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→規約を作り，紙で意志融通により緩和</a:t>
            </a:r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C7CBDFBD-2863-4C71-A1D9-BDE042D7F5A8}"/>
              </a:ext>
            </a:extLst>
          </p:cNvPr>
          <p:cNvSpPr/>
          <p:nvPr/>
        </p:nvSpPr>
        <p:spPr bwMode="auto">
          <a:xfrm>
            <a:off x="13697439" y="7292282"/>
            <a:ext cx="16034849" cy="3384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■</a:t>
            </a:r>
            <a:r>
              <a:rPr lang="ja-JP" altLang="en-US" sz="4000" b="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内容「コミュニティの作業時間短縮のためのツール開発」</a:t>
            </a:r>
            <a:endParaRPr lang="en-US" altLang="ja-JP" sz="4000" b="1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en-US" altLang="ja-JP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-</a:t>
            </a:r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独学のコーディング＋動作テスト</a:t>
            </a:r>
            <a:r>
              <a:rPr lang="en-US" altLang="ja-JP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+</a:t>
            </a:r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保守・改修</a:t>
            </a:r>
            <a:r>
              <a:rPr lang="en-US" altLang="ja-JP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アジャイル開発</a:t>
            </a:r>
            <a:r>
              <a:rPr lang="en-US" altLang="ja-JP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</a:p>
          <a:p>
            <a:pPr lvl="0"/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■</a:t>
            </a:r>
            <a:r>
              <a:rPr lang="ja-JP" altLang="en-US" sz="4000" b="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学び</a:t>
            </a:r>
            <a:endParaRPr lang="en-US" altLang="ja-JP" sz="4000" b="1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kumimoji="0" lang="en-US" altLang="ja-JP" sz="40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Arial Unicode MS" charset="0"/>
              </a:rPr>
              <a:t>1</a:t>
            </a:r>
            <a:r>
              <a:rPr kumimoji="0" lang="ja-JP" altLang="en-US" sz="40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Arial Unicode MS" charset="0"/>
              </a:rPr>
              <a:t>時間の作業を</a:t>
            </a:r>
            <a:r>
              <a:rPr kumimoji="0" lang="en-US" altLang="ja-JP" sz="40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Arial Unicode MS" charset="0"/>
              </a:rPr>
              <a:t>1</a:t>
            </a:r>
            <a:r>
              <a:rPr kumimoji="0" lang="ja-JP" altLang="en-US" sz="40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Arial Unicode MS" charset="0"/>
              </a:rPr>
              <a:t>分未満に短縮</a:t>
            </a:r>
            <a:r>
              <a:rPr kumimoji="0" lang="ja-JP" altLang="en-US" sz="4000" i="0" u="none" strike="noStrike" cap="none" normalizeH="0" baseline="0" dirty="0">
                <a:ln>
                  <a:noFill/>
                </a:ln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Arial Unicode MS" charset="0"/>
              </a:rPr>
              <a:t>し</a:t>
            </a:r>
            <a:r>
              <a:rPr kumimoji="0" lang="ja-JP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Arial Unicode MS" charset="0"/>
              </a:rPr>
              <a:t>，技術で人を助けられる悦びの実感</a:t>
            </a:r>
            <a:endParaRPr lang="en-US" altLang="ja-JP" dirty="0">
              <a:solidFill>
                <a:srgbClr val="000000"/>
              </a:solidFill>
              <a:ea typeface="游ゴシック" panose="020B0400000000000000" pitchFamily="50" charset="-128"/>
            </a:endParaRPr>
          </a:p>
          <a:p>
            <a:pPr lvl="0"/>
            <a:r>
              <a:rPr kumimoji="0" lang="ja-JP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Arial Unicode MS" charset="0"/>
              </a:rPr>
              <a:t>初期段階での設計書等の明文化の必要性</a:t>
            </a:r>
            <a:r>
              <a:rPr kumimoji="0" lang="en-US" altLang="ja-JP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Arial Unicode MS" charset="0"/>
              </a:rPr>
              <a:t>(</a:t>
            </a:r>
            <a:r>
              <a:rPr kumimoji="0" lang="ja-JP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Arial Unicode MS" charset="0"/>
              </a:rPr>
              <a:t>改修・保守作業毎に混乱</a:t>
            </a:r>
            <a:r>
              <a:rPr kumimoji="0" lang="en-US" altLang="ja-JP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Arial Unicode MS" charset="0"/>
              </a:rPr>
              <a:t>)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8A98398-0EB8-4FAE-8EFE-5F0229CD9B67}"/>
              </a:ext>
            </a:extLst>
          </p:cNvPr>
          <p:cNvSpPr/>
          <p:nvPr/>
        </p:nvSpPr>
        <p:spPr bwMode="auto">
          <a:xfrm>
            <a:off x="11249174" y="7526823"/>
            <a:ext cx="2031325" cy="1033647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1" lang="ja-JP" altLang="en-US" sz="7200" b="1" dirty="0">
                <a:solidFill>
                  <a:srgbClr val="FF99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高校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14537CEE-0779-4BC5-9239-8F31D8F2FD05}"/>
              </a:ext>
            </a:extLst>
          </p:cNvPr>
          <p:cNvSpPr/>
          <p:nvPr/>
        </p:nvSpPr>
        <p:spPr bwMode="auto">
          <a:xfrm>
            <a:off x="11249174" y="12325711"/>
            <a:ext cx="2031325" cy="1006398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kumimoji="1" lang="ja-JP" altLang="en-US" sz="7200" b="1" dirty="0">
                <a:solidFill>
                  <a:srgbClr val="FF99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大学</a:t>
            </a:r>
            <a:endParaRPr kumimoji="1" lang="ja-JP" altLang="en-US" b="1" dirty="0">
              <a:solidFill>
                <a:srgbClr val="FF99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83E4E17A-AFA1-4EE5-9372-062237F5CCF8}"/>
              </a:ext>
            </a:extLst>
          </p:cNvPr>
          <p:cNvSpPr/>
          <p:nvPr/>
        </p:nvSpPr>
        <p:spPr bwMode="auto">
          <a:xfrm>
            <a:off x="11033150" y="5853144"/>
            <a:ext cx="2486011" cy="1151106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1" lang="ja-JP" altLang="en-US" sz="6000" b="1" dirty="0">
                <a:solidFill>
                  <a:srgbClr val="FF99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自分史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41" name="Rectangle 1">
            <a:extLst>
              <a:ext uri="{FF2B5EF4-FFF2-40B4-BE49-F238E27FC236}">
                <a16:creationId xmlns:a16="http://schemas.microsoft.com/office/drawing/2014/main" id="{95024AD5-A94E-482A-BCF6-3EC6D84E0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8" y="11148734"/>
            <a:ext cx="10215279" cy="1201449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ja-JP" altLang="ja-JP" sz="7000" b="1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大学</a:t>
            </a:r>
            <a:r>
              <a:rPr lang="ja-JP" altLang="en-US" sz="7000" b="1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で　二人での開発</a:t>
            </a:r>
            <a:r>
              <a:rPr lang="en-US" altLang="ja-JP" sz="7000" b="1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</a:p>
        </p:txBody>
      </p:sp>
      <p:sp>
        <p:nvSpPr>
          <p:cNvPr id="43" name="Rectangle 1">
            <a:extLst>
              <a:ext uri="{FF2B5EF4-FFF2-40B4-BE49-F238E27FC236}">
                <a16:creationId xmlns:a16="http://schemas.microsoft.com/office/drawing/2014/main" id="{295B3579-8773-4A55-B6A8-6EA40AB5B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7" y="5854795"/>
            <a:ext cx="10215279" cy="1201449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ja-JP" altLang="en-US" sz="7000" b="1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高校で　一人での開発</a:t>
            </a:r>
            <a:r>
              <a:rPr lang="en-US" altLang="ja-JP" sz="7000" b="1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</a:p>
        </p:txBody>
      </p:sp>
      <p:sp>
        <p:nvSpPr>
          <p:cNvPr id="44" name="Rectangle 1">
            <a:extLst>
              <a:ext uri="{FF2B5EF4-FFF2-40B4-BE49-F238E27FC236}">
                <a16:creationId xmlns:a16="http://schemas.microsoft.com/office/drawing/2014/main" id="{BB6B176E-0041-477A-B805-A0C1C5FD0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7439" y="11148734"/>
            <a:ext cx="16095511" cy="1201449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ja-JP" altLang="en-US" sz="7000" b="1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就職活動へ向けた　自己開発</a:t>
            </a:r>
            <a:r>
              <a:rPr lang="en-US" altLang="ja-JP" sz="7000" b="1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12DB5A04-8858-40AF-B82B-B2674B5ED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6519" y="5853144"/>
            <a:ext cx="15935769" cy="1201449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ja-JP" altLang="en-US" sz="7000" b="1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コミュニティで　組織での開発</a:t>
            </a:r>
            <a:r>
              <a:rPr lang="en-US" altLang="ja-JP" sz="7000" b="1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0036ACF9-9628-4F33-B701-9A3731DCBA3C}"/>
              </a:ext>
            </a:extLst>
          </p:cNvPr>
          <p:cNvSpPr/>
          <p:nvPr/>
        </p:nvSpPr>
        <p:spPr bwMode="auto">
          <a:xfrm>
            <a:off x="13697439" y="12663495"/>
            <a:ext cx="16034849" cy="442187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・キャリアプラン</a:t>
            </a:r>
            <a:r>
              <a:rPr lang="en-US" altLang="ja-JP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グループワーク</a:t>
            </a:r>
            <a:r>
              <a:rPr lang="en-US" altLang="ja-JP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</a:p>
          <a:p>
            <a:pPr lvl="0"/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■</a:t>
            </a:r>
            <a:r>
              <a:rPr lang="ja-JP" altLang="en-US" sz="4000" b="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内容「グループワークを通じた自己分析／自己開発」</a:t>
            </a:r>
            <a:endParaRPr lang="en-US" altLang="ja-JP" sz="4000" b="1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en-US" altLang="ja-JP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-</a:t>
            </a:r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学習＋グループワーク＋グループ発表＋締切</a:t>
            </a:r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■</a:t>
            </a:r>
            <a:r>
              <a:rPr lang="ja-JP" altLang="en-US" sz="4000" b="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学び</a:t>
            </a:r>
            <a:endParaRPr lang="en-US" altLang="ja-JP" sz="4000" b="1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en-US" altLang="ja-JP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-</a:t>
            </a:r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自分に無い能力の発見，グループでの話し合いを通じた他己分析</a:t>
            </a:r>
            <a:endParaRPr lang="en-US" altLang="ja-JP" dirty="0">
              <a:solidFill>
                <a:srgbClr val="000000"/>
              </a:solidFill>
              <a:ea typeface="游ゴシック" panose="020B0400000000000000" pitchFamily="50" charset="-128"/>
            </a:endParaRPr>
          </a:p>
          <a:p>
            <a:pPr lvl="0"/>
            <a:r>
              <a:rPr lang="en-US" altLang="ja-JP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-</a:t>
            </a:r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数十人の前で，奮起し発表するも，緊張で真っ白の経験に学び，</a:t>
            </a:r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伝わる資料作り，話の構成という</a:t>
            </a:r>
            <a:r>
              <a:rPr lang="ja-JP" altLang="en-US" sz="4000" b="1" dirty="0">
                <a:solidFill>
                  <a:srgbClr val="FF99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準備</a:t>
            </a:r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，</a:t>
            </a:r>
            <a:r>
              <a:rPr lang="ja-JP" altLang="en-US" sz="4000" b="1" dirty="0">
                <a:solidFill>
                  <a:srgbClr val="FF99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練習による経験値が不可欠</a:t>
            </a:r>
            <a:endParaRPr lang="en-US" altLang="ja-JP" sz="4000" b="1" dirty="0">
              <a:solidFill>
                <a:srgbClr val="FF99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2" name="矢印: 山形 71">
            <a:extLst>
              <a:ext uri="{FF2B5EF4-FFF2-40B4-BE49-F238E27FC236}">
                <a16:creationId xmlns:a16="http://schemas.microsoft.com/office/drawing/2014/main" id="{190803DA-1282-44D0-9E10-04B7E74645FD}"/>
              </a:ext>
            </a:extLst>
          </p:cNvPr>
          <p:cNvSpPr/>
          <p:nvPr/>
        </p:nvSpPr>
        <p:spPr bwMode="auto">
          <a:xfrm rot="5400000" flipV="1">
            <a:off x="11628889" y="30132589"/>
            <a:ext cx="1268852" cy="287783"/>
          </a:xfrm>
          <a:prstGeom prst="chevron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73" name="矢印: 山形 72">
            <a:extLst>
              <a:ext uri="{FF2B5EF4-FFF2-40B4-BE49-F238E27FC236}">
                <a16:creationId xmlns:a16="http://schemas.microsoft.com/office/drawing/2014/main" id="{349E80FF-3265-46F1-89A9-A68F0A2F5478}"/>
              </a:ext>
            </a:extLst>
          </p:cNvPr>
          <p:cNvSpPr/>
          <p:nvPr/>
        </p:nvSpPr>
        <p:spPr bwMode="auto">
          <a:xfrm rot="5400000" flipV="1">
            <a:off x="11772637" y="31245635"/>
            <a:ext cx="963393" cy="293936"/>
          </a:xfrm>
          <a:prstGeom prst="chevron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74" name="矢印: 山形 73">
            <a:extLst>
              <a:ext uri="{FF2B5EF4-FFF2-40B4-BE49-F238E27FC236}">
                <a16:creationId xmlns:a16="http://schemas.microsoft.com/office/drawing/2014/main" id="{8E26C23A-A9FD-4607-B483-7FA5B536D542}"/>
              </a:ext>
            </a:extLst>
          </p:cNvPr>
          <p:cNvSpPr/>
          <p:nvPr/>
        </p:nvSpPr>
        <p:spPr bwMode="auto">
          <a:xfrm rot="5400000" flipV="1">
            <a:off x="11772638" y="32253747"/>
            <a:ext cx="963393" cy="293936"/>
          </a:xfrm>
          <a:prstGeom prst="chevron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75" name="矢印: 山形 74">
            <a:extLst>
              <a:ext uri="{FF2B5EF4-FFF2-40B4-BE49-F238E27FC236}">
                <a16:creationId xmlns:a16="http://schemas.microsoft.com/office/drawing/2014/main" id="{7B5CDD37-E0D4-4B3B-BB10-DA3605B0546F}"/>
              </a:ext>
            </a:extLst>
          </p:cNvPr>
          <p:cNvSpPr/>
          <p:nvPr/>
        </p:nvSpPr>
        <p:spPr bwMode="auto">
          <a:xfrm rot="5400000" flipV="1">
            <a:off x="11772638" y="33261859"/>
            <a:ext cx="963393" cy="293936"/>
          </a:xfrm>
          <a:prstGeom prst="chevron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77" name="矢印: 山形 76">
            <a:extLst>
              <a:ext uri="{FF2B5EF4-FFF2-40B4-BE49-F238E27FC236}">
                <a16:creationId xmlns:a16="http://schemas.microsoft.com/office/drawing/2014/main" id="{F053FD5B-8EB2-4D98-AF1A-5D016710FED1}"/>
              </a:ext>
            </a:extLst>
          </p:cNvPr>
          <p:cNvSpPr/>
          <p:nvPr/>
        </p:nvSpPr>
        <p:spPr bwMode="auto">
          <a:xfrm rot="5400000" flipV="1">
            <a:off x="11772637" y="34314689"/>
            <a:ext cx="963393" cy="293936"/>
          </a:xfrm>
          <a:prstGeom prst="chevron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78" name="矢印: 山形 77">
            <a:extLst>
              <a:ext uri="{FF2B5EF4-FFF2-40B4-BE49-F238E27FC236}">
                <a16:creationId xmlns:a16="http://schemas.microsoft.com/office/drawing/2014/main" id="{5D6BA875-00C5-40F4-81CC-2C84E56951A4}"/>
              </a:ext>
            </a:extLst>
          </p:cNvPr>
          <p:cNvSpPr/>
          <p:nvPr/>
        </p:nvSpPr>
        <p:spPr bwMode="auto">
          <a:xfrm rot="5400000" flipV="1">
            <a:off x="11778542" y="35350091"/>
            <a:ext cx="963393" cy="293936"/>
          </a:xfrm>
          <a:prstGeom prst="chevron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79" name="矢印: 山形 78">
            <a:extLst>
              <a:ext uri="{FF2B5EF4-FFF2-40B4-BE49-F238E27FC236}">
                <a16:creationId xmlns:a16="http://schemas.microsoft.com/office/drawing/2014/main" id="{B70A2240-BDBD-489C-8B90-FDD487F91164}"/>
              </a:ext>
            </a:extLst>
          </p:cNvPr>
          <p:cNvSpPr/>
          <p:nvPr/>
        </p:nvSpPr>
        <p:spPr bwMode="auto">
          <a:xfrm rot="5400000" flipV="1">
            <a:off x="11772638" y="36402921"/>
            <a:ext cx="963393" cy="293936"/>
          </a:xfrm>
          <a:prstGeom prst="chevron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80" name="矢印: 山形 79">
            <a:extLst>
              <a:ext uri="{FF2B5EF4-FFF2-40B4-BE49-F238E27FC236}">
                <a16:creationId xmlns:a16="http://schemas.microsoft.com/office/drawing/2014/main" id="{AEBB5CC8-243F-49EB-B20D-5C25A4D14B60}"/>
              </a:ext>
            </a:extLst>
          </p:cNvPr>
          <p:cNvSpPr/>
          <p:nvPr/>
        </p:nvSpPr>
        <p:spPr bwMode="auto">
          <a:xfrm rot="5400000" flipV="1">
            <a:off x="11772637" y="37483041"/>
            <a:ext cx="963393" cy="293936"/>
          </a:xfrm>
          <a:prstGeom prst="chevron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81" name="矢印: 山形 80">
            <a:extLst>
              <a:ext uri="{FF2B5EF4-FFF2-40B4-BE49-F238E27FC236}">
                <a16:creationId xmlns:a16="http://schemas.microsoft.com/office/drawing/2014/main" id="{6A90C00B-DA45-47C9-989B-A2DB0D6DD18C}"/>
              </a:ext>
            </a:extLst>
          </p:cNvPr>
          <p:cNvSpPr/>
          <p:nvPr/>
        </p:nvSpPr>
        <p:spPr bwMode="auto">
          <a:xfrm rot="5400000" flipV="1">
            <a:off x="11772637" y="38563161"/>
            <a:ext cx="963393" cy="293936"/>
          </a:xfrm>
          <a:prstGeom prst="chevron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82" name="矢印: 山形 81">
            <a:extLst>
              <a:ext uri="{FF2B5EF4-FFF2-40B4-BE49-F238E27FC236}">
                <a16:creationId xmlns:a16="http://schemas.microsoft.com/office/drawing/2014/main" id="{ED6212B0-9AE1-40D7-B1E4-5998E89F92FF}"/>
              </a:ext>
            </a:extLst>
          </p:cNvPr>
          <p:cNvSpPr/>
          <p:nvPr/>
        </p:nvSpPr>
        <p:spPr bwMode="auto">
          <a:xfrm rot="5400000" flipV="1">
            <a:off x="11772638" y="39643281"/>
            <a:ext cx="963393" cy="293936"/>
          </a:xfrm>
          <a:prstGeom prst="chevron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83" name="矢印: 山形 82">
            <a:extLst>
              <a:ext uri="{FF2B5EF4-FFF2-40B4-BE49-F238E27FC236}">
                <a16:creationId xmlns:a16="http://schemas.microsoft.com/office/drawing/2014/main" id="{289A56C0-DA25-487A-B830-9B378D3FB16D}"/>
              </a:ext>
            </a:extLst>
          </p:cNvPr>
          <p:cNvSpPr/>
          <p:nvPr/>
        </p:nvSpPr>
        <p:spPr bwMode="auto">
          <a:xfrm rot="5400000" flipV="1">
            <a:off x="11772638" y="40723401"/>
            <a:ext cx="963393" cy="293936"/>
          </a:xfrm>
          <a:prstGeom prst="chevron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84" name="矢印: 山形 83">
            <a:extLst>
              <a:ext uri="{FF2B5EF4-FFF2-40B4-BE49-F238E27FC236}">
                <a16:creationId xmlns:a16="http://schemas.microsoft.com/office/drawing/2014/main" id="{4972141D-08AD-45C7-9793-3666BBEF3CE6}"/>
              </a:ext>
            </a:extLst>
          </p:cNvPr>
          <p:cNvSpPr/>
          <p:nvPr/>
        </p:nvSpPr>
        <p:spPr bwMode="auto">
          <a:xfrm rot="5400000" flipV="1">
            <a:off x="12096424" y="41362760"/>
            <a:ext cx="315323" cy="293936"/>
          </a:xfrm>
          <a:prstGeom prst="chevron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85" name="矢印: 山形 84">
            <a:extLst>
              <a:ext uri="{FF2B5EF4-FFF2-40B4-BE49-F238E27FC236}">
                <a16:creationId xmlns:a16="http://schemas.microsoft.com/office/drawing/2014/main" id="{FD81B740-77A7-46F9-A534-450A18C56E8F}"/>
              </a:ext>
            </a:extLst>
          </p:cNvPr>
          <p:cNvSpPr/>
          <p:nvPr/>
        </p:nvSpPr>
        <p:spPr bwMode="auto">
          <a:xfrm rot="5400000" flipV="1">
            <a:off x="12096672" y="41650792"/>
            <a:ext cx="315323" cy="293936"/>
          </a:xfrm>
          <a:prstGeom prst="chevron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86" name="矢印: 山形 85">
            <a:extLst>
              <a:ext uri="{FF2B5EF4-FFF2-40B4-BE49-F238E27FC236}">
                <a16:creationId xmlns:a16="http://schemas.microsoft.com/office/drawing/2014/main" id="{530C2729-DF68-4B39-9C31-F4D4A29318B6}"/>
              </a:ext>
            </a:extLst>
          </p:cNvPr>
          <p:cNvSpPr/>
          <p:nvPr/>
        </p:nvSpPr>
        <p:spPr bwMode="auto">
          <a:xfrm rot="5400000" flipV="1">
            <a:off x="12102577" y="41938824"/>
            <a:ext cx="315323" cy="293936"/>
          </a:xfrm>
          <a:prstGeom prst="chevron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CE45017C-E5EF-481B-99D7-37B687B6D08D}"/>
              </a:ext>
            </a:extLst>
          </p:cNvPr>
          <p:cNvCxnSpPr>
            <a:stCxn id="9" idx="2"/>
          </p:cNvCxnSpPr>
          <p:nvPr/>
        </p:nvCxnSpPr>
        <p:spPr bwMode="auto">
          <a:xfrm rot="10800000">
            <a:off x="8800902" y="7768054"/>
            <a:ext cx="2808313" cy="2404546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E519105D-39C2-4900-97E5-B48D9A76865E}"/>
              </a:ext>
            </a:extLst>
          </p:cNvPr>
          <p:cNvCxnSpPr>
            <a:cxnSpLocks/>
            <a:stCxn id="9" idx="6"/>
          </p:cNvCxnSpPr>
          <p:nvPr/>
        </p:nvCxnSpPr>
        <p:spPr bwMode="auto">
          <a:xfrm flipV="1">
            <a:off x="12905354" y="7768054"/>
            <a:ext cx="951827" cy="2404546"/>
          </a:xfrm>
          <a:prstGeom prst="bentConnector3">
            <a:avLst>
              <a:gd name="adj1" fmla="val 66012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コネクタ: カギ線 86">
            <a:extLst>
              <a:ext uri="{FF2B5EF4-FFF2-40B4-BE49-F238E27FC236}">
                <a16:creationId xmlns:a16="http://schemas.microsoft.com/office/drawing/2014/main" id="{053E8CAA-D699-4A29-8A19-1987E7C04FB3}"/>
              </a:ext>
            </a:extLst>
          </p:cNvPr>
          <p:cNvCxnSpPr>
            <a:stCxn id="30" idx="2"/>
          </p:cNvCxnSpPr>
          <p:nvPr/>
        </p:nvCxnSpPr>
        <p:spPr bwMode="auto">
          <a:xfrm rot="10800000">
            <a:off x="8800902" y="13124931"/>
            <a:ext cx="2808312" cy="1865591"/>
          </a:xfrm>
          <a:prstGeom prst="bentConnector3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Rectangle 1">
            <a:extLst>
              <a:ext uri="{FF2B5EF4-FFF2-40B4-BE49-F238E27FC236}">
                <a16:creationId xmlns:a16="http://schemas.microsoft.com/office/drawing/2014/main" id="{E5136EE9-820F-4335-95A5-EAB6A7B88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7439" y="17308636"/>
            <a:ext cx="16039611" cy="1201449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ja-JP" altLang="en-US" sz="7000" b="1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就業実習先で　会社での開発</a:t>
            </a:r>
            <a:r>
              <a:rPr lang="en-US" altLang="ja-JP" sz="7000" b="1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</a:p>
        </p:txBody>
      </p: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B5C42C84-566C-41A0-B1AD-2F0461B60C69}"/>
              </a:ext>
            </a:extLst>
          </p:cNvPr>
          <p:cNvCxnSpPr>
            <a:cxnSpLocks/>
            <a:stCxn id="31" idx="6"/>
          </p:cNvCxnSpPr>
          <p:nvPr/>
        </p:nvCxnSpPr>
        <p:spPr bwMode="auto">
          <a:xfrm flipV="1">
            <a:off x="12902155" y="13155884"/>
            <a:ext cx="1034689" cy="4018254"/>
          </a:xfrm>
          <a:prstGeom prst="bentConnector3">
            <a:avLst>
              <a:gd name="adj1" fmla="val 57365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" name="四角形: 角を丸くする 108">
            <a:extLst>
              <a:ext uri="{FF2B5EF4-FFF2-40B4-BE49-F238E27FC236}">
                <a16:creationId xmlns:a16="http://schemas.microsoft.com/office/drawing/2014/main" id="{9A679F8B-935D-4A9C-9AB3-37D6C3A23FEC}"/>
              </a:ext>
            </a:extLst>
          </p:cNvPr>
          <p:cNvSpPr/>
          <p:nvPr/>
        </p:nvSpPr>
        <p:spPr bwMode="auto">
          <a:xfrm>
            <a:off x="13703615" y="18883475"/>
            <a:ext cx="16034849" cy="734691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・インターンシップ</a:t>
            </a:r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■</a:t>
            </a:r>
            <a:r>
              <a:rPr lang="ja-JP" altLang="en-US" sz="4000" b="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内容「</a:t>
            </a:r>
            <a:r>
              <a:rPr lang="en-US" altLang="ja-JP" sz="4000" b="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PDCA</a:t>
            </a:r>
            <a:r>
              <a:rPr lang="ja-JP" altLang="en-US" sz="4000" b="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サイクルを実践し，仕事として行う</a:t>
            </a:r>
            <a:r>
              <a:rPr lang="en-US" altLang="ja-JP" sz="4000" b="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SW</a:t>
            </a:r>
            <a:r>
              <a:rPr lang="ja-JP" altLang="en-US" sz="4000" b="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開発」</a:t>
            </a:r>
            <a:endParaRPr lang="en-US" altLang="ja-JP" sz="4000" b="1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en-US" altLang="ja-JP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PDCA</a:t>
            </a:r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＋効率化＋文書化＋コーディング＋テスト＋レビュー</a:t>
            </a:r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  <a:r>
              <a:rPr lang="en-US" altLang="ja-JP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日の業務予定を計画し，報告する「日報」の作成</a:t>
            </a:r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②新入社員同等の完成度が要求される文書等の作成体験</a:t>
            </a:r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③産業ソフトウェアを販売する場合についての着眼点</a:t>
            </a:r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■</a:t>
            </a:r>
            <a:r>
              <a:rPr lang="ja-JP" altLang="en-US" sz="4000" b="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学び</a:t>
            </a:r>
            <a:endParaRPr lang="en-US" altLang="ja-JP" sz="4000" b="1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大きなプロジェクトでは，複数人での開発が前提，文書が必要</a:t>
            </a:r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ja-JP" altLang="en-US" sz="4000" b="1" dirty="0">
                <a:solidFill>
                  <a:srgbClr val="FF99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仕事を早期・確実に達成するためのコミュニケーション手法</a:t>
            </a:r>
            <a:endParaRPr lang="en-US" altLang="ja-JP" sz="4000" b="1" dirty="0">
              <a:solidFill>
                <a:srgbClr val="FF99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→上司／同僚／部下という関係のチーム内での報告・連絡・相談</a:t>
            </a:r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→質問し答えを求める前に，自分で「なぜ？」を考える</a:t>
            </a:r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→より良い順序と方法で質問する　等</a:t>
            </a:r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11C09B75-DD3F-40FD-BD07-5EA17250126A}"/>
              </a:ext>
            </a:extLst>
          </p:cNvPr>
          <p:cNvCxnSpPr>
            <a:stCxn id="103" idx="6"/>
          </p:cNvCxnSpPr>
          <p:nvPr/>
        </p:nvCxnSpPr>
        <p:spPr bwMode="auto">
          <a:xfrm>
            <a:off x="12902155" y="19533644"/>
            <a:ext cx="1034689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" name="Rectangle 1">
            <a:extLst>
              <a:ext uri="{FF2B5EF4-FFF2-40B4-BE49-F238E27FC236}">
                <a16:creationId xmlns:a16="http://schemas.microsoft.com/office/drawing/2014/main" id="{A9F024E7-E155-4C92-9537-CA96650FD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7" y="17308635"/>
            <a:ext cx="10215279" cy="1201449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ja-JP" altLang="en-US" sz="7000" b="1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研究室で　チーム開発</a:t>
            </a:r>
            <a:r>
              <a:rPr lang="en-US" altLang="ja-JP" sz="7000" b="1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</a:p>
        </p:txBody>
      </p: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B4597BC8-B5C9-4591-9D7B-266D20E23EA3}"/>
              </a:ext>
            </a:extLst>
          </p:cNvPr>
          <p:cNvSpPr/>
          <p:nvPr/>
        </p:nvSpPr>
        <p:spPr bwMode="auto">
          <a:xfrm>
            <a:off x="463697" y="18883475"/>
            <a:ext cx="10215280" cy="734691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・オープンキャンパス</a:t>
            </a:r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■</a:t>
            </a:r>
            <a:r>
              <a:rPr lang="ja-JP" altLang="en-US" sz="4000" b="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内容「研究室紹介に向けた開発」</a:t>
            </a:r>
            <a:endParaRPr lang="en-US" altLang="ja-JP" sz="4000" b="1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en-US" altLang="ja-JP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-</a:t>
            </a:r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計画＋コーディング＋規約＋締切</a:t>
            </a:r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en-US" altLang="ja-JP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-</a:t>
            </a:r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比較的最近のボードゲームを実装し，</a:t>
            </a:r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強いコンピュータプレイヤを作成する</a:t>
            </a:r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■</a:t>
            </a:r>
            <a:r>
              <a:rPr lang="ja-JP" altLang="en-US" sz="4000" b="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学び</a:t>
            </a:r>
            <a:endParaRPr lang="en-US" altLang="ja-JP" sz="4000" b="1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en-US" altLang="ja-JP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-</a:t>
            </a:r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お客様にとって視認性・操作性の良い</a:t>
            </a:r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アプリケーションを作るための工夫</a:t>
            </a:r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en-US" altLang="ja-JP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-</a:t>
            </a:r>
            <a:r>
              <a:rPr lang="ja-JP" altLang="en-US" sz="4000" b="1" dirty="0">
                <a:solidFill>
                  <a:srgbClr val="FF99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計画通りに</a:t>
            </a:r>
            <a:r>
              <a:rPr lang="en-US" altLang="ja-JP" sz="4000" b="1" dirty="0">
                <a:solidFill>
                  <a:srgbClr val="FF99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PBL</a:t>
            </a:r>
            <a:r>
              <a:rPr lang="ja-JP" altLang="en-US" sz="4000" b="1" dirty="0">
                <a:solidFill>
                  <a:srgbClr val="FF99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を進める難しさ</a:t>
            </a:r>
            <a:endParaRPr lang="en-US" altLang="ja-JP" sz="4000" b="1" dirty="0">
              <a:solidFill>
                <a:srgbClr val="FF99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en-US" altLang="ja-JP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①想定を超える問題が続発</a:t>
            </a:r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en-US" altLang="ja-JP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②上手く内容を分割できず，負担が集中</a:t>
            </a:r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→早期からの作業分担の必要性を痛感</a:t>
            </a:r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02" name="コネクタ: カギ線 101">
            <a:extLst>
              <a:ext uri="{FF2B5EF4-FFF2-40B4-BE49-F238E27FC236}">
                <a16:creationId xmlns:a16="http://schemas.microsoft.com/office/drawing/2014/main" id="{B39F15A8-FC81-42DE-A878-64416623C336}"/>
              </a:ext>
            </a:extLst>
          </p:cNvPr>
          <p:cNvCxnSpPr/>
          <p:nvPr/>
        </p:nvCxnSpPr>
        <p:spPr bwMode="auto">
          <a:xfrm rot="10800000" flipV="1">
            <a:off x="6568655" y="17174136"/>
            <a:ext cx="5442603" cy="2293407"/>
          </a:xfrm>
          <a:prstGeom prst="bentConnector3">
            <a:avLst>
              <a:gd name="adj1" fmla="val 19548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" name="四角形: 角を丸くする 113">
            <a:extLst>
              <a:ext uri="{FF2B5EF4-FFF2-40B4-BE49-F238E27FC236}">
                <a16:creationId xmlns:a16="http://schemas.microsoft.com/office/drawing/2014/main" id="{24CD62CE-A034-4234-9E66-630CEE75CD6E}"/>
              </a:ext>
            </a:extLst>
          </p:cNvPr>
          <p:cNvSpPr/>
          <p:nvPr/>
        </p:nvSpPr>
        <p:spPr bwMode="auto">
          <a:xfrm>
            <a:off x="13697439" y="26385581"/>
            <a:ext cx="6696751" cy="1140943"/>
          </a:xfrm>
          <a:prstGeom prst="roundRect">
            <a:avLst/>
          </a:prstGeom>
          <a:solidFill>
            <a:srgbClr val="00B8FF"/>
          </a:solidFill>
          <a:ln w="5715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altLang="ja-JP" sz="7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PDCA</a:t>
            </a:r>
            <a:r>
              <a:rPr kumimoji="0" lang="ja-JP" altLang="en-US" sz="7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サイクル</a:t>
            </a:r>
          </a:p>
        </p:txBody>
      </p:sp>
      <p:sp>
        <p:nvSpPr>
          <p:cNvPr id="131" name="四角形: 角を丸くする 130">
            <a:extLst>
              <a:ext uri="{FF2B5EF4-FFF2-40B4-BE49-F238E27FC236}">
                <a16:creationId xmlns:a16="http://schemas.microsoft.com/office/drawing/2014/main" id="{2E907944-AB39-4B03-92E6-E57B069B020B}"/>
              </a:ext>
            </a:extLst>
          </p:cNvPr>
          <p:cNvSpPr/>
          <p:nvPr/>
        </p:nvSpPr>
        <p:spPr bwMode="auto">
          <a:xfrm>
            <a:off x="522286" y="26385582"/>
            <a:ext cx="10294575" cy="1140942"/>
          </a:xfrm>
          <a:prstGeom prst="roundRect">
            <a:avLst/>
          </a:prstGeom>
          <a:solidFill>
            <a:srgbClr val="00B8FF"/>
          </a:solidFill>
          <a:ln w="5715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72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Project-based Learning</a:t>
            </a:r>
            <a:endParaRPr kumimoji="0" lang="ja-JP" altLang="en-US" sz="7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32" name="四角形: 角を丸くする 131">
            <a:extLst>
              <a:ext uri="{FF2B5EF4-FFF2-40B4-BE49-F238E27FC236}">
                <a16:creationId xmlns:a16="http://schemas.microsoft.com/office/drawing/2014/main" id="{7D7ECF43-FB3C-419C-87CA-1AA4D1D18A76}"/>
              </a:ext>
            </a:extLst>
          </p:cNvPr>
          <p:cNvSpPr/>
          <p:nvPr/>
        </p:nvSpPr>
        <p:spPr bwMode="auto">
          <a:xfrm>
            <a:off x="20754230" y="26384250"/>
            <a:ext cx="8978058" cy="1119921"/>
          </a:xfrm>
          <a:prstGeom prst="roundRect">
            <a:avLst/>
          </a:prstGeom>
          <a:solidFill>
            <a:srgbClr val="00B8FF"/>
          </a:solidFill>
          <a:ln w="5715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ja-JP" altLang="en-US" sz="72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仕事としての開発</a:t>
            </a:r>
            <a:endParaRPr kumimoji="0" lang="ja-JP" altLang="en-US" sz="7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33" name="Rectangle 1">
            <a:extLst>
              <a:ext uri="{FF2B5EF4-FFF2-40B4-BE49-F238E27FC236}">
                <a16:creationId xmlns:a16="http://schemas.microsoft.com/office/drawing/2014/main" id="{CB80207B-7121-422E-95D2-CB90B4409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98" y="28493401"/>
            <a:ext cx="10353163" cy="1201449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ja-JP" altLang="en-US" sz="7000" b="1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大学で　社会向け開発</a:t>
            </a:r>
            <a:r>
              <a:rPr lang="en-US" altLang="ja-JP" sz="7000" b="1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</a:p>
        </p:txBody>
      </p:sp>
      <p:sp>
        <p:nvSpPr>
          <p:cNvPr id="138" name="四角形: 角を丸くする 137">
            <a:extLst>
              <a:ext uri="{FF2B5EF4-FFF2-40B4-BE49-F238E27FC236}">
                <a16:creationId xmlns:a16="http://schemas.microsoft.com/office/drawing/2014/main" id="{E478970B-02A9-41C3-B8F7-3BD2E8C92DBA}"/>
              </a:ext>
            </a:extLst>
          </p:cNvPr>
          <p:cNvSpPr/>
          <p:nvPr/>
        </p:nvSpPr>
        <p:spPr bwMode="auto">
          <a:xfrm>
            <a:off x="463697" y="30044715"/>
            <a:ext cx="10215280" cy="1219873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・ソフトウェア工学</a:t>
            </a:r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■</a:t>
            </a:r>
            <a:r>
              <a:rPr lang="ja-JP" altLang="en-US" sz="4000" b="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内容「社会へ向けた</a:t>
            </a:r>
            <a:r>
              <a:rPr lang="en-US" altLang="ja-JP" sz="4000" b="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PBL</a:t>
            </a:r>
            <a:r>
              <a:rPr lang="ja-JP" altLang="en-US" sz="4000" b="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型</a:t>
            </a:r>
            <a:r>
              <a:rPr lang="en-US" altLang="ja-JP" sz="4000" b="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SW</a:t>
            </a:r>
            <a:r>
              <a:rPr lang="ja-JP" altLang="en-US" sz="4000" b="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開発」</a:t>
            </a:r>
            <a:endParaRPr lang="en-US" altLang="ja-JP" sz="4000" b="1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en-US" altLang="ja-JP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-</a:t>
            </a:r>
            <a:r>
              <a:rPr lang="en-US" altLang="ja-JP" sz="4000" b="1" dirty="0">
                <a:solidFill>
                  <a:srgbClr val="FF99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PDCA</a:t>
            </a:r>
            <a:r>
              <a:rPr lang="ja-JP" altLang="en-US" sz="4000" b="1" dirty="0">
                <a:solidFill>
                  <a:srgbClr val="FF99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＋</a:t>
            </a:r>
            <a:r>
              <a:rPr lang="en-US" altLang="ja-JP" sz="4000" b="1" dirty="0">
                <a:solidFill>
                  <a:srgbClr val="FF99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PBL</a:t>
            </a:r>
            <a:r>
              <a:rPr lang="ja-JP" altLang="en-US" sz="4000" b="1" dirty="0">
                <a:solidFill>
                  <a:srgbClr val="FF99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から成るチーム開発</a:t>
            </a:r>
            <a:endParaRPr lang="en-US" altLang="ja-JP" sz="4000" b="1" dirty="0">
              <a:solidFill>
                <a:srgbClr val="FF99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①市場調査を行い，費用対効果を算出</a:t>
            </a:r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②システム提案書，設計書等を作成</a:t>
            </a:r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③設計書等を基に，チームで開発</a:t>
            </a:r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④完成したシステムをプレゼン発表</a:t>
            </a:r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■</a:t>
            </a:r>
            <a:r>
              <a:rPr lang="ja-JP" altLang="en-US" sz="4000" b="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提案「大会場向けの情報案内</a:t>
            </a:r>
            <a:r>
              <a:rPr lang="en-US" altLang="ja-JP" sz="4000" b="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SW</a:t>
            </a:r>
            <a:r>
              <a:rPr lang="ja-JP" altLang="en-US" sz="4000" b="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」</a:t>
            </a:r>
            <a:endParaRPr lang="en-US" altLang="ja-JP" sz="4000" b="1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来年に控えるオリンピック等，</a:t>
            </a:r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万人向けのソフトウェア需要の高まり</a:t>
            </a:r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→大会場で利用できるシステムを提案</a:t>
            </a:r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■</a:t>
            </a:r>
            <a:r>
              <a:rPr lang="ja-JP" altLang="en-US" sz="4000" b="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目標と抱負</a:t>
            </a:r>
            <a:endParaRPr lang="en-US" altLang="ja-JP" sz="4000" b="1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en-US" altLang="ja-JP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-</a:t>
            </a:r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これまでの全ての「学び」を活かし，</a:t>
            </a:r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sz="4000" b="1" dirty="0">
                <a:solidFill>
                  <a:srgbClr val="FF99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プロジェクトマネージャ</a:t>
            </a:r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の立場で，</a:t>
            </a:r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積極的にチームに貢献したい</a:t>
            </a:r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en-US" altLang="ja-JP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→既にチームでの分担，進捗管理</a:t>
            </a:r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→自らの苦い経験を基にチームを支援</a:t>
            </a:r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en-US" altLang="ja-JP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-</a:t>
            </a:r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このソフトウェアは，</a:t>
            </a:r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sz="4000" b="1" dirty="0">
                <a:solidFill>
                  <a:srgbClr val="FF99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様々な国と地域の利用者に加え，</a:t>
            </a:r>
            <a:endParaRPr lang="en-US" altLang="ja-JP" sz="4000" b="1" dirty="0">
              <a:solidFill>
                <a:srgbClr val="FF99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en-US" altLang="ja-JP" sz="4000" b="1" dirty="0">
                <a:solidFill>
                  <a:srgbClr val="FF99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sz="4000" b="1" dirty="0">
                <a:solidFill>
                  <a:srgbClr val="FF99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管理者にとっても使い易く設計する</a:t>
            </a:r>
            <a:endParaRPr lang="en-US" altLang="ja-JP" sz="4000" b="1" dirty="0">
              <a:solidFill>
                <a:srgbClr val="FF99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3" name="楕円 102">
            <a:extLst>
              <a:ext uri="{FF2B5EF4-FFF2-40B4-BE49-F238E27FC236}">
                <a16:creationId xmlns:a16="http://schemas.microsoft.com/office/drawing/2014/main" id="{89E4156F-789E-49BC-B186-B6D4605338AD}"/>
              </a:ext>
            </a:extLst>
          </p:cNvPr>
          <p:cNvSpPr/>
          <p:nvPr/>
        </p:nvSpPr>
        <p:spPr bwMode="auto">
          <a:xfrm>
            <a:off x="11606015" y="18885574"/>
            <a:ext cx="1296140" cy="1296140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146" name="Rectangle 1">
            <a:extLst>
              <a:ext uri="{FF2B5EF4-FFF2-40B4-BE49-F238E27FC236}">
                <a16:creationId xmlns:a16="http://schemas.microsoft.com/office/drawing/2014/main" id="{EFAD6103-0335-4167-A670-747FB13B8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3864" y="30190830"/>
            <a:ext cx="16039611" cy="1201449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ja-JP" altLang="en-US" sz="7000" b="1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将来へ向けた　自己開発</a:t>
            </a:r>
            <a:r>
              <a:rPr lang="en-US" altLang="ja-JP" sz="7000" b="1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</a:p>
        </p:txBody>
      </p:sp>
      <p:sp>
        <p:nvSpPr>
          <p:cNvPr id="147" name="四角形: 角を丸くする 146">
            <a:extLst>
              <a:ext uri="{FF2B5EF4-FFF2-40B4-BE49-F238E27FC236}">
                <a16:creationId xmlns:a16="http://schemas.microsoft.com/office/drawing/2014/main" id="{CD786FC0-150B-4E94-B10A-D3966F209E9F}"/>
              </a:ext>
            </a:extLst>
          </p:cNvPr>
          <p:cNvSpPr/>
          <p:nvPr/>
        </p:nvSpPr>
        <p:spPr bwMode="auto">
          <a:xfrm>
            <a:off x="13697438" y="31775631"/>
            <a:ext cx="16034849" cy="1046782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■</a:t>
            </a:r>
            <a:r>
              <a:rPr lang="ja-JP" altLang="en-US" sz="4000" b="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内容「社会人として巣立ち，働くための将来設計」</a:t>
            </a:r>
            <a:endParaRPr lang="en-US" altLang="ja-JP" sz="4000" b="1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en-US" altLang="ja-JP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-</a:t>
            </a:r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現状の</a:t>
            </a:r>
            <a:r>
              <a:rPr lang="en-US" altLang="ja-JP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GPA3.0</a:t>
            </a:r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以上を保持し続ければ，大学院の併願が可能</a:t>
            </a:r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en-US" altLang="ja-JP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-</a:t>
            </a:r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インターンシップ等での経験と，今後の企業研究により，</a:t>
            </a:r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en-US" altLang="ja-JP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悔いのない就職活動が出来れば，</a:t>
            </a:r>
            <a:r>
              <a:rPr lang="ja-JP" altLang="en-US" sz="4000" b="1" dirty="0">
                <a:solidFill>
                  <a:srgbClr val="FF99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学生を卒業する</a:t>
            </a:r>
            <a:endParaRPr lang="en-US" altLang="ja-JP" sz="4000" b="1" dirty="0">
              <a:solidFill>
                <a:srgbClr val="FF99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en-US" altLang="ja-JP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-</a:t>
            </a:r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今後の研究活動の進捗，学生からの卒業に満足できない点が</a:t>
            </a:r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あれば，心身を錬磨するために，</a:t>
            </a:r>
            <a:r>
              <a:rPr lang="ja-JP" altLang="en-US" sz="4000" b="1" dirty="0">
                <a:solidFill>
                  <a:srgbClr val="FF99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大学院へ進学する</a:t>
            </a:r>
            <a:endParaRPr lang="en-US" altLang="ja-JP" sz="4000" b="1" dirty="0">
              <a:solidFill>
                <a:srgbClr val="FF99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■</a:t>
            </a:r>
            <a:r>
              <a:rPr lang="ja-JP" altLang="en-US" sz="4000" b="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目標と抱負</a:t>
            </a:r>
            <a:endParaRPr lang="en-US" altLang="ja-JP" sz="4000" b="1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「どんなに社会が発達しようとも，最後の利用者は人間である」 という信念から「あったらいい</a:t>
            </a:r>
            <a:r>
              <a:rPr lang="ja-JP" altLang="en-US" sz="4000" dirty="0" err="1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なを</a:t>
            </a:r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創造する」をコンセプトに，</a:t>
            </a:r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ソフトウェア開発に取り組んできた</a:t>
            </a:r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特別な能力に憧れた私だが，あらゆるものを作ることができると</a:t>
            </a:r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表現されることもあるプログラムを学び，夢が実現しつつある</a:t>
            </a:r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今後は，培ってきた能力を活かし，あらゆる知的資源を人間生活に役立たせることのできる，広義の「開発」ができる環境へ</a:t>
            </a:r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/>
            <a:r>
              <a:rPr lang="ja-JP" altLang="en-US" sz="4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身を置き，自己実現を成し遂げたいと考えている</a:t>
            </a:r>
            <a:endParaRPr lang="en-US" altLang="ja-JP" sz="4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F22BBD92-79E5-4136-B9B2-98CE947255D8}"/>
              </a:ext>
            </a:extLst>
          </p:cNvPr>
          <p:cNvCxnSpPr>
            <a:stCxn id="146" idx="1"/>
          </p:cNvCxnSpPr>
          <p:nvPr/>
        </p:nvCxnSpPr>
        <p:spPr bwMode="auto">
          <a:xfrm flipH="1">
            <a:off x="5957357" y="30791555"/>
            <a:ext cx="7746507" cy="45649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7" name="楕円 136">
            <a:extLst>
              <a:ext uri="{FF2B5EF4-FFF2-40B4-BE49-F238E27FC236}">
                <a16:creationId xmlns:a16="http://schemas.microsoft.com/office/drawing/2014/main" id="{6C25DC08-FC8A-4B18-89F4-BF9434803F53}"/>
              </a:ext>
            </a:extLst>
          </p:cNvPr>
          <p:cNvSpPr/>
          <p:nvPr/>
        </p:nvSpPr>
        <p:spPr bwMode="auto">
          <a:xfrm>
            <a:off x="11602651" y="30190830"/>
            <a:ext cx="1296140" cy="1296140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ja-JP" altLang="en-US" sz="60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今</a:t>
            </a: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4C2D251B-7B43-4647-B571-8CD758FA0CD5}"/>
              </a:ext>
            </a:extLst>
          </p:cNvPr>
          <p:cNvSpPr txBox="1"/>
          <p:nvPr/>
        </p:nvSpPr>
        <p:spPr>
          <a:xfrm>
            <a:off x="8800902" y="42387468"/>
            <a:ext cx="20931386" cy="379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2019</a:t>
            </a:r>
            <a:r>
              <a:rPr kumimoji="1"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年</a:t>
            </a:r>
            <a:r>
              <a:rPr kumimoji="1"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10</a:t>
            </a:r>
            <a:r>
              <a:rPr kumimoji="1"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月</a:t>
            </a:r>
            <a:r>
              <a:rPr kumimoji="1"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16</a:t>
            </a:r>
            <a:r>
              <a:rPr kumimoji="1"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日高知工科大学大学説明会ポスター発表資料　　　　　　　　　　　　　　　　　　　　　　　</a:t>
            </a:r>
            <a:r>
              <a:rPr kumimoji="1"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Copyright 2019 </a:t>
            </a:r>
            <a:r>
              <a:rPr kumimoji="1" lang="en-US" altLang="ja-JP" sz="20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MaekawaKoki</a:t>
            </a:r>
            <a:r>
              <a:rPr kumimoji="1"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All Rights Reserved.</a:t>
            </a:r>
            <a:endParaRPr kumimoji="1" lang="ja-JP" altLang="en-US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テーマ">
      <a:majorFont>
        <a:latin typeface="Calibri"/>
        <a:ea typeface=""/>
        <a:cs typeface="Arial Unicode MS"/>
      </a:majorFont>
      <a:minorFont>
        <a:latin typeface="Calibri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ja-JP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ja-JP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charset="0"/>
          </a:defRPr>
        </a:defPPr>
      </a:lstStyle>
    </a:lnDef>
  </a:objectDefaults>
  <a:extraClrSchemeLst>
    <a:extraClrScheme>
      <a:clrScheme name="Office テーマ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テーマ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3221</TotalTime>
  <Words>899</Words>
  <Application>Microsoft Office PowerPoint</Application>
  <PresentationFormat>ユーザー設定</PresentationFormat>
  <Paragraphs>104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Times New Roman</vt:lpstr>
      <vt:lpstr>Calibri</vt:lpstr>
      <vt:lpstr>Arial Unicode MS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名無し 名無し</cp:lastModifiedBy>
  <cp:revision>163</cp:revision>
  <cp:lastPrinted>1601-01-01T00:00:00Z</cp:lastPrinted>
  <dcterms:created xsi:type="dcterms:W3CDTF">1601-01-01T00:00:00Z</dcterms:created>
  <dcterms:modified xsi:type="dcterms:W3CDTF">2019-10-14T17:29:49Z</dcterms:modified>
</cp:coreProperties>
</file>