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3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25" autoAdjust="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1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75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0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0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89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4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25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2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E770-61B9-456C-B5C7-3ED24E983CF3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0069-4DBA-488E-BB8E-A2A16A803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9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10887"/>
            <a:ext cx="7632848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>
                <a:latin typeface="Courier New" pitchFamily="49" charset="0"/>
                <a:cs typeface="Courier New" pitchFamily="49" charset="0"/>
              </a:rPr>
              <a:t>Объектно-ориентированно программирование </a:t>
            </a:r>
            <a:endParaRPr lang="en-US" sz="60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6000" b="1" dirty="0" smtClean="0">
                <a:latin typeface="Courier New" pitchFamily="49" charset="0"/>
                <a:cs typeface="Courier New" pitchFamily="49" charset="0"/>
              </a:rPr>
              <a:t>В</a:t>
            </a:r>
            <a:endParaRPr lang="en-US" sz="60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6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6000" b="1" dirty="0" smtClean="0">
                <a:latin typeface="Courier New" pitchFamily="49" charset="0"/>
                <a:cs typeface="Courier New" pitchFamily="49" charset="0"/>
              </a:rPr>
              <a:t>JavaScript</a:t>
            </a:r>
            <a:endParaRPr lang="ru-RU" sz="6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Функциональное</a:t>
            </a:r>
            <a:r>
              <a:rPr lang="ru-RU" sz="3600" dirty="0"/>
              <a:t> </a:t>
            </a:r>
            <a:r>
              <a:rPr lang="ru-RU" sz="3600" b="1" dirty="0"/>
              <a:t>наследование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6209" y="2698236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CoffeeMachine</a:t>
            </a:r>
            <a:r>
              <a:rPr lang="en-US" sz="1400" b="1" dirty="0">
                <a:solidFill>
                  <a:srgbClr val="0070C0"/>
                </a:solidFill>
              </a:rPr>
              <a:t>(power, capacity)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Machine.apply</a:t>
            </a:r>
            <a:r>
              <a:rPr lang="en-US" sz="1400" b="1" dirty="0" smtClean="0">
                <a:solidFill>
                  <a:srgbClr val="0070C0"/>
                </a:solidFill>
              </a:rPr>
              <a:t>(this</a:t>
            </a:r>
            <a:r>
              <a:rPr lang="en-US" sz="1400" b="1" dirty="0">
                <a:solidFill>
                  <a:srgbClr val="0070C0"/>
                </a:solidFill>
              </a:rPr>
              <a:t>, arguments);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dirty="0" smtClean="0">
                <a:solidFill>
                  <a:srgbClr val="0070C0"/>
                </a:solidFill>
              </a:rPr>
              <a:t>// </a:t>
            </a:r>
            <a:r>
              <a:rPr lang="ru-RU" sz="1400" dirty="0">
                <a:solidFill>
                  <a:srgbClr val="0070C0"/>
                </a:solidFill>
              </a:rPr>
              <a:t>переопределить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this.enable</a:t>
            </a:r>
            <a:endParaRPr lang="ru-RU" sz="1400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this.enable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function()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ru-RU" sz="1400" dirty="0" smtClean="0">
                <a:solidFill>
                  <a:srgbClr val="0070C0"/>
                </a:solidFill>
              </a:rPr>
              <a:t>/* </a:t>
            </a:r>
            <a:r>
              <a:rPr lang="ru-RU" sz="1400" dirty="0">
                <a:solidFill>
                  <a:srgbClr val="0070C0"/>
                </a:solidFill>
              </a:rPr>
              <a:t>enable для кофеварки */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. . .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86977" y="2694399"/>
            <a:ext cx="41441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CoffeeMachine</a:t>
            </a:r>
            <a:r>
              <a:rPr lang="en-US" sz="1400" b="1" dirty="0">
                <a:solidFill>
                  <a:srgbClr val="0070C0"/>
                </a:solidFill>
              </a:rPr>
              <a:t>(power)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Machine.apply</a:t>
            </a:r>
            <a:r>
              <a:rPr lang="en-US" sz="1400" b="1" dirty="0" smtClean="0">
                <a:solidFill>
                  <a:srgbClr val="0070C0"/>
                </a:solidFill>
              </a:rPr>
              <a:t>(this</a:t>
            </a:r>
            <a:r>
              <a:rPr lang="en-US" sz="1400" b="1" dirty="0">
                <a:solidFill>
                  <a:srgbClr val="0070C0"/>
                </a:solidFill>
              </a:rPr>
              <a:t>, arguments);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parentEnable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this.enable</a:t>
            </a:r>
            <a:r>
              <a:rPr lang="en-US" sz="1400" b="1" dirty="0">
                <a:solidFill>
                  <a:srgbClr val="0070C0"/>
                </a:solidFill>
              </a:rPr>
              <a:t>;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  	</a:t>
            </a:r>
            <a:r>
              <a:rPr lang="en-US" sz="1400" b="1" dirty="0" err="1" smtClean="0">
                <a:solidFill>
                  <a:srgbClr val="0070C0"/>
                </a:solidFill>
              </a:rPr>
              <a:t>this.enable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function() { </a:t>
            </a:r>
            <a:r>
              <a:rPr lang="ru-RU" sz="1400" b="1" dirty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      	</a:t>
            </a:r>
            <a:r>
              <a:rPr lang="ru-RU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parentEnable.call</a:t>
            </a:r>
            <a:r>
              <a:rPr lang="en-US" sz="1400" b="1" dirty="0" smtClean="0">
                <a:solidFill>
                  <a:srgbClr val="0070C0"/>
                </a:solidFill>
              </a:rPr>
              <a:t>(this</a:t>
            </a:r>
            <a:r>
              <a:rPr lang="en-US" sz="1400" b="1" dirty="0">
                <a:solidFill>
                  <a:srgbClr val="0070C0"/>
                </a:solidFill>
              </a:rPr>
              <a:t>);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this.run</a:t>
            </a:r>
            <a:r>
              <a:rPr lang="en-US" sz="1400" b="1" dirty="0">
                <a:solidFill>
                  <a:srgbClr val="0070C0"/>
                </a:solidFill>
              </a:rPr>
              <a:t>(); </a:t>
            </a:r>
            <a:r>
              <a:rPr lang="ru-RU" sz="1400" b="1" dirty="0" smtClean="0">
                <a:solidFill>
                  <a:srgbClr val="0070C0"/>
                </a:solidFill>
              </a:rPr>
              <a:t>				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    	</a:t>
            </a:r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r>
              <a:rPr lang="en-US" sz="1400" b="1" dirty="0" smtClean="0">
                <a:solidFill>
                  <a:srgbClr val="0070C0"/>
                </a:solidFill>
              </a:rPr>
              <a:t>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 </a:t>
            </a:r>
            <a:r>
              <a:rPr lang="ru-RU" sz="1400" b="1" dirty="0" smtClean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.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03197" y="1063358"/>
            <a:ext cx="292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Переопределение </a:t>
            </a:r>
            <a:r>
              <a:rPr lang="ru-RU" b="1" dirty="0" smtClean="0"/>
              <a:t>методов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2325067"/>
            <a:ext cx="2904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/>
              <a:t>Замена родительского метода</a:t>
            </a:r>
            <a:endParaRPr lang="ru-RU" sz="1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88024" y="2307897"/>
            <a:ext cx="3352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/>
              <a:t>Расширение родительского метода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686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Наследование на прототипах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92059" y="3429000"/>
            <a:ext cx="32253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animal =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eats</a:t>
            </a:r>
            <a:r>
              <a:rPr lang="en-US" sz="1400" b="1" dirty="0">
                <a:solidFill>
                  <a:srgbClr val="0070C0"/>
                </a:solidFill>
              </a:rPr>
              <a:t>: true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};</a:t>
            </a:r>
            <a:endParaRPr lang="ru-RU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rabbit =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>
                <a:solidFill>
                  <a:srgbClr val="0070C0"/>
                </a:solidFill>
              </a:rPr>
              <a:t>jumps: true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};</a:t>
            </a:r>
            <a:endParaRPr lang="ru-RU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rabbit.__proto</a:t>
            </a:r>
            <a:r>
              <a:rPr lang="en-US" sz="1400" b="1" dirty="0">
                <a:solidFill>
                  <a:srgbClr val="0070C0"/>
                </a:solidFill>
              </a:rPr>
              <a:t>__ = animal;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// в </a:t>
            </a:r>
            <a:r>
              <a:rPr lang="en-US" sz="1400" b="1" dirty="0">
                <a:solidFill>
                  <a:srgbClr val="0070C0"/>
                </a:solidFill>
              </a:rPr>
              <a:t>rabbit</a:t>
            </a:r>
            <a:r>
              <a:rPr lang="ru-RU" sz="1400" b="1" dirty="0">
                <a:solidFill>
                  <a:srgbClr val="0070C0"/>
                </a:solidFill>
              </a:rPr>
              <a:t> можно найти оба свойства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alert( </a:t>
            </a:r>
            <a:r>
              <a:rPr lang="en-US" sz="1400" b="1" dirty="0" err="1">
                <a:solidFill>
                  <a:srgbClr val="0070C0"/>
                </a:solidFill>
              </a:rPr>
              <a:t>rabbit.jumps</a:t>
            </a:r>
            <a:r>
              <a:rPr lang="en-US" sz="1400" b="1" dirty="0">
                <a:solidFill>
                  <a:srgbClr val="0070C0"/>
                </a:solidFill>
              </a:rPr>
              <a:t> ); // true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alert( </a:t>
            </a:r>
            <a:r>
              <a:rPr lang="en-US" sz="1400" b="1" dirty="0" err="1">
                <a:solidFill>
                  <a:srgbClr val="0070C0"/>
                </a:solidFill>
              </a:rPr>
              <a:t>rabbit.eats</a:t>
            </a:r>
            <a:r>
              <a:rPr lang="en-US" sz="1400" b="1" dirty="0">
                <a:solidFill>
                  <a:srgbClr val="0070C0"/>
                </a:solidFill>
              </a:rPr>
              <a:t> ); //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99528" y="1063358"/>
            <a:ext cx="233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Что такое __</a:t>
            </a:r>
            <a:r>
              <a:rPr lang="en-US" b="1" dirty="0"/>
              <a:t>proto</a:t>
            </a:r>
            <a:r>
              <a:rPr lang="ru-RU" b="1" dirty="0" smtClean="0"/>
              <a:t>__</a:t>
            </a:r>
            <a:r>
              <a:rPr lang="en-US" b="1" dirty="0" smtClean="0"/>
              <a:t> 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92061" y="1628800"/>
            <a:ext cx="2119065" cy="53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ru-RU"/>
            </a:defPPr>
          </a:lstStyle>
          <a:p>
            <a:r>
              <a:rPr lang="en-US" sz="2000" dirty="0" smtClean="0"/>
              <a:t>rabbit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43369" y="1628800"/>
            <a:ext cx="2119065" cy="53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ru-RU"/>
            </a:defPPr>
          </a:lstStyle>
          <a:p>
            <a:r>
              <a:rPr lang="ru-RU" sz="2000" dirty="0" smtClean="0"/>
              <a:t>а</a:t>
            </a:r>
            <a:r>
              <a:rPr lang="en-US" sz="2000" dirty="0" err="1" smtClean="0"/>
              <a:t>nimal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2061" y="2166614"/>
            <a:ext cx="2119065" cy="389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ru-RU" sz="1600" dirty="0" smtClean="0"/>
              <a:t>__</a:t>
            </a:r>
            <a:r>
              <a:rPr lang="en-US" sz="1600" dirty="0" smtClean="0"/>
              <a:t>proto__</a:t>
            </a:r>
            <a:endParaRPr lang="ru-RU" sz="1600" dirty="0"/>
          </a:p>
        </p:txBody>
      </p:sp>
      <p:cxnSp>
        <p:nvCxnSpPr>
          <p:cNvPr id="14" name="Прямая со стрелкой 13"/>
          <p:cNvCxnSpPr>
            <a:stCxn id="11" idx="3"/>
            <a:endCxn id="10" idx="1"/>
          </p:cNvCxnSpPr>
          <p:nvPr/>
        </p:nvCxnSpPr>
        <p:spPr>
          <a:xfrm flipV="1">
            <a:off x="3311126" y="1897707"/>
            <a:ext cx="632243" cy="463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688954" y="3429000"/>
            <a:ext cx="2936911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animal =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eats</a:t>
            </a:r>
            <a:r>
              <a:rPr lang="en-US" sz="1400" b="1" dirty="0">
                <a:solidFill>
                  <a:srgbClr val="0070C0"/>
                </a:solidFill>
              </a:rPr>
              <a:t>: true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};</a:t>
            </a:r>
            <a:endParaRPr lang="ru-RU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rabbit =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>
                <a:solidFill>
                  <a:srgbClr val="0070C0"/>
                </a:solidFill>
              </a:rPr>
              <a:t>jumps: </a:t>
            </a:r>
            <a:r>
              <a:rPr lang="en-US" sz="1400" b="1" dirty="0" smtClean="0">
                <a:solidFill>
                  <a:srgbClr val="0070C0"/>
                </a:solidFill>
              </a:rPr>
              <a:t>true,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eats: false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};</a:t>
            </a:r>
            <a:endParaRPr lang="ru-RU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rabbit.__proto</a:t>
            </a:r>
            <a:r>
              <a:rPr lang="en-US" sz="1400" b="1" dirty="0">
                <a:solidFill>
                  <a:srgbClr val="0070C0"/>
                </a:solidFill>
              </a:rPr>
              <a:t>__ = animal;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alert</a:t>
            </a:r>
            <a:r>
              <a:rPr lang="en-US" sz="1400" b="1" dirty="0">
                <a:solidFill>
                  <a:srgbClr val="0070C0"/>
                </a:solidFill>
              </a:rPr>
              <a:t>( </a:t>
            </a:r>
            <a:r>
              <a:rPr lang="en-US" sz="1400" b="1" dirty="0" err="1">
                <a:solidFill>
                  <a:srgbClr val="0070C0"/>
                </a:solidFill>
              </a:rPr>
              <a:t>rabbit.eats</a:t>
            </a:r>
            <a:r>
              <a:rPr lang="en-US" sz="1400" b="1" dirty="0">
                <a:solidFill>
                  <a:srgbClr val="0070C0"/>
                </a:solidFill>
              </a:rPr>
              <a:t> ); </a:t>
            </a:r>
            <a:r>
              <a:rPr lang="en-US" sz="1400" b="1" dirty="0" smtClean="0">
                <a:solidFill>
                  <a:srgbClr val="0070C0"/>
                </a:solidFill>
              </a:rPr>
              <a:t>// false</a:t>
            </a:r>
            <a:r>
              <a:rPr lang="ru-RU" sz="1400" b="1" dirty="0" smtClean="0">
                <a:solidFill>
                  <a:srgbClr val="0070C0"/>
                </a:solidFill>
              </a:rPr>
              <a:t>,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//</a:t>
            </a:r>
            <a:r>
              <a:rPr lang="ru-RU" sz="1400" b="1" dirty="0" smtClean="0">
                <a:solidFill>
                  <a:srgbClr val="0070C0"/>
                </a:solidFill>
              </a:rPr>
              <a:t> совойство взято из </a:t>
            </a:r>
            <a:r>
              <a:rPr lang="en-US" sz="1400" b="1" dirty="0" smtClean="0">
                <a:solidFill>
                  <a:srgbClr val="0070C0"/>
                </a:solidFill>
              </a:rPr>
              <a:t>rabbit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2059" y="2556349"/>
            <a:ext cx="2119065" cy="266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en-US" sz="1400" dirty="0" smtClean="0"/>
              <a:t>jumps	:true</a:t>
            </a:r>
            <a:r>
              <a:rPr lang="ru-RU" sz="1600" dirty="0"/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2060" y="2823241"/>
            <a:ext cx="2119065" cy="266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en-US" sz="1400" dirty="0" smtClean="0"/>
              <a:t>eats	:false</a:t>
            </a:r>
            <a:r>
              <a:rPr lang="ru-RU" sz="1600" dirty="0"/>
              <a:t>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43369" y="2556349"/>
            <a:ext cx="2119065" cy="266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en-US" sz="1400" dirty="0" smtClean="0"/>
              <a:t>eats	:true</a:t>
            </a:r>
            <a:r>
              <a:rPr lang="ru-RU" sz="1600" dirty="0"/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5901" y="2166614"/>
            <a:ext cx="2116533" cy="389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ru-RU" sz="1600" dirty="0" smtClean="0"/>
              <a:t>__</a:t>
            </a:r>
            <a:r>
              <a:rPr lang="en-US" sz="1600" dirty="0" smtClean="0"/>
              <a:t>proto__</a:t>
            </a:r>
            <a:endParaRPr lang="ru-RU" sz="16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6064966" y="1897707"/>
            <a:ext cx="632243" cy="463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7209" y="1628800"/>
            <a:ext cx="1403183" cy="53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ru-RU"/>
            </a:defPPr>
          </a:lstStyle>
          <a:p>
            <a:r>
              <a:rPr lang="en-US" sz="2000" dirty="0" smtClean="0"/>
              <a:t>{. . .}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613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Наследование на прототипах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6525" y="3356992"/>
            <a:ext cx="5040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animal =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	eats</a:t>
            </a:r>
            <a:r>
              <a:rPr lang="en-US" sz="1400" b="1" dirty="0">
                <a:solidFill>
                  <a:srgbClr val="0070C0"/>
                </a:solidFill>
              </a:rPr>
              <a:t>: true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function Rabbit(name)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	this.name </a:t>
            </a:r>
            <a:r>
              <a:rPr lang="en-US" sz="1400" b="1" dirty="0">
                <a:solidFill>
                  <a:srgbClr val="0070C0"/>
                </a:solidFill>
              </a:rPr>
              <a:t>= name;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Rabbit.prototype</a:t>
            </a:r>
            <a:r>
              <a:rPr lang="en-US" sz="1400" b="1" dirty="0">
                <a:solidFill>
                  <a:srgbClr val="0070C0"/>
                </a:solidFill>
              </a:rPr>
              <a:t> = animal;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rabbit = new Rabbit("</a:t>
            </a:r>
            <a:r>
              <a:rPr lang="ru-RU" sz="1400" b="1" dirty="0">
                <a:solidFill>
                  <a:srgbClr val="0070C0"/>
                </a:solidFill>
              </a:rPr>
              <a:t>Кроль</a:t>
            </a:r>
            <a:r>
              <a:rPr lang="en-US" sz="1400" b="1" dirty="0">
                <a:solidFill>
                  <a:srgbClr val="0070C0"/>
                </a:solidFill>
              </a:rPr>
              <a:t>"); //  </a:t>
            </a:r>
            <a:r>
              <a:rPr lang="en-US" sz="1400" b="1" dirty="0" err="1">
                <a:solidFill>
                  <a:srgbClr val="0070C0"/>
                </a:solidFill>
              </a:rPr>
              <a:t>rabbit.__proto</a:t>
            </a:r>
            <a:r>
              <a:rPr lang="en-US" sz="1400" b="1" dirty="0">
                <a:solidFill>
                  <a:srgbClr val="0070C0"/>
                </a:solidFill>
              </a:rPr>
              <a:t>__ == animal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alert( rabbit.eats ); // true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15204" y="1063358"/>
            <a:ext cx="210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Свойство</a:t>
            </a:r>
            <a:r>
              <a:rPr lang="en-US" b="1" dirty="0" smtClean="0"/>
              <a:t> prototype</a:t>
            </a:r>
            <a:endParaRPr lang="ru-RU" b="1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6444208" y="1752587"/>
            <a:ext cx="2119066" cy="1441593"/>
            <a:chOff x="4032350" y="1618134"/>
            <a:chExt cx="2119066" cy="1441593"/>
          </a:xfrm>
        </p:grpSpPr>
        <p:sp>
          <p:nvSpPr>
            <p:cNvPr id="9" name="TextBox 8"/>
            <p:cNvSpPr txBox="1"/>
            <p:nvPr/>
          </p:nvSpPr>
          <p:spPr>
            <a:xfrm>
              <a:off x="4032351" y="1618134"/>
              <a:ext cx="2119065" cy="5378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ru-RU"/>
              </a:defPPr>
            </a:lstStyle>
            <a:p>
              <a:r>
                <a:rPr lang="en-US" sz="2000" dirty="0" smtClean="0"/>
                <a:t>rabbit</a:t>
              </a:r>
              <a:endParaRPr lang="ru-RU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2351" y="2155948"/>
              <a:ext cx="2119065" cy="3897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ru-RU"/>
              </a:defPPr>
            </a:lstStyle>
            <a:p>
              <a:r>
                <a:rPr lang="ru-RU" sz="1600" dirty="0" smtClean="0"/>
                <a:t>__</a:t>
              </a:r>
              <a:r>
                <a:rPr lang="en-US" sz="1600" dirty="0" smtClean="0"/>
                <a:t>proto__</a:t>
              </a:r>
              <a:endParaRPr lang="ru-RU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2350" y="2536507"/>
              <a:ext cx="211906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>
              <a:defPPr>
                <a:defRPr lang="ru-RU"/>
              </a:defPPr>
            </a:lstStyle>
            <a:p>
              <a:r>
                <a:rPr lang="en-US" sz="1400" dirty="0" smtClean="0"/>
                <a:t>name	:true</a:t>
              </a:r>
            </a:p>
            <a:p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eats	: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</a:rPr>
                <a:t>true</a:t>
              </a: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395536" y="1888048"/>
            <a:ext cx="2119066" cy="804706"/>
            <a:chOff x="6783658" y="1618134"/>
            <a:chExt cx="2119066" cy="804706"/>
          </a:xfrm>
        </p:grpSpPr>
        <p:sp>
          <p:nvSpPr>
            <p:cNvPr id="10" name="TextBox 9"/>
            <p:cNvSpPr txBox="1"/>
            <p:nvPr/>
          </p:nvSpPr>
          <p:spPr>
            <a:xfrm>
              <a:off x="6783659" y="1618134"/>
              <a:ext cx="2119065" cy="5378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ru-RU"/>
              </a:defPPr>
            </a:lstStyle>
            <a:p>
              <a:r>
                <a:rPr lang="ru-RU" sz="2000" dirty="0" smtClean="0"/>
                <a:t>а</a:t>
              </a:r>
              <a:r>
                <a:rPr lang="en-US" sz="2000" dirty="0" err="1" smtClean="0"/>
                <a:t>nimal</a:t>
              </a:r>
              <a:endParaRPr lang="ru-RU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83658" y="2155948"/>
              <a:ext cx="2119065" cy="2668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ru-RU"/>
              </a:defPPr>
            </a:lstStyle>
            <a:p>
              <a:r>
                <a:rPr lang="en-US" sz="1400" dirty="0" smtClean="0"/>
                <a:t>eats	:true</a:t>
              </a:r>
              <a:r>
                <a:rPr lang="ru-RU" sz="1600" dirty="0"/>
                <a:t>	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013217" y="1716583"/>
            <a:ext cx="2119069" cy="1196458"/>
            <a:chOff x="899588" y="1349225"/>
            <a:chExt cx="2119069" cy="1196458"/>
          </a:xfrm>
        </p:grpSpPr>
        <p:sp>
          <p:nvSpPr>
            <p:cNvPr id="15" name="TextBox 14"/>
            <p:cNvSpPr txBox="1"/>
            <p:nvPr/>
          </p:nvSpPr>
          <p:spPr>
            <a:xfrm>
              <a:off x="899588" y="1618134"/>
              <a:ext cx="2119065" cy="5378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ru-RU"/>
              </a:defPPr>
            </a:lstStyle>
            <a:p>
              <a:pPr algn="ctr"/>
              <a:r>
                <a:rPr lang="en-US" sz="2000" dirty="0" smtClean="0"/>
                <a:t>Rabbit(name</a:t>
              </a:r>
              <a:r>
                <a:rPr lang="en-US" sz="2000" dirty="0"/>
                <a:t>)</a:t>
              </a:r>
              <a:endParaRPr lang="ru-RU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9592" y="2155948"/>
              <a:ext cx="2119065" cy="3897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ru-RU"/>
              </a:defPPr>
            </a:lstStyle>
            <a:p>
              <a:r>
                <a:rPr lang="en-US" sz="1600" dirty="0"/>
                <a:t>prototype</a:t>
              </a:r>
              <a:endParaRPr lang="ru-RU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592" y="1349225"/>
              <a:ext cx="2119065" cy="268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ru-RU"/>
              </a:defPPr>
            </a:lstStyle>
            <a:p>
              <a:pPr algn="ctr"/>
              <a:r>
                <a:rPr lang="en-US" sz="1200" dirty="0" smtClean="0"/>
                <a:t>function</a:t>
              </a:r>
            </a:p>
          </p:txBody>
        </p:sp>
      </p:grpSp>
      <p:cxnSp>
        <p:nvCxnSpPr>
          <p:cNvPr id="35" name="Прямая со стрелкой 34"/>
          <p:cNvCxnSpPr>
            <a:stCxn id="10" idx="3"/>
            <a:endCxn id="16" idx="1"/>
          </p:cNvCxnSpPr>
          <p:nvPr/>
        </p:nvCxnSpPr>
        <p:spPr>
          <a:xfrm>
            <a:off x="2514602" y="2156955"/>
            <a:ext cx="498619" cy="5612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63"/>
          <p:cNvGrpSpPr/>
          <p:nvPr/>
        </p:nvGrpSpPr>
        <p:grpSpPr>
          <a:xfrm>
            <a:off x="5292080" y="1700412"/>
            <a:ext cx="951541" cy="475391"/>
            <a:chOff x="3116403" y="1789735"/>
            <a:chExt cx="951541" cy="475391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3116403" y="1995803"/>
              <a:ext cx="951541" cy="269323"/>
              <a:chOff x="3116403" y="1995803"/>
              <a:chExt cx="951541" cy="269323"/>
            </a:xfrm>
          </p:grpSpPr>
          <p:grpSp>
            <p:nvGrpSpPr>
              <p:cNvPr id="58" name="Группа 57"/>
              <p:cNvGrpSpPr/>
              <p:nvPr/>
            </p:nvGrpSpPr>
            <p:grpSpPr>
              <a:xfrm>
                <a:off x="3116403" y="2097799"/>
                <a:ext cx="879533" cy="58149"/>
                <a:chOff x="3116403" y="2010431"/>
                <a:chExt cx="879533" cy="58149"/>
              </a:xfrm>
            </p:grpSpPr>
            <p:cxnSp>
              <p:nvCxnSpPr>
                <p:cNvPr id="48" name="Прямая соединительная линия 47"/>
                <p:cNvCxnSpPr/>
                <p:nvPr/>
              </p:nvCxnSpPr>
              <p:spPr>
                <a:xfrm>
                  <a:off x="3119057" y="2010431"/>
                  <a:ext cx="876879" cy="110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>
                  <a:off x="3116403" y="2057517"/>
                  <a:ext cx="876879" cy="110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Группа 58"/>
              <p:cNvGrpSpPr/>
              <p:nvPr/>
            </p:nvGrpSpPr>
            <p:grpSpPr>
              <a:xfrm>
                <a:off x="3923928" y="1995803"/>
                <a:ext cx="144016" cy="269323"/>
                <a:chOff x="3923928" y="1908435"/>
                <a:chExt cx="144016" cy="26932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>
                  <a:off x="3923928" y="1908435"/>
                  <a:ext cx="144016" cy="1357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>
                <a:xfrm flipH="1">
                  <a:off x="3923928" y="2049120"/>
                  <a:ext cx="144016" cy="1286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TextBox 60"/>
            <p:cNvSpPr txBox="1"/>
            <p:nvPr/>
          </p:nvSpPr>
          <p:spPr>
            <a:xfrm>
              <a:off x="3232984" y="1789735"/>
              <a:ext cx="618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new</a:t>
              </a:r>
              <a:endParaRPr lang="ru-RU" sz="1600" b="1" dirty="0"/>
            </a:p>
          </p:txBody>
        </p:sp>
      </p:grpSp>
      <p:cxnSp>
        <p:nvCxnSpPr>
          <p:cNvPr id="67" name="Прямая со стрелкой 66"/>
          <p:cNvCxnSpPr>
            <a:endCxn id="11" idx="1"/>
          </p:cNvCxnSpPr>
          <p:nvPr/>
        </p:nvCxnSpPr>
        <p:spPr>
          <a:xfrm flipV="1">
            <a:off x="5119788" y="2485269"/>
            <a:ext cx="1324421" cy="232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Наследование на прототипах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2549803"/>
            <a:ext cx="21499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function Rabbit() {}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Rabbit.prototype</a:t>
            </a:r>
            <a:r>
              <a:rPr lang="en-US" sz="1400" b="1" dirty="0">
                <a:solidFill>
                  <a:srgbClr val="0070C0"/>
                </a:solidFill>
              </a:rPr>
              <a:t> =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	constructor</a:t>
            </a:r>
            <a:r>
              <a:rPr lang="en-US" sz="1400" b="1" dirty="0">
                <a:solidFill>
                  <a:srgbClr val="0070C0"/>
                </a:solidFill>
              </a:rPr>
              <a:t>: Rabbit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45120" y="1063358"/>
            <a:ext cx="224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Свойство</a:t>
            </a:r>
            <a:r>
              <a:rPr lang="en-US" b="1" dirty="0" smtClean="0"/>
              <a:t> constructor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71999" y="2549803"/>
            <a:ext cx="3225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function Rabbit(name)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 this.name = name;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 alert( name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rabbit = new Rabbit("</a:t>
            </a:r>
            <a:r>
              <a:rPr lang="ru-RU" sz="1400" b="1" dirty="0">
                <a:solidFill>
                  <a:srgbClr val="0070C0"/>
                </a:solidFill>
              </a:rPr>
              <a:t>Кроль");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rabbit2 = new </a:t>
            </a:r>
            <a:r>
              <a:rPr lang="en-US" sz="1400" b="1" dirty="0" err="1">
                <a:solidFill>
                  <a:srgbClr val="0070C0"/>
                </a:solidFill>
              </a:rPr>
              <a:t>rabbit.constructor</a:t>
            </a:r>
            <a:r>
              <a:rPr lang="en-US" sz="1400" b="1" dirty="0">
                <a:solidFill>
                  <a:srgbClr val="0070C0"/>
                </a:solidFill>
              </a:rPr>
              <a:t>("</a:t>
            </a:r>
            <a:r>
              <a:rPr lang="ru-RU" sz="1400" b="1" dirty="0">
                <a:solidFill>
                  <a:srgbClr val="0070C0"/>
                </a:solidFill>
              </a:rPr>
              <a:t>Крольчиха");</a:t>
            </a:r>
          </a:p>
        </p:txBody>
      </p:sp>
    </p:spTree>
    <p:extLst>
      <p:ext uri="{BB962C8B-B14F-4D97-AF65-F5344CB8AC3E}">
        <p14:creationId xmlns:p14="http://schemas.microsoft.com/office/powerpoint/2010/main" val="1011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Наследование на прототипах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1988838"/>
            <a:ext cx="2808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function inherit(proto)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function </a:t>
            </a:r>
            <a:r>
              <a:rPr lang="en-US" sz="1400" b="1" dirty="0">
                <a:solidFill>
                  <a:srgbClr val="0070C0"/>
                </a:solidFill>
              </a:rPr>
              <a:t>F() {}   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F.prototype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</a:rPr>
              <a:t>proto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object = new F; 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return object;    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72084" y="1063358"/>
            <a:ext cx="4789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Эмуляция </a:t>
            </a:r>
            <a:r>
              <a:rPr lang="en-US" b="1" dirty="0" err="1"/>
              <a:t>Object.create</a:t>
            </a:r>
            <a:r>
              <a:rPr lang="en-US" b="1" dirty="0"/>
              <a:t> </a:t>
            </a:r>
            <a:r>
              <a:rPr lang="ru-RU" b="1" dirty="0"/>
              <a:t>для </a:t>
            </a:r>
            <a:r>
              <a:rPr lang="ru-RU" b="1" dirty="0" smtClean="0"/>
              <a:t>старых браузеров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131840" y="3525732"/>
            <a:ext cx="32253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animal =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 eats: true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//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rabbit = </a:t>
            </a:r>
            <a:r>
              <a:rPr lang="en-US" sz="1400" b="1" dirty="0" err="1">
                <a:solidFill>
                  <a:srgbClr val="0070C0"/>
                </a:solidFill>
              </a:rPr>
              <a:t>Object.create</a:t>
            </a:r>
            <a:r>
              <a:rPr lang="en-US" sz="1400" b="1" dirty="0">
                <a:solidFill>
                  <a:srgbClr val="0070C0"/>
                </a:solidFill>
              </a:rPr>
              <a:t> (animal);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 smtClean="0">
                <a:solidFill>
                  <a:srgbClr val="0070C0"/>
                </a:solidFill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rabbit = inherit(animal</a:t>
            </a:r>
            <a:r>
              <a:rPr lang="en-US" sz="1400" b="1" dirty="0" smtClean="0">
                <a:solidFill>
                  <a:srgbClr val="0070C0"/>
                </a:solidFill>
              </a:rPr>
              <a:t>);</a:t>
            </a:r>
            <a:endParaRPr lang="ru-RU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alert( </a:t>
            </a:r>
            <a:r>
              <a:rPr lang="en-US" sz="1400" b="1" dirty="0" err="1">
                <a:solidFill>
                  <a:srgbClr val="0070C0"/>
                </a:solidFill>
              </a:rPr>
              <a:t>rabbit.eats</a:t>
            </a:r>
            <a:r>
              <a:rPr lang="en-US" sz="1400" b="1" dirty="0">
                <a:solidFill>
                  <a:srgbClr val="0070C0"/>
                </a:solidFill>
              </a:rPr>
              <a:t> ); // true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55262" y="5904606"/>
            <a:ext cx="35463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if (!</a:t>
            </a:r>
            <a:r>
              <a:rPr lang="en-US" sz="1400" b="1" dirty="0" err="1">
                <a:solidFill>
                  <a:srgbClr val="0070C0"/>
                </a:solidFill>
              </a:rPr>
              <a:t>Object.create</a:t>
            </a:r>
            <a:r>
              <a:rPr lang="en-US" sz="1400" b="1" dirty="0">
                <a:solidFill>
                  <a:srgbClr val="0070C0"/>
                </a:solidFill>
              </a:rPr>
              <a:t>) </a:t>
            </a:r>
            <a:r>
              <a:rPr lang="en-US" sz="1400" b="1" dirty="0" err="1">
                <a:solidFill>
                  <a:srgbClr val="0070C0"/>
                </a:solidFill>
              </a:rPr>
              <a:t>Object.create</a:t>
            </a:r>
            <a:r>
              <a:rPr lang="en-US" sz="1400" b="1" dirty="0">
                <a:solidFill>
                  <a:srgbClr val="0070C0"/>
                </a:solidFill>
              </a:rPr>
              <a:t> = inherit;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2527446"/>
            <a:ext cx="1890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Object.create</a:t>
            </a:r>
            <a:r>
              <a:rPr lang="en-US" sz="1400" b="1" dirty="0">
                <a:solidFill>
                  <a:srgbClr val="0070C0"/>
                </a:solidFill>
              </a:rPr>
              <a:t>(proto)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19872" y="2250449"/>
            <a:ext cx="18901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5000" b="1" dirty="0" smtClean="0">
                <a:solidFill>
                  <a:srgbClr val="0070C0"/>
                </a:solidFill>
              </a:rPr>
              <a:t>=</a:t>
            </a:r>
            <a:endParaRPr lang="en-US" sz="5000" b="1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61047" y="1591187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д</a:t>
            </a:r>
            <a:r>
              <a:rPr lang="ru-RU" dirty="0" smtClean="0"/>
              <a:t>ля новых браузеров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03284" y="1629799"/>
            <a:ext cx="2344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д</a:t>
            </a:r>
            <a:r>
              <a:rPr lang="ru-RU" dirty="0" smtClean="0"/>
              <a:t>ля старых браузеров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59468" y="5445224"/>
            <a:ext cx="143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унификация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846122" y="3189167"/>
            <a:ext cx="1059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ример: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8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0648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Сравнение вариантов наследования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0215" y="1350487"/>
            <a:ext cx="468052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function Animal(name)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err="1" smtClean="0">
                <a:solidFill>
                  <a:srgbClr val="0070C0"/>
                </a:solidFill>
              </a:rPr>
              <a:t>this.speed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= 0;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smtClean="0">
                <a:solidFill>
                  <a:srgbClr val="0070C0"/>
                </a:solidFill>
              </a:rPr>
              <a:t>this.name </a:t>
            </a:r>
            <a:r>
              <a:rPr lang="en-US" sz="1300" b="1" dirty="0">
                <a:solidFill>
                  <a:srgbClr val="0070C0"/>
                </a:solidFill>
              </a:rPr>
              <a:t>= name;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err="1" smtClean="0">
                <a:solidFill>
                  <a:srgbClr val="0070C0"/>
                </a:solidFill>
              </a:rPr>
              <a:t>this.run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= function(speed)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  </a:t>
            </a:r>
            <a:r>
              <a:rPr lang="ru-RU" sz="1300" b="1" dirty="0" smtClean="0">
                <a:solidFill>
                  <a:srgbClr val="0070C0"/>
                </a:solidFill>
              </a:rPr>
              <a:t>		</a:t>
            </a:r>
            <a:r>
              <a:rPr lang="en-US" sz="1300" b="1" dirty="0" err="1" smtClean="0">
                <a:solidFill>
                  <a:srgbClr val="0070C0"/>
                </a:solidFill>
              </a:rPr>
              <a:t>this.speed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+= speed;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  </a:t>
            </a:r>
            <a:r>
              <a:rPr lang="ru-RU" sz="1300" b="1" dirty="0" smtClean="0">
                <a:solidFill>
                  <a:srgbClr val="0070C0"/>
                </a:solidFill>
              </a:rPr>
              <a:t>		</a:t>
            </a:r>
            <a:r>
              <a:rPr lang="en-US" sz="1300" b="1" dirty="0" smtClean="0">
                <a:solidFill>
                  <a:srgbClr val="0070C0"/>
                </a:solidFill>
              </a:rPr>
              <a:t>alert</a:t>
            </a:r>
            <a:r>
              <a:rPr lang="en-US" sz="1300" b="1" dirty="0">
                <a:solidFill>
                  <a:srgbClr val="0070C0"/>
                </a:solidFill>
              </a:rPr>
              <a:t>( this.name + ' </a:t>
            </a:r>
            <a:r>
              <a:rPr lang="ru-RU" sz="1300" b="1" dirty="0">
                <a:solidFill>
                  <a:srgbClr val="0070C0"/>
                </a:solidFill>
              </a:rPr>
              <a:t>бежит, скорость ' + </a:t>
            </a:r>
            <a:r>
              <a:rPr lang="en-US" sz="1300" b="1" dirty="0" err="1">
                <a:solidFill>
                  <a:srgbClr val="0070C0"/>
                </a:solidFill>
              </a:rPr>
              <a:t>this.speed</a:t>
            </a:r>
            <a:r>
              <a:rPr lang="en-US" sz="1300" b="1" dirty="0">
                <a:solidFill>
                  <a:srgbClr val="0070C0"/>
                </a:solidFill>
              </a:rPr>
              <a:t>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smtClean="0">
                <a:solidFill>
                  <a:srgbClr val="0070C0"/>
                </a:solidFill>
              </a:rPr>
              <a:t>};</a:t>
            </a:r>
            <a:endParaRPr lang="en-US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err="1" smtClean="0">
                <a:solidFill>
                  <a:srgbClr val="0070C0"/>
                </a:solidFill>
              </a:rPr>
              <a:t>this.stop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= function()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  </a:t>
            </a:r>
            <a:r>
              <a:rPr lang="ru-RU" sz="1300" b="1" dirty="0" smtClean="0">
                <a:solidFill>
                  <a:srgbClr val="0070C0"/>
                </a:solidFill>
              </a:rPr>
              <a:t>		</a:t>
            </a:r>
            <a:r>
              <a:rPr lang="en-US" sz="1300" b="1" dirty="0" err="1" smtClean="0">
                <a:solidFill>
                  <a:srgbClr val="0070C0"/>
                </a:solidFill>
              </a:rPr>
              <a:t>this.speed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= 0;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  </a:t>
            </a:r>
            <a:r>
              <a:rPr lang="ru-RU" sz="1300" b="1" dirty="0" smtClean="0">
                <a:solidFill>
                  <a:srgbClr val="0070C0"/>
                </a:solidFill>
              </a:rPr>
              <a:t>		</a:t>
            </a:r>
            <a:r>
              <a:rPr lang="en-US" sz="1300" b="1" dirty="0" smtClean="0">
                <a:solidFill>
                  <a:srgbClr val="0070C0"/>
                </a:solidFill>
              </a:rPr>
              <a:t>alert</a:t>
            </a:r>
            <a:r>
              <a:rPr lang="en-US" sz="1300" b="1" dirty="0">
                <a:solidFill>
                  <a:srgbClr val="0070C0"/>
                </a:solidFill>
              </a:rPr>
              <a:t>( this.name + ' </a:t>
            </a:r>
            <a:r>
              <a:rPr lang="ru-RU" sz="1300" b="1" dirty="0">
                <a:solidFill>
                  <a:srgbClr val="0070C0"/>
                </a:solidFill>
              </a:rPr>
              <a:t>стоит'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};</a:t>
            </a:r>
            <a:endParaRPr lang="ru-RU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300" b="1" dirty="0">
                <a:solidFill>
                  <a:srgbClr val="0070C0"/>
                </a:solidFill>
              </a:rPr>
              <a:t>};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var</a:t>
            </a:r>
            <a:r>
              <a:rPr lang="en-US" sz="1300" b="1" dirty="0">
                <a:solidFill>
                  <a:srgbClr val="0070C0"/>
                </a:solidFill>
              </a:rPr>
              <a:t> animal = new Animal('</a:t>
            </a:r>
            <a:r>
              <a:rPr lang="ru-RU" sz="1300" b="1" dirty="0">
                <a:solidFill>
                  <a:srgbClr val="0070C0"/>
                </a:solidFill>
              </a:rPr>
              <a:t>Зверь');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alert( </a:t>
            </a:r>
            <a:r>
              <a:rPr lang="en-US" sz="1300" b="1" dirty="0" err="1">
                <a:solidFill>
                  <a:srgbClr val="0070C0"/>
                </a:solidFill>
              </a:rPr>
              <a:t>animal.speed</a:t>
            </a:r>
            <a:r>
              <a:rPr lang="en-US" sz="1300" b="1" dirty="0">
                <a:solidFill>
                  <a:srgbClr val="0070C0"/>
                </a:solidFill>
              </a:rPr>
              <a:t> ); // 0, </a:t>
            </a:r>
            <a:r>
              <a:rPr lang="ru-RU" sz="1300" b="1" dirty="0">
                <a:solidFill>
                  <a:srgbClr val="0070C0"/>
                </a:solidFill>
              </a:rPr>
              <a:t>начальная скорость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animal.run</a:t>
            </a:r>
            <a:r>
              <a:rPr lang="en-US" sz="1300" b="1" dirty="0">
                <a:solidFill>
                  <a:srgbClr val="0070C0"/>
                </a:solidFill>
              </a:rPr>
              <a:t>(3); // </a:t>
            </a:r>
            <a:r>
              <a:rPr lang="ru-RU" sz="1300" b="1" dirty="0">
                <a:solidFill>
                  <a:srgbClr val="0070C0"/>
                </a:solidFill>
              </a:rPr>
              <a:t>Зверь бежит, скорость 3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animal.run</a:t>
            </a:r>
            <a:r>
              <a:rPr lang="en-US" sz="1300" b="1" dirty="0">
                <a:solidFill>
                  <a:srgbClr val="0070C0"/>
                </a:solidFill>
              </a:rPr>
              <a:t>(10); // </a:t>
            </a:r>
            <a:r>
              <a:rPr lang="ru-RU" sz="1300" b="1" dirty="0">
                <a:solidFill>
                  <a:srgbClr val="0070C0"/>
                </a:solidFill>
              </a:rPr>
              <a:t>Зверь бежит, скорость 13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animal.stop</a:t>
            </a:r>
            <a:r>
              <a:rPr lang="en-US" sz="1300" b="1" dirty="0">
                <a:solidFill>
                  <a:srgbClr val="0070C0"/>
                </a:solidFill>
              </a:rPr>
              <a:t>(); // </a:t>
            </a:r>
            <a:r>
              <a:rPr lang="ru-RU" sz="1300" b="1" dirty="0">
                <a:solidFill>
                  <a:srgbClr val="0070C0"/>
                </a:solidFill>
              </a:rPr>
              <a:t>Зверь стоит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15991" y="1350682"/>
            <a:ext cx="41764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smtClean="0">
                <a:solidFill>
                  <a:srgbClr val="0070C0"/>
                </a:solidFill>
              </a:rPr>
              <a:t>function </a:t>
            </a:r>
            <a:r>
              <a:rPr lang="en-US" sz="1300" b="1" dirty="0">
                <a:solidFill>
                  <a:srgbClr val="0070C0"/>
                </a:solidFill>
              </a:rPr>
              <a:t>Animal(name)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smtClean="0">
                <a:solidFill>
                  <a:srgbClr val="0070C0"/>
                </a:solidFill>
              </a:rPr>
              <a:t>this.name </a:t>
            </a:r>
            <a:r>
              <a:rPr lang="en-US" sz="1300" b="1" dirty="0">
                <a:solidFill>
                  <a:srgbClr val="0070C0"/>
                </a:solidFill>
              </a:rPr>
              <a:t>= name;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err="1" smtClean="0">
                <a:solidFill>
                  <a:srgbClr val="0070C0"/>
                </a:solidFill>
              </a:rPr>
              <a:t>this.speed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= 0;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}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// </a:t>
            </a:r>
            <a:r>
              <a:rPr lang="ru-RU" sz="1300" b="1" dirty="0">
                <a:solidFill>
                  <a:srgbClr val="0070C0"/>
                </a:solidFill>
              </a:rPr>
              <a:t>методы в прототипе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Animal.prototype.run</a:t>
            </a:r>
            <a:r>
              <a:rPr lang="en-US" sz="1300" b="1" dirty="0">
                <a:solidFill>
                  <a:srgbClr val="0070C0"/>
                </a:solidFill>
              </a:rPr>
              <a:t> = function(speed)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err="1" smtClean="0">
                <a:solidFill>
                  <a:srgbClr val="0070C0"/>
                </a:solidFill>
              </a:rPr>
              <a:t>this.speed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+= speed;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smtClean="0">
                <a:solidFill>
                  <a:srgbClr val="0070C0"/>
                </a:solidFill>
              </a:rPr>
              <a:t>alert</a:t>
            </a:r>
            <a:r>
              <a:rPr lang="en-US" sz="1300" b="1" dirty="0">
                <a:solidFill>
                  <a:srgbClr val="0070C0"/>
                </a:solidFill>
              </a:rPr>
              <a:t>( this.name + ' </a:t>
            </a:r>
            <a:r>
              <a:rPr lang="ru-RU" sz="1300" b="1" dirty="0">
                <a:solidFill>
                  <a:srgbClr val="0070C0"/>
                </a:solidFill>
              </a:rPr>
              <a:t>бежит, скорость ' + </a:t>
            </a:r>
            <a:r>
              <a:rPr lang="en-US" sz="1300" b="1" dirty="0" err="1">
                <a:solidFill>
                  <a:srgbClr val="0070C0"/>
                </a:solidFill>
              </a:rPr>
              <a:t>this.speed</a:t>
            </a:r>
            <a:r>
              <a:rPr lang="en-US" sz="1300" b="1" dirty="0">
                <a:solidFill>
                  <a:srgbClr val="0070C0"/>
                </a:solidFill>
              </a:rPr>
              <a:t>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};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Animal.prototype.stop</a:t>
            </a:r>
            <a:r>
              <a:rPr lang="en-US" sz="1300" b="1" dirty="0">
                <a:solidFill>
                  <a:srgbClr val="0070C0"/>
                </a:solidFill>
              </a:rPr>
              <a:t> = function()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err="1" smtClean="0">
                <a:solidFill>
                  <a:srgbClr val="0070C0"/>
                </a:solidFill>
              </a:rPr>
              <a:t>this.speed</a:t>
            </a:r>
            <a:r>
              <a:rPr lang="en-US" sz="1300" b="1" dirty="0" smtClean="0">
                <a:solidFill>
                  <a:srgbClr val="0070C0"/>
                </a:solidFill>
              </a:rPr>
              <a:t> </a:t>
            </a:r>
            <a:r>
              <a:rPr lang="en-US" sz="1300" b="1" dirty="0">
                <a:solidFill>
                  <a:srgbClr val="0070C0"/>
                </a:solidFill>
              </a:rPr>
              <a:t>= 0;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  </a:t>
            </a:r>
            <a:r>
              <a:rPr lang="ru-RU" sz="1300" b="1" dirty="0" smtClean="0">
                <a:solidFill>
                  <a:srgbClr val="0070C0"/>
                </a:solidFill>
              </a:rPr>
              <a:t>	</a:t>
            </a:r>
            <a:r>
              <a:rPr lang="en-US" sz="1300" b="1" dirty="0" smtClean="0">
                <a:solidFill>
                  <a:srgbClr val="0070C0"/>
                </a:solidFill>
              </a:rPr>
              <a:t>alert</a:t>
            </a:r>
            <a:r>
              <a:rPr lang="en-US" sz="1300" b="1" dirty="0">
                <a:solidFill>
                  <a:srgbClr val="0070C0"/>
                </a:solidFill>
              </a:rPr>
              <a:t>( this.name + ' </a:t>
            </a:r>
            <a:r>
              <a:rPr lang="ru-RU" sz="1300" b="1" dirty="0">
                <a:solidFill>
                  <a:srgbClr val="0070C0"/>
                </a:solidFill>
              </a:rPr>
              <a:t>стоит'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300" b="1" dirty="0">
                <a:solidFill>
                  <a:srgbClr val="0070C0"/>
                </a:solidFill>
              </a:rPr>
              <a:t>};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var</a:t>
            </a:r>
            <a:r>
              <a:rPr lang="en-US" sz="1300" b="1" dirty="0">
                <a:solidFill>
                  <a:srgbClr val="0070C0"/>
                </a:solidFill>
              </a:rPr>
              <a:t> animal = new Animal('</a:t>
            </a:r>
            <a:r>
              <a:rPr lang="ru-RU" sz="1300" b="1" dirty="0">
                <a:solidFill>
                  <a:srgbClr val="0070C0"/>
                </a:solidFill>
              </a:rPr>
              <a:t>Зверь');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3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>
                <a:solidFill>
                  <a:srgbClr val="0070C0"/>
                </a:solidFill>
              </a:rPr>
              <a:t>alert( </a:t>
            </a:r>
            <a:r>
              <a:rPr lang="en-US" sz="1300" b="1" dirty="0" err="1">
                <a:solidFill>
                  <a:srgbClr val="0070C0"/>
                </a:solidFill>
              </a:rPr>
              <a:t>animal.speed</a:t>
            </a:r>
            <a:r>
              <a:rPr lang="en-US" sz="1300" b="1" dirty="0">
                <a:solidFill>
                  <a:srgbClr val="0070C0"/>
                </a:solidFill>
              </a:rPr>
              <a:t> ); // 0, </a:t>
            </a:r>
            <a:r>
              <a:rPr lang="ru-RU" sz="1300" b="1" dirty="0">
                <a:solidFill>
                  <a:srgbClr val="0070C0"/>
                </a:solidFill>
              </a:rPr>
              <a:t>свойство взято из прототипа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animal.run</a:t>
            </a:r>
            <a:r>
              <a:rPr lang="en-US" sz="1300" b="1" dirty="0">
                <a:solidFill>
                  <a:srgbClr val="0070C0"/>
                </a:solidFill>
              </a:rPr>
              <a:t>(5); // </a:t>
            </a:r>
            <a:r>
              <a:rPr lang="ru-RU" sz="1300" b="1" dirty="0">
                <a:solidFill>
                  <a:srgbClr val="0070C0"/>
                </a:solidFill>
              </a:rPr>
              <a:t>Зверь бежит, скорость 5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animal.run</a:t>
            </a:r>
            <a:r>
              <a:rPr lang="en-US" sz="1300" b="1" dirty="0">
                <a:solidFill>
                  <a:srgbClr val="0070C0"/>
                </a:solidFill>
              </a:rPr>
              <a:t>(5); // </a:t>
            </a:r>
            <a:r>
              <a:rPr lang="ru-RU" sz="1300" b="1" dirty="0">
                <a:solidFill>
                  <a:srgbClr val="0070C0"/>
                </a:solidFill>
              </a:rPr>
              <a:t>Зверь бежит, скорость 10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300" b="1" dirty="0" err="1">
                <a:solidFill>
                  <a:srgbClr val="0070C0"/>
                </a:solidFill>
              </a:rPr>
              <a:t>animal.stop</a:t>
            </a:r>
            <a:r>
              <a:rPr lang="en-US" sz="1300" b="1" dirty="0">
                <a:solidFill>
                  <a:srgbClr val="0070C0"/>
                </a:solidFill>
              </a:rPr>
              <a:t>(); // </a:t>
            </a:r>
            <a:r>
              <a:rPr lang="ru-RU" sz="1300" b="1" dirty="0">
                <a:solidFill>
                  <a:srgbClr val="0070C0"/>
                </a:solidFill>
              </a:rPr>
              <a:t>Зверь стоит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03" y="884291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Функциональный стиль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056508" y="884291"/>
            <a:ext cx="23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Класс через прототип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80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0648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Сравнение вариантов наследования</a:t>
            </a:r>
            <a:endParaRPr lang="ru-RU" sz="3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5905" y="4079319"/>
            <a:ext cx="280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function Animal(name)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this.sayHi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function()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ru-RU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>
                <a:solidFill>
                  <a:srgbClr val="0070C0"/>
                </a:solidFill>
              </a:rPr>
              <a:t>alert</a:t>
            </a:r>
            <a:r>
              <a:rPr lang="en-US" sz="1400" b="1" dirty="0">
                <a:solidFill>
                  <a:srgbClr val="0070C0"/>
                </a:solidFill>
              </a:rPr>
              <a:t>( name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};</a:t>
            </a: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animal = new Animal("</a:t>
            </a:r>
            <a:r>
              <a:rPr lang="ru-RU" sz="1400" b="1" dirty="0">
                <a:solidFill>
                  <a:srgbClr val="0070C0"/>
                </a:solidFill>
              </a:rPr>
              <a:t>Зверь");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animal.sayHi</a:t>
            </a:r>
            <a:r>
              <a:rPr lang="en-US" sz="1400" b="1" dirty="0">
                <a:solidFill>
                  <a:srgbClr val="0070C0"/>
                </a:solidFill>
              </a:rPr>
              <a:t>(); // </a:t>
            </a:r>
            <a:r>
              <a:rPr lang="ru-RU" sz="1400" b="1" dirty="0">
                <a:solidFill>
                  <a:srgbClr val="0070C0"/>
                </a:solidFill>
              </a:rPr>
              <a:t>Зверь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889537" y="4062551"/>
            <a:ext cx="3456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function Animal(name)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</a:t>
            </a:r>
            <a:r>
              <a:rPr lang="en-US" sz="1400" b="1" dirty="0" err="1">
                <a:solidFill>
                  <a:srgbClr val="0070C0"/>
                </a:solidFill>
              </a:rPr>
              <a:t>._name</a:t>
            </a:r>
            <a:r>
              <a:rPr lang="en-US" sz="1400" b="1" dirty="0">
                <a:solidFill>
                  <a:srgbClr val="0070C0"/>
                </a:solidFill>
              </a:rPr>
              <a:t> = name;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Animal.prototype.sayHi</a:t>
            </a:r>
            <a:r>
              <a:rPr lang="en-US" sz="1400" b="1" dirty="0">
                <a:solidFill>
                  <a:srgbClr val="0070C0"/>
                </a:solidFill>
              </a:rPr>
              <a:t> = function()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alert</a:t>
            </a:r>
            <a:r>
              <a:rPr lang="en-US" sz="1400" b="1" dirty="0">
                <a:solidFill>
                  <a:srgbClr val="0070C0"/>
                </a:solidFill>
              </a:rPr>
              <a:t>( </a:t>
            </a:r>
            <a:r>
              <a:rPr lang="en-US" sz="1400" b="1" dirty="0" err="1">
                <a:solidFill>
                  <a:srgbClr val="0070C0"/>
                </a:solidFill>
              </a:rPr>
              <a:t>this._name</a:t>
            </a:r>
            <a:r>
              <a:rPr lang="en-US" sz="1400" b="1" dirty="0">
                <a:solidFill>
                  <a:srgbClr val="0070C0"/>
                </a:solidFill>
              </a:rPr>
              <a:t>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animal = new Animal("</a:t>
            </a:r>
            <a:r>
              <a:rPr lang="ru-RU" sz="1400" b="1" dirty="0">
                <a:solidFill>
                  <a:srgbClr val="0070C0"/>
                </a:solidFill>
              </a:rPr>
              <a:t>Зверь");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 err="1">
                <a:solidFill>
                  <a:srgbClr val="0070C0"/>
                </a:solidFill>
              </a:rPr>
              <a:t>animal.sayHi</a:t>
            </a:r>
            <a:r>
              <a:rPr lang="en-US" sz="1400" b="1" dirty="0">
                <a:solidFill>
                  <a:srgbClr val="0070C0"/>
                </a:solidFill>
              </a:rPr>
              <a:t>(); // </a:t>
            </a:r>
            <a:r>
              <a:rPr lang="ru-RU" sz="1400" b="1" dirty="0">
                <a:solidFill>
                  <a:srgbClr val="0070C0"/>
                </a:solidFill>
              </a:rPr>
              <a:t>Зверь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812141" y="3068960"/>
            <a:ext cx="551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Реализация приватного свойства </a:t>
            </a:r>
            <a:r>
              <a:rPr lang="en-US" b="1" i="1" dirty="0" smtClean="0"/>
              <a:t>name</a:t>
            </a:r>
            <a:r>
              <a:rPr lang="en-US" dirty="0" smtClean="0"/>
              <a:t> </a:t>
            </a:r>
            <a:r>
              <a:rPr lang="ru-RU" dirty="0" smtClean="0"/>
              <a:t>и метода </a:t>
            </a:r>
            <a:r>
              <a:rPr lang="en-US" b="1" i="1" dirty="0" err="1" smtClean="0"/>
              <a:t>sayHi</a:t>
            </a:r>
            <a:endParaRPr lang="ru-RU" b="1" i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926890" y="3609509"/>
            <a:ext cx="233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/>
              <a:t>Функуциональный стиль</a:t>
            </a:r>
            <a:endParaRPr lang="ru-RU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220072" y="3609509"/>
            <a:ext cx="1686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/>
              <a:t>Через прототипы</a:t>
            </a:r>
            <a:endParaRPr lang="ru-RU" sz="16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05085" y="980728"/>
            <a:ext cx="7927354" cy="2069790"/>
            <a:chOff x="605085" y="980728"/>
            <a:chExt cx="7927354" cy="206979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11559" y="1466342"/>
              <a:ext cx="7920880" cy="1584176"/>
              <a:chOff x="611559" y="1119039"/>
              <a:chExt cx="7920880" cy="1584176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611559" y="1119039"/>
                <a:ext cx="3960440" cy="3960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ru-RU" b="1" dirty="0" smtClean="0"/>
                  <a:t>Достоинства</a:t>
                </a:r>
                <a:endParaRPr lang="ru-RU" b="1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611559" y="1515083"/>
                <a:ext cx="3960440" cy="11881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defTabSz="360000"/>
                <a:r>
                  <a:rPr lang="ru-RU" sz="1400" dirty="0" smtClean="0"/>
                  <a:t>	Функциональный </a:t>
                </a:r>
                <a:r>
                  <a:rPr lang="ru-RU" sz="1400" dirty="0"/>
                  <a:t>стиль записывает в каждый объект и свойства и методы, а прототипный — только свойства. </a:t>
                </a:r>
                <a:endParaRPr lang="ru-RU" sz="1400" dirty="0" smtClean="0"/>
              </a:p>
              <a:p>
                <a:pPr defTabSz="360000"/>
                <a:r>
                  <a:rPr lang="ru-RU" sz="1400" dirty="0"/>
                  <a:t>	</a:t>
                </a:r>
                <a:r>
                  <a:rPr lang="ru-RU" sz="1400" dirty="0" smtClean="0"/>
                  <a:t>Поэтому </a:t>
                </a:r>
                <a:r>
                  <a:rPr lang="ru-RU" sz="1400" dirty="0"/>
                  <a:t>прототипный стиль — быстрее и экономнее по памяти.</a:t>
                </a: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71999" y="1119039"/>
                <a:ext cx="3960440" cy="3960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ru-RU" b="1" dirty="0"/>
                  <a:t>Недостатки</a:t>
                </a: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4571999" y="1515083"/>
                <a:ext cx="3960440" cy="118813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 defTabSz="360000"/>
                <a:r>
                  <a:rPr lang="ru-RU" sz="1400" dirty="0"/>
                  <a:t>	При создании методов через прототип, мы теряем возможность использовать локальные переменные как приватные свойства, у них больше нет общей области видимости с конструктором.</a:t>
                </a:r>
              </a:p>
            </p:txBody>
          </p:sp>
        </p:grpSp>
        <p:sp>
          <p:nvSpPr>
            <p:cNvPr id="19" name="Прямоугольник 18"/>
            <p:cNvSpPr/>
            <p:nvPr/>
          </p:nvSpPr>
          <p:spPr>
            <a:xfrm>
              <a:off x="605085" y="980728"/>
              <a:ext cx="7927354" cy="48561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ru-RU" sz="2400" b="1" dirty="0" smtClean="0"/>
                <a:t>Прототипный метод</a:t>
              </a:r>
              <a:endParaRPr lang="ru-RU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36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eetUp\pictures\Три кит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386911" cy="45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0101" y="1124744"/>
            <a:ext cx="2863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/>
              <a:t>Свойства</a:t>
            </a:r>
          </a:p>
          <a:p>
            <a:pPr algn="ctr"/>
            <a:r>
              <a:rPr lang="ru-RU" sz="2000" b="1" dirty="0" smtClean="0"/>
              <a:t>Р</a:t>
            </a:r>
            <a:r>
              <a:rPr lang="en-US" sz="2000" b="1" dirty="0" err="1"/>
              <a:t>ublic</a:t>
            </a:r>
            <a:r>
              <a:rPr lang="en-US" sz="2000" b="1" dirty="0"/>
              <a:t>, private, protected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17898" y="199082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function CoffeeMachine(power</a:t>
            </a:r>
            <a:r>
              <a:rPr lang="ru-RU" b="1" dirty="0" smtClean="0">
                <a:solidFill>
                  <a:srgbClr val="0070C0"/>
                </a:solidFill>
              </a:rPr>
              <a:t>) {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fullPower</a:t>
            </a:r>
            <a:r>
              <a:rPr lang="en-US" b="1" dirty="0">
                <a:solidFill>
                  <a:srgbClr val="0070C0"/>
                </a:solidFill>
              </a:rPr>
              <a:t> = power; // private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ru-RU" b="1" dirty="0" smtClean="0">
                <a:solidFill>
                  <a:srgbClr val="0070C0"/>
                </a:solidFill>
              </a:rPr>
              <a:t>this.waterAmount </a:t>
            </a:r>
            <a:r>
              <a:rPr lang="ru-RU" b="1" dirty="0">
                <a:solidFill>
                  <a:srgbClr val="0070C0"/>
                </a:solidFill>
              </a:rPr>
              <a:t>= 0; // </a:t>
            </a:r>
            <a:r>
              <a:rPr lang="ru-RU" b="1" dirty="0" smtClean="0">
                <a:solidFill>
                  <a:srgbClr val="0070C0"/>
                </a:solidFill>
              </a:rPr>
              <a:t>public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this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_enable; // </a:t>
            </a:r>
            <a:r>
              <a:rPr lang="en-US" b="1" dirty="0" smtClean="0">
                <a:solidFill>
                  <a:srgbClr val="0070C0"/>
                </a:solidFill>
              </a:rPr>
              <a:t>protected</a:t>
            </a: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 smtClean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. .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2224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Внутренний и внешний интерфейс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1036" y="2088524"/>
            <a:ext cx="2119065" cy="53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1400" dirty="0"/>
              <a:t>function </a:t>
            </a:r>
            <a:r>
              <a:rPr lang="en-US" sz="1400" dirty="0" err="1"/>
              <a:t>CoffeeMachine</a:t>
            </a:r>
            <a:r>
              <a:rPr lang="en-US" sz="1400" dirty="0"/>
              <a:t>(power) 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21033" y="2620982"/>
            <a:ext cx="2119065" cy="52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en-US" sz="1400" dirty="0" smtClean="0"/>
              <a:t>Public: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dirty="0"/>
              <a:t>	</a:t>
            </a:r>
            <a:r>
              <a:rPr lang="en-US" sz="1400" dirty="0" err="1"/>
              <a:t>waterAmount</a:t>
            </a:r>
            <a:r>
              <a:rPr lang="ru-RU" sz="16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1033" y="3671630"/>
            <a:ext cx="2120631" cy="536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>
              <a:defRPr sz="1400"/>
            </a:lvl1pPr>
          </a:lstStyle>
          <a:p>
            <a:pPr defTabSz="360000">
              <a:tabLst>
                <a:tab pos="360000" algn="l"/>
              </a:tabLst>
            </a:pPr>
            <a:r>
              <a:rPr lang="en-US" dirty="0"/>
              <a:t>Private:</a:t>
            </a:r>
          </a:p>
          <a:p>
            <a:pPr defTabSz="360000">
              <a:tabLst>
                <a:tab pos="360000" algn="l"/>
              </a:tabLst>
            </a:pPr>
            <a:r>
              <a:rPr lang="en-US" dirty="0"/>
              <a:t>	</a:t>
            </a:r>
            <a:r>
              <a:rPr lang="en-US" dirty="0" err="1"/>
              <a:t>fullPower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21033" y="3146306"/>
            <a:ext cx="2120631" cy="52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en-US" sz="1400" dirty="0" smtClean="0"/>
              <a:t>Protected: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dirty="0"/>
              <a:t>	_enable</a:t>
            </a:r>
            <a:r>
              <a:rPr lang="ru-RU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30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86821" y="1124744"/>
            <a:ext cx="1770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/>
              <a:t>Методы.</a:t>
            </a:r>
          </a:p>
          <a:p>
            <a:pPr algn="ctr"/>
            <a:r>
              <a:rPr lang="ru-RU" sz="2000" b="1" dirty="0" smtClean="0"/>
              <a:t>Р</a:t>
            </a:r>
            <a:r>
              <a:rPr lang="en-US" sz="2000" b="1" dirty="0" err="1"/>
              <a:t>ublic</a:t>
            </a:r>
            <a:r>
              <a:rPr lang="en-US" sz="2000" b="1" dirty="0"/>
              <a:t>, </a:t>
            </a:r>
            <a:r>
              <a:rPr lang="en-US" sz="2000" b="1" dirty="0" smtClean="0"/>
              <a:t>private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59832" y="1844140"/>
            <a:ext cx="57553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CoffeeMachine</a:t>
            </a:r>
            <a:r>
              <a:rPr lang="en-US" sz="1400" b="1" dirty="0">
                <a:solidFill>
                  <a:srgbClr val="0070C0"/>
                </a:solidFill>
              </a:rPr>
              <a:t>(power) </a:t>
            </a:r>
            <a:r>
              <a:rPr lang="en-US" sz="1400" b="1" dirty="0" smtClean="0">
                <a:solidFill>
                  <a:srgbClr val="0070C0"/>
                </a:solidFill>
              </a:rPr>
              <a:t>{</a:t>
            </a:r>
            <a:endParaRPr lang="ru-RU" sz="1400" b="1" dirty="0" smtClean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this.waterAmount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0;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// </a:t>
            </a:r>
            <a:r>
              <a:rPr lang="ru-RU" sz="1400" b="1" dirty="0">
                <a:solidFill>
                  <a:srgbClr val="0070C0"/>
                </a:solidFill>
              </a:rPr>
              <a:t>расчёт времени для кипячения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 	</a:t>
            </a:r>
            <a:r>
              <a:rPr lang="en-US" sz="1400" b="1" dirty="0" smtClean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getBoilTime</a:t>
            </a:r>
            <a:r>
              <a:rPr lang="en-US" sz="1400" b="1" dirty="0">
                <a:solidFill>
                  <a:srgbClr val="0070C0"/>
                </a:solidFill>
              </a:rPr>
              <a:t>()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>
                <a:solidFill>
                  <a:srgbClr val="0070C0"/>
                </a:solidFill>
              </a:rPr>
              <a:t>return </a:t>
            </a:r>
            <a:r>
              <a:rPr lang="en-US" sz="1400" b="1" dirty="0">
                <a:solidFill>
                  <a:srgbClr val="0070C0"/>
                </a:solidFill>
              </a:rPr>
              <a:t>1000; // </a:t>
            </a:r>
            <a:r>
              <a:rPr lang="ru-RU" sz="1400" b="1" dirty="0">
                <a:solidFill>
                  <a:srgbClr val="0070C0"/>
                </a:solidFill>
              </a:rPr>
              <a:t>точная формула расчета будет позже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}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	// </a:t>
            </a:r>
            <a:r>
              <a:rPr lang="ru-RU" sz="1400" b="1" dirty="0">
                <a:solidFill>
                  <a:srgbClr val="0070C0"/>
                </a:solidFill>
              </a:rPr>
              <a:t>что делать по окончании процесса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onReady</a:t>
            </a:r>
            <a:r>
              <a:rPr lang="en-US" sz="1400" b="1" dirty="0">
                <a:solidFill>
                  <a:srgbClr val="0070C0"/>
                </a:solidFill>
              </a:rPr>
              <a:t>()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>
                <a:solidFill>
                  <a:srgbClr val="0070C0"/>
                </a:solidFill>
              </a:rPr>
              <a:t>alert</a:t>
            </a:r>
            <a:r>
              <a:rPr lang="en-US" sz="1400" b="1" dirty="0">
                <a:solidFill>
                  <a:srgbClr val="0070C0"/>
                </a:solidFill>
              </a:rPr>
              <a:t>( '</a:t>
            </a:r>
            <a:r>
              <a:rPr lang="ru-RU" sz="1400" b="1" dirty="0">
                <a:solidFill>
                  <a:srgbClr val="0070C0"/>
                </a:solidFill>
              </a:rPr>
              <a:t>Кофе готово!' 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 smtClean="0">
                <a:solidFill>
                  <a:srgbClr val="0070C0"/>
                </a:solidFill>
              </a:rPr>
              <a:t>	}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endParaRPr lang="ru-RU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this.run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function() {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>
                <a:solidFill>
                  <a:srgbClr val="0070C0"/>
                </a:solidFill>
              </a:rPr>
              <a:t>// </a:t>
            </a:r>
            <a:r>
              <a:rPr lang="en-US" sz="1400" b="1" dirty="0" err="1">
                <a:solidFill>
                  <a:srgbClr val="0070C0"/>
                </a:solidFill>
              </a:rPr>
              <a:t>setTimeout</a:t>
            </a:r>
            <a:r>
              <a:rPr lang="en-US" sz="1400" b="1" dirty="0">
                <a:solidFill>
                  <a:srgbClr val="0070C0"/>
                </a:solidFill>
              </a:rPr>
              <a:t> - </a:t>
            </a:r>
            <a:r>
              <a:rPr lang="ru-RU" sz="1400" b="1" dirty="0">
                <a:solidFill>
                  <a:srgbClr val="0070C0"/>
                </a:solidFill>
              </a:rPr>
              <a:t>встроенная функция,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    </a:t>
            </a:r>
            <a:r>
              <a:rPr lang="ru-RU" sz="1400" b="1" dirty="0" smtClean="0">
                <a:solidFill>
                  <a:srgbClr val="0070C0"/>
                </a:solidFill>
              </a:rPr>
              <a:t>		// </a:t>
            </a:r>
            <a:r>
              <a:rPr lang="ru-RU" sz="1400" b="1" dirty="0">
                <a:solidFill>
                  <a:srgbClr val="0070C0"/>
                </a:solidFill>
              </a:rPr>
              <a:t>она запустит </a:t>
            </a:r>
            <a:r>
              <a:rPr lang="en-US" sz="1400" b="1" dirty="0" err="1">
                <a:solidFill>
                  <a:srgbClr val="0070C0"/>
                </a:solidFill>
              </a:rPr>
              <a:t>onReady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ru-RU" sz="1400" b="1" dirty="0">
                <a:solidFill>
                  <a:srgbClr val="0070C0"/>
                </a:solidFill>
              </a:rPr>
              <a:t>через </a:t>
            </a:r>
            <a:r>
              <a:rPr lang="en-US" sz="1400" b="1" dirty="0" err="1">
                <a:solidFill>
                  <a:srgbClr val="0070C0"/>
                </a:solidFill>
              </a:rPr>
              <a:t>getBoilTime</a:t>
            </a:r>
            <a:r>
              <a:rPr lang="en-US" sz="1400" b="1" dirty="0">
                <a:solidFill>
                  <a:srgbClr val="0070C0"/>
                </a:solidFill>
              </a:rPr>
              <a:t>() </a:t>
            </a:r>
            <a:r>
              <a:rPr lang="ru-RU" sz="1400" b="1" dirty="0">
                <a:solidFill>
                  <a:srgbClr val="0070C0"/>
                </a:solidFill>
              </a:rPr>
              <a:t>миллисекунд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400" b="1" dirty="0">
                <a:solidFill>
                  <a:srgbClr val="0070C0"/>
                </a:solidFill>
              </a:rPr>
              <a:t>    </a:t>
            </a:r>
            <a:r>
              <a:rPr lang="ru-RU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setTimeout</a:t>
            </a:r>
            <a:r>
              <a:rPr lang="en-US" sz="1400" b="1" dirty="0" smtClean="0">
                <a:solidFill>
                  <a:srgbClr val="0070C0"/>
                </a:solidFill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</a:rPr>
              <a:t>onReady</a:t>
            </a:r>
            <a:r>
              <a:rPr lang="en-US" sz="1400" b="1" dirty="0">
                <a:solidFill>
                  <a:srgbClr val="0070C0"/>
                </a:solidFill>
              </a:rPr>
              <a:t>, </a:t>
            </a:r>
            <a:r>
              <a:rPr lang="en-US" sz="1400" b="1" dirty="0" err="1">
                <a:solidFill>
                  <a:srgbClr val="0070C0"/>
                </a:solidFill>
              </a:rPr>
              <a:t>getBoilTime</a:t>
            </a:r>
            <a:r>
              <a:rPr lang="en-US" sz="1400" b="1" dirty="0">
                <a:solidFill>
                  <a:srgbClr val="0070C0"/>
                </a:solidFill>
              </a:rPr>
              <a:t>());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ru-RU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};</a:t>
            </a:r>
            <a:endParaRPr lang="en-US" sz="1400" b="1" dirty="0">
              <a:solidFill>
                <a:srgbClr val="0070C0"/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2224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Внутренний и внешний интерфейс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6487" y="1916832"/>
            <a:ext cx="2119065" cy="53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1400" dirty="0"/>
              <a:t>function </a:t>
            </a:r>
            <a:r>
              <a:rPr lang="en-US" sz="1400" dirty="0" err="1"/>
              <a:t>CoffeeMachine</a:t>
            </a:r>
            <a:r>
              <a:rPr lang="en-US" sz="1400" dirty="0"/>
              <a:t>(power) 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06484" y="2449290"/>
            <a:ext cx="2119065" cy="525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</a:lstStyle>
          <a:p>
            <a:r>
              <a:rPr lang="en-US" sz="1400" dirty="0" smtClean="0"/>
              <a:t>Public: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400" dirty="0" smtClean="0"/>
              <a:t>	run()</a:t>
            </a:r>
            <a:r>
              <a:rPr lang="ru-RU" sz="1600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484" y="2974614"/>
            <a:ext cx="2120631" cy="735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>
              <a:defRPr sz="1400"/>
            </a:lvl1pPr>
          </a:lstStyle>
          <a:p>
            <a:pPr defTabSz="360000">
              <a:tabLst>
                <a:tab pos="360000" algn="l"/>
              </a:tabLst>
            </a:pPr>
            <a:r>
              <a:rPr lang="en-US" dirty="0"/>
              <a:t>Private:</a:t>
            </a:r>
          </a:p>
          <a:p>
            <a:pPr defTabSz="360000">
              <a:tabLst>
                <a:tab pos="360000" algn="l"/>
              </a:tabLst>
            </a:pPr>
            <a:r>
              <a:rPr lang="en-US" dirty="0"/>
              <a:t>	</a:t>
            </a:r>
            <a:r>
              <a:rPr lang="en-US" dirty="0" err="1"/>
              <a:t>getBoilTime</a:t>
            </a:r>
            <a:r>
              <a:rPr lang="en-US" dirty="0" smtClean="0"/>
              <a:t>()</a:t>
            </a:r>
          </a:p>
          <a:p>
            <a:pPr defTabSz="360000">
              <a:tabLst>
                <a:tab pos="360000" algn="l"/>
              </a:tabLst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/>
              <a:t>onReady</a:t>
            </a:r>
            <a:r>
              <a:rPr lang="en-US" dirty="0"/>
              <a:t>()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0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3910" y="1054477"/>
            <a:ext cx="2192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Геттеры и сеттеры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37792" y="1908115"/>
            <a:ext cx="62646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function CoffeeMachine(power</a:t>
            </a:r>
            <a:r>
              <a:rPr lang="ru-RU" sz="1400" b="1" dirty="0">
                <a:solidFill>
                  <a:srgbClr val="0070C0"/>
                </a:solidFill>
              </a:rPr>
              <a:t>, capacity) { 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waterAmount</a:t>
            </a:r>
            <a:r>
              <a:rPr lang="en-US" sz="1400" b="1" dirty="0">
                <a:solidFill>
                  <a:srgbClr val="0070C0"/>
                </a:solidFill>
              </a:rPr>
              <a:t> = 0</a:t>
            </a:r>
            <a:r>
              <a:rPr lang="en-US" sz="1400" b="1" dirty="0" smtClean="0">
                <a:solidFill>
                  <a:srgbClr val="0070C0"/>
                </a:solidFill>
              </a:rPr>
              <a:t>;</a:t>
            </a:r>
            <a:r>
              <a:rPr lang="en-US" sz="1400" b="1" dirty="0">
                <a:solidFill>
                  <a:srgbClr val="0070C0"/>
                </a:solidFill>
              </a:rPr>
              <a:t> // capacity - </a:t>
            </a:r>
            <a:r>
              <a:rPr lang="ru-RU" sz="1400" b="1" dirty="0">
                <a:solidFill>
                  <a:srgbClr val="0070C0"/>
                </a:solidFill>
              </a:rPr>
              <a:t>ёмкость кофеварки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. </a:t>
            </a:r>
            <a:r>
              <a:rPr lang="en-US" sz="1400" b="1" dirty="0">
                <a:solidFill>
                  <a:srgbClr val="0070C0"/>
                </a:solidFill>
              </a:rPr>
              <a:t>.</a:t>
            </a:r>
            <a:r>
              <a:rPr lang="ru-RU" sz="1400" b="1" dirty="0">
                <a:solidFill>
                  <a:srgbClr val="0070C0"/>
                </a:solidFill>
              </a:rPr>
              <a:t> .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  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this.setWaterAmount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function(amount)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>
                <a:solidFill>
                  <a:srgbClr val="0070C0"/>
                </a:solidFill>
              </a:rPr>
              <a:t>(amount &lt; 0) </a:t>
            </a:r>
            <a:r>
              <a:rPr lang="en-US" sz="1400" b="1" dirty="0" smtClean="0">
                <a:solidFill>
                  <a:srgbClr val="0070C0"/>
                </a:solidFill>
              </a:rPr>
              <a:t>{</a:t>
            </a:r>
            <a:endParaRPr lang="en-US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throw </a:t>
            </a:r>
            <a:r>
              <a:rPr lang="en-US" sz="1400" b="1" dirty="0">
                <a:solidFill>
                  <a:srgbClr val="0070C0"/>
                </a:solidFill>
              </a:rPr>
              <a:t>new Error("</a:t>
            </a:r>
            <a:r>
              <a:rPr lang="ru-RU" sz="1400" b="1" dirty="0">
                <a:solidFill>
                  <a:srgbClr val="0070C0"/>
                </a:solidFill>
              </a:rPr>
              <a:t>Значение должно быть положительным");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if </a:t>
            </a:r>
            <a:r>
              <a:rPr lang="ru-RU" sz="1400" b="1" dirty="0">
                <a:solidFill>
                  <a:srgbClr val="0070C0"/>
                </a:solidFill>
              </a:rPr>
              <a:t>(amount &gt; capacity) {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		</a:t>
            </a:r>
            <a:r>
              <a:rPr lang="ru-RU" sz="1400" b="1" dirty="0" smtClean="0">
                <a:solidFill>
                  <a:srgbClr val="0070C0"/>
                </a:solidFill>
              </a:rPr>
              <a:t>throw </a:t>
            </a:r>
            <a:r>
              <a:rPr lang="ru-RU" sz="1400" b="1" dirty="0">
                <a:solidFill>
                  <a:srgbClr val="0070C0"/>
                </a:solidFill>
              </a:rPr>
              <a:t>new Error("Нельзя залить воды больше, чем " + capacity);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waterAmount </a:t>
            </a:r>
            <a:r>
              <a:rPr lang="ru-RU" sz="1400" b="1" dirty="0">
                <a:solidFill>
                  <a:srgbClr val="0070C0"/>
                </a:solidFill>
              </a:rPr>
              <a:t>= amount</a:t>
            </a:r>
            <a:r>
              <a:rPr lang="ru-RU" sz="1400" b="1" dirty="0" smtClean="0">
                <a:solidFill>
                  <a:srgbClr val="0070C0"/>
                </a:solidFill>
              </a:rPr>
              <a:t>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 </a:t>
            </a: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this.getWaterAmount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function()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smtClean="0">
                <a:solidFill>
                  <a:srgbClr val="0070C0"/>
                </a:solidFill>
              </a:rPr>
              <a:t>		return </a:t>
            </a:r>
            <a:r>
              <a:rPr lang="en-US" sz="1400" b="1" dirty="0" err="1">
                <a:solidFill>
                  <a:srgbClr val="0070C0"/>
                </a:solidFill>
              </a:rPr>
              <a:t>waterAmount</a:t>
            </a:r>
            <a:r>
              <a:rPr lang="ru-RU" sz="1400" b="1" dirty="0">
                <a:solidFill>
                  <a:srgbClr val="0070C0"/>
                </a:solidFill>
              </a:rPr>
              <a:t>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</a:t>
            </a:r>
            <a:r>
              <a:rPr lang="ru-RU" sz="1400" b="1" dirty="0" smtClean="0">
                <a:solidFill>
                  <a:srgbClr val="0070C0"/>
                </a:solidFill>
              </a:rPr>
              <a:t>   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 </a:t>
            </a:r>
            <a:r>
              <a:rPr lang="ru-RU" sz="1400" b="1" dirty="0">
                <a:solidFill>
                  <a:srgbClr val="0070C0"/>
                </a:solidFill>
              </a:rPr>
              <a:t>. . .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Внутренний и внешний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3978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52836" y="2122978"/>
            <a:ext cx="6634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CoffeeMachine</a:t>
            </a:r>
            <a:r>
              <a:rPr lang="en-US" sz="1400" b="1" dirty="0">
                <a:solidFill>
                  <a:srgbClr val="0070C0"/>
                </a:solidFill>
              </a:rPr>
              <a:t>(power, capacity)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waterAmount</a:t>
            </a:r>
            <a:r>
              <a:rPr lang="en-US" sz="1400" b="1" dirty="0">
                <a:solidFill>
                  <a:srgbClr val="0070C0"/>
                </a:solidFill>
              </a:rPr>
              <a:t> = 0;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this.waterAmount </a:t>
            </a:r>
            <a:r>
              <a:rPr lang="ru-RU" sz="1400" b="1" dirty="0">
                <a:solidFill>
                  <a:srgbClr val="0070C0"/>
                </a:solidFill>
              </a:rPr>
              <a:t>= function(amount) {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// </a:t>
            </a:r>
            <a:r>
              <a:rPr lang="ru-RU" sz="1400" b="1" dirty="0">
                <a:solidFill>
                  <a:srgbClr val="0070C0"/>
                </a:solidFill>
              </a:rPr>
              <a:t>вызов без параметра, значит режим геттера, возвращаем свойство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>
                <a:solidFill>
                  <a:srgbClr val="0070C0"/>
                </a:solidFill>
              </a:rPr>
              <a:t>(!</a:t>
            </a:r>
            <a:r>
              <a:rPr lang="en-US" sz="1400" b="1" dirty="0" err="1">
                <a:solidFill>
                  <a:srgbClr val="0070C0"/>
                </a:solidFill>
              </a:rPr>
              <a:t>arguments.length</a:t>
            </a:r>
            <a:r>
              <a:rPr lang="en-US" sz="1400" b="1" dirty="0">
                <a:solidFill>
                  <a:srgbClr val="0070C0"/>
                </a:solidFill>
              </a:rPr>
              <a:t>) return </a:t>
            </a:r>
            <a:r>
              <a:rPr lang="en-US" sz="1400" b="1" dirty="0" err="1">
                <a:solidFill>
                  <a:srgbClr val="0070C0"/>
                </a:solidFill>
              </a:rPr>
              <a:t>waterAmount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// </a:t>
            </a:r>
            <a:r>
              <a:rPr lang="ru-RU" sz="1400" b="1" dirty="0">
                <a:solidFill>
                  <a:srgbClr val="0070C0"/>
                </a:solidFill>
              </a:rPr>
              <a:t>иначе режим сеттера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if </a:t>
            </a:r>
            <a:r>
              <a:rPr lang="ru-RU" sz="1400" b="1" dirty="0">
                <a:solidFill>
                  <a:srgbClr val="0070C0"/>
                </a:solidFill>
              </a:rPr>
              <a:t>(amount &lt; 0) {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</a:rPr>
              <a:t>			</a:t>
            </a:r>
            <a:r>
              <a:rPr lang="ru-RU" sz="1400" b="1" dirty="0" smtClean="0">
                <a:solidFill>
                  <a:srgbClr val="0070C0"/>
                </a:solidFill>
              </a:rPr>
              <a:t>throw </a:t>
            </a:r>
            <a:r>
              <a:rPr lang="ru-RU" sz="1400" b="1" dirty="0">
                <a:solidFill>
                  <a:srgbClr val="0070C0"/>
                </a:solidFill>
              </a:rPr>
              <a:t>new Error("Значение должно быть положительным");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}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>
                <a:solidFill>
                  <a:srgbClr val="0070C0"/>
                </a:solidFill>
              </a:rPr>
              <a:t>(amount &gt; capacity)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     		throw </a:t>
            </a:r>
            <a:r>
              <a:rPr lang="en-US" sz="1400" b="1" dirty="0">
                <a:solidFill>
                  <a:srgbClr val="0070C0"/>
                </a:solidFill>
              </a:rPr>
              <a:t>new Error("</a:t>
            </a:r>
            <a:r>
              <a:rPr lang="ru-RU" sz="1400" b="1" dirty="0">
                <a:solidFill>
                  <a:srgbClr val="0070C0"/>
                </a:solidFill>
              </a:rPr>
              <a:t>Нельзя залить воды больше</a:t>
            </a:r>
            <a:r>
              <a:rPr lang="en-US" sz="1400" b="1" dirty="0">
                <a:solidFill>
                  <a:srgbClr val="0070C0"/>
                </a:solidFill>
              </a:rPr>
              <a:t>, </a:t>
            </a:r>
            <a:r>
              <a:rPr lang="ru-RU" sz="1400" b="1" dirty="0">
                <a:solidFill>
                  <a:srgbClr val="0070C0"/>
                </a:solidFill>
              </a:rPr>
              <a:t>чем</a:t>
            </a:r>
            <a:r>
              <a:rPr lang="en-US" sz="1400" b="1" dirty="0">
                <a:solidFill>
                  <a:srgbClr val="0070C0"/>
                </a:solidFill>
              </a:rPr>
              <a:t> " + capacity);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 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waterAmount </a:t>
            </a:r>
            <a:r>
              <a:rPr lang="ru-RU" sz="1400" b="1" dirty="0">
                <a:solidFill>
                  <a:srgbClr val="0070C0"/>
                </a:solidFill>
              </a:rPr>
              <a:t>= amount;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Внутренний и внешний интерфейс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77895" y="1052736"/>
            <a:ext cx="2584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Единый геттер-сеттер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583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00303" y="1462067"/>
            <a:ext cx="3075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Наследование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85513" y="3615405"/>
            <a:ext cx="30877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000" b="1" dirty="0" smtClean="0"/>
              <a:t>Функциональное</a:t>
            </a:r>
            <a:endParaRPr lang="en-US" sz="3000" b="1" dirty="0" smtClean="0"/>
          </a:p>
          <a:p>
            <a:pPr algn="ctr"/>
            <a:r>
              <a:rPr lang="ru-RU" sz="3000" b="1" dirty="0" smtClean="0"/>
              <a:t>наследование</a:t>
            </a:r>
            <a:endParaRPr lang="ru-RU" sz="3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1775" y="3615406"/>
            <a:ext cx="26793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000" b="1" dirty="0"/>
              <a:t>Наследование </a:t>
            </a:r>
            <a:endParaRPr lang="en-US" sz="3000" b="1" dirty="0" smtClean="0"/>
          </a:p>
          <a:p>
            <a:pPr algn="ctr"/>
            <a:r>
              <a:rPr lang="ru-RU" sz="3000" b="1" dirty="0" smtClean="0"/>
              <a:t>на </a:t>
            </a:r>
            <a:r>
              <a:rPr lang="ru-RU" sz="3000" b="1" dirty="0"/>
              <a:t>прототипах</a:t>
            </a:r>
          </a:p>
        </p:txBody>
      </p:sp>
      <p:cxnSp>
        <p:nvCxnSpPr>
          <p:cNvPr id="6" name="Прямая со стрелкой 5"/>
          <p:cNvCxnSpPr>
            <a:endCxn id="3" idx="0"/>
          </p:cNvCxnSpPr>
          <p:nvPr/>
        </p:nvCxnSpPr>
        <p:spPr>
          <a:xfrm flipH="1">
            <a:off x="2729366" y="2287905"/>
            <a:ext cx="1554603" cy="1327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716016" y="2287905"/>
            <a:ext cx="1584176" cy="1327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Функциональное</a:t>
            </a:r>
            <a:r>
              <a:rPr lang="ru-RU" sz="3600" dirty="0"/>
              <a:t> </a:t>
            </a:r>
            <a:r>
              <a:rPr lang="ru-RU" sz="3600" b="1" dirty="0"/>
              <a:t>наследование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57667" y="3848268"/>
            <a:ext cx="2592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function Machine() {</a:t>
            </a: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this</a:t>
            </a:r>
            <a:r>
              <a:rPr lang="ru-RU" sz="1400" b="1" dirty="0">
                <a:solidFill>
                  <a:srgbClr val="0070C0"/>
                </a:solidFill>
              </a:rPr>
              <a:t>._enabled = false;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 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this.enable </a:t>
            </a:r>
            <a:r>
              <a:rPr lang="ru-RU" sz="1400" b="1" dirty="0">
                <a:solidFill>
                  <a:srgbClr val="0070C0"/>
                </a:solidFill>
              </a:rPr>
              <a:t>= function() {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_</a:t>
            </a:r>
            <a:r>
              <a:rPr lang="ru-RU" sz="1400" b="1" dirty="0">
                <a:solidFill>
                  <a:srgbClr val="0070C0"/>
                </a:solidFill>
              </a:rPr>
              <a:t>enabled = true;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}</a:t>
            </a:r>
            <a:r>
              <a:rPr lang="ru-RU" sz="1400" b="1" dirty="0" smtClean="0">
                <a:solidFill>
                  <a:srgbClr val="0070C0"/>
                </a:solidFill>
              </a:rPr>
              <a:t>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 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this.disable </a:t>
            </a:r>
            <a:r>
              <a:rPr lang="ru-RU" sz="1400" b="1" dirty="0">
                <a:solidFill>
                  <a:srgbClr val="0070C0"/>
                </a:solidFill>
              </a:rPr>
              <a:t>= function() {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_</a:t>
            </a:r>
            <a:r>
              <a:rPr lang="ru-RU" sz="1400" b="1" dirty="0">
                <a:solidFill>
                  <a:srgbClr val="0070C0"/>
                </a:solidFill>
              </a:rPr>
              <a:t>enabled = false;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58013" y="3861048"/>
            <a:ext cx="41441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CoffeeMachine</a:t>
            </a:r>
            <a:r>
              <a:rPr lang="en-US" sz="1400" b="1" dirty="0">
                <a:solidFill>
                  <a:srgbClr val="0070C0"/>
                </a:solidFill>
              </a:rPr>
              <a:t>(power)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Machine.call</a:t>
            </a:r>
            <a:r>
              <a:rPr lang="en-US" sz="1400" b="1" dirty="0" smtClean="0">
                <a:solidFill>
                  <a:srgbClr val="0070C0"/>
                </a:solidFill>
              </a:rPr>
              <a:t>(this</a:t>
            </a:r>
            <a:r>
              <a:rPr lang="en-US" sz="1400" b="1" dirty="0">
                <a:solidFill>
                  <a:srgbClr val="0070C0"/>
                </a:solidFill>
              </a:rPr>
              <a:t>); </a:t>
            </a:r>
            <a:r>
              <a:rPr lang="en-US" sz="1400" dirty="0">
                <a:solidFill>
                  <a:srgbClr val="0070C0"/>
                </a:solidFill>
              </a:rPr>
              <a:t>// </a:t>
            </a:r>
            <a:r>
              <a:rPr lang="ru-RU" sz="1400" dirty="0">
                <a:solidFill>
                  <a:srgbClr val="0070C0"/>
                </a:solidFill>
              </a:rPr>
              <a:t>отнаследовать</a:t>
            </a: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waterAmount</a:t>
            </a:r>
            <a:r>
              <a:rPr lang="en-US" sz="1400" b="1" dirty="0">
                <a:solidFill>
                  <a:srgbClr val="0070C0"/>
                </a:solidFill>
              </a:rPr>
              <a:t> = 0;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this.setWaterAmount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</a:rPr>
              <a:t>function(amount</a:t>
            </a:r>
            <a:r>
              <a:rPr lang="en-US" sz="1400" b="1" dirty="0">
                <a:solidFill>
                  <a:srgbClr val="0070C0"/>
                </a:solidFill>
              </a:rPr>
              <a:t>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waterAmount </a:t>
            </a:r>
            <a:r>
              <a:rPr lang="ru-RU" sz="1400" b="1" dirty="0">
                <a:solidFill>
                  <a:srgbClr val="0070C0"/>
                </a:solidFill>
              </a:rPr>
              <a:t>= amount;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 </a:t>
            </a:r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40283" y="1050995"/>
            <a:ext cx="24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Пример наследования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1461" y="1556792"/>
            <a:ext cx="2119065" cy="502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Machine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3492756" y="1660690"/>
            <a:ext cx="1654185" cy="288032"/>
            <a:chOff x="3492756" y="1660690"/>
            <a:chExt cx="1654185" cy="28803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flipH="1">
              <a:off x="3722950" y="1807989"/>
              <a:ext cx="142399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Равнобедренный треугольник 7"/>
            <p:cNvSpPr/>
            <p:nvPr/>
          </p:nvSpPr>
          <p:spPr>
            <a:xfrm rot="16200000">
              <a:off x="3472892" y="1680554"/>
              <a:ext cx="288032" cy="24830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64710" y="1556792"/>
            <a:ext cx="2260605" cy="502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dirty="0" err="1"/>
              <a:t>CoffeeMachine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91596" y="2054251"/>
            <a:ext cx="211906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Свойства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this._enabled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1596" y="2515916"/>
            <a:ext cx="21190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Методы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enable</a:t>
            </a:r>
            <a:r>
              <a:rPr lang="ru-RU" sz="1200" dirty="0" smtClean="0"/>
              <a:t>()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/>
              <a:t>	</a:t>
            </a:r>
            <a:r>
              <a:rPr lang="en-US" sz="1200" dirty="0" smtClean="0"/>
              <a:t>disable</a:t>
            </a:r>
            <a:r>
              <a:rPr lang="ru-RU" sz="1200" dirty="0" smtClean="0"/>
              <a:t>()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4710" y="2059187"/>
            <a:ext cx="226060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Свойства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this._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enabled</a:t>
            </a:r>
            <a:endParaRPr lang="ru-RU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 smtClean="0"/>
              <a:t>	</a:t>
            </a:r>
            <a:r>
              <a:rPr lang="en-US" sz="1200" dirty="0" err="1" smtClean="0"/>
              <a:t>var</a:t>
            </a:r>
            <a:r>
              <a:rPr lang="en-US" sz="1200" dirty="0"/>
              <a:t> </a:t>
            </a:r>
            <a:r>
              <a:rPr lang="en-US" sz="1200" dirty="0" smtClean="0"/>
              <a:t>power</a:t>
            </a:r>
            <a:endParaRPr lang="ru-RU" sz="1200" dirty="0" smtClean="0"/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 smtClean="0"/>
              <a:t>	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waterAmount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64709" y="2882569"/>
            <a:ext cx="226060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Методы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enable</a:t>
            </a:r>
            <a:r>
              <a:rPr lang="ru-RU" sz="12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disable</a:t>
            </a:r>
            <a:r>
              <a:rPr lang="ru-RU" sz="12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 smtClean="0"/>
              <a:t>	</a:t>
            </a:r>
            <a:r>
              <a:rPr lang="en-US" sz="1200" dirty="0" err="1"/>
              <a:t>setWaterAmount</a:t>
            </a:r>
            <a:r>
              <a:rPr lang="en-US" sz="1200" dirty="0"/>
              <a:t>(amount)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84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04664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Функциональное</a:t>
            </a:r>
            <a:r>
              <a:rPr lang="ru-RU" sz="3600" dirty="0"/>
              <a:t> </a:t>
            </a:r>
            <a:r>
              <a:rPr lang="ru-RU" sz="3600" b="1" dirty="0"/>
              <a:t>наследование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37527" y="3648615"/>
            <a:ext cx="25922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function </a:t>
            </a:r>
            <a:r>
              <a:rPr lang="ru-RU" sz="1400" b="1" dirty="0">
                <a:solidFill>
                  <a:srgbClr val="0070C0"/>
                </a:solidFill>
              </a:rPr>
              <a:t>Machine(</a:t>
            </a:r>
            <a:r>
              <a:rPr lang="en-US" sz="1400" b="1" dirty="0">
                <a:solidFill>
                  <a:srgbClr val="0070C0"/>
                </a:solidFill>
              </a:rPr>
              <a:t>power</a:t>
            </a:r>
            <a:r>
              <a:rPr lang="ru-RU" sz="1400" b="1" dirty="0" smtClean="0">
                <a:solidFill>
                  <a:srgbClr val="0070C0"/>
                </a:solidFill>
              </a:rPr>
              <a:t>) {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>
                <a:solidFill>
                  <a:srgbClr val="0070C0"/>
                </a:solidFill>
              </a:rPr>
              <a:t>this._power</a:t>
            </a:r>
            <a:r>
              <a:rPr lang="en-US" sz="1400" b="1" dirty="0">
                <a:solidFill>
                  <a:srgbClr val="0070C0"/>
                </a:solidFill>
              </a:rPr>
              <a:t> = power; </a:t>
            </a:r>
            <a:r>
              <a:rPr lang="en-US" sz="1400" dirty="0">
                <a:solidFill>
                  <a:srgbClr val="0070C0"/>
                </a:solidFill>
              </a:rPr>
              <a:t>// (1)</a:t>
            </a:r>
            <a:endParaRPr lang="ru-RU" sz="1400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this._enabled = false;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 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this.enable = function() {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_enabled = true;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}</a:t>
            </a:r>
            <a:r>
              <a:rPr lang="ru-RU" sz="1400" b="1" dirty="0" smtClean="0">
                <a:solidFill>
                  <a:srgbClr val="0070C0"/>
                </a:solidFill>
              </a:rPr>
              <a:t>;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 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this.disable = function() {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_enabled = false;</a:t>
            </a: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/>
            <a:endParaRPr lang="ru-RU" sz="1400" b="1" dirty="0" smtClean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1999" y="3649911"/>
            <a:ext cx="41441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function </a:t>
            </a:r>
            <a:r>
              <a:rPr lang="en-US" sz="1400" b="1" dirty="0" err="1">
                <a:solidFill>
                  <a:srgbClr val="0070C0"/>
                </a:solidFill>
              </a:rPr>
              <a:t>CoffeeMachine</a:t>
            </a:r>
            <a:r>
              <a:rPr lang="en-US" sz="1400" b="1" dirty="0">
                <a:solidFill>
                  <a:srgbClr val="0070C0"/>
                </a:solidFill>
              </a:rPr>
              <a:t>(power)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Machine.apply</a:t>
            </a:r>
            <a:r>
              <a:rPr lang="en-US" sz="1400" b="1" dirty="0" smtClean="0">
                <a:solidFill>
                  <a:srgbClr val="0070C0"/>
                </a:solidFill>
              </a:rPr>
              <a:t>(this</a:t>
            </a:r>
            <a:r>
              <a:rPr lang="en-US" sz="1400" b="1" dirty="0">
                <a:solidFill>
                  <a:srgbClr val="0070C0"/>
                </a:solidFill>
              </a:rPr>
              <a:t>, arguments); </a:t>
            </a:r>
            <a:r>
              <a:rPr lang="en-US" sz="1400" dirty="0">
                <a:solidFill>
                  <a:srgbClr val="0070C0"/>
                </a:solidFill>
              </a:rPr>
              <a:t>// (2) </a:t>
            </a:r>
            <a:endParaRPr lang="ru-RU" sz="1400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var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waterAmount</a:t>
            </a:r>
            <a:r>
              <a:rPr lang="en-US" sz="1400" b="1" dirty="0">
                <a:solidFill>
                  <a:srgbClr val="0070C0"/>
                </a:solidFill>
              </a:rPr>
              <a:t> = 0;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 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this.setWaterAmount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= </a:t>
            </a:r>
            <a:r>
              <a:rPr lang="en-US" sz="1400" b="1" dirty="0" smtClean="0">
                <a:solidFill>
                  <a:srgbClr val="0070C0"/>
                </a:solidFill>
              </a:rPr>
              <a:t>function(amount</a:t>
            </a:r>
            <a:r>
              <a:rPr lang="en-US" sz="1400" b="1" dirty="0">
                <a:solidFill>
                  <a:srgbClr val="0070C0"/>
                </a:solidFill>
              </a:rPr>
              <a:t>) {</a:t>
            </a:r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en-US" sz="1400" b="1" dirty="0">
                <a:solidFill>
                  <a:srgbClr val="0070C0"/>
                </a:solidFill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ru-RU" sz="1400" b="1" dirty="0" smtClean="0">
                <a:solidFill>
                  <a:srgbClr val="0070C0"/>
                </a:solidFill>
              </a:rPr>
              <a:t>waterAmount </a:t>
            </a:r>
            <a:r>
              <a:rPr lang="ru-RU" sz="1400" b="1" dirty="0">
                <a:solidFill>
                  <a:srgbClr val="0070C0"/>
                </a:solidFill>
              </a:rPr>
              <a:t>= amount;</a:t>
            </a: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ru-RU" sz="1400" b="1" dirty="0" smtClean="0">
                <a:solidFill>
                  <a:srgbClr val="0070C0"/>
                </a:solidFill>
              </a:rPr>
              <a:t>};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defTabSz="360000"/>
            <a:endParaRPr lang="ru-RU" sz="1400" b="1" dirty="0">
              <a:solidFill>
                <a:srgbClr val="0070C0"/>
              </a:solidFill>
            </a:endParaRPr>
          </a:p>
          <a:p>
            <a:pPr defTabSz="360000"/>
            <a:r>
              <a:rPr lang="ru-RU" sz="1400" b="1" dirty="0">
                <a:solidFill>
                  <a:srgbClr val="0070C0"/>
                </a:solidFill>
              </a:rPr>
              <a:t> </a:t>
            </a:r>
            <a:r>
              <a:rPr lang="ru-RU" sz="1400" b="1" dirty="0" smtClean="0">
                <a:solidFill>
                  <a:srgbClr val="0070C0"/>
                </a:solidFill>
              </a:rPr>
              <a:t>}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35408" y="1063523"/>
            <a:ext cx="364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Перенос свойства в </a:t>
            </a:r>
            <a:r>
              <a:rPr lang="ru-RU" b="1" dirty="0" smtClean="0"/>
              <a:t>защищённые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46823" y="1432855"/>
            <a:ext cx="2119065" cy="502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Machine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548118" y="1536753"/>
            <a:ext cx="1654185" cy="288032"/>
            <a:chOff x="3492756" y="1660690"/>
            <a:chExt cx="1654185" cy="28803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3722950" y="1807989"/>
              <a:ext cx="142399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Равнобедренный треугольник 15"/>
            <p:cNvSpPr/>
            <p:nvPr/>
          </p:nvSpPr>
          <p:spPr>
            <a:xfrm rot="16200000">
              <a:off x="3472892" y="1680554"/>
              <a:ext cx="288032" cy="24830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20072" y="1432855"/>
            <a:ext cx="2260605" cy="502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dirty="0" err="1"/>
              <a:t>CoffeeMachine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446958" y="1930314"/>
            <a:ext cx="21190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Свойства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this._</a:t>
            </a:r>
            <a:r>
              <a:rPr lang="en-US" sz="1200" dirty="0" err="1" smtClean="0"/>
              <a:t>enabled</a:t>
            </a:r>
            <a:endParaRPr lang="ru-RU" sz="1200" dirty="0" smtClean="0"/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 smtClean="0"/>
              <a:t>	</a:t>
            </a:r>
            <a:r>
              <a:rPr lang="en-US" sz="1200" dirty="0" err="1" smtClean="0"/>
              <a:t>this._power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6958" y="2576645"/>
            <a:ext cx="211906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Методы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enable</a:t>
            </a:r>
            <a:r>
              <a:rPr lang="ru-RU" sz="1200" dirty="0" smtClean="0"/>
              <a:t>()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/>
              <a:t>	</a:t>
            </a:r>
            <a:r>
              <a:rPr lang="en-US" sz="1200" dirty="0" smtClean="0"/>
              <a:t>disable</a:t>
            </a:r>
            <a:r>
              <a:rPr lang="ru-RU" sz="1200" dirty="0" smtClean="0"/>
              <a:t>()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20072" y="1935250"/>
            <a:ext cx="226060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Свойства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this._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enabled</a:t>
            </a:r>
            <a:endParaRPr lang="ru-RU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this._power</a:t>
            </a:r>
            <a:endParaRPr lang="ru-RU" sz="1200" dirty="0">
              <a:solidFill>
                <a:schemeClr val="accent3">
                  <a:lumMod val="75000"/>
                </a:schemeClr>
              </a:solidFill>
            </a:endParaRP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 smtClean="0"/>
              <a:t>	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waterAmount</a:t>
            </a:r>
            <a:endParaRPr lang="ru-RU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20071" y="2758632"/>
            <a:ext cx="226060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>
            <a:defPPr>
              <a:defRPr lang="ru-RU"/>
            </a:defPPr>
          </a:lstStyle>
          <a:p>
            <a:r>
              <a:rPr lang="ru-RU" sz="1200" dirty="0" smtClean="0"/>
              <a:t>Методы</a:t>
            </a:r>
            <a:r>
              <a:rPr lang="en-US" sz="1200" dirty="0" smtClean="0"/>
              <a:t>: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en-US" sz="1200" dirty="0"/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enable</a:t>
            </a:r>
            <a:r>
              <a:rPr lang="ru-RU" sz="12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disable</a:t>
            </a:r>
            <a:r>
              <a:rPr lang="ru-RU" sz="12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pPr defTabSz="36000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</a:tabLst>
            </a:pPr>
            <a:r>
              <a:rPr lang="ru-RU" sz="1200" dirty="0" smtClean="0"/>
              <a:t>	</a:t>
            </a:r>
            <a:r>
              <a:rPr lang="en-US" sz="1200" dirty="0" err="1"/>
              <a:t>setWaterAmount</a:t>
            </a:r>
            <a:r>
              <a:rPr lang="en-US" sz="1200" dirty="0"/>
              <a:t>(amount)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758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350</Words>
  <Application>Microsoft Office PowerPoint</Application>
  <PresentationFormat>Экран (4:3)</PresentationFormat>
  <Paragraphs>373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Роман Олегович</cp:lastModifiedBy>
  <cp:revision>57</cp:revision>
  <dcterms:created xsi:type="dcterms:W3CDTF">2015-09-21T19:41:18Z</dcterms:created>
  <dcterms:modified xsi:type="dcterms:W3CDTF">2015-09-29T20:31:55Z</dcterms:modified>
</cp:coreProperties>
</file>