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D0BD-3E75-CA51-56A5-944C6E46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C4DF-695B-5CD2-4B03-DFB6E0D85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31720-2B7C-FA03-452C-1B9C468F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DB9-C37E-BA41-9722-67F0704DF2F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B6E1F-F7AE-5417-986E-BEF8BE7F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5365-7488-C452-6A57-9A46D74D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9BC5-2CC1-334D-8265-C6752379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1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CD09-09A1-A526-5265-6BE5237A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D060E-650F-66AF-E2ED-66AFD0DBF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35EDD-A853-0A86-449D-56E88B3F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DB9-C37E-BA41-9722-67F0704DF2F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75BF-8011-B6B4-0A7A-F413957B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E186-1415-1EE0-12CB-08D90DAC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9BC5-2CC1-334D-8265-C6752379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17AC0-E5C9-047A-0C1C-A7131C0B5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657A9-2F4A-5270-B9C4-96385E774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F6BE2-FFF2-50ED-D660-4A20FC17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DB9-C37E-BA41-9722-67F0704DF2F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F066C-A641-E356-CA4F-5E410A1F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064C-E635-A6C4-0E3E-E3ACB6BE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9BC5-2CC1-334D-8265-C6752379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1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D684-AFF9-E29F-B297-A229F6CD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7808-AE9F-15EB-4599-1A71BB88F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03C1-48C0-173F-5D42-AC29E12B1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DB9-C37E-BA41-9722-67F0704DF2F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9F578-824B-4C4E-0A8C-5E952CC4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84FC6-E16A-5550-D9BB-7A366961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9BC5-2CC1-334D-8265-C6752379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9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5BE6-97A3-0725-3CF3-5A615AA1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7A17F-AE16-FD9E-1EBB-5949852E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23FCB-F367-AD1D-CD71-5BEB45EC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DB9-C37E-BA41-9722-67F0704DF2F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99B0D-C777-8662-41F8-27150E70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3E17D-366F-982E-5B79-7AD3A9E3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9BC5-2CC1-334D-8265-C6752379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EF243-FFA2-2DE7-7750-17BD6D0A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3B661-F18A-D217-A98F-FDAF6F66C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E0D9E-340D-1E0C-5D70-682193BF1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A5885-9358-E481-20D3-3C82D322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DB9-C37E-BA41-9722-67F0704DF2F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73744-9130-1E32-F006-45B0DF7A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A13D7-0D5E-1D8E-B2FB-BDEA8422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9BC5-2CC1-334D-8265-C6752379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2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9933B-5FCA-1167-8C15-A89B570B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25A14-85D8-846D-4D31-92E48A6C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73E8E-A1EC-745F-F46D-99A067C3C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A94E3-4C30-7FF9-F4E6-EC8FDA3B9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16550-7F39-057A-302D-1BD4CAFA2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B0D2EF-B00C-E76F-7309-350098166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DB9-C37E-BA41-9722-67F0704DF2F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B369E-BD1A-E462-59E3-2ED38D87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8667F-2BEE-3FE4-5B9B-C53592E1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9BC5-2CC1-334D-8265-C6752379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7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1F67-DF12-27AC-3594-A551B3EB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E77C4-3CF7-2618-FD47-2A16A229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DB9-C37E-BA41-9722-67F0704DF2F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34552-E426-EA48-09C3-EF28F2E0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78FCC-5FED-7EEC-F92E-4DE50EA9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9BC5-2CC1-334D-8265-C6752379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3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DCB98-3D73-57FC-A660-203B927F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DB9-C37E-BA41-9722-67F0704DF2F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248ED-4E53-BDF7-5215-1FE489DE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08952-9FE9-0713-3401-8E1FF7AB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9BC5-2CC1-334D-8265-C6752379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9763-8F08-1BE4-5008-280130DD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4B9C-80DE-8090-E9FB-29BB4DE4B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17E52-72F7-0D7A-107D-C6DCC8CE5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F0575-73A7-72A2-D015-1DFBD867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DB9-C37E-BA41-9722-67F0704DF2F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AD876-D7AA-FFE0-40E2-4AAF90FA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96033-AEF5-2DDE-9664-B663E28B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9BC5-2CC1-334D-8265-C6752379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0DE0-2304-4561-1C13-ED15ED8B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E4B15-5065-5455-D812-B9F88AD5DF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584CA-A269-E966-05DA-89BCA21D0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3E9B8-D866-9270-1131-429E11F6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5CDB9-C37E-BA41-9722-67F0704DF2F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04E2D-B719-4D58-BAC3-C25CA03F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BC794-D197-9551-8EAE-004FDEBA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D9BC5-2CC1-334D-8265-C6752379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7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B25A1-225D-B120-1B55-11496D7D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01F84-D78C-65E9-FA28-303CB55DB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F54DE-B76B-44B4-061B-204B88A86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5CDB9-C37E-BA41-9722-67F0704DF2F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46857-D7BA-ABD9-0448-22C952ACD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25547-FDF7-DFE6-69BE-EA132B73E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D9BC5-2CC1-334D-8265-C6752379C4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1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0B5158-2EB8-B346-E8AA-2060E2D7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69" y="858840"/>
            <a:ext cx="7772400" cy="584107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DFBCB7C-9A51-6441-DE61-0D93CEDC34B0}"/>
              </a:ext>
            </a:extLst>
          </p:cNvPr>
          <p:cNvSpPr txBox="1">
            <a:spLocks/>
          </p:cNvSpPr>
          <p:nvPr/>
        </p:nvSpPr>
        <p:spPr>
          <a:xfrm>
            <a:off x="1276172" y="259238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Going back to school with LLMs</a:t>
            </a:r>
          </a:p>
        </p:txBody>
      </p:sp>
    </p:spTree>
    <p:extLst>
      <p:ext uri="{BB962C8B-B14F-4D97-AF65-F5344CB8AC3E}">
        <p14:creationId xmlns:p14="http://schemas.microsoft.com/office/powerpoint/2010/main" val="89153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3C4B-29EC-491A-3502-A065616F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C3FF-B720-6F23-D7C2-C0E015717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GSM8k – question and answer format </a:t>
            </a:r>
          </a:p>
          <a:p>
            <a:r>
              <a:rPr lang="en-US" dirty="0"/>
              <a:t>Answer is put in the format of &lt;answer&gt;&lt;/answer&gt;</a:t>
            </a:r>
          </a:p>
          <a:p>
            <a:r>
              <a:rPr lang="en-US" dirty="0"/>
              <a:t>We have template for the model to produce 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C1915-5A41-06B4-9084-8A6A3E09D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3" y="3429000"/>
            <a:ext cx="4724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8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7123-82CF-F2A9-74B8-741510078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COT and rewarding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3A3D-F382-36A4-297D-AF6BB1E8A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Reward the &lt;reasoning&gt;&lt;reasoning&gt;&lt;answer&gt;&lt;/answer&gt; template</a:t>
            </a:r>
          </a:p>
          <a:p>
            <a:r>
              <a:rPr lang="en-US" dirty="0" err="1"/>
              <a:t>Deepseek</a:t>
            </a:r>
            <a:r>
              <a:rPr lang="en-US" dirty="0"/>
              <a:t> R1 leverages XML format to first create outputs from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286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B2133-9ADB-2458-45E3-F40D9EC4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does model generate multiple COT?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F4027-68A2-5533-7FC9-E7512D6BB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751" y="1123417"/>
            <a:ext cx="5708649" cy="458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8DB6-3011-3A0C-9812-36FEDDE5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Top-p sampling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B15195-2286-878B-3B04-9B8738E77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43" y="2167496"/>
            <a:ext cx="7772400" cy="325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2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7217-4378-C0F1-B79B-FDFE0422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k sampling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1CF4E2-5E94-C4E5-17D4-E18F8BC4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08" y="2009396"/>
            <a:ext cx="7772400" cy="33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6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2FF05-A050-0ED4-57D8-9108B86D2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442" y="1148000"/>
            <a:ext cx="9144000" cy="2387600"/>
          </a:xfrm>
        </p:spPr>
        <p:txBody>
          <a:bodyPr/>
          <a:lstStyle/>
          <a:p>
            <a:r>
              <a:rPr lang="en-US" dirty="0"/>
              <a:t>RL – a story of reward and polices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9A82B-9187-DD62-4293-2454D80B1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925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A81D1B-CEE6-5C9D-0E70-CE409856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06" y="256953"/>
            <a:ext cx="8909051" cy="634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6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9F5-9887-FFD5-6956-0BB9AC14D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6403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Optimal policy = policy with reward(max(R(P1)), max (R(P2)), max (R(P3)),…)</a:t>
            </a:r>
          </a:p>
        </p:txBody>
      </p:sp>
    </p:spTree>
    <p:extLst>
      <p:ext uri="{BB962C8B-B14F-4D97-AF65-F5344CB8AC3E}">
        <p14:creationId xmlns:p14="http://schemas.microsoft.com/office/powerpoint/2010/main" val="424268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F1E0C6-B8E4-0713-FC5C-7E31F264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24534"/>
            <a:ext cx="7772400" cy="382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97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E0FB-80AD-3F63-E8C0-4BE946EA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breakdown of the GRPO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6C091-D45A-B099-BBED-7D99A33EC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Considering all possible scenarios</a:t>
            </a:r>
          </a:p>
          <a:p>
            <a:r>
              <a:rPr lang="en-US" dirty="0"/>
              <a:t>2. Making small updates </a:t>
            </a:r>
          </a:p>
          <a:p>
            <a:r>
              <a:rPr lang="en-US" dirty="0"/>
              <a:t>3. Clipping the parts to make sure there’s often clipping done that model doesn’t go offshoot</a:t>
            </a:r>
          </a:p>
          <a:p>
            <a:r>
              <a:rPr lang="en-US" dirty="0"/>
              <a:t>4. KL-divergence measures if the model doesn’t measure </a:t>
            </a:r>
          </a:p>
        </p:txBody>
      </p:sp>
    </p:spTree>
    <p:extLst>
      <p:ext uri="{BB962C8B-B14F-4D97-AF65-F5344CB8AC3E}">
        <p14:creationId xmlns:p14="http://schemas.microsoft.com/office/powerpoint/2010/main" val="143085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3992-C79A-61CE-D234-252416A9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Expectation/considering all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189B4-9421-3CBA-DC4F-C5A74282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P(Q) represents empirical distribution of queries in training data</a:t>
            </a:r>
          </a:p>
          <a:p>
            <a:endParaRPr lang="en-US" dirty="0"/>
          </a:p>
          <a:p>
            <a:r>
              <a:rPr lang="el-GR" b="0" i="0" dirty="0">
                <a:solidFill>
                  <a:srgbClr val="333333"/>
                </a:solidFill>
                <a:effectLst/>
                <a:latin typeface="-webkit-pictograph"/>
              </a:rPr>
              <a:t>Π</a:t>
            </a:r>
            <a:r>
              <a:rPr lang="en-US" b="0" i="0" dirty="0">
                <a:solidFill>
                  <a:srgbClr val="333333"/>
                </a:solidFill>
                <a:effectLst/>
                <a:latin typeface="-webkit-pictograph"/>
              </a:rPr>
              <a:t> (old) (O\q) – samples from old distribution over queries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244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25F3-75F9-6096-8C06-0062BD48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small updates – min, CLIP and KL divergence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27FB9-9010-28F2-CF04-233D789C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0" i="0" dirty="0">
                <a:solidFill>
                  <a:srgbClr val="333333"/>
                </a:solidFill>
                <a:effectLst/>
                <a:latin typeface="-webkit-pictograph"/>
              </a:rPr>
              <a:t>Π</a:t>
            </a:r>
            <a:r>
              <a:rPr lang="el-GR" b="0" i="0" dirty="0">
                <a:solidFill>
                  <a:srgbClr val="111111"/>
                </a:solidFill>
                <a:effectLst/>
                <a:latin typeface="-apple-system"/>
              </a:rPr>
              <a:t> ϴ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(oi/q) / </a:t>
            </a:r>
            <a:r>
              <a:rPr lang="el-GR" b="0" i="0" dirty="0">
                <a:solidFill>
                  <a:srgbClr val="333333"/>
                </a:solidFill>
                <a:effectLst/>
                <a:latin typeface="-webkit-pictograph"/>
              </a:rPr>
              <a:t>Π</a:t>
            </a:r>
            <a:r>
              <a:rPr lang="el-GR" b="0" i="0" dirty="0">
                <a:solidFill>
                  <a:srgbClr val="111111"/>
                </a:solidFill>
                <a:effectLst/>
                <a:latin typeface="-apple-system"/>
              </a:rPr>
              <a:t> ϴ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old (oi/q) – are small updates that are done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Clippings are done between </a:t>
            </a:r>
            <a:r>
              <a:rPr lang="el-GR" b="0" i="0" dirty="0">
                <a:solidFill>
                  <a:srgbClr val="333333"/>
                </a:solidFill>
                <a:effectLst/>
                <a:latin typeface="-webkit-pictograph"/>
              </a:rPr>
              <a:t>Π</a:t>
            </a:r>
            <a:r>
              <a:rPr lang="el-GR" b="0" i="0" dirty="0">
                <a:solidFill>
                  <a:srgbClr val="111111"/>
                </a:solidFill>
                <a:effectLst/>
                <a:latin typeface="-apple-system"/>
              </a:rPr>
              <a:t> ϴ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(oi/q) / </a:t>
            </a:r>
            <a:r>
              <a:rPr lang="el-GR" b="0" i="0" dirty="0">
                <a:solidFill>
                  <a:srgbClr val="333333"/>
                </a:solidFill>
                <a:effectLst/>
                <a:latin typeface="-webkit-pictograph"/>
              </a:rPr>
              <a:t>Π</a:t>
            </a:r>
            <a:r>
              <a:rPr lang="el-GR" b="0" i="0" dirty="0">
                <a:solidFill>
                  <a:srgbClr val="111111"/>
                </a:solidFill>
                <a:effectLst/>
                <a:latin typeface="-apple-system"/>
              </a:rPr>
              <a:t> ϴ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old (oi/q), 1 + e and 1-e </a:t>
            </a:r>
          </a:p>
          <a:p>
            <a:r>
              <a:rPr lang="en-US" dirty="0">
                <a:solidFill>
                  <a:srgbClr val="111111"/>
                </a:solidFill>
                <a:latin typeface="-apple-system"/>
              </a:rPr>
              <a:t>And subtracted KL divergence factor from (we reduce the high diversion candidates)  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1/G is </a:t>
            </a:r>
            <a:r>
              <a:rPr lang="en-US" dirty="0">
                <a:solidFill>
                  <a:srgbClr val="111111"/>
                </a:solidFill>
                <a:latin typeface="-apple-system"/>
              </a:rPr>
              <a:t>used to ”normalize” – each query is contributing equally to the final say 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86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D5F2A7-5E23-C1BC-1E97-CF5E744A8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81452"/>
            <a:ext cx="7772400" cy="445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6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