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004500" cy="36004500"/>
  <p:notesSz cx="6858000" cy="9144000"/>
  <p:defaultTextStyle>
    <a:defPPr>
      <a:defRPr lang="cs-CZ"/>
    </a:defPPr>
    <a:lvl1pPr marL="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574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1148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722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2296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2870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3444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4018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4592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34" autoAdjust="0"/>
  </p:normalViewPr>
  <p:slideViewPr>
    <p:cSldViewPr>
      <p:cViewPr>
        <p:scale>
          <a:sx n="60" d="100"/>
          <a:sy n="60" d="100"/>
        </p:scale>
        <p:origin x="3858" y="3888"/>
      </p:cViewPr>
      <p:guideLst>
        <p:guide orient="horz" pos="11340"/>
        <p:guide pos="11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91D3B-6610-4152-9E60-430B184CA373}" type="datetimeFigureOut">
              <a:rPr lang="cs-CZ" smtClean="0"/>
              <a:pPr/>
              <a:t>1.6.2011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C73FE-7B40-468C-B88D-7466A3CE6BE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73FE-7B40-468C-B88D-7466A3CE6BE3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700338" y="11184734"/>
            <a:ext cx="30603825" cy="7717631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400675" y="20402550"/>
            <a:ext cx="2520315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1.6.2011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1.6.2011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26103262" y="1441852"/>
            <a:ext cx="8101013" cy="30720506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800225" y="1441852"/>
            <a:ext cx="23702963" cy="30720506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1.6.2011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1.6.2011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44107" y="23136228"/>
            <a:ext cx="30603825" cy="7150894"/>
          </a:xfrm>
        </p:spPr>
        <p:txBody>
          <a:bodyPr anchor="t"/>
          <a:lstStyle>
            <a:lvl1pPr algn="l">
              <a:defRPr sz="18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844107" y="15260246"/>
            <a:ext cx="30603825" cy="7875982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5740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114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72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2296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1.6.2011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800225" y="8401053"/>
            <a:ext cx="15901988" cy="23761306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8302287" y="8401053"/>
            <a:ext cx="15901988" cy="23761306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1.6.2011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800225" y="8059343"/>
            <a:ext cx="15908240" cy="3358751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800225" y="11418094"/>
            <a:ext cx="15908240" cy="20744262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18289788" y="8059343"/>
            <a:ext cx="15914489" cy="3358751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18289788" y="11418094"/>
            <a:ext cx="15914489" cy="20744262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1.6.2011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1.6.2011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1.6.2011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00227" y="1433512"/>
            <a:ext cx="11845232" cy="6100763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076759" y="1433515"/>
            <a:ext cx="20127516" cy="30728843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800227" y="7534278"/>
            <a:ext cx="11845232" cy="24628081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1.6.2011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57134" y="25203150"/>
            <a:ext cx="21602700" cy="2975375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7057134" y="3217069"/>
            <a:ext cx="21602700" cy="21602700"/>
          </a:xfrm>
        </p:spPr>
        <p:txBody>
          <a:bodyPr/>
          <a:lstStyle>
            <a:lvl1pPr marL="0" indent="0">
              <a:buNone/>
              <a:defRPr sz="14400"/>
            </a:lvl1pPr>
            <a:lvl2pPr marL="2057400" indent="0">
              <a:buNone/>
              <a:defRPr sz="12600"/>
            </a:lvl2pPr>
            <a:lvl3pPr marL="4114800" indent="0">
              <a:buNone/>
              <a:defRPr sz="10800"/>
            </a:lvl3pPr>
            <a:lvl4pPr marL="6172200" indent="0">
              <a:buNone/>
              <a:defRPr sz="9000"/>
            </a:lvl4pPr>
            <a:lvl5pPr marL="8229600" indent="0">
              <a:buNone/>
              <a:defRPr sz="9000"/>
            </a:lvl5pPr>
            <a:lvl6pPr marL="10287000" indent="0">
              <a:buNone/>
              <a:defRPr sz="9000"/>
            </a:lvl6pPr>
            <a:lvl7pPr marL="12344400" indent="0">
              <a:buNone/>
              <a:defRPr sz="9000"/>
            </a:lvl7pPr>
            <a:lvl8pPr marL="14401800" indent="0">
              <a:buNone/>
              <a:defRPr sz="9000"/>
            </a:lvl8pPr>
            <a:lvl9pPr marL="16459200" indent="0">
              <a:buNone/>
              <a:defRPr sz="9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7057134" y="28178524"/>
            <a:ext cx="21602700" cy="4225526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1.6.2011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800225" y="1441850"/>
            <a:ext cx="32404050" cy="6000750"/>
          </a:xfrm>
          <a:prstGeom prst="rect">
            <a:avLst/>
          </a:prstGeom>
        </p:spPr>
        <p:txBody>
          <a:bodyPr vert="horz" lIns="411480" tIns="205740" rIns="411480" bIns="20574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800225" y="8401053"/>
            <a:ext cx="32404050" cy="23761306"/>
          </a:xfrm>
          <a:prstGeom prst="rect">
            <a:avLst/>
          </a:prstGeom>
        </p:spPr>
        <p:txBody>
          <a:bodyPr vert="horz" lIns="411480" tIns="205740" rIns="411480" bIns="20574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800225" y="33370840"/>
            <a:ext cx="8401050" cy="1916906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1.6.2011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2301538" y="33370840"/>
            <a:ext cx="11401425" cy="1916906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25803225" y="33370840"/>
            <a:ext cx="8401050" cy="1916906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800" rtl="0" eaLnBrk="1" latinLnBrk="0" hangingPunct="1"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0" indent="-1543050" algn="l" defTabSz="4114800" rtl="0" eaLnBrk="1" latinLnBrk="0" hangingPunct="1">
        <a:spcBef>
          <a:spcPct val="20000"/>
        </a:spcBef>
        <a:buFont typeface="Arial" pitchFamily="34" charset="0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275" indent="-1285875" algn="l" defTabSz="4114800" rtl="0" eaLnBrk="1" latinLnBrk="0" hangingPunct="1">
        <a:spcBef>
          <a:spcPct val="20000"/>
        </a:spcBef>
        <a:buFont typeface="Arial" pitchFamily="34" charset="0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0" indent="-1028700" algn="l" defTabSz="4114800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0" indent="-1028700" algn="l" defTabSz="4114800" rtl="0" eaLnBrk="1" latinLnBrk="0" hangingPunct="1">
        <a:spcBef>
          <a:spcPct val="20000"/>
        </a:spcBef>
        <a:buFont typeface="Arial" pitchFamily="34" charset="0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délník 96"/>
          <p:cNvSpPr/>
          <p:nvPr/>
        </p:nvSpPr>
        <p:spPr>
          <a:xfrm>
            <a:off x="20450522" y="12529642"/>
            <a:ext cx="1368152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3" name="Obousměrná svislá šipka 122"/>
          <p:cNvSpPr/>
          <p:nvPr/>
        </p:nvSpPr>
        <p:spPr>
          <a:xfrm rot="5400000">
            <a:off x="13429742" y="16094038"/>
            <a:ext cx="504056" cy="1152128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Obdélník 33"/>
          <p:cNvSpPr/>
          <p:nvPr/>
        </p:nvSpPr>
        <p:spPr>
          <a:xfrm flipV="1">
            <a:off x="22106706" y="12673658"/>
            <a:ext cx="207640" cy="18805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/>
          </a:p>
        </p:txBody>
      </p:sp>
      <p:sp>
        <p:nvSpPr>
          <p:cNvPr id="35" name="Obdélník 34"/>
          <p:cNvSpPr/>
          <p:nvPr/>
        </p:nvSpPr>
        <p:spPr>
          <a:xfrm>
            <a:off x="16850122" y="12745666"/>
            <a:ext cx="1584176" cy="1080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2D WPU core</a:t>
            </a:r>
            <a:endParaRPr lang="cs-CZ" sz="2800" dirty="0"/>
          </a:p>
        </p:txBody>
      </p:sp>
      <p:sp>
        <p:nvSpPr>
          <p:cNvPr id="36" name="Obdélník 35"/>
          <p:cNvSpPr/>
          <p:nvPr/>
        </p:nvSpPr>
        <p:spPr>
          <a:xfrm>
            <a:off x="16778114" y="10801450"/>
            <a:ext cx="6120680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Program and data memory (16 MB)</a:t>
            </a:r>
            <a:endParaRPr lang="cs-CZ" sz="3200" dirty="0"/>
          </a:p>
        </p:txBody>
      </p:sp>
      <p:sp>
        <p:nvSpPr>
          <p:cNvPr id="37" name="Obdélník 36"/>
          <p:cNvSpPr/>
          <p:nvPr/>
        </p:nvSpPr>
        <p:spPr>
          <a:xfrm>
            <a:off x="20666546" y="12673658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xPC</a:t>
            </a:r>
            <a:endParaRPr lang="cs-CZ" sz="2800" dirty="0"/>
          </a:p>
        </p:txBody>
      </p:sp>
      <p:sp>
        <p:nvSpPr>
          <p:cNvPr id="38" name="Obdélník 37"/>
          <p:cNvSpPr/>
          <p:nvPr/>
        </p:nvSpPr>
        <p:spPr>
          <a:xfrm>
            <a:off x="20666546" y="13105706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yPC</a:t>
            </a:r>
            <a:endParaRPr lang="cs-CZ" sz="2800" dirty="0"/>
          </a:p>
        </p:txBody>
      </p:sp>
      <p:sp>
        <p:nvSpPr>
          <p:cNvPr id="39" name="Obdélník 38"/>
          <p:cNvSpPr/>
          <p:nvPr/>
        </p:nvSpPr>
        <p:spPr>
          <a:xfrm>
            <a:off x="20666546" y="13537754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BS</a:t>
            </a:r>
            <a:endParaRPr lang="cs-CZ" sz="2800" dirty="0"/>
          </a:p>
        </p:txBody>
      </p:sp>
      <p:sp>
        <p:nvSpPr>
          <p:cNvPr id="40" name="Obdélník 39"/>
          <p:cNvSpPr/>
          <p:nvPr/>
        </p:nvSpPr>
        <p:spPr>
          <a:xfrm rot="16200000">
            <a:off x="19370402" y="13033698"/>
            <a:ext cx="122413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Address</a:t>
            </a:r>
          </a:p>
          <a:p>
            <a:pPr algn="ctr"/>
            <a:r>
              <a:rPr lang="en-US" sz="1600" dirty="0" smtClean="0"/>
              <a:t>calculation</a:t>
            </a:r>
            <a:endParaRPr lang="cs-CZ" sz="1600" dirty="0"/>
          </a:p>
        </p:txBody>
      </p:sp>
      <p:sp>
        <p:nvSpPr>
          <p:cNvPr id="41" name="Šipka doprava 40"/>
          <p:cNvSpPr/>
          <p:nvPr/>
        </p:nvSpPr>
        <p:spPr>
          <a:xfrm flipH="1">
            <a:off x="20234498" y="12745666"/>
            <a:ext cx="432048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Šipka doprava 41"/>
          <p:cNvSpPr/>
          <p:nvPr/>
        </p:nvSpPr>
        <p:spPr>
          <a:xfrm flipH="1">
            <a:off x="20234498" y="13177714"/>
            <a:ext cx="432048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Šipka doprava 42"/>
          <p:cNvSpPr/>
          <p:nvPr/>
        </p:nvSpPr>
        <p:spPr>
          <a:xfrm flipH="1">
            <a:off x="20234498" y="13609762"/>
            <a:ext cx="432048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Šipka doprava 43"/>
          <p:cNvSpPr/>
          <p:nvPr/>
        </p:nvSpPr>
        <p:spPr>
          <a:xfrm flipH="1">
            <a:off x="18434298" y="12817674"/>
            <a:ext cx="1296144" cy="93610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Instruction address</a:t>
            </a:r>
            <a:endParaRPr lang="cs-CZ" sz="1400" dirty="0"/>
          </a:p>
        </p:txBody>
      </p:sp>
      <p:sp>
        <p:nvSpPr>
          <p:cNvPr id="45" name="Obdélník 44"/>
          <p:cNvSpPr/>
          <p:nvPr/>
        </p:nvSpPr>
        <p:spPr>
          <a:xfrm>
            <a:off x="16778114" y="15409962"/>
            <a:ext cx="1152128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32b ALU</a:t>
            </a:r>
            <a:endParaRPr lang="cs-CZ" sz="2000" dirty="0"/>
          </a:p>
        </p:txBody>
      </p:sp>
      <p:sp>
        <p:nvSpPr>
          <p:cNvPr id="46" name="Obdélník 45"/>
          <p:cNvSpPr/>
          <p:nvPr/>
        </p:nvSpPr>
        <p:spPr>
          <a:xfrm>
            <a:off x="18074258" y="15409962"/>
            <a:ext cx="108012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32b FPU</a:t>
            </a:r>
            <a:endParaRPr lang="cs-CZ" sz="2000" dirty="0"/>
          </a:p>
        </p:txBody>
      </p:sp>
      <p:sp>
        <p:nvSpPr>
          <p:cNvPr id="47" name="Obdélník 46"/>
          <p:cNvSpPr/>
          <p:nvPr/>
        </p:nvSpPr>
        <p:spPr>
          <a:xfrm>
            <a:off x="16850122" y="14545866"/>
            <a:ext cx="892899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Internal bus</a:t>
            </a:r>
            <a:endParaRPr lang="cs-CZ" sz="2400" dirty="0"/>
          </a:p>
        </p:txBody>
      </p:sp>
      <p:sp>
        <p:nvSpPr>
          <p:cNvPr id="48" name="Obousměrná svislá šipka 47"/>
          <p:cNvSpPr/>
          <p:nvPr/>
        </p:nvSpPr>
        <p:spPr>
          <a:xfrm>
            <a:off x="17498194" y="13825786"/>
            <a:ext cx="288032" cy="72008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9" name="Obousměrná svislá šipka 48"/>
          <p:cNvSpPr/>
          <p:nvPr/>
        </p:nvSpPr>
        <p:spPr>
          <a:xfrm>
            <a:off x="17210162" y="14833898"/>
            <a:ext cx="288032" cy="57606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0" name="Obousměrná svislá šipka 49"/>
          <p:cNvSpPr/>
          <p:nvPr/>
        </p:nvSpPr>
        <p:spPr>
          <a:xfrm>
            <a:off x="18434298" y="14833898"/>
            <a:ext cx="288032" cy="57606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1" name="Obousměrná svislá šipka 50"/>
          <p:cNvSpPr/>
          <p:nvPr/>
        </p:nvSpPr>
        <p:spPr>
          <a:xfrm rot="5400000">
            <a:off x="21674658" y="12529642"/>
            <a:ext cx="288032" cy="57606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2" name="Obousměrná svislá šipka 51"/>
          <p:cNvSpPr/>
          <p:nvPr/>
        </p:nvSpPr>
        <p:spPr>
          <a:xfrm rot="5400000">
            <a:off x="21674658" y="12961690"/>
            <a:ext cx="288032" cy="57606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ousměrná svislá šipka 52"/>
          <p:cNvSpPr/>
          <p:nvPr/>
        </p:nvSpPr>
        <p:spPr>
          <a:xfrm rot="5400000">
            <a:off x="21674658" y="13393738"/>
            <a:ext cx="288032" cy="57606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5" name="Obousměrná svislá šipka 54"/>
          <p:cNvSpPr/>
          <p:nvPr/>
        </p:nvSpPr>
        <p:spPr>
          <a:xfrm>
            <a:off x="19946466" y="14833898"/>
            <a:ext cx="288032" cy="57606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Obdélník 55"/>
          <p:cNvSpPr/>
          <p:nvPr/>
        </p:nvSpPr>
        <p:spPr>
          <a:xfrm rot="16200000">
            <a:off x="10297395" y="12601650"/>
            <a:ext cx="8424936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IO interface</a:t>
            </a:r>
            <a:endParaRPr lang="cs-CZ" sz="3200" dirty="0"/>
          </a:p>
        </p:txBody>
      </p:sp>
      <p:sp>
        <p:nvSpPr>
          <p:cNvPr id="57" name="Obousměrná svislá šipka 56"/>
          <p:cNvSpPr/>
          <p:nvPr/>
        </p:nvSpPr>
        <p:spPr>
          <a:xfrm>
            <a:off x="17354178" y="11485526"/>
            <a:ext cx="504056" cy="1260140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8" name="Obdélník 57"/>
          <p:cNvSpPr/>
          <p:nvPr/>
        </p:nvSpPr>
        <p:spPr>
          <a:xfrm>
            <a:off x="17870444" y="11593538"/>
            <a:ext cx="178799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32b data</a:t>
            </a:r>
          </a:p>
          <a:p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24b addressing</a:t>
            </a:r>
          </a:p>
          <a:p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8b cell</a:t>
            </a:r>
            <a:endParaRPr lang="cs-CZ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9" name="Obdélník 58"/>
          <p:cNvSpPr/>
          <p:nvPr/>
        </p:nvSpPr>
        <p:spPr>
          <a:xfrm>
            <a:off x="21242610" y="15409962"/>
            <a:ext cx="1728192" cy="1008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2x 1kB stack</a:t>
            </a:r>
          </a:p>
          <a:p>
            <a:pPr algn="ctr"/>
            <a:r>
              <a:rPr lang="en-US" sz="1800" dirty="0" smtClean="0"/>
              <a:t>1024 returns</a:t>
            </a:r>
          </a:p>
          <a:p>
            <a:pPr algn="ctr"/>
            <a:r>
              <a:rPr lang="en-US" sz="1800" dirty="0" smtClean="0"/>
              <a:t>256 arguments</a:t>
            </a:r>
            <a:endParaRPr lang="cs-CZ" sz="1800" dirty="0"/>
          </a:p>
        </p:txBody>
      </p:sp>
      <p:sp>
        <p:nvSpPr>
          <p:cNvPr id="60" name="Obousměrná svislá šipka 59"/>
          <p:cNvSpPr/>
          <p:nvPr/>
        </p:nvSpPr>
        <p:spPr>
          <a:xfrm>
            <a:off x="21962690" y="14833898"/>
            <a:ext cx="288032" cy="57606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1" name="Obousměrná svislá šipka 60"/>
          <p:cNvSpPr/>
          <p:nvPr/>
        </p:nvSpPr>
        <p:spPr>
          <a:xfrm rot="5400000">
            <a:off x="15553978" y="12025586"/>
            <a:ext cx="504056" cy="2088232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2" name="Obdélník 61"/>
          <p:cNvSpPr/>
          <p:nvPr/>
        </p:nvSpPr>
        <p:spPr>
          <a:xfrm>
            <a:off x="14905906" y="12097594"/>
            <a:ext cx="17879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16b data = cell</a:t>
            </a:r>
          </a:p>
          <a:p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16b addressing</a:t>
            </a:r>
          </a:p>
        </p:txBody>
      </p:sp>
      <p:sp>
        <p:nvSpPr>
          <p:cNvPr id="63" name="Obdélník 62"/>
          <p:cNvSpPr/>
          <p:nvPr/>
        </p:nvSpPr>
        <p:spPr>
          <a:xfrm>
            <a:off x="10729442" y="10873458"/>
            <a:ext cx="1872208" cy="1080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Text display</a:t>
            </a:r>
          </a:p>
          <a:p>
            <a:pPr algn="ctr"/>
            <a:r>
              <a:rPr lang="en-US" sz="2000" dirty="0" smtClean="0"/>
              <a:t>Variable size</a:t>
            </a:r>
          </a:p>
          <a:p>
            <a:pPr algn="ctr"/>
            <a:r>
              <a:rPr lang="en-US" sz="2000" dirty="0" smtClean="0"/>
              <a:t>40x4 char. def.</a:t>
            </a:r>
            <a:endParaRPr lang="cs-CZ" sz="2000" dirty="0"/>
          </a:p>
        </p:txBody>
      </p:sp>
      <p:sp>
        <p:nvSpPr>
          <p:cNvPr id="64" name="Obdélník 63"/>
          <p:cNvSpPr/>
          <p:nvPr/>
        </p:nvSpPr>
        <p:spPr>
          <a:xfrm rot="16200000">
            <a:off x="12205607" y="11197493"/>
            <a:ext cx="1251756" cy="4596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Controller</a:t>
            </a:r>
            <a:endParaRPr lang="cs-CZ" sz="1600" dirty="0"/>
          </a:p>
        </p:txBody>
      </p:sp>
      <p:sp>
        <p:nvSpPr>
          <p:cNvPr id="65" name="Obdélník 64"/>
          <p:cNvSpPr/>
          <p:nvPr/>
        </p:nvSpPr>
        <p:spPr>
          <a:xfrm>
            <a:off x="10729442" y="12241610"/>
            <a:ext cx="1872208" cy="1080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LCD</a:t>
            </a:r>
          </a:p>
          <a:p>
            <a:pPr algn="ctr"/>
            <a:r>
              <a:rPr lang="en-US" sz="2000" dirty="0" smtClean="0"/>
              <a:t>Variable size</a:t>
            </a:r>
          </a:p>
          <a:p>
            <a:pPr algn="ctr"/>
            <a:r>
              <a:rPr lang="en-US" sz="2000" dirty="0" smtClean="0"/>
              <a:t>128x128x24 def.</a:t>
            </a:r>
            <a:endParaRPr lang="cs-CZ" sz="2000" dirty="0"/>
          </a:p>
        </p:txBody>
      </p:sp>
      <p:sp>
        <p:nvSpPr>
          <p:cNvPr id="66" name="Obdélník 65"/>
          <p:cNvSpPr/>
          <p:nvPr/>
        </p:nvSpPr>
        <p:spPr>
          <a:xfrm rot="16200000">
            <a:off x="12205607" y="12565645"/>
            <a:ext cx="1251756" cy="4596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Controller</a:t>
            </a:r>
            <a:endParaRPr lang="cs-CZ" sz="1600" dirty="0"/>
          </a:p>
        </p:txBody>
      </p:sp>
      <p:sp>
        <p:nvSpPr>
          <p:cNvPr id="67" name="Obdélník 66"/>
          <p:cNvSpPr/>
          <p:nvPr/>
        </p:nvSpPr>
        <p:spPr>
          <a:xfrm>
            <a:off x="15337954" y="14257834"/>
            <a:ext cx="1296144" cy="864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Interrupt controller</a:t>
            </a:r>
            <a:endParaRPr lang="cs-CZ" sz="2000" dirty="0"/>
          </a:p>
        </p:txBody>
      </p:sp>
      <p:sp>
        <p:nvSpPr>
          <p:cNvPr id="68" name="Ohnutá šipka 67"/>
          <p:cNvSpPr/>
          <p:nvPr/>
        </p:nvSpPr>
        <p:spPr>
          <a:xfrm>
            <a:off x="15914018" y="13393738"/>
            <a:ext cx="936104" cy="864096"/>
          </a:xfrm>
          <a:prstGeom prst="bentArrow">
            <a:avLst>
              <a:gd name="adj1" fmla="val 18682"/>
              <a:gd name="adj2" fmla="val 25000"/>
              <a:gd name="adj3" fmla="val 25000"/>
              <a:gd name="adj4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69" name="Obdélník 68"/>
          <p:cNvSpPr/>
          <p:nvPr/>
        </p:nvSpPr>
        <p:spPr>
          <a:xfrm>
            <a:off x="23258834" y="15409962"/>
            <a:ext cx="1944216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Timers</a:t>
            </a:r>
          </a:p>
          <a:p>
            <a:pPr algn="ctr"/>
            <a:r>
              <a:rPr lang="en-US" sz="1800" dirty="0" smtClean="0"/>
              <a:t>4x  24b counting </a:t>
            </a:r>
            <a:r>
              <a:rPr lang="en-US" sz="1800" dirty="0" smtClean="0"/>
              <a:t>timers</a:t>
            </a:r>
            <a:br>
              <a:rPr lang="en-US" sz="1800" dirty="0" smtClean="0"/>
            </a:br>
            <a:r>
              <a:rPr lang="en-US" sz="1800" dirty="0" smtClean="0"/>
              <a:t>TV0 – TV3</a:t>
            </a:r>
            <a:endParaRPr lang="cs-CZ" sz="1800" dirty="0"/>
          </a:p>
        </p:txBody>
      </p:sp>
      <p:sp>
        <p:nvSpPr>
          <p:cNvPr id="70" name="Obousměrná svislá šipka 69"/>
          <p:cNvSpPr/>
          <p:nvPr/>
        </p:nvSpPr>
        <p:spPr>
          <a:xfrm>
            <a:off x="24122930" y="14833898"/>
            <a:ext cx="288032" cy="57606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4" name="Obdélník 73"/>
          <p:cNvSpPr/>
          <p:nvPr/>
        </p:nvSpPr>
        <p:spPr>
          <a:xfrm>
            <a:off x="19298394" y="15409962"/>
            <a:ext cx="1728192" cy="1080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32b registers:</a:t>
            </a:r>
          </a:p>
          <a:p>
            <a:pPr algn="ctr"/>
            <a:r>
              <a:rPr lang="en-US" sz="1800" dirty="0" smtClean="0"/>
              <a:t>LI, RE, SQ, CI, TR, PE, HE, ST, EL, PO</a:t>
            </a:r>
            <a:endParaRPr lang="cs-CZ" sz="1800" dirty="0"/>
          </a:p>
        </p:txBody>
      </p:sp>
      <p:cxnSp>
        <p:nvCxnSpPr>
          <p:cNvPr id="76" name="Pravoúhlá spojovací čára 75"/>
          <p:cNvCxnSpPr/>
          <p:nvPr/>
        </p:nvCxnSpPr>
        <p:spPr>
          <a:xfrm rot="5400000" flipH="1">
            <a:off x="16094038" y="14797894"/>
            <a:ext cx="720080" cy="1368152"/>
          </a:xfrm>
          <a:prstGeom prst="bentConnector3">
            <a:avLst>
              <a:gd name="adj1" fmla="val -3174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Obdélník 79"/>
          <p:cNvSpPr/>
          <p:nvPr/>
        </p:nvSpPr>
        <p:spPr>
          <a:xfrm>
            <a:off x="16850122" y="17282170"/>
            <a:ext cx="892899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Internal bus</a:t>
            </a:r>
            <a:endParaRPr lang="cs-CZ" sz="2400" dirty="0"/>
          </a:p>
        </p:txBody>
      </p:sp>
      <p:sp>
        <p:nvSpPr>
          <p:cNvPr id="81" name="Obousměrná svislá šipka 80"/>
          <p:cNvSpPr/>
          <p:nvPr/>
        </p:nvSpPr>
        <p:spPr>
          <a:xfrm>
            <a:off x="25347066" y="14833898"/>
            <a:ext cx="360040" cy="2448272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91" name="Pravoúhlá spojovací čára 90"/>
          <p:cNvCxnSpPr>
            <a:stCxn id="69" idx="2"/>
          </p:cNvCxnSpPr>
          <p:nvPr/>
        </p:nvCxnSpPr>
        <p:spPr>
          <a:xfrm rot="5400000" flipH="1">
            <a:off x="18704328" y="11035476"/>
            <a:ext cx="2160240" cy="8892988"/>
          </a:xfrm>
          <a:prstGeom prst="bentConnector4">
            <a:avLst>
              <a:gd name="adj1" fmla="val -10582"/>
              <a:gd name="adj2" fmla="val 10442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Pravoúhlá spojovací čára 99"/>
          <p:cNvCxnSpPr>
            <a:stCxn id="46" idx="2"/>
            <a:endCxn id="67" idx="1"/>
          </p:cNvCxnSpPr>
          <p:nvPr/>
        </p:nvCxnSpPr>
        <p:spPr>
          <a:xfrm rot="5400000" flipH="1">
            <a:off x="16400072" y="13627764"/>
            <a:ext cx="1152128" cy="3276364"/>
          </a:xfrm>
          <a:prstGeom prst="bentConnector4">
            <a:avLst>
              <a:gd name="adj1" fmla="val -34057"/>
              <a:gd name="adj2" fmla="val 10697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Tvar 111"/>
          <p:cNvCxnSpPr/>
          <p:nvPr/>
        </p:nvCxnSpPr>
        <p:spPr>
          <a:xfrm rot="5400000" flipH="1">
            <a:off x="18290282" y="12889682"/>
            <a:ext cx="1296144" cy="5760640"/>
          </a:xfrm>
          <a:prstGeom prst="bentConnector4">
            <a:avLst>
              <a:gd name="adj1" fmla="val -17637"/>
              <a:gd name="adj2" fmla="val 100008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Obdélník 117"/>
          <p:cNvSpPr/>
          <p:nvPr/>
        </p:nvSpPr>
        <p:spPr>
          <a:xfrm rot="16200000">
            <a:off x="13709389" y="17686599"/>
            <a:ext cx="1592560" cy="783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External interrupts</a:t>
            </a:r>
            <a:endParaRPr lang="cs-CZ" sz="2400" dirty="0"/>
          </a:p>
        </p:txBody>
      </p:sp>
      <p:cxnSp>
        <p:nvCxnSpPr>
          <p:cNvPr id="120" name="Tvar 119"/>
          <p:cNvCxnSpPr>
            <a:stCxn id="118" idx="2"/>
          </p:cNvCxnSpPr>
          <p:nvPr/>
        </p:nvCxnSpPr>
        <p:spPr>
          <a:xfrm flipV="1">
            <a:off x="14897520" y="15121930"/>
            <a:ext cx="592836" cy="295652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Obdélník 123"/>
          <p:cNvSpPr/>
          <p:nvPr/>
        </p:nvSpPr>
        <p:spPr>
          <a:xfrm>
            <a:off x="10729442" y="13609763"/>
            <a:ext cx="1872208" cy="1080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Switches</a:t>
            </a:r>
          </a:p>
          <a:p>
            <a:pPr algn="ctr"/>
            <a:r>
              <a:rPr lang="en-US" sz="2000" dirty="0" smtClean="0"/>
              <a:t>4 rows of 8 SW</a:t>
            </a:r>
            <a:endParaRPr lang="cs-CZ" sz="2000" dirty="0"/>
          </a:p>
        </p:txBody>
      </p:sp>
      <p:sp>
        <p:nvSpPr>
          <p:cNvPr id="125" name="Obdélník 124"/>
          <p:cNvSpPr/>
          <p:nvPr/>
        </p:nvSpPr>
        <p:spPr>
          <a:xfrm rot="16200000">
            <a:off x="12205607" y="13933798"/>
            <a:ext cx="1251756" cy="4596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Controller</a:t>
            </a:r>
            <a:endParaRPr lang="cs-CZ" sz="1600" dirty="0"/>
          </a:p>
        </p:txBody>
      </p:sp>
      <p:sp>
        <p:nvSpPr>
          <p:cNvPr id="126" name="Obdélník 125"/>
          <p:cNvSpPr/>
          <p:nvPr/>
        </p:nvSpPr>
        <p:spPr>
          <a:xfrm>
            <a:off x="10729442" y="14977915"/>
            <a:ext cx="1872208" cy="1080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LED</a:t>
            </a:r>
          </a:p>
          <a:p>
            <a:pPr algn="ctr"/>
            <a:r>
              <a:rPr lang="en-US" sz="2000" dirty="0" smtClean="0"/>
              <a:t>4 rows of 32 LEDs</a:t>
            </a:r>
            <a:endParaRPr lang="cs-CZ" sz="2000" dirty="0"/>
          </a:p>
        </p:txBody>
      </p:sp>
      <p:sp>
        <p:nvSpPr>
          <p:cNvPr id="127" name="Obdélník 126"/>
          <p:cNvSpPr/>
          <p:nvPr/>
        </p:nvSpPr>
        <p:spPr>
          <a:xfrm rot="16200000">
            <a:off x="12205607" y="15301950"/>
            <a:ext cx="1251756" cy="4596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Controller</a:t>
            </a:r>
            <a:endParaRPr lang="cs-CZ" sz="1600" dirty="0"/>
          </a:p>
        </p:txBody>
      </p:sp>
      <p:sp>
        <p:nvSpPr>
          <p:cNvPr id="71" name="Obousměrná svislá šipka 70"/>
          <p:cNvSpPr/>
          <p:nvPr/>
        </p:nvSpPr>
        <p:spPr>
          <a:xfrm>
            <a:off x="24050922" y="17570202"/>
            <a:ext cx="288032" cy="57606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2" name="Šipka dolů 71"/>
          <p:cNvSpPr/>
          <p:nvPr/>
        </p:nvSpPr>
        <p:spPr>
          <a:xfrm flipV="1">
            <a:off x="24482970" y="16562090"/>
            <a:ext cx="288032" cy="158417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Obdélník 53"/>
          <p:cNvSpPr/>
          <p:nvPr/>
        </p:nvSpPr>
        <p:spPr>
          <a:xfrm>
            <a:off x="23330842" y="18146266"/>
            <a:ext cx="1872208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Registers</a:t>
            </a:r>
          </a:p>
          <a:p>
            <a:pPr algn="ctr"/>
            <a:r>
              <a:rPr lang="en-US" sz="2000" dirty="0" smtClean="0"/>
              <a:t>TC, TF0 – </a:t>
            </a:r>
            <a:r>
              <a:rPr lang="en-US" sz="2000" dirty="0" smtClean="0"/>
              <a:t>TF3</a:t>
            </a:r>
            <a:endParaRPr lang="cs-CZ" sz="2000" dirty="0"/>
          </a:p>
        </p:txBody>
      </p:sp>
      <p:sp>
        <p:nvSpPr>
          <p:cNvPr id="73" name="Obousměrná svislá šipka 72"/>
          <p:cNvSpPr/>
          <p:nvPr/>
        </p:nvSpPr>
        <p:spPr>
          <a:xfrm rot="5400000">
            <a:off x="13429742" y="12205606"/>
            <a:ext cx="504056" cy="1152128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5" name="Obousměrná svislá šipka 74"/>
          <p:cNvSpPr/>
          <p:nvPr/>
        </p:nvSpPr>
        <p:spPr>
          <a:xfrm rot="5400000">
            <a:off x="13429742" y="10837454"/>
            <a:ext cx="504056" cy="1152128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7" name="Obousměrná svislá šipka 76"/>
          <p:cNvSpPr/>
          <p:nvPr/>
        </p:nvSpPr>
        <p:spPr>
          <a:xfrm rot="5400000">
            <a:off x="13429742" y="13357734"/>
            <a:ext cx="504056" cy="1152128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8" name="Obousměrná svislá šipka 77"/>
          <p:cNvSpPr/>
          <p:nvPr/>
        </p:nvSpPr>
        <p:spPr>
          <a:xfrm rot="5400000">
            <a:off x="13429742" y="14941910"/>
            <a:ext cx="504056" cy="1152128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93" name="Pravoúhlá spojovací čára 92"/>
          <p:cNvCxnSpPr/>
          <p:nvPr/>
        </p:nvCxnSpPr>
        <p:spPr>
          <a:xfrm>
            <a:off x="13061320" y="14591489"/>
            <a:ext cx="1052498" cy="39148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Obdélník 97"/>
          <p:cNvSpPr/>
          <p:nvPr/>
        </p:nvSpPr>
        <p:spPr>
          <a:xfrm>
            <a:off x="10729442" y="9477686"/>
            <a:ext cx="1872208" cy="1080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Sound generator</a:t>
            </a:r>
            <a:endParaRPr lang="cs-CZ" sz="2000" dirty="0"/>
          </a:p>
        </p:txBody>
      </p:sp>
      <p:sp>
        <p:nvSpPr>
          <p:cNvPr id="99" name="Obdélník 98"/>
          <p:cNvSpPr/>
          <p:nvPr/>
        </p:nvSpPr>
        <p:spPr>
          <a:xfrm rot="16200000">
            <a:off x="12205607" y="9801721"/>
            <a:ext cx="1251756" cy="4596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Controller</a:t>
            </a:r>
            <a:endParaRPr lang="cs-CZ" sz="1600" dirty="0"/>
          </a:p>
        </p:txBody>
      </p:sp>
      <p:sp>
        <p:nvSpPr>
          <p:cNvPr id="101" name="Obousměrná svislá šipka 100"/>
          <p:cNvSpPr/>
          <p:nvPr/>
        </p:nvSpPr>
        <p:spPr>
          <a:xfrm rot="5400000">
            <a:off x="13429742" y="9469303"/>
            <a:ext cx="504056" cy="1152128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17" name="Pravoúhlá spojovací čára 116"/>
          <p:cNvCxnSpPr/>
          <p:nvPr/>
        </p:nvCxnSpPr>
        <p:spPr>
          <a:xfrm>
            <a:off x="13061320" y="10369402"/>
            <a:ext cx="1052498" cy="7182798"/>
          </a:xfrm>
          <a:prstGeom prst="bentConnector3">
            <a:avLst>
              <a:gd name="adj1" fmla="val 7246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Obdélník 120"/>
          <p:cNvSpPr/>
          <p:nvPr/>
        </p:nvSpPr>
        <p:spPr>
          <a:xfrm>
            <a:off x="10729442" y="16418075"/>
            <a:ext cx="1872208" cy="1080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Keyboard</a:t>
            </a:r>
          </a:p>
        </p:txBody>
      </p:sp>
      <p:sp>
        <p:nvSpPr>
          <p:cNvPr id="122" name="Obdélník 121"/>
          <p:cNvSpPr/>
          <p:nvPr/>
        </p:nvSpPr>
        <p:spPr>
          <a:xfrm rot="16200000">
            <a:off x="12205607" y="16742110"/>
            <a:ext cx="1251756" cy="4596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Controller</a:t>
            </a:r>
            <a:endParaRPr lang="cs-CZ" sz="1600" dirty="0"/>
          </a:p>
        </p:txBody>
      </p:sp>
      <p:cxnSp>
        <p:nvCxnSpPr>
          <p:cNvPr id="129" name="Pravoúhlá spojovací čára 128"/>
          <p:cNvCxnSpPr/>
          <p:nvPr/>
        </p:nvCxnSpPr>
        <p:spPr>
          <a:xfrm>
            <a:off x="13061320" y="17111769"/>
            <a:ext cx="1052498" cy="1106505"/>
          </a:xfrm>
          <a:prstGeom prst="bentConnector3">
            <a:avLst>
              <a:gd name="adj1" fmla="val 3052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Obousměrná svislá šipka 81"/>
          <p:cNvSpPr/>
          <p:nvPr/>
        </p:nvSpPr>
        <p:spPr>
          <a:xfrm>
            <a:off x="17426186" y="17570202"/>
            <a:ext cx="288032" cy="57606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Šipka ohnutá nahoru 82"/>
          <p:cNvSpPr/>
          <p:nvPr/>
        </p:nvSpPr>
        <p:spPr>
          <a:xfrm flipH="1">
            <a:off x="16274058" y="15121930"/>
            <a:ext cx="648072" cy="3456384"/>
          </a:xfrm>
          <a:prstGeom prst="bent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9" name="Obdélník 78"/>
          <p:cNvSpPr/>
          <p:nvPr/>
        </p:nvSpPr>
        <p:spPr>
          <a:xfrm>
            <a:off x="16922130" y="18146266"/>
            <a:ext cx="1368152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Register IC</a:t>
            </a:r>
          </a:p>
          <a:p>
            <a:pPr algn="ctr"/>
            <a:r>
              <a:rPr lang="en-US" sz="2000" dirty="0" smtClean="0"/>
              <a:t>Register IB</a:t>
            </a:r>
          </a:p>
        </p:txBody>
      </p:sp>
      <p:sp>
        <p:nvSpPr>
          <p:cNvPr id="85" name="Obousměrná svislá šipka 84"/>
          <p:cNvSpPr/>
          <p:nvPr/>
        </p:nvSpPr>
        <p:spPr>
          <a:xfrm>
            <a:off x="22106706" y="17570202"/>
            <a:ext cx="288032" cy="57606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6" name="Šipka dolů 85"/>
          <p:cNvSpPr/>
          <p:nvPr/>
        </p:nvSpPr>
        <p:spPr>
          <a:xfrm flipV="1">
            <a:off x="22538754" y="16418074"/>
            <a:ext cx="288032" cy="172819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4" name="Obdélník 83"/>
          <p:cNvSpPr/>
          <p:nvPr/>
        </p:nvSpPr>
        <p:spPr>
          <a:xfrm>
            <a:off x="21746666" y="18146266"/>
            <a:ext cx="1368152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Register SI</a:t>
            </a:r>
          </a:p>
          <a:p>
            <a:pPr algn="ctr"/>
            <a:r>
              <a:rPr lang="en-US" sz="2000" dirty="0" smtClean="0"/>
              <a:t>Register SA</a:t>
            </a:r>
            <a:endParaRPr lang="cs-CZ" sz="2000" dirty="0"/>
          </a:p>
        </p:txBody>
      </p:sp>
      <p:sp>
        <p:nvSpPr>
          <p:cNvPr id="94" name="Obdélník 93"/>
          <p:cNvSpPr/>
          <p:nvPr/>
        </p:nvSpPr>
        <p:spPr>
          <a:xfrm>
            <a:off x="20666546" y="11593538"/>
            <a:ext cx="3024336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Interrupt return latch (34b)</a:t>
            </a:r>
          </a:p>
        </p:txBody>
      </p:sp>
      <p:sp>
        <p:nvSpPr>
          <p:cNvPr id="95" name="Obousměrná svislá šipka 94"/>
          <p:cNvSpPr/>
          <p:nvPr/>
        </p:nvSpPr>
        <p:spPr>
          <a:xfrm>
            <a:off x="22826786" y="11953578"/>
            <a:ext cx="360040" cy="2592288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6" name="Obousměrná svislá šipka 95"/>
          <p:cNvSpPr/>
          <p:nvPr/>
        </p:nvSpPr>
        <p:spPr>
          <a:xfrm>
            <a:off x="20954578" y="11953578"/>
            <a:ext cx="288032" cy="576064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2" name="Obdélník 101"/>
          <p:cNvSpPr/>
          <p:nvPr/>
        </p:nvSpPr>
        <p:spPr>
          <a:xfrm>
            <a:off x="23618874" y="13033698"/>
            <a:ext cx="1584176" cy="9361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4b register IS </a:t>
            </a:r>
            <a:br>
              <a:rPr lang="en-US" sz="2000" dirty="0" smtClean="0"/>
            </a:br>
            <a:r>
              <a:rPr lang="en-US" sz="2000" dirty="0" smtClean="0"/>
              <a:t>(Instruction Status)</a:t>
            </a:r>
          </a:p>
        </p:txBody>
      </p:sp>
      <p:sp>
        <p:nvSpPr>
          <p:cNvPr id="103" name="Obousměrná svislá šipka 102"/>
          <p:cNvSpPr/>
          <p:nvPr/>
        </p:nvSpPr>
        <p:spPr>
          <a:xfrm>
            <a:off x="24338954" y="13969802"/>
            <a:ext cx="288032" cy="57606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4" name="Obdélník 103"/>
          <p:cNvSpPr/>
          <p:nvPr/>
        </p:nvSpPr>
        <p:spPr>
          <a:xfrm>
            <a:off x="18434298" y="18146266"/>
            <a:ext cx="1584176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Register ARG</a:t>
            </a:r>
          </a:p>
        </p:txBody>
      </p:sp>
      <p:sp>
        <p:nvSpPr>
          <p:cNvPr id="105" name="Obousměrná svislá šipka 104"/>
          <p:cNvSpPr/>
          <p:nvPr/>
        </p:nvSpPr>
        <p:spPr>
          <a:xfrm>
            <a:off x="19082370" y="17570202"/>
            <a:ext cx="288032" cy="57606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6" name="Obdélník 105"/>
          <p:cNvSpPr/>
          <p:nvPr/>
        </p:nvSpPr>
        <p:spPr>
          <a:xfrm>
            <a:off x="20162490" y="18146266"/>
            <a:ext cx="144016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Register SW</a:t>
            </a:r>
          </a:p>
        </p:txBody>
      </p:sp>
      <p:sp>
        <p:nvSpPr>
          <p:cNvPr id="107" name="Obousměrná svislá šipka 106"/>
          <p:cNvSpPr/>
          <p:nvPr/>
        </p:nvSpPr>
        <p:spPr>
          <a:xfrm>
            <a:off x="20738554" y="17570202"/>
            <a:ext cx="288032" cy="57606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7829</TotalTime>
  <Words>142</Words>
  <Application>Microsoft Office PowerPoint</Application>
  <PresentationFormat>Vlastní</PresentationFormat>
  <Paragraphs>56</Paragraphs>
  <Slides>1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sady Office</vt:lpstr>
      <vt:lpstr>Snímek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Tails.cpp</dc:creator>
  <cp:lastModifiedBy>Tomáš Mariančík</cp:lastModifiedBy>
  <cp:revision>271</cp:revision>
  <dcterms:created xsi:type="dcterms:W3CDTF">2011-04-13T08:52:44Z</dcterms:created>
  <dcterms:modified xsi:type="dcterms:W3CDTF">2011-06-01T08:02:58Z</dcterms:modified>
</cp:coreProperties>
</file>