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8" autoAdjust="0"/>
    <p:restoredTop sz="94660"/>
  </p:normalViewPr>
  <p:slideViewPr>
    <p:cSldViewPr>
      <p:cViewPr varScale="1">
        <p:scale>
          <a:sx n="110" d="100"/>
          <a:sy n="110" d="100"/>
        </p:scale>
        <p:origin x="-9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F32BB-7927-4BCE-9F17-7933D710A3C5}" type="datetimeFigureOut">
              <a:rPr lang="cs-CZ" smtClean="0"/>
              <a:pPr/>
              <a:t>22.6.2011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F7ED-4986-4C25-8F53-84F42CDCA34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F32BB-7927-4BCE-9F17-7933D710A3C5}" type="datetimeFigureOut">
              <a:rPr lang="cs-CZ" smtClean="0"/>
              <a:pPr/>
              <a:t>22.6.2011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F7ED-4986-4C25-8F53-84F42CDCA34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F32BB-7927-4BCE-9F17-7933D710A3C5}" type="datetimeFigureOut">
              <a:rPr lang="cs-CZ" smtClean="0"/>
              <a:pPr/>
              <a:t>22.6.2011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F7ED-4986-4C25-8F53-84F42CDCA34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F32BB-7927-4BCE-9F17-7933D710A3C5}" type="datetimeFigureOut">
              <a:rPr lang="cs-CZ" smtClean="0"/>
              <a:pPr/>
              <a:t>22.6.2011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F7ED-4986-4C25-8F53-84F42CDCA34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F32BB-7927-4BCE-9F17-7933D710A3C5}" type="datetimeFigureOut">
              <a:rPr lang="cs-CZ" smtClean="0"/>
              <a:pPr/>
              <a:t>22.6.2011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F7ED-4986-4C25-8F53-84F42CDCA34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F32BB-7927-4BCE-9F17-7933D710A3C5}" type="datetimeFigureOut">
              <a:rPr lang="cs-CZ" smtClean="0"/>
              <a:pPr/>
              <a:t>22.6.2011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F7ED-4986-4C25-8F53-84F42CDCA34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F32BB-7927-4BCE-9F17-7933D710A3C5}" type="datetimeFigureOut">
              <a:rPr lang="cs-CZ" smtClean="0"/>
              <a:pPr/>
              <a:t>22.6.2011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F7ED-4986-4C25-8F53-84F42CDCA34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F32BB-7927-4BCE-9F17-7933D710A3C5}" type="datetimeFigureOut">
              <a:rPr lang="cs-CZ" smtClean="0"/>
              <a:pPr/>
              <a:t>22.6.2011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F7ED-4986-4C25-8F53-84F42CDCA34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F32BB-7927-4BCE-9F17-7933D710A3C5}" type="datetimeFigureOut">
              <a:rPr lang="cs-CZ" smtClean="0"/>
              <a:pPr/>
              <a:t>22.6.2011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F7ED-4986-4C25-8F53-84F42CDCA34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F32BB-7927-4BCE-9F17-7933D710A3C5}" type="datetimeFigureOut">
              <a:rPr lang="cs-CZ" smtClean="0"/>
              <a:pPr/>
              <a:t>22.6.2011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F7ED-4986-4C25-8F53-84F42CDCA34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F32BB-7927-4BCE-9F17-7933D710A3C5}" type="datetimeFigureOut">
              <a:rPr lang="cs-CZ" smtClean="0"/>
              <a:pPr/>
              <a:t>22.6.2011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F7ED-4986-4C25-8F53-84F42CDCA34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F32BB-7927-4BCE-9F17-7933D710A3C5}" type="datetimeFigureOut">
              <a:rPr lang="cs-CZ" smtClean="0"/>
              <a:pPr/>
              <a:t>22.6.2011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0F7ED-4986-4C25-8F53-84F42CDCA348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79512" y="1556792"/>
            <a:ext cx="7560840" cy="3785652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cs-CZ" sz="2400" dirty="0" err="1" smtClean="0">
                <a:latin typeface="Lucida Console" pitchFamily="49" charset="0"/>
              </a:rPr>
              <a:t>HelloWorld</a:t>
            </a:r>
            <a:endParaRPr lang="cs-CZ" sz="2400" dirty="0" smtClean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{</a:t>
            </a:r>
          </a:p>
          <a:p>
            <a:r>
              <a:rPr lang="cs-CZ" sz="2400" dirty="0" smtClean="0">
                <a:latin typeface="Lucida Console" pitchFamily="49" charset="0"/>
              </a:rPr>
              <a:t>[QRY_RD]     [&lt;MOVT_R ST]  [RET text]</a:t>
            </a:r>
          </a:p>
          <a:p>
            <a:r>
              <a:rPr lang="cs-CZ" sz="2400" dirty="0" smtClean="0">
                <a:latin typeface="Lucida Console" pitchFamily="49" charset="0"/>
              </a:rPr>
              <a:t>[QRY_RD]     [&lt;MOVT_R HE]  [RET IO_TOUT]</a:t>
            </a:r>
          </a:p>
          <a:p>
            <a:r>
              <a:rPr lang="cs-CZ" sz="2400" dirty="0" smtClean="0">
                <a:latin typeface="Lucida Console" pitchFamily="49" charset="0"/>
              </a:rPr>
              <a:t>[QNZ_RD *ST] [QRY_DR]      [|INC ST]</a:t>
            </a:r>
          </a:p>
          <a:p>
            <a:r>
              <a:rPr lang="cs-CZ" sz="2400" dirty="0" smtClean="0">
                <a:latin typeface="Lucida Console" pitchFamily="49" charset="0"/>
              </a:rPr>
              <a:t>[HALT]       [&gt;MOVF_R *ST] [|MOVT *HE]</a:t>
            </a:r>
          </a:p>
          <a:p>
            <a:r>
              <a:rPr lang="cs-CZ" sz="2400" dirty="0" smtClean="0">
                <a:latin typeface="Lucida Console" pitchFamily="49" charset="0"/>
              </a:rPr>
              <a:t>}</a:t>
            </a:r>
          </a:p>
          <a:p>
            <a:endParaRPr lang="cs-CZ" sz="2400" dirty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text:</a:t>
            </a:r>
          </a:p>
          <a:p>
            <a:r>
              <a:rPr lang="cs-CZ" sz="2400" dirty="0" smtClean="0">
                <a:latin typeface="Lucida Console" pitchFamily="49" charset="0"/>
              </a:rPr>
              <a:t>"</a:t>
            </a:r>
            <a:r>
              <a:rPr lang="cs-CZ" sz="2400" dirty="0" err="1" smtClean="0">
                <a:latin typeface="Lucida Console" pitchFamily="49" charset="0"/>
              </a:rPr>
              <a:t>Hello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dirty="0" err="1" smtClean="0">
                <a:latin typeface="Lucida Console" pitchFamily="49" charset="0"/>
              </a:rPr>
              <a:t>World</a:t>
            </a:r>
            <a:r>
              <a:rPr lang="cs-CZ" sz="2400" dirty="0" smtClean="0">
                <a:latin typeface="Lucida Console" pitchFamily="49" charset="0"/>
              </a:rPr>
              <a:t>!\0"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7956376" y="0"/>
            <a:ext cx="1187624" cy="6858000"/>
          </a:xfrm>
          <a:prstGeom prst="rect">
            <a:avLst/>
          </a:prstGeom>
          <a:solidFill>
            <a:srgbClr val="92D050">
              <a:alpha val="5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79512" y="5661248"/>
            <a:ext cx="7488832" cy="830997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92D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cs-CZ" sz="2400" dirty="0" smtClean="0">
                <a:latin typeface="Lucida Console" pitchFamily="49" charset="0"/>
              </a:rPr>
              <a:t>ARG:	0</a:t>
            </a:r>
            <a:r>
              <a:rPr lang="en-US" sz="2400" dirty="0" smtClean="0">
                <a:latin typeface="Lucida Console" pitchFamily="49" charset="0"/>
              </a:rPr>
              <a:t>	ST:	0	</a:t>
            </a:r>
            <a:r>
              <a:rPr lang="en-US" sz="2400" dirty="0" err="1" smtClean="0">
                <a:latin typeface="Lucida Console" pitchFamily="49" charset="0"/>
              </a:rPr>
              <a:t>xPC</a:t>
            </a:r>
            <a:r>
              <a:rPr lang="en-US" sz="2400" dirty="0" smtClean="0">
                <a:latin typeface="Lucida Console" pitchFamily="49" charset="0"/>
              </a:rPr>
              <a:t>:	0	IS:	0</a:t>
            </a:r>
            <a:r>
              <a:rPr lang="cs-CZ" sz="2400" dirty="0">
                <a:latin typeface="Lucida Console" pitchFamily="49" charset="0"/>
              </a:rPr>
              <a:t/>
            </a:r>
            <a:br>
              <a:rPr lang="cs-CZ" sz="2400" dirty="0">
                <a:latin typeface="Lucida Console" pitchFamily="49" charset="0"/>
              </a:rPr>
            </a:br>
            <a:r>
              <a:rPr lang="en-US" sz="2400" dirty="0" smtClean="0">
                <a:latin typeface="Lucida Console" pitchFamily="49" charset="0"/>
              </a:rPr>
              <a:t>*HE: 0	*ST:	0	</a:t>
            </a:r>
            <a:r>
              <a:rPr lang="en-US" sz="2400" dirty="0" err="1" smtClean="0">
                <a:latin typeface="Lucida Console" pitchFamily="49" charset="0"/>
              </a:rPr>
              <a:t>yPC</a:t>
            </a:r>
            <a:r>
              <a:rPr lang="en-US" sz="2400" dirty="0" smtClean="0">
                <a:latin typeface="Lucida Console" pitchFamily="49" charset="0"/>
              </a:rPr>
              <a:t>:	0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79512" y="216024"/>
            <a:ext cx="7488832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s-CZ" sz="4400" dirty="0">
              <a:latin typeface="Lucida Console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79512" y="1556792"/>
            <a:ext cx="7560840" cy="3785652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cs-CZ" sz="2400" dirty="0" err="1" smtClean="0">
                <a:latin typeface="Lucida Console" pitchFamily="49" charset="0"/>
              </a:rPr>
              <a:t>HelloWorld</a:t>
            </a:r>
            <a:endParaRPr lang="cs-CZ" sz="2400" dirty="0" smtClean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{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     </a:t>
            </a:r>
            <a:r>
              <a:rPr lang="cs-CZ" sz="2400" dirty="0" smtClean="0">
                <a:latin typeface="Lucida Console" pitchFamily="49" charset="0"/>
              </a:rPr>
              <a:t>[&lt;MOVT_R ST]  [RET text]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</a:t>
            </a:r>
            <a:r>
              <a:rPr lang="cs-CZ" sz="2400" dirty="0" smtClean="0">
                <a:solidFill>
                  <a:srgbClr val="0070C0"/>
                </a:solidFill>
                <a:latin typeface="Lucida Console" pitchFamily="49" charset="0"/>
              </a:rPr>
              <a:t>     </a:t>
            </a:r>
            <a:r>
              <a:rPr lang="cs-CZ" sz="2400" b="1" dirty="0" smtClean="0">
                <a:solidFill>
                  <a:srgbClr val="FF0000"/>
                </a:solidFill>
                <a:latin typeface="Lucida Console" pitchFamily="49" charset="0"/>
              </a:rPr>
              <a:t>[&lt;MOVT_R HE]  </a:t>
            </a:r>
            <a:r>
              <a:rPr lang="cs-CZ" sz="2400" dirty="0" smtClean="0">
                <a:latin typeface="Lucida Console" pitchFamily="49" charset="0"/>
              </a:rPr>
              <a:t>[RET IO_TOUT]</a:t>
            </a:r>
          </a:p>
          <a:p>
            <a:r>
              <a:rPr lang="cs-CZ" sz="2400" dirty="0" smtClean="0">
                <a:latin typeface="Lucida Console" pitchFamily="49" charset="0"/>
              </a:rPr>
              <a:t>[QNZ_RD *ST] [QRY_DR]      [|INC ST]</a:t>
            </a:r>
          </a:p>
          <a:p>
            <a:r>
              <a:rPr lang="cs-CZ" sz="2400" dirty="0" smtClean="0">
                <a:latin typeface="Lucida Console" pitchFamily="49" charset="0"/>
              </a:rPr>
              <a:t>[HALT]       [&gt;MOVF_R *ST] [|MOVT *HE]</a:t>
            </a:r>
          </a:p>
          <a:p>
            <a:r>
              <a:rPr lang="cs-CZ" sz="2400" dirty="0" smtClean="0">
                <a:latin typeface="Lucida Console" pitchFamily="49" charset="0"/>
              </a:rPr>
              <a:t>}</a:t>
            </a:r>
          </a:p>
          <a:p>
            <a:endParaRPr lang="cs-CZ" sz="2400" dirty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text:</a:t>
            </a:r>
          </a:p>
          <a:p>
            <a:r>
              <a:rPr lang="cs-CZ" sz="2400" dirty="0" smtClean="0">
                <a:latin typeface="Lucida Console" pitchFamily="49" charset="0"/>
              </a:rPr>
              <a:t>"</a:t>
            </a:r>
            <a:r>
              <a:rPr lang="cs-CZ" sz="2400" dirty="0" err="1" smtClean="0">
                <a:latin typeface="Lucida Console" pitchFamily="49" charset="0"/>
              </a:rPr>
              <a:t>Hello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dirty="0" err="1" smtClean="0">
                <a:latin typeface="Lucida Console" pitchFamily="49" charset="0"/>
              </a:rPr>
              <a:t>World</a:t>
            </a:r>
            <a:r>
              <a:rPr lang="cs-CZ" sz="2400" dirty="0" smtClean="0">
                <a:latin typeface="Lucida Console" pitchFamily="49" charset="0"/>
              </a:rPr>
              <a:t>!\0"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7956376" y="0"/>
            <a:ext cx="1187624" cy="6858000"/>
          </a:xfrm>
          <a:prstGeom prst="rect">
            <a:avLst/>
          </a:prstGeom>
          <a:solidFill>
            <a:srgbClr val="92D050">
              <a:alpha val="5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79512" y="5661248"/>
            <a:ext cx="7488832" cy="830997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92D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cs-CZ" sz="2400" dirty="0" smtClean="0">
                <a:latin typeface="Lucida Console" pitchFamily="49" charset="0"/>
              </a:rPr>
              <a:t>ARG:	</a:t>
            </a:r>
            <a:r>
              <a:rPr lang="en-US" sz="2400" dirty="0" smtClean="0">
                <a:latin typeface="Lucida Console" pitchFamily="49" charset="0"/>
              </a:rPr>
              <a:t>32	ST:	2048	</a:t>
            </a:r>
            <a:r>
              <a:rPr lang="en-US" sz="2400" dirty="0" err="1" smtClean="0">
                <a:latin typeface="Lucida Console" pitchFamily="49" charset="0"/>
              </a:rPr>
              <a:t>xPC</a:t>
            </a:r>
            <a:r>
              <a:rPr lang="en-US" sz="2400" dirty="0" smtClean="0">
                <a:latin typeface="Lucida Console" pitchFamily="49" charset="0"/>
              </a:rPr>
              <a:t>:	1	IS:	1</a:t>
            </a:r>
            <a:r>
              <a:rPr lang="cs-CZ" sz="2400" dirty="0">
                <a:latin typeface="Lucida Console" pitchFamily="49" charset="0"/>
              </a:rPr>
              <a:t/>
            </a:r>
            <a:br>
              <a:rPr lang="cs-CZ" sz="2400" dirty="0">
                <a:latin typeface="Lucida Console" pitchFamily="49" charset="0"/>
              </a:rPr>
            </a:br>
            <a:r>
              <a:rPr lang="en-US" sz="2400" dirty="0" smtClean="0">
                <a:latin typeface="Lucida Console" pitchFamily="49" charset="0"/>
              </a:rPr>
              <a:t>*HE: 0	*ST:	‘H’	</a:t>
            </a:r>
            <a:r>
              <a:rPr lang="en-US" sz="2400" dirty="0" err="1" smtClean="0">
                <a:latin typeface="Lucida Console" pitchFamily="49" charset="0"/>
              </a:rPr>
              <a:t>yPC</a:t>
            </a:r>
            <a:r>
              <a:rPr lang="en-US" sz="2400" dirty="0" smtClean="0">
                <a:latin typeface="Lucida Console" pitchFamily="49" charset="0"/>
              </a:rPr>
              <a:t>:	1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79512" y="216024"/>
            <a:ext cx="7488832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s-CZ" sz="4400" dirty="0">
              <a:latin typeface="Lucida Console" pitchFamily="49" charset="0"/>
            </a:endParaRPr>
          </a:p>
        </p:txBody>
      </p:sp>
      <p:grpSp>
        <p:nvGrpSpPr>
          <p:cNvPr id="2" name="Skupina 9"/>
          <p:cNvGrpSpPr/>
          <p:nvPr/>
        </p:nvGrpSpPr>
        <p:grpSpPr>
          <a:xfrm>
            <a:off x="8078080" y="6381328"/>
            <a:ext cx="1065920" cy="461665"/>
            <a:chOff x="8078080" y="6381328"/>
            <a:chExt cx="1065920" cy="461665"/>
          </a:xfrm>
        </p:grpSpPr>
        <p:sp>
          <p:nvSpPr>
            <p:cNvPr id="9" name="Šipka doleva 8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0" name="TextovéPole 9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3" name="Skupina 9"/>
          <p:cNvGrpSpPr/>
          <p:nvPr/>
        </p:nvGrpSpPr>
        <p:grpSpPr>
          <a:xfrm>
            <a:off x="8050696" y="5877272"/>
            <a:ext cx="1115616" cy="461665"/>
            <a:chOff x="8028384" y="6381328"/>
            <a:chExt cx="1115616" cy="461665"/>
          </a:xfrm>
        </p:grpSpPr>
        <p:sp>
          <p:nvSpPr>
            <p:cNvPr id="12" name="Šipka doleva 11"/>
            <p:cNvSpPr/>
            <p:nvPr/>
          </p:nvSpPr>
          <p:spPr>
            <a:xfrm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3" name="TextovéPole 12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79512" y="1556792"/>
            <a:ext cx="7560840" cy="3785652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cs-CZ" sz="2400" dirty="0" err="1" smtClean="0">
                <a:latin typeface="Lucida Console" pitchFamily="49" charset="0"/>
              </a:rPr>
              <a:t>HelloWorld</a:t>
            </a:r>
            <a:endParaRPr lang="cs-CZ" sz="2400" dirty="0" smtClean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{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     </a:t>
            </a:r>
            <a:r>
              <a:rPr lang="cs-CZ" sz="2400" dirty="0" smtClean="0">
                <a:latin typeface="Lucida Console" pitchFamily="49" charset="0"/>
              </a:rPr>
              <a:t>[&lt;MOVT_R ST]  [RET text]</a:t>
            </a:r>
          </a:p>
          <a:p>
            <a:r>
              <a:rPr lang="cs-CZ" sz="2400" b="1" dirty="0" smtClean="0">
                <a:solidFill>
                  <a:srgbClr val="FF0000"/>
                </a:solidFill>
                <a:latin typeface="Lucida Console" pitchFamily="49" charset="0"/>
              </a:rPr>
              <a:t>[QRY_RD]</a:t>
            </a:r>
            <a:r>
              <a:rPr lang="cs-CZ" sz="2400" dirty="0" smtClean="0">
                <a:solidFill>
                  <a:srgbClr val="0070C0"/>
                </a:solidFill>
                <a:latin typeface="Lucida Console" pitchFamily="49" charset="0"/>
              </a:rPr>
              <a:t>     </a:t>
            </a:r>
            <a:r>
              <a:rPr lang="cs-CZ" sz="2400" dirty="0" smtClean="0">
                <a:latin typeface="Lucida Console" pitchFamily="49" charset="0"/>
              </a:rPr>
              <a:t>[&lt;MOVT_R HE]  [RET IO_TOUT]</a:t>
            </a:r>
          </a:p>
          <a:p>
            <a:r>
              <a:rPr lang="cs-CZ" sz="2400" dirty="0" smtClean="0">
                <a:latin typeface="Lucida Console" pitchFamily="49" charset="0"/>
              </a:rPr>
              <a:t>[QNZ_RD *ST] [QRY_DR]      [|INC ST]</a:t>
            </a:r>
          </a:p>
          <a:p>
            <a:r>
              <a:rPr lang="cs-CZ" sz="2400" dirty="0" smtClean="0">
                <a:latin typeface="Lucida Console" pitchFamily="49" charset="0"/>
              </a:rPr>
              <a:t>[HALT]       [&gt;MOVF_R *ST] [|MOVT *HE]</a:t>
            </a:r>
          </a:p>
          <a:p>
            <a:r>
              <a:rPr lang="cs-CZ" sz="2400" dirty="0" smtClean="0">
                <a:latin typeface="Lucida Console" pitchFamily="49" charset="0"/>
              </a:rPr>
              <a:t>}</a:t>
            </a:r>
          </a:p>
          <a:p>
            <a:endParaRPr lang="cs-CZ" sz="2400" dirty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text:</a:t>
            </a:r>
          </a:p>
          <a:p>
            <a:r>
              <a:rPr lang="cs-CZ" sz="2400" dirty="0" smtClean="0">
                <a:latin typeface="Lucida Console" pitchFamily="49" charset="0"/>
              </a:rPr>
              <a:t>"</a:t>
            </a:r>
            <a:r>
              <a:rPr lang="cs-CZ" sz="2400" dirty="0" err="1" smtClean="0">
                <a:latin typeface="Lucida Console" pitchFamily="49" charset="0"/>
              </a:rPr>
              <a:t>Hello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dirty="0" err="1" smtClean="0">
                <a:latin typeface="Lucida Console" pitchFamily="49" charset="0"/>
              </a:rPr>
              <a:t>World</a:t>
            </a:r>
            <a:r>
              <a:rPr lang="cs-CZ" sz="2400" dirty="0" smtClean="0">
                <a:latin typeface="Lucida Console" pitchFamily="49" charset="0"/>
              </a:rPr>
              <a:t>!\0"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7956376" y="0"/>
            <a:ext cx="1187624" cy="6858000"/>
          </a:xfrm>
          <a:prstGeom prst="rect">
            <a:avLst/>
          </a:prstGeom>
          <a:solidFill>
            <a:srgbClr val="92D050">
              <a:alpha val="5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79512" y="5661248"/>
            <a:ext cx="7488832" cy="830997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92D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cs-CZ" sz="2400" dirty="0" smtClean="0">
                <a:latin typeface="Lucida Console" pitchFamily="49" charset="0"/>
              </a:rPr>
              <a:t>ARG:	</a:t>
            </a:r>
            <a:r>
              <a:rPr lang="en-US" sz="2400" dirty="0" smtClean="0">
                <a:latin typeface="Lucida Console" pitchFamily="49" charset="0"/>
              </a:rPr>
              <a:t>32	ST:	2048	</a:t>
            </a:r>
            <a:r>
              <a:rPr lang="en-US" sz="2400" dirty="0" err="1" smtClean="0">
                <a:latin typeface="Lucida Console" pitchFamily="49" charset="0"/>
              </a:rPr>
              <a:t>xPC</a:t>
            </a:r>
            <a:r>
              <a:rPr lang="en-US" sz="2400" dirty="0" smtClean="0">
                <a:latin typeface="Lucida Console" pitchFamily="49" charset="0"/>
              </a:rPr>
              <a:t>:	0	IS:	1</a:t>
            </a:r>
            <a:r>
              <a:rPr lang="cs-CZ" sz="2400" dirty="0">
                <a:latin typeface="Lucida Console" pitchFamily="49" charset="0"/>
              </a:rPr>
              <a:t/>
            </a:r>
            <a:br>
              <a:rPr lang="cs-CZ" sz="2400" dirty="0">
                <a:latin typeface="Lucida Console" pitchFamily="49" charset="0"/>
              </a:rPr>
            </a:br>
            <a:r>
              <a:rPr lang="en-US" sz="2400" dirty="0" smtClean="0">
                <a:latin typeface="Lucida Console" pitchFamily="49" charset="0"/>
              </a:rPr>
              <a:t>*HE: 0	*ST:	‘H’	</a:t>
            </a:r>
            <a:r>
              <a:rPr lang="en-US" sz="2400" dirty="0" err="1" smtClean="0">
                <a:latin typeface="Lucida Console" pitchFamily="49" charset="0"/>
              </a:rPr>
              <a:t>yPC</a:t>
            </a:r>
            <a:r>
              <a:rPr lang="en-US" sz="2400" dirty="0" smtClean="0">
                <a:latin typeface="Lucida Console" pitchFamily="49" charset="0"/>
              </a:rPr>
              <a:t>:	1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79512" y="216024"/>
            <a:ext cx="7488832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s-CZ" sz="4400" dirty="0">
              <a:latin typeface="Lucida Console" pitchFamily="49" charset="0"/>
            </a:endParaRPr>
          </a:p>
        </p:txBody>
      </p:sp>
      <p:grpSp>
        <p:nvGrpSpPr>
          <p:cNvPr id="2" name="Skupina 9"/>
          <p:cNvGrpSpPr/>
          <p:nvPr/>
        </p:nvGrpSpPr>
        <p:grpSpPr>
          <a:xfrm>
            <a:off x="8078080" y="6381328"/>
            <a:ext cx="1065920" cy="461665"/>
            <a:chOff x="8078080" y="6381328"/>
            <a:chExt cx="1065920" cy="461665"/>
          </a:xfrm>
        </p:grpSpPr>
        <p:sp>
          <p:nvSpPr>
            <p:cNvPr id="9" name="Šipka doleva 8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0" name="TextovéPole 9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79512" y="1556792"/>
            <a:ext cx="7560840" cy="3785652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cs-CZ" sz="2400" dirty="0" err="1" smtClean="0">
                <a:latin typeface="Lucida Console" pitchFamily="49" charset="0"/>
              </a:rPr>
              <a:t>HelloWorld</a:t>
            </a:r>
            <a:endParaRPr lang="cs-CZ" sz="2400" dirty="0" smtClean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{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     </a:t>
            </a:r>
            <a:r>
              <a:rPr lang="cs-CZ" sz="2400" dirty="0" smtClean="0">
                <a:latin typeface="Lucida Console" pitchFamily="49" charset="0"/>
              </a:rPr>
              <a:t>[&lt;MOVT_R ST]  [RET text]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</a:t>
            </a:r>
            <a:r>
              <a:rPr lang="cs-CZ" sz="2400" dirty="0" smtClean="0">
                <a:solidFill>
                  <a:srgbClr val="0070C0"/>
                </a:solidFill>
                <a:latin typeface="Lucida Console" pitchFamily="49" charset="0"/>
              </a:rPr>
              <a:t>     </a:t>
            </a:r>
            <a:r>
              <a:rPr lang="cs-CZ" sz="2400" dirty="0" smtClean="0">
                <a:latin typeface="Lucida Console" pitchFamily="49" charset="0"/>
              </a:rPr>
              <a:t>[&lt;MOVT_R HE]  [RET IO_TOUT]</a:t>
            </a:r>
          </a:p>
          <a:p>
            <a:r>
              <a:rPr lang="cs-CZ" sz="2400" b="1" dirty="0" smtClean="0">
                <a:solidFill>
                  <a:srgbClr val="FF0000"/>
                </a:solidFill>
                <a:latin typeface="Lucida Console" pitchFamily="49" charset="0"/>
              </a:rPr>
              <a:t>[QNZ_RD *ST]</a:t>
            </a:r>
            <a:r>
              <a:rPr lang="cs-CZ" sz="2400" dirty="0" smtClean="0">
                <a:latin typeface="Lucida Console" pitchFamily="49" charset="0"/>
              </a:rPr>
              <a:t> [QRY_DR]      [|INC ST]</a:t>
            </a:r>
          </a:p>
          <a:p>
            <a:r>
              <a:rPr lang="cs-CZ" sz="2400" dirty="0" smtClean="0">
                <a:latin typeface="Lucida Console" pitchFamily="49" charset="0"/>
              </a:rPr>
              <a:t>[HALT]       [&gt;MOVF_R *ST] [|MOVT *HE]</a:t>
            </a:r>
          </a:p>
          <a:p>
            <a:r>
              <a:rPr lang="cs-CZ" sz="2400" dirty="0" smtClean="0">
                <a:latin typeface="Lucida Console" pitchFamily="49" charset="0"/>
              </a:rPr>
              <a:t>}</a:t>
            </a:r>
          </a:p>
          <a:p>
            <a:endParaRPr lang="cs-CZ" sz="2400" dirty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text:</a:t>
            </a:r>
          </a:p>
          <a:p>
            <a:r>
              <a:rPr lang="cs-CZ" sz="2400" dirty="0" smtClean="0">
                <a:latin typeface="Lucida Console" pitchFamily="49" charset="0"/>
              </a:rPr>
              <a:t>"</a:t>
            </a:r>
            <a:r>
              <a:rPr lang="cs-CZ" sz="2400" dirty="0" err="1" smtClean="0">
                <a:latin typeface="Lucida Console" pitchFamily="49" charset="0"/>
              </a:rPr>
              <a:t>Hello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dirty="0" err="1" smtClean="0">
                <a:latin typeface="Lucida Console" pitchFamily="49" charset="0"/>
              </a:rPr>
              <a:t>World</a:t>
            </a:r>
            <a:r>
              <a:rPr lang="cs-CZ" sz="2400" dirty="0" smtClean="0">
                <a:latin typeface="Lucida Console" pitchFamily="49" charset="0"/>
              </a:rPr>
              <a:t>!\0"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7956376" y="0"/>
            <a:ext cx="1187624" cy="6858000"/>
          </a:xfrm>
          <a:prstGeom prst="rect">
            <a:avLst/>
          </a:prstGeom>
          <a:solidFill>
            <a:srgbClr val="92D050">
              <a:alpha val="5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79512" y="5661248"/>
            <a:ext cx="7488832" cy="830997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92D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cs-CZ" sz="2400" dirty="0" smtClean="0">
                <a:latin typeface="Lucida Console" pitchFamily="49" charset="0"/>
              </a:rPr>
              <a:t>ARG:	</a:t>
            </a:r>
            <a:r>
              <a:rPr lang="en-US" sz="2400" dirty="0" smtClean="0">
                <a:latin typeface="Lucida Console" pitchFamily="49" charset="0"/>
              </a:rPr>
              <a:t>32	ST:	2048	</a:t>
            </a:r>
            <a:r>
              <a:rPr lang="en-US" sz="2400" dirty="0" err="1" smtClean="0">
                <a:latin typeface="Lucida Console" pitchFamily="49" charset="0"/>
              </a:rPr>
              <a:t>xPC</a:t>
            </a:r>
            <a:r>
              <a:rPr lang="en-US" sz="2400" dirty="0" smtClean="0">
                <a:latin typeface="Lucida Console" pitchFamily="49" charset="0"/>
              </a:rPr>
              <a:t>:	0	IS:	0</a:t>
            </a:r>
            <a:r>
              <a:rPr lang="cs-CZ" sz="2400" dirty="0">
                <a:latin typeface="Lucida Console" pitchFamily="49" charset="0"/>
              </a:rPr>
              <a:t/>
            </a:r>
            <a:br>
              <a:rPr lang="cs-CZ" sz="2400" dirty="0">
                <a:latin typeface="Lucida Console" pitchFamily="49" charset="0"/>
              </a:rPr>
            </a:br>
            <a:r>
              <a:rPr lang="en-US" sz="2400" dirty="0" smtClean="0">
                <a:latin typeface="Lucida Console" pitchFamily="49" charset="0"/>
              </a:rPr>
              <a:t>*HE: 0	*ST:	‘H’	</a:t>
            </a:r>
            <a:r>
              <a:rPr lang="en-US" sz="2400" dirty="0" err="1" smtClean="0">
                <a:latin typeface="Lucida Console" pitchFamily="49" charset="0"/>
              </a:rPr>
              <a:t>yPC</a:t>
            </a:r>
            <a:r>
              <a:rPr lang="en-US" sz="2400" dirty="0" smtClean="0">
                <a:latin typeface="Lucida Console" pitchFamily="49" charset="0"/>
              </a:rPr>
              <a:t>:	2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79512" y="216024"/>
            <a:ext cx="7488832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s-CZ" sz="4400" dirty="0">
              <a:latin typeface="Lucida Console" pitchFamily="49" charset="0"/>
            </a:endParaRPr>
          </a:p>
        </p:txBody>
      </p:sp>
      <p:grpSp>
        <p:nvGrpSpPr>
          <p:cNvPr id="2" name="Skupina 9"/>
          <p:cNvGrpSpPr/>
          <p:nvPr/>
        </p:nvGrpSpPr>
        <p:grpSpPr>
          <a:xfrm>
            <a:off x="8078080" y="6381328"/>
            <a:ext cx="1065920" cy="461665"/>
            <a:chOff x="8078080" y="6381328"/>
            <a:chExt cx="1065920" cy="461665"/>
          </a:xfrm>
        </p:grpSpPr>
        <p:sp>
          <p:nvSpPr>
            <p:cNvPr id="9" name="Šipka doleva 8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0" name="TextovéPole 9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11" name="Skupina 9"/>
          <p:cNvGrpSpPr/>
          <p:nvPr/>
        </p:nvGrpSpPr>
        <p:grpSpPr>
          <a:xfrm>
            <a:off x="8042584" y="5805264"/>
            <a:ext cx="1065920" cy="461665"/>
            <a:chOff x="8078080" y="6381328"/>
            <a:chExt cx="1065920" cy="461665"/>
          </a:xfrm>
        </p:grpSpPr>
        <p:sp>
          <p:nvSpPr>
            <p:cNvPr id="12" name="Šipka doleva 11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3" name="TextovéPole 12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79512" y="1556792"/>
            <a:ext cx="7560840" cy="3785652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cs-CZ" sz="2400" dirty="0" err="1" smtClean="0">
                <a:latin typeface="Lucida Console" pitchFamily="49" charset="0"/>
              </a:rPr>
              <a:t>HelloWorld</a:t>
            </a:r>
            <a:endParaRPr lang="cs-CZ" sz="2400" dirty="0" smtClean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{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     </a:t>
            </a:r>
            <a:r>
              <a:rPr lang="cs-CZ" sz="2400" dirty="0" smtClean="0">
                <a:latin typeface="Lucida Console" pitchFamily="49" charset="0"/>
              </a:rPr>
              <a:t>[&lt;MOVT_R ST]  [RET text]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</a:t>
            </a:r>
            <a:r>
              <a:rPr lang="cs-CZ" sz="2400" dirty="0" smtClean="0">
                <a:solidFill>
                  <a:srgbClr val="0070C0"/>
                </a:solidFill>
                <a:latin typeface="Lucida Console" pitchFamily="49" charset="0"/>
              </a:rPr>
              <a:t>     </a:t>
            </a:r>
            <a:r>
              <a:rPr lang="cs-CZ" sz="2400" dirty="0" smtClean="0">
                <a:latin typeface="Lucida Console" pitchFamily="49" charset="0"/>
              </a:rPr>
              <a:t>[&lt;MOVT_R HE]  [RET IO_TOUT]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[QNZ_RD *ST]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b="1" dirty="0" smtClean="0">
                <a:solidFill>
                  <a:srgbClr val="FF0000"/>
                </a:solidFill>
                <a:latin typeface="Lucida Console" pitchFamily="49" charset="0"/>
              </a:rPr>
              <a:t>[QRY_DR]      </a:t>
            </a:r>
            <a:r>
              <a:rPr lang="cs-CZ" sz="2400" dirty="0" smtClean="0">
                <a:latin typeface="Lucida Console" pitchFamily="49" charset="0"/>
              </a:rPr>
              <a:t>[|INC ST]</a:t>
            </a:r>
          </a:p>
          <a:p>
            <a:r>
              <a:rPr lang="cs-CZ" sz="2400" dirty="0" smtClean="0">
                <a:latin typeface="Lucida Console" pitchFamily="49" charset="0"/>
              </a:rPr>
              <a:t>[HALT]       [&gt;MOVF_R *ST] [|MOVT *HE]</a:t>
            </a:r>
          </a:p>
          <a:p>
            <a:r>
              <a:rPr lang="cs-CZ" sz="2400" dirty="0" smtClean="0">
                <a:latin typeface="Lucida Console" pitchFamily="49" charset="0"/>
              </a:rPr>
              <a:t>}</a:t>
            </a:r>
          </a:p>
          <a:p>
            <a:endParaRPr lang="cs-CZ" sz="2400" dirty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text:</a:t>
            </a:r>
          </a:p>
          <a:p>
            <a:r>
              <a:rPr lang="cs-CZ" sz="2400" dirty="0" smtClean="0">
                <a:latin typeface="Lucida Console" pitchFamily="49" charset="0"/>
              </a:rPr>
              <a:t>"</a:t>
            </a:r>
            <a:r>
              <a:rPr lang="cs-CZ" sz="2400" dirty="0" err="1" smtClean="0">
                <a:latin typeface="Lucida Console" pitchFamily="49" charset="0"/>
              </a:rPr>
              <a:t>Hello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dirty="0" err="1" smtClean="0">
                <a:latin typeface="Lucida Console" pitchFamily="49" charset="0"/>
              </a:rPr>
              <a:t>World</a:t>
            </a:r>
            <a:r>
              <a:rPr lang="cs-CZ" sz="2400" dirty="0" smtClean="0">
                <a:latin typeface="Lucida Console" pitchFamily="49" charset="0"/>
              </a:rPr>
              <a:t>!\0"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7956376" y="0"/>
            <a:ext cx="1187624" cy="6858000"/>
          </a:xfrm>
          <a:prstGeom prst="rect">
            <a:avLst/>
          </a:prstGeom>
          <a:solidFill>
            <a:srgbClr val="92D050">
              <a:alpha val="5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79512" y="5661248"/>
            <a:ext cx="7488832" cy="830997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92D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cs-CZ" sz="2400" dirty="0" smtClean="0">
                <a:latin typeface="Lucida Console" pitchFamily="49" charset="0"/>
              </a:rPr>
              <a:t>ARG:	</a:t>
            </a:r>
            <a:r>
              <a:rPr lang="en-US" sz="2400" dirty="0" smtClean="0">
                <a:latin typeface="Lucida Console" pitchFamily="49" charset="0"/>
              </a:rPr>
              <a:t>32	ST:	2048	</a:t>
            </a:r>
            <a:r>
              <a:rPr lang="en-US" sz="2400" dirty="0" err="1" smtClean="0">
                <a:latin typeface="Lucida Console" pitchFamily="49" charset="0"/>
              </a:rPr>
              <a:t>xPC</a:t>
            </a:r>
            <a:r>
              <a:rPr lang="en-US" sz="2400" dirty="0" smtClean="0">
                <a:latin typeface="Lucida Console" pitchFamily="49" charset="0"/>
              </a:rPr>
              <a:t>:	1	IS:	0</a:t>
            </a:r>
            <a:r>
              <a:rPr lang="cs-CZ" sz="2400" dirty="0">
                <a:latin typeface="Lucida Console" pitchFamily="49" charset="0"/>
              </a:rPr>
              <a:t/>
            </a:r>
            <a:br>
              <a:rPr lang="cs-CZ" sz="2400" dirty="0">
                <a:latin typeface="Lucida Console" pitchFamily="49" charset="0"/>
              </a:rPr>
            </a:br>
            <a:r>
              <a:rPr lang="en-US" sz="2400" dirty="0" smtClean="0">
                <a:latin typeface="Lucida Console" pitchFamily="49" charset="0"/>
              </a:rPr>
              <a:t>*HE: 0	*ST:	‘H’	</a:t>
            </a:r>
            <a:r>
              <a:rPr lang="en-US" sz="2400" dirty="0" err="1" smtClean="0">
                <a:latin typeface="Lucida Console" pitchFamily="49" charset="0"/>
              </a:rPr>
              <a:t>yPC</a:t>
            </a:r>
            <a:r>
              <a:rPr lang="en-US" sz="2400" dirty="0" smtClean="0">
                <a:latin typeface="Lucida Console" pitchFamily="49" charset="0"/>
              </a:rPr>
              <a:t>:	2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79512" y="216024"/>
            <a:ext cx="7488832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s-CZ" sz="4400" dirty="0">
              <a:latin typeface="Lucida Console" pitchFamily="49" charset="0"/>
            </a:endParaRPr>
          </a:p>
        </p:txBody>
      </p:sp>
      <p:grpSp>
        <p:nvGrpSpPr>
          <p:cNvPr id="2" name="Skupina 9"/>
          <p:cNvGrpSpPr/>
          <p:nvPr/>
        </p:nvGrpSpPr>
        <p:grpSpPr>
          <a:xfrm>
            <a:off x="8078080" y="6381328"/>
            <a:ext cx="1065920" cy="461665"/>
            <a:chOff x="8078080" y="6381328"/>
            <a:chExt cx="1065920" cy="461665"/>
          </a:xfrm>
        </p:grpSpPr>
        <p:sp>
          <p:nvSpPr>
            <p:cNvPr id="9" name="Šipka doleva 8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0" name="TextovéPole 9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3" name="Skupina 9"/>
          <p:cNvGrpSpPr/>
          <p:nvPr/>
        </p:nvGrpSpPr>
        <p:grpSpPr>
          <a:xfrm>
            <a:off x="8042584" y="5805264"/>
            <a:ext cx="1065920" cy="461665"/>
            <a:chOff x="8078080" y="6381328"/>
            <a:chExt cx="1065920" cy="461665"/>
          </a:xfrm>
        </p:grpSpPr>
        <p:sp>
          <p:nvSpPr>
            <p:cNvPr id="12" name="Šipka doleva 11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3" name="TextovéPole 12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14" name="Skupina 9"/>
          <p:cNvGrpSpPr/>
          <p:nvPr/>
        </p:nvGrpSpPr>
        <p:grpSpPr>
          <a:xfrm>
            <a:off x="7992888" y="5229200"/>
            <a:ext cx="1115616" cy="461665"/>
            <a:chOff x="8028384" y="6381328"/>
            <a:chExt cx="1115616" cy="461665"/>
          </a:xfrm>
        </p:grpSpPr>
        <p:sp>
          <p:nvSpPr>
            <p:cNvPr id="15" name="Šipka doleva 14"/>
            <p:cNvSpPr/>
            <p:nvPr/>
          </p:nvSpPr>
          <p:spPr>
            <a:xfrm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6" name="TextovéPole 15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79512" y="1556792"/>
            <a:ext cx="7560840" cy="3785652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cs-CZ" sz="2400" dirty="0" err="1" smtClean="0">
                <a:latin typeface="Lucida Console" pitchFamily="49" charset="0"/>
              </a:rPr>
              <a:t>HelloWorld</a:t>
            </a:r>
            <a:endParaRPr lang="cs-CZ" sz="2400" dirty="0" smtClean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{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     </a:t>
            </a:r>
            <a:r>
              <a:rPr lang="cs-CZ" sz="2400" dirty="0" smtClean="0">
                <a:latin typeface="Lucida Console" pitchFamily="49" charset="0"/>
              </a:rPr>
              <a:t>[&lt;MOVT_R ST]  [RET text]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</a:t>
            </a:r>
            <a:r>
              <a:rPr lang="cs-CZ" sz="2400" dirty="0" smtClean="0">
                <a:solidFill>
                  <a:srgbClr val="0070C0"/>
                </a:solidFill>
                <a:latin typeface="Lucida Console" pitchFamily="49" charset="0"/>
              </a:rPr>
              <a:t>     </a:t>
            </a:r>
            <a:r>
              <a:rPr lang="cs-CZ" sz="2400" dirty="0" smtClean="0">
                <a:latin typeface="Lucida Console" pitchFamily="49" charset="0"/>
              </a:rPr>
              <a:t>[&lt;MOVT_R HE]  [RET IO_TOUT]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[QNZ_RD *ST]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[QRY_DR]      </a:t>
            </a:r>
            <a:r>
              <a:rPr lang="cs-CZ" sz="2400" dirty="0" smtClean="0">
                <a:latin typeface="Lucida Console" pitchFamily="49" charset="0"/>
              </a:rPr>
              <a:t>[|INC ST]</a:t>
            </a:r>
          </a:p>
          <a:p>
            <a:r>
              <a:rPr lang="cs-CZ" sz="2400" dirty="0" smtClean="0">
                <a:latin typeface="Lucida Console" pitchFamily="49" charset="0"/>
              </a:rPr>
              <a:t>[HALT]       </a:t>
            </a:r>
            <a:r>
              <a:rPr lang="cs-CZ" sz="2400" b="1" dirty="0" smtClean="0">
                <a:solidFill>
                  <a:srgbClr val="FF0000"/>
                </a:solidFill>
                <a:latin typeface="Lucida Console" pitchFamily="49" charset="0"/>
              </a:rPr>
              <a:t>[&gt;MOVF_R *ST] </a:t>
            </a:r>
            <a:r>
              <a:rPr lang="cs-CZ" sz="2400" dirty="0" smtClean="0">
                <a:latin typeface="Lucida Console" pitchFamily="49" charset="0"/>
              </a:rPr>
              <a:t>[|MOVT *HE]</a:t>
            </a:r>
          </a:p>
          <a:p>
            <a:r>
              <a:rPr lang="cs-CZ" sz="2400" dirty="0" smtClean="0">
                <a:latin typeface="Lucida Console" pitchFamily="49" charset="0"/>
              </a:rPr>
              <a:t>}</a:t>
            </a:r>
          </a:p>
          <a:p>
            <a:endParaRPr lang="cs-CZ" sz="2400" dirty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text:</a:t>
            </a:r>
          </a:p>
          <a:p>
            <a:r>
              <a:rPr lang="cs-CZ" sz="2400" dirty="0" smtClean="0">
                <a:latin typeface="Lucida Console" pitchFamily="49" charset="0"/>
              </a:rPr>
              <a:t>"</a:t>
            </a:r>
            <a:r>
              <a:rPr lang="cs-CZ" sz="2400" dirty="0" err="1" smtClean="0">
                <a:latin typeface="Lucida Console" pitchFamily="49" charset="0"/>
              </a:rPr>
              <a:t>Hello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dirty="0" err="1" smtClean="0">
                <a:latin typeface="Lucida Console" pitchFamily="49" charset="0"/>
              </a:rPr>
              <a:t>World</a:t>
            </a:r>
            <a:r>
              <a:rPr lang="cs-CZ" sz="2400" dirty="0" smtClean="0">
                <a:latin typeface="Lucida Console" pitchFamily="49" charset="0"/>
              </a:rPr>
              <a:t>!\0"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7956376" y="0"/>
            <a:ext cx="1187624" cy="6858000"/>
          </a:xfrm>
          <a:prstGeom prst="rect">
            <a:avLst/>
          </a:prstGeom>
          <a:solidFill>
            <a:srgbClr val="92D050">
              <a:alpha val="5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79512" y="5661248"/>
            <a:ext cx="7488832" cy="830997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92D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cs-CZ" sz="2400" dirty="0" smtClean="0">
                <a:latin typeface="Lucida Console" pitchFamily="49" charset="0"/>
              </a:rPr>
              <a:t>ARG:	</a:t>
            </a:r>
            <a:r>
              <a:rPr lang="en-US" sz="2400" dirty="0" smtClean="0">
                <a:latin typeface="Lucida Console" pitchFamily="49" charset="0"/>
              </a:rPr>
              <a:t>32	ST:	2048	</a:t>
            </a:r>
            <a:r>
              <a:rPr lang="en-US" sz="2400" dirty="0" err="1" smtClean="0">
                <a:latin typeface="Lucida Console" pitchFamily="49" charset="0"/>
              </a:rPr>
              <a:t>xPC</a:t>
            </a:r>
            <a:r>
              <a:rPr lang="en-US" sz="2400" dirty="0" smtClean="0">
                <a:latin typeface="Lucida Console" pitchFamily="49" charset="0"/>
              </a:rPr>
              <a:t>:	1	IS:	0</a:t>
            </a:r>
            <a:r>
              <a:rPr lang="cs-CZ" sz="2400" dirty="0">
                <a:latin typeface="Lucida Console" pitchFamily="49" charset="0"/>
              </a:rPr>
              <a:t/>
            </a:r>
            <a:br>
              <a:rPr lang="cs-CZ" sz="2400" dirty="0">
                <a:latin typeface="Lucida Console" pitchFamily="49" charset="0"/>
              </a:rPr>
            </a:br>
            <a:r>
              <a:rPr lang="en-US" sz="2400" dirty="0" smtClean="0">
                <a:latin typeface="Lucida Console" pitchFamily="49" charset="0"/>
              </a:rPr>
              <a:t>*HE: 0	*ST:	‘H’	</a:t>
            </a:r>
            <a:r>
              <a:rPr lang="en-US" sz="2400" dirty="0" err="1" smtClean="0">
                <a:latin typeface="Lucida Console" pitchFamily="49" charset="0"/>
              </a:rPr>
              <a:t>yPC</a:t>
            </a:r>
            <a:r>
              <a:rPr lang="en-US" sz="2400" dirty="0" smtClean="0">
                <a:latin typeface="Lucida Console" pitchFamily="49" charset="0"/>
              </a:rPr>
              <a:t>:	3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79512" y="216024"/>
            <a:ext cx="7488832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s-CZ" sz="4400" dirty="0">
              <a:latin typeface="Lucida Console" pitchFamily="49" charset="0"/>
            </a:endParaRPr>
          </a:p>
        </p:txBody>
      </p:sp>
      <p:grpSp>
        <p:nvGrpSpPr>
          <p:cNvPr id="2" name="Skupina 9"/>
          <p:cNvGrpSpPr/>
          <p:nvPr/>
        </p:nvGrpSpPr>
        <p:grpSpPr>
          <a:xfrm>
            <a:off x="8078080" y="6381328"/>
            <a:ext cx="1065920" cy="461665"/>
            <a:chOff x="8078080" y="6381328"/>
            <a:chExt cx="1065920" cy="461665"/>
          </a:xfrm>
        </p:grpSpPr>
        <p:sp>
          <p:nvSpPr>
            <p:cNvPr id="9" name="Šipka doleva 8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0" name="TextovéPole 9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3" name="Skupina 9"/>
          <p:cNvGrpSpPr/>
          <p:nvPr/>
        </p:nvGrpSpPr>
        <p:grpSpPr>
          <a:xfrm>
            <a:off x="8042584" y="5805264"/>
            <a:ext cx="1065920" cy="461665"/>
            <a:chOff x="8078080" y="6381328"/>
            <a:chExt cx="1065920" cy="461665"/>
          </a:xfrm>
        </p:grpSpPr>
        <p:sp>
          <p:nvSpPr>
            <p:cNvPr id="12" name="Šipka doleva 11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3" name="TextovéPole 12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8" name="Skupina 9"/>
          <p:cNvGrpSpPr/>
          <p:nvPr/>
        </p:nvGrpSpPr>
        <p:grpSpPr>
          <a:xfrm>
            <a:off x="7992888" y="5229200"/>
            <a:ext cx="1115616" cy="461665"/>
            <a:chOff x="8028384" y="6381328"/>
            <a:chExt cx="1115616" cy="461665"/>
          </a:xfrm>
        </p:grpSpPr>
        <p:sp>
          <p:nvSpPr>
            <p:cNvPr id="15" name="Šipka doleva 14"/>
            <p:cNvSpPr/>
            <p:nvPr/>
          </p:nvSpPr>
          <p:spPr>
            <a:xfrm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6" name="TextovéPole 15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17" name="Skupina 9"/>
          <p:cNvGrpSpPr/>
          <p:nvPr/>
        </p:nvGrpSpPr>
        <p:grpSpPr>
          <a:xfrm>
            <a:off x="8042584" y="4653136"/>
            <a:ext cx="1065920" cy="461665"/>
            <a:chOff x="8078080" y="6381328"/>
            <a:chExt cx="1065920" cy="461665"/>
          </a:xfrm>
        </p:grpSpPr>
        <p:sp>
          <p:nvSpPr>
            <p:cNvPr id="18" name="Šipka doleva 17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9" name="TextovéPole 18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79512" y="1556792"/>
            <a:ext cx="7560840" cy="3785652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cs-CZ" sz="2400" dirty="0" err="1" smtClean="0">
                <a:latin typeface="Lucida Console" pitchFamily="49" charset="0"/>
              </a:rPr>
              <a:t>HelloWorld</a:t>
            </a:r>
            <a:endParaRPr lang="cs-CZ" sz="2400" dirty="0" smtClean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{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     </a:t>
            </a:r>
            <a:r>
              <a:rPr lang="cs-CZ" sz="2400" dirty="0" smtClean="0">
                <a:latin typeface="Lucida Console" pitchFamily="49" charset="0"/>
              </a:rPr>
              <a:t>[&lt;MOVT_R ST]  [RET text]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</a:t>
            </a:r>
            <a:r>
              <a:rPr lang="cs-CZ" sz="2400" dirty="0" smtClean="0">
                <a:solidFill>
                  <a:srgbClr val="0070C0"/>
                </a:solidFill>
                <a:latin typeface="Lucida Console" pitchFamily="49" charset="0"/>
              </a:rPr>
              <a:t>     </a:t>
            </a:r>
            <a:r>
              <a:rPr lang="cs-CZ" sz="2400" dirty="0" smtClean="0">
                <a:latin typeface="Lucida Console" pitchFamily="49" charset="0"/>
              </a:rPr>
              <a:t>[&lt;MOVT_R HE]  [RET IO_TOUT]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[QNZ_RD *ST]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[QRY_DR]      </a:t>
            </a:r>
            <a:r>
              <a:rPr lang="cs-CZ" sz="2400" dirty="0" smtClean="0">
                <a:latin typeface="Lucida Console" pitchFamily="49" charset="0"/>
              </a:rPr>
              <a:t>[|INC ST]</a:t>
            </a:r>
          </a:p>
          <a:p>
            <a:r>
              <a:rPr lang="cs-CZ" sz="2400" dirty="0" smtClean="0">
                <a:latin typeface="Lucida Console" pitchFamily="49" charset="0"/>
              </a:rPr>
              <a:t>[HALT]       </a:t>
            </a:r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[&gt;MOVF_R *ST] </a:t>
            </a:r>
            <a:r>
              <a:rPr lang="cs-CZ" sz="2400" b="1" dirty="0" smtClean="0">
                <a:solidFill>
                  <a:srgbClr val="FF0000"/>
                </a:solidFill>
                <a:latin typeface="Lucida Console" pitchFamily="49" charset="0"/>
              </a:rPr>
              <a:t>[|MOVT *HE]</a:t>
            </a:r>
          </a:p>
          <a:p>
            <a:r>
              <a:rPr lang="cs-CZ" sz="2400" dirty="0" smtClean="0">
                <a:latin typeface="Lucida Console" pitchFamily="49" charset="0"/>
              </a:rPr>
              <a:t>}</a:t>
            </a:r>
          </a:p>
          <a:p>
            <a:endParaRPr lang="cs-CZ" sz="2400" dirty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text:</a:t>
            </a:r>
          </a:p>
          <a:p>
            <a:r>
              <a:rPr lang="cs-CZ" sz="2400" dirty="0" smtClean="0">
                <a:latin typeface="Lucida Console" pitchFamily="49" charset="0"/>
              </a:rPr>
              <a:t>"</a:t>
            </a:r>
            <a:r>
              <a:rPr lang="cs-CZ" sz="2400" dirty="0" err="1" smtClean="0">
                <a:latin typeface="Lucida Console" pitchFamily="49" charset="0"/>
              </a:rPr>
              <a:t>Hello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dirty="0" err="1" smtClean="0">
                <a:latin typeface="Lucida Console" pitchFamily="49" charset="0"/>
              </a:rPr>
              <a:t>World</a:t>
            </a:r>
            <a:r>
              <a:rPr lang="cs-CZ" sz="2400" dirty="0" smtClean="0">
                <a:latin typeface="Lucida Console" pitchFamily="49" charset="0"/>
              </a:rPr>
              <a:t>!\0"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7956376" y="0"/>
            <a:ext cx="1187624" cy="6858000"/>
          </a:xfrm>
          <a:prstGeom prst="rect">
            <a:avLst/>
          </a:prstGeom>
          <a:solidFill>
            <a:srgbClr val="92D050">
              <a:alpha val="5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79512" y="5661248"/>
            <a:ext cx="7488832" cy="830997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92D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cs-CZ" sz="2400" dirty="0" smtClean="0">
                <a:latin typeface="Lucida Console" pitchFamily="49" charset="0"/>
              </a:rPr>
              <a:t>ARG:	</a:t>
            </a:r>
            <a:r>
              <a:rPr lang="en-US" sz="2400" dirty="0" smtClean="0">
                <a:latin typeface="Lucida Console" pitchFamily="49" charset="0"/>
              </a:rPr>
              <a:t>‘H’	ST:	2048	</a:t>
            </a:r>
            <a:r>
              <a:rPr lang="en-US" sz="2400" dirty="0" err="1" smtClean="0">
                <a:latin typeface="Lucida Console" pitchFamily="49" charset="0"/>
              </a:rPr>
              <a:t>xPC</a:t>
            </a:r>
            <a:r>
              <a:rPr lang="en-US" sz="2400" dirty="0" smtClean="0">
                <a:latin typeface="Lucida Console" pitchFamily="49" charset="0"/>
              </a:rPr>
              <a:t>:	2	IS:	0</a:t>
            </a:r>
            <a:r>
              <a:rPr lang="cs-CZ" sz="2400" dirty="0">
                <a:latin typeface="Lucida Console" pitchFamily="49" charset="0"/>
              </a:rPr>
              <a:t/>
            </a:r>
            <a:br>
              <a:rPr lang="cs-CZ" sz="2400" dirty="0">
                <a:latin typeface="Lucida Console" pitchFamily="49" charset="0"/>
              </a:rPr>
            </a:br>
            <a:r>
              <a:rPr lang="en-US" sz="2400" dirty="0" smtClean="0">
                <a:latin typeface="Lucida Console" pitchFamily="49" charset="0"/>
              </a:rPr>
              <a:t>*HE: 0	*ST:	‘H’	</a:t>
            </a:r>
            <a:r>
              <a:rPr lang="en-US" sz="2400" dirty="0" err="1" smtClean="0">
                <a:latin typeface="Lucida Console" pitchFamily="49" charset="0"/>
              </a:rPr>
              <a:t>yPC</a:t>
            </a:r>
            <a:r>
              <a:rPr lang="en-US" sz="2400" dirty="0" smtClean="0">
                <a:latin typeface="Lucida Console" pitchFamily="49" charset="0"/>
              </a:rPr>
              <a:t>:	3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79512" y="216024"/>
            <a:ext cx="7488832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s-CZ" sz="4400" dirty="0">
              <a:latin typeface="Lucida Console" pitchFamily="49" charset="0"/>
            </a:endParaRPr>
          </a:p>
        </p:txBody>
      </p:sp>
      <p:grpSp>
        <p:nvGrpSpPr>
          <p:cNvPr id="2" name="Skupina 9"/>
          <p:cNvGrpSpPr/>
          <p:nvPr/>
        </p:nvGrpSpPr>
        <p:grpSpPr>
          <a:xfrm>
            <a:off x="8078080" y="6381328"/>
            <a:ext cx="1065920" cy="461665"/>
            <a:chOff x="8078080" y="6381328"/>
            <a:chExt cx="1065920" cy="461665"/>
          </a:xfrm>
        </p:grpSpPr>
        <p:sp>
          <p:nvSpPr>
            <p:cNvPr id="9" name="Šipka doleva 8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0" name="TextovéPole 9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3" name="Skupina 9"/>
          <p:cNvGrpSpPr/>
          <p:nvPr/>
        </p:nvGrpSpPr>
        <p:grpSpPr>
          <a:xfrm>
            <a:off x="8042584" y="5805264"/>
            <a:ext cx="1065920" cy="461665"/>
            <a:chOff x="8078080" y="6381328"/>
            <a:chExt cx="1065920" cy="461665"/>
          </a:xfrm>
        </p:grpSpPr>
        <p:sp>
          <p:nvSpPr>
            <p:cNvPr id="12" name="Šipka doleva 11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3" name="TextovéPole 12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8" name="Skupina 9"/>
          <p:cNvGrpSpPr/>
          <p:nvPr/>
        </p:nvGrpSpPr>
        <p:grpSpPr>
          <a:xfrm>
            <a:off x="7992888" y="5229200"/>
            <a:ext cx="1115616" cy="461665"/>
            <a:chOff x="8028384" y="6381328"/>
            <a:chExt cx="1115616" cy="461665"/>
          </a:xfrm>
        </p:grpSpPr>
        <p:sp>
          <p:nvSpPr>
            <p:cNvPr id="15" name="Šipka doleva 14"/>
            <p:cNvSpPr/>
            <p:nvPr/>
          </p:nvSpPr>
          <p:spPr>
            <a:xfrm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6" name="TextovéPole 15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11" name="Skupina 9"/>
          <p:cNvGrpSpPr/>
          <p:nvPr/>
        </p:nvGrpSpPr>
        <p:grpSpPr>
          <a:xfrm>
            <a:off x="8042584" y="4653136"/>
            <a:ext cx="1065920" cy="461665"/>
            <a:chOff x="8078080" y="6381328"/>
            <a:chExt cx="1065920" cy="461665"/>
          </a:xfrm>
        </p:grpSpPr>
        <p:sp>
          <p:nvSpPr>
            <p:cNvPr id="18" name="Šipka doleva 17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9" name="TextovéPole 18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20" name="Skupina 9"/>
          <p:cNvGrpSpPr/>
          <p:nvPr/>
        </p:nvGrpSpPr>
        <p:grpSpPr>
          <a:xfrm>
            <a:off x="7992888" y="4119463"/>
            <a:ext cx="1115616" cy="461665"/>
            <a:chOff x="8028384" y="6381328"/>
            <a:chExt cx="1115616" cy="461665"/>
          </a:xfrm>
        </p:grpSpPr>
        <p:sp>
          <p:nvSpPr>
            <p:cNvPr id="21" name="Šipka doleva 20"/>
            <p:cNvSpPr/>
            <p:nvPr/>
          </p:nvSpPr>
          <p:spPr>
            <a:xfrm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22" name="TextovéPole 21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79512" y="1556792"/>
            <a:ext cx="7560840" cy="3785652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cs-CZ" sz="2400" dirty="0" err="1" smtClean="0">
                <a:latin typeface="Lucida Console" pitchFamily="49" charset="0"/>
              </a:rPr>
              <a:t>HelloWorld</a:t>
            </a:r>
            <a:endParaRPr lang="cs-CZ" sz="2400" dirty="0" smtClean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{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     </a:t>
            </a:r>
            <a:r>
              <a:rPr lang="cs-CZ" sz="2400" dirty="0" smtClean="0">
                <a:latin typeface="Lucida Console" pitchFamily="49" charset="0"/>
              </a:rPr>
              <a:t>[&lt;MOVT_R ST]  [RET text]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</a:t>
            </a:r>
            <a:r>
              <a:rPr lang="cs-CZ" sz="2400" dirty="0" smtClean="0">
                <a:solidFill>
                  <a:srgbClr val="0070C0"/>
                </a:solidFill>
                <a:latin typeface="Lucida Console" pitchFamily="49" charset="0"/>
              </a:rPr>
              <a:t>     </a:t>
            </a:r>
            <a:r>
              <a:rPr lang="cs-CZ" sz="2400" dirty="0" smtClean="0">
                <a:latin typeface="Lucida Console" pitchFamily="49" charset="0"/>
              </a:rPr>
              <a:t>[&lt;MOVT_R HE]  [RET IO_TOUT]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[QNZ_RD *ST]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[QRY_DR]      </a:t>
            </a:r>
            <a:r>
              <a:rPr lang="cs-CZ" sz="2400" dirty="0" smtClean="0">
                <a:latin typeface="Lucida Console" pitchFamily="49" charset="0"/>
              </a:rPr>
              <a:t>[|INC ST]</a:t>
            </a:r>
          </a:p>
          <a:p>
            <a:r>
              <a:rPr lang="cs-CZ" sz="2400" dirty="0" smtClean="0">
                <a:latin typeface="Lucida Console" pitchFamily="49" charset="0"/>
              </a:rPr>
              <a:t>[HALT]       </a:t>
            </a:r>
            <a:r>
              <a:rPr lang="cs-CZ" sz="2400" b="1" dirty="0" smtClean="0">
                <a:solidFill>
                  <a:srgbClr val="FF0000"/>
                </a:solidFill>
                <a:latin typeface="Lucida Console" pitchFamily="49" charset="0"/>
              </a:rPr>
              <a:t>[&gt;MOVF_R *ST] </a:t>
            </a:r>
            <a:r>
              <a:rPr lang="cs-CZ" sz="2400" dirty="0" smtClean="0">
                <a:latin typeface="Lucida Console" pitchFamily="49" charset="0"/>
              </a:rPr>
              <a:t>[|MOVT *HE]</a:t>
            </a:r>
          </a:p>
          <a:p>
            <a:r>
              <a:rPr lang="cs-CZ" sz="2400" dirty="0" smtClean="0">
                <a:latin typeface="Lucida Console" pitchFamily="49" charset="0"/>
              </a:rPr>
              <a:t>}</a:t>
            </a:r>
          </a:p>
          <a:p>
            <a:endParaRPr lang="cs-CZ" sz="2400" dirty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text:</a:t>
            </a:r>
          </a:p>
          <a:p>
            <a:r>
              <a:rPr lang="cs-CZ" sz="2400" dirty="0" smtClean="0">
                <a:latin typeface="Lucida Console" pitchFamily="49" charset="0"/>
              </a:rPr>
              <a:t>"</a:t>
            </a:r>
            <a:r>
              <a:rPr lang="cs-CZ" sz="2400" dirty="0" err="1" smtClean="0">
                <a:latin typeface="Lucida Console" pitchFamily="49" charset="0"/>
              </a:rPr>
              <a:t>Hello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dirty="0" err="1" smtClean="0">
                <a:latin typeface="Lucida Console" pitchFamily="49" charset="0"/>
              </a:rPr>
              <a:t>World</a:t>
            </a:r>
            <a:r>
              <a:rPr lang="cs-CZ" sz="2400" dirty="0" smtClean="0">
                <a:latin typeface="Lucida Console" pitchFamily="49" charset="0"/>
              </a:rPr>
              <a:t>!\0"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7956376" y="0"/>
            <a:ext cx="1187624" cy="6858000"/>
          </a:xfrm>
          <a:prstGeom prst="rect">
            <a:avLst/>
          </a:prstGeom>
          <a:solidFill>
            <a:srgbClr val="92D050">
              <a:alpha val="5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79512" y="5661248"/>
            <a:ext cx="7488832" cy="830997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92D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cs-CZ" sz="2400" dirty="0" smtClean="0">
                <a:latin typeface="Lucida Console" pitchFamily="49" charset="0"/>
              </a:rPr>
              <a:t>ARG:	</a:t>
            </a:r>
            <a:r>
              <a:rPr lang="en-US" sz="2400" dirty="0" smtClean="0">
                <a:latin typeface="Lucida Console" pitchFamily="49" charset="0"/>
              </a:rPr>
              <a:t>‘H’	ST:	2048	</a:t>
            </a:r>
            <a:r>
              <a:rPr lang="en-US" sz="2400" dirty="0" err="1" smtClean="0">
                <a:latin typeface="Lucida Console" pitchFamily="49" charset="0"/>
              </a:rPr>
              <a:t>xPC</a:t>
            </a:r>
            <a:r>
              <a:rPr lang="en-US" sz="2400" dirty="0" smtClean="0">
                <a:latin typeface="Lucida Console" pitchFamily="49" charset="0"/>
              </a:rPr>
              <a:t>:	1	IS:	1</a:t>
            </a:r>
            <a:r>
              <a:rPr lang="cs-CZ" sz="2400" dirty="0">
                <a:latin typeface="Lucida Console" pitchFamily="49" charset="0"/>
              </a:rPr>
              <a:t/>
            </a:r>
            <a:br>
              <a:rPr lang="cs-CZ" sz="2400" dirty="0">
                <a:latin typeface="Lucida Console" pitchFamily="49" charset="0"/>
              </a:rPr>
            </a:br>
            <a:r>
              <a:rPr lang="en-US" sz="2400" dirty="0" smtClean="0">
                <a:latin typeface="Lucida Console" pitchFamily="49" charset="0"/>
              </a:rPr>
              <a:t>*HE: ‘H’	*ST:	‘H’	</a:t>
            </a:r>
            <a:r>
              <a:rPr lang="en-US" sz="2400" dirty="0" err="1" smtClean="0">
                <a:latin typeface="Lucida Console" pitchFamily="49" charset="0"/>
              </a:rPr>
              <a:t>yPC</a:t>
            </a:r>
            <a:r>
              <a:rPr lang="en-US" sz="2400" dirty="0" smtClean="0">
                <a:latin typeface="Lucida Console" pitchFamily="49" charset="0"/>
              </a:rPr>
              <a:t>:	3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79512" y="216024"/>
            <a:ext cx="7488832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latin typeface="Lucida Console" pitchFamily="49" charset="0"/>
              </a:rPr>
              <a:t>H</a:t>
            </a:r>
            <a:endParaRPr lang="cs-CZ" sz="4400" dirty="0">
              <a:latin typeface="Lucida Console" pitchFamily="49" charset="0"/>
            </a:endParaRPr>
          </a:p>
        </p:txBody>
      </p:sp>
      <p:grpSp>
        <p:nvGrpSpPr>
          <p:cNvPr id="2" name="Skupina 9"/>
          <p:cNvGrpSpPr/>
          <p:nvPr/>
        </p:nvGrpSpPr>
        <p:grpSpPr>
          <a:xfrm>
            <a:off x="8078080" y="6381328"/>
            <a:ext cx="1065920" cy="461665"/>
            <a:chOff x="8078080" y="6381328"/>
            <a:chExt cx="1065920" cy="461665"/>
          </a:xfrm>
        </p:grpSpPr>
        <p:sp>
          <p:nvSpPr>
            <p:cNvPr id="9" name="Šipka doleva 8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0" name="TextovéPole 9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3" name="Skupina 9"/>
          <p:cNvGrpSpPr/>
          <p:nvPr/>
        </p:nvGrpSpPr>
        <p:grpSpPr>
          <a:xfrm>
            <a:off x="8042584" y="5805264"/>
            <a:ext cx="1065920" cy="461665"/>
            <a:chOff x="8078080" y="6381328"/>
            <a:chExt cx="1065920" cy="461665"/>
          </a:xfrm>
        </p:grpSpPr>
        <p:sp>
          <p:nvSpPr>
            <p:cNvPr id="12" name="Šipka doleva 11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3" name="TextovéPole 12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8" name="Skupina 9"/>
          <p:cNvGrpSpPr/>
          <p:nvPr/>
        </p:nvGrpSpPr>
        <p:grpSpPr>
          <a:xfrm>
            <a:off x="7992888" y="5229200"/>
            <a:ext cx="1115616" cy="461665"/>
            <a:chOff x="8028384" y="6381328"/>
            <a:chExt cx="1115616" cy="461665"/>
          </a:xfrm>
        </p:grpSpPr>
        <p:sp>
          <p:nvSpPr>
            <p:cNvPr id="15" name="Šipka doleva 14"/>
            <p:cNvSpPr/>
            <p:nvPr/>
          </p:nvSpPr>
          <p:spPr>
            <a:xfrm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6" name="TextovéPole 15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11" name="Skupina 9"/>
          <p:cNvGrpSpPr/>
          <p:nvPr/>
        </p:nvGrpSpPr>
        <p:grpSpPr>
          <a:xfrm>
            <a:off x="8042584" y="4653136"/>
            <a:ext cx="1065920" cy="461665"/>
            <a:chOff x="8078080" y="6381328"/>
            <a:chExt cx="1065920" cy="461665"/>
          </a:xfrm>
        </p:grpSpPr>
        <p:sp>
          <p:nvSpPr>
            <p:cNvPr id="18" name="Šipka doleva 17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9" name="TextovéPole 18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79512" y="1556792"/>
            <a:ext cx="7560840" cy="3785652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cs-CZ" sz="2400" dirty="0" err="1" smtClean="0">
                <a:latin typeface="Lucida Console" pitchFamily="49" charset="0"/>
              </a:rPr>
              <a:t>HelloWorld</a:t>
            </a:r>
            <a:endParaRPr lang="cs-CZ" sz="2400" dirty="0" smtClean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{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     </a:t>
            </a:r>
            <a:r>
              <a:rPr lang="cs-CZ" sz="2400" dirty="0" smtClean="0">
                <a:latin typeface="Lucida Console" pitchFamily="49" charset="0"/>
              </a:rPr>
              <a:t>[&lt;MOVT_R ST]  [RET text]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</a:t>
            </a:r>
            <a:r>
              <a:rPr lang="cs-CZ" sz="2400" dirty="0" smtClean="0">
                <a:solidFill>
                  <a:srgbClr val="0070C0"/>
                </a:solidFill>
                <a:latin typeface="Lucida Console" pitchFamily="49" charset="0"/>
              </a:rPr>
              <a:t>     </a:t>
            </a:r>
            <a:r>
              <a:rPr lang="cs-CZ" sz="2400" dirty="0" smtClean="0">
                <a:latin typeface="Lucida Console" pitchFamily="49" charset="0"/>
              </a:rPr>
              <a:t>[&lt;MOVT_R HE]  [RET IO_TOUT]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[QNZ_RD *ST]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b="1" dirty="0" smtClean="0">
                <a:solidFill>
                  <a:srgbClr val="FF0000"/>
                </a:solidFill>
                <a:latin typeface="Lucida Console" pitchFamily="49" charset="0"/>
              </a:rPr>
              <a:t>[QRY_DR]      </a:t>
            </a:r>
            <a:r>
              <a:rPr lang="cs-CZ" sz="2400" dirty="0" smtClean="0">
                <a:latin typeface="Lucida Console" pitchFamily="49" charset="0"/>
              </a:rPr>
              <a:t>[|INC ST]</a:t>
            </a:r>
          </a:p>
          <a:p>
            <a:r>
              <a:rPr lang="cs-CZ" sz="2400" dirty="0" smtClean="0">
                <a:latin typeface="Lucida Console" pitchFamily="49" charset="0"/>
              </a:rPr>
              <a:t>[HALT]       [&gt;MOVF_R *ST] [|MOVT *HE]</a:t>
            </a:r>
          </a:p>
          <a:p>
            <a:r>
              <a:rPr lang="cs-CZ" sz="2400" dirty="0" smtClean="0">
                <a:latin typeface="Lucida Console" pitchFamily="49" charset="0"/>
              </a:rPr>
              <a:t>}</a:t>
            </a:r>
          </a:p>
          <a:p>
            <a:endParaRPr lang="cs-CZ" sz="2400" dirty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text:</a:t>
            </a:r>
          </a:p>
          <a:p>
            <a:r>
              <a:rPr lang="cs-CZ" sz="2400" dirty="0" smtClean="0">
                <a:latin typeface="Lucida Console" pitchFamily="49" charset="0"/>
              </a:rPr>
              <a:t>"</a:t>
            </a:r>
            <a:r>
              <a:rPr lang="cs-CZ" sz="2400" dirty="0" err="1" smtClean="0">
                <a:latin typeface="Lucida Console" pitchFamily="49" charset="0"/>
              </a:rPr>
              <a:t>Hello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dirty="0" err="1" smtClean="0">
                <a:latin typeface="Lucida Console" pitchFamily="49" charset="0"/>
              </a:rPr>
              <a:t>World</a:t>
            </a:r>
            <a:r>
              <a:rPr lang="cs-CZ" sz="2400" dirty="0" smtClean="0">
                <a:latin typeface="Lucida Console" pitchFamily="49" charset="0"/>
              </a:rPr>
              <a:t>!\0"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7956376" y="0"/>
            <a:ext cx="1187624" cy="6858000"/>
          </a:xfrm>
          <a:prstGeom prst="rect">
            <a:avLst/>
          </a:prstGeom>
          <a:solidFill>
            <a:srgbClr val="92D050">
              <a:alpha val="5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79512" y="5661248"/>
            <a:ext cx="7488832" cy="830997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92D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cs-CZ" sz="2400" dirty="0" smtClean="0">
                <a:latin typeface="Lucida Console" pitchFamily="49" charset="0"/>
              </a:rPr>
              <a:t>ARG:	</a:t>
            </a:r>
            <a:r>
              <a:rPr lang="en-US" sz="2400" dirty="0" smtClean="0">
                <a:latin typeface="Lucida Console" pitchFamily="49" charset="0"/>
              </a:rPr>
              <a:t>‘H’	ST:	2048	</a:t>
            </a:r>
            <a:r>
              <a:rPr lang="en-US" sz="2400" dirty="0" err="1" smtClean="0">
                <a:latin typeface="Lucida Console" pitchFamily="49" charset="0"/>
              </a:rPr>
              <a:t>xPC</a:t>
            </a:r>
            <a:r>
              <a:rPr lang="en-US" sz="2400" dirty="0" smtClean="0">
                <a:latin typeface="Lucida Console" pitchFamily="49" charset="0"/>
              </a:rPr>
              <a:t>:	1	IS:	1</a:t>
            </a:r>
            <a:r>
              <a:rPr lang="cs-CZ" sz="2400" dirty="0">
                <a:latin typeface="Lucida Console" pitchFamily="49" charset="0"/>
              </a:rPr>
              <a:t/>
            </a:r>
            <a:br>
              <a:rPr lang="cs-CZ" sz="2400" dirty="0">
                <a:latin typeface="Lucida Console" pitchFamily="49" charset="0"/>
              </a:rPr>
            </a:br>
            <a:r>
              <a:rPr lang="en-US" sz="2400" dirty="0" smtClean="0">
                <a:latin typeface="Lucida Console" pitchFamily="49" charset="0"/>
              </a:rPr>
              <a:t>*HE: ‘H’	*ST:	‘H’	</a:t>
            </a:r>
            <a:r>
              <a:rPr lang="en-US" sz="2400" dirty="0" err="1" smtClean="0">
                <a:latin typeface="Lucida Console" pitchFamily="49" charset="0"/>
              </a:rPr>
              <a:t>yPC</a:t>
            </a:r>
            <a:r>
              <a:rPr lang="en-US" sz="2400" dirty="0" smtClean="0">
                <a:latin typeface="Lucida Console" pitchFamily="49" charset="0"/>
              </a:rPr>
              <a:t>:	2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79512" y="216024"/>
            <a:ext cx="7488832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latin typeface="Lucida Console" pitchFamily="49" charset="0"/>
              </a:rPr>
              <a:t>H</a:t>
            </a:r>
            <a:endParaRPr lang="cs-CZ" sz="4400" dirty="0">
              <a:latin typeface="Lucida Console" pitchFamily="49" charset="0"/>
            </a:endParaRPr>
          </a:p>
        </p:txBody>
      </p:sp>
      <p:grpSp>
        <p:nvGrpSpPr>
          <p:cNvPr id="2" name="Skupina 9"/>
          <p:cNvGrpSpPr/>
          <p:nvPr/>
        </p:nvGrpSpPr>
        <p:grpSpPr>
          <a:xfrm>
            <a:off x="8078080" y="6381328"/>
            <a:ext cx="1065920" cy="461665"/>
            <a:chOff x="8078080" y="6381328"/>
            <a:chExt cx="1065920" cy="461665"/>
          </a:xfrm>
        </p:grpSpPr>
        <p:sp>
          <p:nvSpPr>
            <p:cNvPr id="9" name="Šipka doleva 8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0" name="TextovéPole 9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3" name="Skupina 9"/>
          <p:cNvGrpSpPr/>
          <p:nvPr/>
        </p:nvGrpSpPr>
        <p:grpSpPr>
          <a:xfrm>
            <a:off x="8042584" y="5805264"/>
            <a:ext cx="1065920" cy="461665"/>
            <a:chOff x="8078080" y="6381328"/>
            <a:chExt cx="1065920" cy="461665"/>
          </a:xfrm>
        </p:grpSpPr>
        <p:sp>
          <p:nvSpPr>
            <p:cNvPr id="12" name="Šipka doleva 11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3" name="TextovéPole 12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8" name="Skupina 9"/>
          <p:cNvGrpSpPr/>
          <p:nvPr/>
        </p:nvGrpSpPr>
        <p:grpSpPr>
          <a:xfrm>
            <a:off x="7992888" y="5229200"/>
            <a:ext cx="1115616" cy="461665"/>
            <a:chOff x="8028384" y="6381328"/>
            <a:chExt cx="1115616" cy="461665"/>
          </a:xfrm>
        </p:grpSpPr>
        <p:sp>
          <p:nvSpPr>
            <p:cNvPr id="15" name="Šipka doleva 14"/>
            <p:cNvSpPr/>
            <p:nvPr/>
          </p:nvSpPr>
          <p:spPr>
            <a:xfrm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6" name="TextovéPole 15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79512" y="1556792"/>
            <a:ext cx="7560840" cy="3785652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cs-CZ" sz="2400" dirty="0" err="1" smtClean="0">
                <a:latin typeface="Lucida Console" pitchFamily="49" charset="0"/>
              </a:rPr>
              <a:t>HelloWorld</a:t>
            </a:r>
            <a:endParaRPr lang="cs-CZ" sz="2400" dirty="0" smtClean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{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     </a:t>
            </a:r>
            <a:r>
              <a:rPr lang="cs-CZ" sz="2400" dirty="0" smtClean="0">
                <a:latin typeface="Lucida Console" pitchFamily="49" charset="0"/>
              </a:rPr>
              <a:t>[&lt;MOVT_R ST]  [RET text]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</a:t>
            </a:r>
            <a:r>
              <a:rPr lang="cs-CZ" sz="2400" dirty="0" smtClean="0">
                <a:solidFill>
                  <a:srgbClr val="0070C0"/>
                </a:solidFill>
                <a:latin typeface="Lucida Console" pitchFamily="49" charset="0"/>
              </a:rPr>
              <a:t>     </a:t>
            </a:r>
            <a:r>
              <a:rPr lang="cs-CZ" sz="2400" dirty="0" smtClean="0">
                <a:latin typeface="Lucida Console" pitchFamily="49" charset="0"/>
              </a:rPr>
              <a:t>[&lt;MOVT_R HE]  [RET IO_TOUT]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[QNZ_RD *ST]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[QRY_DR]      </a:t>
            </a:r>
            <a:r>
              <a:rPr lang="cs-CZ" sz="2400" b="1" dirty="0" smtClean="0">
                <a:solidFill>
                  <a:srgbClr val="FF0000"/>
                </a:solidFill>
                <a:latin typeface="Lucida Console" pitchFamily="49" charset="0"/>
              </a:rPr>
              <a:t>[|INC ST]</a:t>
            </a:r>
          </a:p>
          <a:p>
            <a:r>
              <a:rPr lang="cs-CZ" sz="2400" dirty="0" smtClean="0">
                <a:latin typeface="Lucida Console" pitchFamily="49" charset="0"/>
              </a:rPr>
              <a:t>[HALT]       [&gt;MOVF_R *ST] [|MOVT *HE]</a:t>
            </a:r>
          </a:p>
          <a:p>
            <a:r>
              <a:rPr lang="cs-CZ" sz="2400" dirty="0" smtClean="0">
                <a:latin typeface="Lucida Console" pitchFamily="49" charset="0"/>
              </a:rPr>
              <a:t>}</a:t>
            </a:r>
          </a:p>
          <a:p>
            <a:endParaRPr lang="cs-CZ" sz="2400" dirty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text:</a:t>
            </a:r>
          </a:p>
          <a:p>
            <a:r>
              <a:rPr lang="cs-CZ" sz="2400" dirty="0" smtClean="0">
                <a:latin typeface="Lucida Console" pitchFamily="49" charset="0"/>
              </a:rPr>
              <a:t>"</a:t>
            </a:r>
            <a:r>
              <a:rPr lang="cs-CZ" sz="2400" dirty="0" err="1" smtClean="0">
                <a:latin typeface="Lucida Console" pitchFamily="49" charset="0"/>
              </a:rPr>
              <a:t>Hello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dirty="0" err="1" smtClean="0">
                <a:latin typeface="Lucida Console" pitchFamily="49" charset="0"/>
              </a:rPr>
              <a:t>World</a:t>
            </a:r>
            <a:r>
              <a:rPr lang="cs-CZ" sz="2400" dirty="0" smtClean="0">
                <a:latin typeface="Lucida Console" pitchFamily="49" charset="0"/>
              </a:rPr>
              <a:t>!\0"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7956376" y="0"/>
            <a:ext cx="1187624" cy="6858000"/>
          </a:xfrm>
          <a:prstGeom prst="rect">
            <a:avLst/>
          </a:prstGeom>
          <a:solidFill>
            <a:srgbClr val="92D050">
              <a:alpha val="5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79512" y="5661248"/>
            <a:ext cx="7488832" cy="830997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92D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cs-CZ" sz="2400" dirty="0" smtClean="0">
                <a:latin typeface="Lucida Console" pitchFamily="49" charset="0"/>
              </a:rPr>
              <a:t>ARG:	</a:t>
            </a:r>
            <a:r>
              <a:rPr lang="en-US" sz="2400" dirty="0" smtClean="0">
                <a:latin typeface="Lucida Console" pitchFamily="49" charset="0"/>
              </a:rPr>
              <a:t>‘H’	ST:	2048	</a:t>
            </a:r>
            <a:r>
              <a:rPr lang="en-US" sz="2400" dirty="0" err="1" smtClean="0">
                <a:latin typeface="Lucida Console" pitchFamily="49" charset="0"/>
              </a:rPr>
              <a:t>xPC</a:t>
            </a:r>
            <a:r>
              <a:rPr lang="en-US" sz="2400" dirty="0" smtClean="0">
                <a:latin typeface="Lucida Console" pitchFamily="49" charset="0"/>
              </a:rPr>
              <a:t>:	2	IS:	0</a:t>
            </a:r>
            <a:r>
              <a:rPr lang="cs-CZ" sz="2400" dirty="0">
                <a:latin typeface="Lucida Console" pitchFamily="49" charset="0"/>
              </a:rPr>
              <a:t/>
            </a:r>
            <a:br>
              <a:rPr lang="cs-CZ" sz="2400" dirty="0">
                <a:latin typeface="Lucida Console" pitchFamily="49" charset="0"/>
              </a:rPr>
            </a:br>
            <a:r>
              <a:rPr lang="en-US" sz="2400" dirty="0" smtClean="0">
                <a:latin typeface="Lucida Console" pitchFamily="49" charset="0"/>
              </a:rPr>
              <a:t>*HE: ‘H’	*ST:	‘H’	</a:t>
            </a:r>
            <a:r>
              <a:rPr lang="en-US" sz="2400" dirty="0" err="1" smtClean="0">
                <a:latin typeface="Lucida Console" pitchFamily="49" charset="0"/>
              </a:rPr>
              <a:t>yPC</a:t>
            </a:r>
            <a:r>
              <a:rPr lang="en-US" sz="2400" dirty="0" smtClean="0">
                <a:latin typeface="Lucida Console" pitchFamily="49" charset="0"/>
              </a:rPr>
              <a:t>:	2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79512" y="216024"/>
            <a:ext cx="7488832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latin typeface="Lucida Console" pitchFamily="49" charset="0"/>
              </a:rPr>
              <a:t>H</a:t>
            </a:r>
            <a:endParaRPr lang="cs-CZ" sz="4400" dirty="0">
              <a:latin typeface="Lucida Console" pitchFamily="49" charset="0"/>
            </a:endParaRPr>
          </a:p>
        </p:txBody>
      </p:sp>
      <p:grpSp>
        <p:nvGrpSpPr>
          <p:cNvPr id="2" name="Skupina 9"/>
          <p:cNvGrpSpPr/>
          <p:nvPr/>
        </p:nvGrpSpPr>
        <p:grpSpPr>
          <a:xfrm>
            <a:off x="8078080" y="6381328"/>
            <a:ext cx="1065920" cy="461665"/>
            <a:chOff x="8078080" y="6381328"/>
            <a:chExt cx="1065920" cy="461665"/>
          </a:xfrm>
        </p:grpSpPr>
        <p:sp>
          <p:nvSpPr>
            <p:cNvPr id="9" name="Šipka doleva 8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0" name="TextovéPole 9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3" name="Skupina 9"/>
          <p:cNvGrpSpPr/>
          <p:nvPr/>
        </p:nvGrpSpPr>
        <p:grpSpPr>
          <a:xfrm>
            <a:off x="8042584" y="5805264"/>
            <a:ext cx="1065920" cy="461665"/>
            <a:chOff x="8078080" y="6381328"/>
            <a:chExt cx="1065920" cy="461665"/>
          </a:xfrm>
        </p:grpSpPr>
        <p:sp>
          <p:nvSpPr>
            <p:cNvPr id="12" name="Šipka doleva 11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3" name="TextovéPole 12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8" name="Skupina 9"/>
          <p:cNvGrpSpPr/>
          <p:nvPr/>
        </p:nvGrpSpPr>
        <p:grpSpPr>
          <a:xfrm>
            <a:off x="7992888" y="5229200"/>
            <a:ext cx="1115616" cy="461665"/>
            <a:chOff x="8028384" y="6381328"/>
            <a:chExt cx="1115616" cy="461665"/>
          </a:xfrm>
        </p:grpSpPr>
        <p:sp>
          <p:nvSpPr>
            <p:cNvPr id="15" name="Šipka doleva 14"/>
            <p:cNvSpPr/>
            <p:nvPr/>
          </p:nvSpPr>
          <p:spPr>
            <a:xfrm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6" name="TextovéPole 15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17" name="Skupina 9"/>
          <p:cNvGrpSpPr/>
          <p:nvPr/>
        </p:nvGrpSpPr>
        <p:grpSpPr>
          <a:xfrm>
            <a:off x="7992888" y="4653136"/>
            <a:ext cx="1115616" cy="461665"/>
            <a:chOff x="8028384" y="6381328"/>
            <a:chExt cx="1115616" cy="461665"/>
          </a:xfrm>
        </p:grpSpPr>
        <p:sp>
          <p:nvSpPr>
            <p:cNvPr id="18" name="Šipka doleva 17"/>
            <p:cNvSpPr/>
            <p:nvPr/>
          </p:nvSpPr>
          <p:spPr>
            <a:xfrm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9" name="TextovéPole 18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79512" y="1556792"/>
            <a:ext cx="7560840" cy="3785652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cs-CZ" sz="2400" dirty="0" err="1" smtClean="0">
                <a:latin typeface="Lucida Console" pitchFamily="49" charset="0"/>
              </a:rPr>
              <a:t>HelloWorld</a:t>
            </a:r>
            <a:endParaRPr lang="cs-CZ" sz="2400" dirty="0" smtClean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{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     </a:t>
            </a:r>
            <a:r>
              <a:rPr lang="cs-CZ" sz="2400" dirty="0" smtClean="0">
                <a:latin typeface="Lucida Console" pitchFamily="49" charset="0"/>
              </a:rPr>
              <a:t>[&lt;MOVT_R ST]  [RET text]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</a:t>
            </a:r>
            <a:r>
              <a:rPr lang="cs-CZ" sz="2400" dirty="0" smtClean="0">
                <a:solidFill>
                  <a:srgbClr val="0070C0"/>
                </a:solidFill>
                <a:latin typeface="Lucida Console" pitchFamily="49" charset="0"/>
              </a:rPr>
              <a:t>     </a:t>
            </a:r>
            <a:r>
              <a:rPr lang="cs-CZ" sz="2400" dirty="0" smtClean="0">
                <a:latin typeface="Lucida Console" pitchFamily="49" charset="0"/>
              </a:rPr>
              <a:t>[&lt;MOVT_R HE]  [RET IO_TOUT]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[QNZ_RD *ST]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b="1" dirty="0" smtClean="0">
                <a:solidFill>
                  <a:srgbClr val="FF0000"/>
                </a:solidFill>
                <a:latin typeface="Lucida Console" pitchFamily="49" charset="0"/>
              </a:rPr>
              <a:t>[QRY_DR]      </a:t>
            </a:r>
            <a:r>
              <a:rPr lang="cs-CZ" sz="2400" dirty="0" smtClean="0">
                <a:latin typeface="Lucida Console" pitchFamily="49" charset="0"/>
              </a:rPr>
              <a:t>[|INC ST]</a:t>
            </a:r>
          </a:p>
          <a:p>
            <a:r>
              <a:rPr lang="cs-CZ" sz="2400" dirty="0" smtClean="0">
                <a:latin typeface="Lucida Console" pitchFamily="49" charset="0"/>
              </a:rPr>
              <a:t>[HALT]       [&gt;MOVF_R *ST] [|MOVT *HE]</a:t>
            </a:r>
          </a:p>
          <a:p>
            <a:r>
              <a:rPr lang="cs-CZ" sz="2400" dirty="0" smtClean="0">
                <a:latin typeface="Lucida Console" pitchFamily="49" charset="0"/>
              </a:rPr>
              <a:t>}</a:t>
            </a:r>
          </a:p>
          <a:p>
            <a:endParaRPr lang="cs-CZ" sz="2400" dirty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text:</a:t>
            </a:r>
          </a:p>
          <a:p>
            <a:r>
              <a:rPr lang="cs-CZ" sz="2400" dirty="0" smtClean="0">
                <a:latin typeface="Lucida Console" pitchFamily="49" charset="0"/>
              </a:rPr>
              <a:t>"</a:t>
            </a:r>
            <a:r>
              <a:rPr lang="cs-CZ" sz="2400" dirty="0" err="1" smtClean="0">
                <a:latin typeface="Lucida Console" pitchFamily="49" charset="0"/>
              </a:rPr>
              <a:t>Hello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dirty="0" err="1" smtClean="0">
                <a:latin typeface="Lucida Console" pitchFamily="49" charset="0"/>
              </a:rPr>
              <a:t>World</a:t>
            </a:r>
            <a:r>
              <a:rPr lang="cs-CZ" sz="2400" dirty="0" smtClean="0">
                <a:latin typeface="Lucida Console" pitchFamily="49" charset="0"/>
              </a:rPr>
              <a:t>!\0"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7956376" y="0"/>
            <a:ext cx="1187624" cy="6858000"/>
          </a:xfrm>
          <a:prstGeom prst="rect">
            <a:avLst/>
          </a:prstGeom>
          <a:solidFill>
            <a:srgbClr val="92D050">
              <a:alpha val="5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79512" y="5661248"/>
            <a:ext cx="7488832" cy="830997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92D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cs-CZ" sz="2400" dirty="0" smtClean="0">
                <a:latin typeface="Lucida Console" pitchFamily="49" charset="0"/>
              </a:rPr>
              <a:t>ARG:	</a:t>
            </a:r>
            <a:r>
              <a:rPr lang="en-US" sz="2400" dirty="0" smtClean="0">
                <a:latin typeface="Lucida Console" pitchFamily="49" charset="0"/>
              </a:rPr>
              <a:t>‘H’	ST:	2049	</a:t>
            </a:r>
            <a:r>
              <a:rPr lang="en-US" sz="2400" dirty="0" err="1" smtClean="0">
                <a:latin typeface="Lucida Console" pitchFamily="49" charset="0"/>
              </a:rPr>
              <a:t>xPC</a:t>
            </a:r>
            <a:r>
              <a:rPr lang="en-US" sz="2400" dirty="0" smtClean="0">
                <a:latin typeface="Lucida Console" pitchFamily="49" charset="0"/>
              </a:rPr>
              <a:t>:	1	IS:	2</a:t>
            </a:r>
            <a:r>
              <a:rPr lang="cs-CZ" sz="2400" dirty="0">
                <a:latin typeface="Lucida Console" pitchFamily="49" charset="0"/>
              </a:rPr>
              <a:t/>
            </a:r>
            <a:br>
              <a:rPr lang="cs-CZ" sz="2400" dirty="0">
                <a:latin typeface="Lucida Console" pitchFamily="49" charset="0"/>
              </a:rPr>
            </a:br>
            <a:r>
              <a:rPr lang="en-US" sz="2400" dirty="0" smtClean="0">
                <a:latin typeface="Lucida Console" pitchFamily="49" charset="0"/>
              </a:rPr>
              <a:t>*HE: ‘H’	*ST:	‘e’	</a:t>
            </a:r>
            <a:r>
              <a:rPr lang="en-US" sz="2400" dirty="0" err="1" smtClean="0">
                <a:latin typeface="Lucida Console" pitchFamily="49" charset="0"/>
              </a:rPr>
              <a:t>yPC</a:t>
            </a:r>
            <a:r>
              <a:rPr lang="en-US" sz="2400" dirty="0" smtClean="0">
                <a:latin typeface="Lucida Console" pitchFamily="49" charset="0"/>
              </a:rPr>
              <a:t>:	2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79512" y="216024"/>
            <a:ext cx="7488832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latin typeface="Lucida Console" pitchFamily="49" charset="0"/>
              </a:rPr>
              <a:t>H</a:t>
            </a:r>
            <a:endParaRPr lang="cs-CZ" sz="4400" dirty="0">
              <a:latin typeface="Lucida Console" pitchFamily="49" charset="0"/>
            </a:endParaRPr>
          </a:p>
        </p:txBody>
      </p:sp>
      <p:grpSp>
        <p:nvGrpSpPr>
          <p:cNvPr id="2" name="Skupina 9"/>
          <p:cNvGrpSpPr/>
          <p:nvPr/>
        </p:nvGrpSpPr>
        <p:grpSpPr>
          <a:xfrm>
            <a:off x="8078080" y="6381328"/>
            <a:ext cx="1065920" cy="461665"/>
            <a:chOff x="8078080" y="6381328"/>
            <a:chExt cx="1065920" cy="461665"/>
          </a:xfrm>
        </p:grpSpPr>
        <p:sp>
          <p:nvSpPr>
            <p:cNvPr id="9" name="Šipka doleva 8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0" name="TextovéPole 9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3" name="Skupina 9"/>
          <p:cNvGrpSpPr/>
          <p:nvPr/>
        </p:nvGrpSpPr>
        <p:grpSpPr>
          <a:xfrm>
            <a:off x="8042584" y="5805264"/>
            <a:ext cx="1065920" cy="461665"/>
            <a:chOff x="8078080" y="6381328"/>
            <a:chExt cx="1065920" cy="461665"/>
          </a:xfrm>
        </p:grpSpPr>
        <p:sp>
          <p:nvSpPr>
            <p:cNvPr id="12" name="Šipka doleva 11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3" name="TextovéPole 12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8" name="Skupina 9"/>
          <p:cNvGrpSpPr/>
          <p:nvPr/>
        </p:nvGrpSpPr>
        <p:grpSpPr>
          <a:xfrm>
            <a:off x="7992888" y="5229200"/>
            <a:ext cx="1115616" cy="461665"/>
            <a:chOff x="8028384" y="6381328"/>
            <a:chExt cx="1115616" cy="461665"/>
          </a:xfrm>
        </p:grpSpPr>
        <p:sp>
          <p:nvSpPr>
            <p:cNvPr id="15" name="Šipka doleva 14"/>
            <p:cNvSpPr/>
            <p:nvPr/>
          </p:nvSpPr>
          <p:spPr>
            <a:xfrm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6" name="TextovéPole 15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79512" y="1556792"/>
            <a:ext cx="7560840" cy="3785652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cs-CZ" sz="2400" dirty="0" err="1" smtClean="0">
                <a:latin typeface="Lucida Console" pitchFamily="49" charset="0"/>
              </a:rPr>
              <a:t>HelloWorld</a:t>
            </a:r>
            <a:endParaRPr lang="cs-CZ" sz="2400" dirty="0" smtClean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{</a:t>
            </a:r>
          </a:p>
          <a:p>
            <a:r>
              <a:rPr lang="cs-CZ" sz="2400" b="1" dirty="0" smtClean="0">
                <a:solidFill>
                  <a:srgbClr val="FF0000"/>
                </a:solidFill>
                <a:latin typeface="Lucida Console" pitchFamily="49" charset="0"/>
              </a:rPr>
              <a:t>[QRY_RD]     </a:t>
            </a:r>
            <a:r>
              <a:rPr lang="cs-CZ" sz="2400" dirty="0" smtClean="0">
                <a:latin typeface="Lucida Console" pitchFamily="49" charset="0"/>
              </a:rPr>
              <a:t>[&lt;MOVT_R ST]  [RET text]</a:t>
            </a:r>
          </a:p>
          <a:p>
            <a:r>
              <a:rPr lang="cs-CZ" sz="2400" dirty="0" smtClean="0">
                <a:latin typeface="Lucida Console" pitchFamily="49" charset="0"/>
              </a:rPr>
              <a:t>[QRY_RD]     [&lt;MOVT_R HE]  [RET IO_TOUT]</a:t>
            </a:r>
          </a:p>
          <a:p>
            <a:r>
              <a:rPr lang="cs-CZ" sz="2400" dirty="0" smtClean="0">
                <a:latin typeface="Lucida Console" pitchFamily="49" charset="0"/>
              </a:rPr>
              <a:t>[QNZ_RD *ST] [QRY_DR]      [|INC ST]</a:t>
            </a:r>
          </a:p>
          <a:p>
            <a:r>
              <a:rPr lang="cs-CZ" sz="2400" dirty="0" smtClean="0">
                <a:latin typeface="Lucida Console" pitchFamily="49" charset="0"/>
              </a:rPr>
              <a:t>[HALT]       [&gt;MOVF_R *ST] [|MOVT *HE]</a:t>
            </a:r>
          </a:p>
          <a:p>
            <a:r>
              <a:rPr lang="cs-CZ" sz="2400" dirty="0" smtClean="0">
                <a:latin typeface="Lucida Console" pitchFamily="49" charset="0"/>
              </a:rPr>
              <a:t>}</a:t>
            </a:r>
          </a:p>
          <a:p>
            <a:endParaRPr lang="cs-CZ" sz="2400" dirty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text:</a:t>
            </a:r>
          </a:p>
          <a:p>
            <a:r>
              <a:rPr lang="cs-CZ" sz="2400" dirty="0" smtClean="0">
                <a:latin typeface="Lucida Console" pitchFamily="49" charset="0"/>
              </a:rPr>
              <a:t>"</a:t>
            </a:r>
            <a:r>
              <a:rPr lang="cs-CZ" sz="2400" dirty="0" err="1" smtClean="0">
                <a:latin typeface="Lucida Console" pitchFamily="49" charset="0"/>
              </a:rPr>
              <a:t>Hello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dirty="0" err="1" smtClean="0">
                <a:latin typeface="Lucida Console" pitchFamily="49" charset="0"/>
              </a:rPr>
              <a:t>World</a:t>
            </a:r>
            <a:r>
              <a:rPr lang="cs-CZ" sz="2400" dirty="0" smtClean="0">
                <a:latin typeface="Lucida Console" pitchFamily="49" charset="0"/>
              </a:rPr>
              <a:t>!\0"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7956376" y="0"/>
            <a:ext cx="1187624" cy="6858000"/>
          </a:xfrm>
          <a:prstGeom prst="rect">
            <a:avLst/>
          </a:prstGeom>
          <a:solidFill>
            <a:srgbClr val="92D050">
              <a:alpha val="5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79512" y="5661248"/>
            <a:ext cx="7488832" cy="830997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92D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cs-CZ" sz="2400" dirty="0" smtClean="0">
                <a:latin typeface="Lucida Console" pitchFamily="49" charset="0"/>
              </a:rPr>
              <a:t>ARG:	0</a:t>
            </a:r>
            <a:r>
              <a:rPr lang="en-US" sz="2400" dirty="0" smtClean="0">
                <a:latin typeface="Lucida Console" pitchFamily="49" charset="0"/>
              </a:rPr>
              <a:t>	ST:	0	</a:t>
            </a:r>
            <a:r>
              <a:rPr lang="en-US" sz="2400" dirty="0" err="1" smtClean="0">
                <a:latin typeface="Lucida Console" pitchFamily="49" charset="0"/>
              </a:rPr>
              <a:t>xPC</a:t>
            </a:r>
            <a:r>
              <a:rPr lang="en-US" sz="2400" dirty="0" smtClean="0">
                <a:latin typeface="Lucida Console" pitchFamily="49" charset="0"/>
              </a:rPr>
              <a:t>:	0	IS:	0</a:t>
            </a:r>
            <a:r>
              <a:rPr lang="cs-CZ" sz="2400" dirty="0">
                <a:latin typeface="Lucida Console" pitchFamily="49" charset="0"/>
              </a:rPr>
              <a:t/>
            </a:r>
            <a:br>
              <a:rPr lang="cs-CZ" sz="2400" dirty="0">
                <a:latin typeface="Lucida Console" pitchFamily="49" charset="0"/>
              </a:rPr>
            </a:br>
            <a:r>
              <a:rPr lang="en-US" sz="2400" dirty="0" smtClean="0">
                <a:latin typeface="Lucida Console" pitchFamily="49" charset="0"/>
              </a:rPr>
              <a:t>*HE: 0	*ST:	0	</a:t>
            </a:r>
            <a:r>
              <a:rPr lang="en-US" sz="2400" dirty="0" err="1" smtClean="0">
                <a:latin typeface="Lucida Console" pitchFamily="49" charset="0"/>
              </a:rPr>
              <a:t>yPC</a:t>
            </a:r>
            <a:r>
              <a:rPr lang="en-US" sz="2400" dirty="0" smtClean="0">
                <a:latin typeface="Lucida Console" pitchFamily="49" charset="0"/>
              </a:rPr>
              <a:t>:	0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79512" y="216024"/>
            <a:ext cx="7488832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s-CZ" sz="4400" dirty="0">
              <a:latin typeface="Lucida Console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79512" y="1556792"/>
            <a:ext cx="7560840" cy="3785652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cs-CZ" sz="2400" dirty="0" err="1" smtClean="0">
                <a:latin typeface="Lucida Console" pitchFamily="49" charset="0"/>
              </a:rPr>
              <a:t>HelloWorld</a:t>
            </a:r>
            <a:endParaRPr lang="cs-CZ" sz="2400" dirty="0" smtClean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{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     </a:t>
            </a:r>
            <a:r>
              <a:rPr lang="cs-CZ" sz="2400" dirty="0" smtClean="0">
                <a:latin typeface="Lucida Console" pitchFamily="49" charset="0"/>
              </a:rPr>
              <a:t>[&lt;MOVT_R ST]  [RET text]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</a:t>
            </a:r>
            <a:r>
              <a:rPr lang="cs-CZ" sz="2400" dirty="0" smtClean="0">
                <a:solidFill>
                  <a:srgbClr val="0070C0"/>
                </a:solidFill>
                <a:latin typeface="Lucida Console" pitchFamily="49" charset="0"/>
              </a:rPr>
              <a:t>     </a:t>
            </a:r>
            <a:r>
              <a:rPr lang="cs-CZ" sz="2400" dirty="0" smtClean="0">
                <a:latin typeface="Lucida Console" pitchFamily="49" charset="0"/>
              </a:rPr>
              <a:t>[&lt;MOVT_R HE]  [RET IO_TOUT]</a:t>
            </a:r>
          </a:p>
          <a:p>
            <a:r>
              <a:rPr lang="cs-CZ" sz="2400" b="1" dirty="0" smtClean="0">
                <a:solidFill>
                  <a:srgbClr val="FF0000"/>
                </a:solidFill>
                <a:latin typeface="Lucida Console" pitchFamily="49" charset="0"/>
              </a:rPr>
              <a:t>[QNZ_RD *ST]</a:t>
            </a:r>
            <a:r>
              <a:rPr lang="cs-CZ" sz="2400" dirty="0" smtClean="0">
                <a:latin typeface="Lucida Console" pitchFamily="49" charset="0"/>
              </a:rPr>
              <a:t> [QRY_DR]      [|INC ST]</a:t>
            </a:r>
          </a:p>
          <a:p>
            <a:r>
              <a:rPr lang="cs-CZ" sz="2400" dirty="0" smtClean="0">
                <a:latin typeface="Lucida Console" pitchFamily="49" charset="0"/>
              </a:rPr>
              <a:t>[HALT]       [&gt;MOVF_R *ST] [|MOVT *HE]</a:t>
            </a:r>
          </a:p>
          <a:p>
            <a:r>
              <a:rPr lang="cs-CZ" sz="2400" dirty="0" smtClean="0">
                <a:latin typeface="Lucida Console" pitchFamily="49" charset="0"/>
              </a:rPr>
              <a:t>}</a:t>
            </a:r>
          </a:p>
          <a:p>
            <a:endParaRPr lang="cs-CZ" sz="2400" dirty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text:</a:t>
            </a:r>
          </a:p>
          <a:p>
            <a:r>
              <a:rPr lang="cs-CZ" sz="2400" dirty="0" smtClean="0">
                <a:latin typeface="Lucida Console" pitchFamily="49" charset="0"/>
              </a:rPr>
              <a:t>"</a:t>
            </a:r>
            <a:r>
              <a:rPr lang="cs-CZ" sz="2400" dirty="0" err="1" smtClean="0">
                <a:latin typeface="Lucida Console" pitchFamily="49" charset="0"/>
              </a:rPr>
              <a:t>Hello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dirty="0" err="1" smtClean="0">
                <a:latin typeface="Lucida Console" pitchFamily="49" charset="0"/>
              </a:rPr>
              <a:t>World</a:t>
            </a:r>
            <a:r>
              <a:rPr lang="cs-CZ" sz="2400" dirty="0" smtClean="0">
                <a:latin typeface="Lucida Console" pitchFamily="49" charset="0"/>
              </a:rPr>
              <a:t>!\0"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7956376" y="0"/>
            <a:ext cx="1187624" cy="6858000"/>
          </a:xfrm>
          <a:prstGeom prst="rect">
            <a:avLst/>
          </a:prstGeom>
          <a:solidFill>
            <a:srgbClr val="92D050">
              <a:alpha val="5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79512" y="5661248"/>
            <a:ext cx="7488832" cy="830997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92D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cs-CZ" sz="2400" dirty="0" smtClean="0">
                <a:latin typeface="Lucida Console" pitchFamily="49" charset="0"/>
              </a:rPr>
              <a:t>ARG:	</a:t>
            </a:r>
            <a:r>
              <a:rPr lang="en-US" sz="2400" dirty="0" smtClean="0">
                <a:latin typeface="Lucida Console" pitchFamily="49" charset="0"/>
              </a:rPr>
              <a:t>‘H’	ST:	2049	</a:t>
            </a:r>
            <a:r>
              <a:rPr lang="en-US" sz="2400" dirty="0" err="1" smtClean="0">
                <a:latin typeface="Lucida Console" pitchFamily="49" charset="0"/>
              </a:rPr>
              <a:t>xPC</a:t>
            </a:r>
            <a:r>
              <a:rPr lang="en-US" sz="2400" dirty="0" smtClean="0">
                <a:latin typeface="Lucida Console" pitchFamily="49" charset="0"/>
              </a:rPr>
              <a:t>:	0	IS:	1</a:t>
            </a:r>
            <a:r>
              <a:rPr lang="cs-CZ" sz="2400" dirty="0">
                <a:latin typeface="Lucida Console" pitchFamily="49" charset="0"/>
              </a:rPr>
              <a:t/>
            </a:r>
            <a:br>
              <a:rPr lang="cs-CZ" sz="2400" dirty="0">
                <a:latin typeface="Lucida Console" pitchFamily="49" charset="0"/>
              </a:rPr>
            </a:br>
            <a:r>
              <a:rPr lang="en-US" sz="2400" dirty="0" smtClean="0">
                <a:latin typeface="Lucida Console" pitchFamily="49" charset="0"/>
              </a:rPr>
              <a:t>*HE: ‘H’	*ST:	‘e’	</a:t>
            </a:r>
            <a:r>
              <a:rPr lang="en-US" sz="2400" dirty="0" err="1" smtClean="0">
                <a:latin typeface="Lucida Console" pitchFamily="49" charset="0"/>
              </a:rPr>
              <a:t>yPC</a:t>
            </a:r>
            <a:r>
              <a:rPr lang="en-US" sz="2400" dirty="0" smtClean="0">
                <a:latin typeface="Lucida Console" pitchFamily="49" charset="0"/>
              </a:rPr>
              <a:t>:	2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79512" y="216024"/>
            <a:ext cx="7488832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latin typeface="Lucida Console" pitchFamily="49" charset="0"/>
              </a:rPr>
              <a:t>H</a:t>
            </a:r>
            <a:endParaRPr lang="cs-CZ" sz="4400" dirty="0">
              <a:latin typeface="Lucida Console" pitchFamily="49" charset="0"/>
            </a:endParaRPr>
          </a:p>
        </p:txBody>
      </p:sp>
      <p:grpSp>
        <p:nvGrpSpPr>
          <p:cNvPr id="2" name="Skupina 9"/>
          <p:cNvGrpSpPr/>
          <p:nvPr/>
        </p:nvGrpSpPr>
        <p:grpSpPr>
          <a:xfrm>
            <a:off x="8078080" y="6381328"/>
            <a:ext cx="1065920" cy="461665"/>
            <a:chOff x="8078080" y="6381328"/>
            <a:chExt cx="1065920" cy="461665"/>
          </a:xfrm>
        </p:grpSpPr>
        <p:sp>
          <p:nvSpPr>
            <p:cNvPr id="9" name="Šipka doleva 8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0" name="TextovéPole 9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3" name="Skupina 9"/>
          <p:cNvGrpSpPr/>
          <p:nvPr/>
        </p:nvGrpSpPr>
        <p:grpSpPr>
          <a:xfrm>
            <a:off x="8042584" y="5805264"/>
            <a:ext cx="1065920" cy="461665"/>
            <a:chOff x="8078080" y="6381328"/>
            <a:chExt cx="1065920" cy="461665"/>
          </a:xfrm>
        </p:grpSpPr>
        <p:sp>
          <p:nvSpPr>
            <p:cNvPr id="12" name="Šipka doleva 11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3" name="TextovéPole 12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79512" y="1556792"/>
            <a:ext cx="7560840" cy="3785652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cs-CZ" sz="2400" dirty="0" err="1" smtClean="0">
                <a:latin typeface="Lucida Console" pitchFamily="49" charset="0"/>
              </a:rPr>
              <a:t>HelloWorld</a:t>
            </a:r>
            <a:endParaRPr lang="cs-CZ" sz="2400" dirty="0" smtClean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{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     </a:t>
            </a:r>
            <a:r>
              <a:rPr lang="cs-CZ" sz="2400" dirty="0" smtClean="0">
                <a:latin typeface="Lucida Console" pitchFamily="49" charset="0"/>
              </a:rPr>
              <a:t>[&lt;MOVT_R ST]  [RET text]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</a:t>
            </a:r>
            <a:r>
              <a:rPr lang="cs-CZ" sz="2400" dirty="0" smtClean="0">
                <a:solidFill>
                  <a:srgbClr val="0070C0"/>
                </a:solidFill>
                <a:latin typeface="Lucida Console" pitchFamily="49" charset="0"/>
              </a:rPr>
              <a:t>     </a:t>
            </a:r>
            <a:r>
              <a:rPr lang="cs-CZ" sz="2400" dirty="0" smtClean="0">
                <a:latin typeface="Lucida Console" pitchFamily="49" charset="0"/>
              </a:rPr>
              <a:t>[&lt;MOVT_R HE]  [RET IO_TOUT]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[QNZ_RD *ST]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b="1" dirty="0" smtClean="0">
                <a:solidFill>
                  <a:srgbClr val="FF0000"/>
                </a:solidFill>
                <a:latin typeface="Lucida Console" pitchFamily="49" charset="0"/>
              </a:rPr>
              <a:t>[QRY_DR]      </a:t>
            </a:r>
            <a:r>
              <a:rPr lang="cs-CZ" sz="2400" dirty="0" smtClean="0">
                <a:latin typeface="Lucida Console" pitchFamily="49" charset="0"/>
              </a:rPr>
              <a:t>[|INC ST]</a:t>
            </a:r>
          </a:p>
          <a:p>
            <a:r>
              <a:rPr lang="cs-CZ" sz="2400" dirty="0" smtClean="0">
                <a:latin typeface="Lucida Console" pitchFamily="49" charset="0"/>
              </a:rPr>
              <a:t>[HALT]       [&gt;MOVF_R *ST] [|MOVT *HE]</a:t>
            </a:r>
          </a:p>
          <a:p>
            <a:r>
              <a:rPr lang="cs-CZ" sz="2400" dirty="0" smtClean="0">
                <a:latin typeface="Lucida Console" pitchFamily="49" charset="0"/>
              </a:rPr>
              <a:t>}</a:t>
            </a:r>
          </a:p>
          <a:p>
            <a:endParaRPr lang="cs-CZ" sz="2400" dirty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text:</a:t>
            </a:r>
          </a:p>
          <a:p>
            <a:r>
              <a:rPr lang="cs-CZ" sz="2400" dirty="0" smtClean="0">
                <a:latin typeface="Lucida Console" pitchFamily="49" charset="0"/>
              </a:rPr>
              <a:t>"</a:t>
            </a:r>
            <a:r>
              <a:rPr lang="cs-CZ" sz="2400" dirty="0" err="1" smtClean="0">
                <a:latin typeface="Lucida Console" pitchFamily="49" charset="0"/>
              </a:rPr>
              <a:t>Hello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dirty="0" err="1" smtClean="0">
                <a:latin typeface="Lucida Console" pitchFamily="49" charset="0"/>
              </a:rPr>
              <a:t>World</a:t>
            </a:r>
            <a:r>
              <a:rPr lang="cs-CZ" sz="2400" dirty="0" smtClean="0">
                <a:latin typeface="Lucida Console" pitchFamily="49" charset="0"/>
              </a:rPr>
              <a:t>!\0"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7956376" y="0"/>
            <a:ext cx="1187624" cy="6858000"/>
          </a:xfrm>
          <a:prstGeom prst="rect">
            <a:avLst/>
          </a:prstGeom>
          <a:solidFill>
            <a:srgbClr val="92D050">
              <a:alpha val="5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79512" y="5661248"/>
            <a:ext cx="7488832" cy="830997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92D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cs-CZ" sz="2400" dirty="0" smtClean="0">
                <a:latin typeface="Lucida Console" pitchFamily="49" charset="0"/>
              </a:rPr>
              <a:t>ARG:	</a:t>
            </a:r>
            <a:r>
              <a:rPr lang="en-US" sz="2400" dirty="0" smtClean="0">
                <a:latin typeface="Lucida Console" pitchFamily="49" charset="0"/>
              </a:rPr>
              <a:t>‘H’	ST:	2049	</a:t>
            </a:r>
            <a:r>
              <a:rPr lang="en-US" sz="2400" dirty="0" err="1" smtClean="0">
                <a:latin typeface="Lucida Console" pitchFamily="49" charset="0"/>
              </a:rPr>
              <a:t>xPC</a:t>
            </a:r>
            <a:r>
              <a:rPr lang="en-US" sz="2400" dirty="0" smtClean="0">
                <a:latin typeface="Lucida Console" pitchFamily="49" charset="0"/>
              </a:rPr>
              <a:t>:	1	IS:	0</a:t>
            </a:r>
            <a:r>
              <a:rPr lang="cs-CZ" sz="2400" dirty="0">
                <a:latin typeface="Lucida Console" pitchFamily="49" charset="0"/>
              </a:rPr>
              <a:t/>
            </a:r>
            <a:br>
              <a:rPr lang="cs-CZ" sz="2400" dirty="0">
                <a:latin typeface="Lucida Console" pitchFamily="49" charset="0"/>
              </a:rPr>
            </a:br>
            <a:r>
              <a:rPr lang="en-US" sz="2400" dirty="0" smtClean="0">
                <a:latin typeface="Lucida Console" pitchFamily="49" charset="0"/>
              </a:rPr>
              <a:t>*HE: ‘H’	*ST:	‘e’	</a:t>
            </a:r>
            <a:r>
              <a:rPr lang="en-US" sz="2400" dirty="0" err="1" smtClean="0">
                <a:latin typeface="Lucida Console" pitchFamily="49" charset="0"/>
              </a:rPr>
              <a:t>yPC</a:t>
            </a:r>
            <a:r>
              <a:rPr lang="en-US" sz="2400" dirty="0" smtClean="0">
                <a:latin typeface="Lucida Console" pitchFamily="49" charset="0"/>
              </a:rPr>
              <a:t>:	2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79512" y="216024"/>
            <a:ext cx="7488832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latin typeface="Lucida Console" pitchFamily="49" charset="0"/>
              </a:rPr>
              <a:t>H</a:t>
            </a:r>
            <a:endParaRPr lang="cs-CZ" sz="4400" dirty="0">
              <a:latin typeface="Lucida Console" pitchFamily="49" charset="0"/>
            </a:endParaRPr>
          </a:p>
        </p:txBody>
      </p:sp>
      <p:grpSp>
        <p:nvGrpSpPr>
          <p:cNvPr id="2" name="Skupina 9"/>
          <p:cNvGrpSpPr/>
          <p:nvPr/>
        </p:nvGrpSpPr>
        <p:grpSpPr>
          <a:xfrm>
            <a:off x="8078080" y="6381328"/>
            <a:ext cx="1065920" cy="461665"/>
            <a:chOff x="8078080" y="6381328"/>
            <a:chExt cx="1065920" cy="461665"/>
          </a:xfrm>
        </p:grpSpPr>
        <p:sp>
          <p:nvSpPr>
            <p:cNvPr id="9" name="Šipka doleva 8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0" name="TextovéPole 9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3" name="Skupina 9"/>
          <p:cNvGrpSpPr/>
          <p:nvPr/>
        </p:nvGrpSpPr>
        <p:grpSpPr>
          <a:xfrm>
            <a:off x="8042584" y="5805264"/>
            <a:ext cx="1065920" cy="461665"/>
            <a:chOff x="8078080" y="6381328"/>
            <a:chExt cx="1065920" cy="461665"/>
          </a:xfrm>
        </p:grpSpPr>
        <p:sp>
          <p:nvSpPr>
            <p:cNvPr id="12" name="Šipka doleva 11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3" name="TextovéPole 12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8" name="Skupina 9"/>
          <p:cNvGrpSpPr/>
          <p:nvPr/>
        </p:nvGrpSpPr>
        <p:grpSpPr>
          <a:xfrm>
            <a:off x="7992888" y="5229200"/>
            <a:ext cx="1115616" cy="461665"/>
            <a:chOff x="8028384" y="6381328"/>
            <a:chExt cx="1115616" cy="461665"/>
          </a:xfrm>
        </p:grpSpPr>
        <p:sp>
          <p:nvSpPr>
            <p:cNvPr id="15" name="Šipka doleva 14"/>
            <p:cNvSpPr/>
            <p:nvPr/>
          </p:nvSpPr>
          <p:spPr>
            <a:xfrm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6" name="TextovéPole 15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79512" y="1556792"/>
            <a:ext cx="7560840" cy="3785652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cs-CZ" sz="2400" dirty="0" err="1" smtClean="0">
                <a:latin typeface="Lucida Console" pitchFamily="49" charset="0"/>
              </a:rPr>
              <a:t>HelloWorld</a:t>
            </a:r>
            <a:endParaRPr lang="cs-CZ" sz="2400" dirty="0" smtClean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{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     </a:t>
            </a:r>
            <a:r>
              <a:rPr lang="cs-CZ" sz="2400" dirty="0" smtClean="0">
                <a:latin typeface="Lucida Console" pitchFamily="49" charset="0"/>
              </a:rPr>
              <a:t>[&lt;MOVT_R ST]  [RET text]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</a:t>
            </a:r>
            <a:r>
              <a:rPr lang="cs-CZ" sz="2400" dirty="0" smtClean="0">
                <a:solidFill>
                  <a:srgbClr val="0070C0"/>
                </a:solidFill>
                <a:latin typeface="Lucida Console" pitchFamily="49" charset="0"/>
              </a:rPr>
              <a:t>     </a:t>
            </a:r>
            <a:r>
              <a:rPr lang="cs-CZ" sz="2400" dirty="0" smtClean="0">
                <a:latin typeface="Lucida Console" pitchFamily="49" charset="0"/>
              </a:rPr>
              <a:t>[&lt;MOVT_R HE]  [RET IO_TOUT]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[QNZ_RD *ST]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[QRY_DR]      </a:t>
            </a:r>
            <a:r>
              <a:rPr lang="cs-CZ" sz="2400" dirty="0" smtClean="0">
                <a:latin typeface="Lucida Console" pitchFamily="49" charset="0"/>
              </a:rPr>
              <a:t>[|INC ST]</a:t>
            </a:r>
          </a:p>
          <a:p>
            <a:r>
              <a:rPr lang="cs-CZ" sz="2400" dirty="0" smtClean="0">
                <a:latin typeface="Lucida Console" pitchFamily="49" charset="0"/>
              </a:rPr>
              <a:t>[HALT]       </a:t>
            </a:r>
            <a:r>
              <a:rPr lang="cs-CZ" sz="2400" b="1" dirty="0" smtClean="0">
                <a:solidFill>
                  <a:srgbClr val="FF0000"/>
                </a:solidFill>
                <a:latin typeface="Lucida Console" pitchFamily="49" charset="0"/>
              </a:rPr>
              <a:t>[&gt;MOVF_R *ST] </a:t>
            </a:r>
            <a:r>
              <a:rPr lang="cs-CZ" sz="2400" dirty="0" smtClean="0">
                <a:latin typeface="Lucida Console" pitchFamily="49" charset="0"/>
              </a:rPr>
              <a:t>[|MOVT *HE]</a:t>
            </a:r>
          </a:p>
          <a:p>
            <a:r>
              <a:rPr lang="cs-CZ" sz="2400" dirty="0" smtClean="0">
                <a:latin typeface="Lucida Console" pitchFamily="49" charset="0"/>
              </a:rPr>
              <a:t>}</a:t>
            </a:r>
          </a:p>
          <a:p>
            <a:endParaRPr lang="cs-CZ" sz="2400" dirty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text:</a:t>
            </a:r>
          </a:p>
          <a:p>
            <a:r>
              <a:rPr lang="cs-CZ" sz="2400" dirty="0" smtClean="0">
                <a:latin typeface="Lucida Console" pitchFamily="49" charset="0"/>
              </a:rPr>
              <a:t>"</a:t>
            </a:r>
            <a:r>
              <a:rPr lang="cs-CZ" sz="2400" dirty="0" err="1" smtClean="0">
                <a:latin typeface="Lucida Console" pitchFamily="49" charset="0"/>
              </a:rPr>
              <a:t>Hello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dirty="0" err="1" smtClean="0">
                <a:latin typeface="Lucida Console" pitchFamily="49" charset="0"/>
              </a:rPr>
              <a:t>World</a:t>
            </a:r>
            <a:r>
              <a:rPr lang="cs-CZ" sz="2400" dirty="0" smtClean="0">
                <a:latin typeface="Lucida Console" pitchFamily="49" charset="0"/>
              </a:rPr>
              <a:t>!\0"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7956376" y="0"/>
            <a:ext cx="1187624" cy="6858000"/>
          </a:xfrm>
          <a:prstGeom prst="rect">
            <a:avLst/>
          </a:prstGeom>
          <a:solidFill>
            <a:srgbClr val="92D050">
              <a:alpha val="5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79512" y="5661248"/>
            <a:ext cx="7488832" cy="830997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92D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cs-CZ" sz="2400" dirty="0" smtClean="0">
                <a:latin typeface="Lucida Console" pitchFamily="49" charset="0"/>
              </a:rPr>
              <a:t>ARG:	</a:t>
            </a:r>
            <a:r>
              <a:rPr lang="en-US" sz="2400" dirty="0" smtClean="0">
                <a:latin typeface="Lucida Console" pitchFamily="49" charset="0"/>
              </a:rPr>
              <a:t>‘H’	ST:	2049	</a:t>
            </a:r>
            <a:r>
              <a:rPr lang="en-US" sz="2400" dirty="0" err="1" smtClean="0">
                <a:latin typeface="Lucida Console" pitchFamily="49" charset="0"/>
              </a:rPr>
              <a:t>xPC</a:t>
            </a:r>
            <a:r>
              <a:rPr lang="en-US" sz="2400" dirty="0" smtClean="0">
                <a:latin typeface="Lucida Console" pitchFamily="49" charset="0"/>
              </a:rPr>
              <a:t>:	1	IS:	0</a:t>
            </a:r>
            <a:r>
              <a:rPr lang="cs-CZ" sz="2400" dirty="0">
                <a:latin typeface="Lucida Console" pitchFamily="49" charset="0"/>
              </a:rPr>
              <a:t/>
            </a:r>
            <a:br>
              <a:rPr lang="cs-CZ" sz="2400" dirty="0">
                <a:latin typeface="Lucida Console" pitchFamily="49" charset="0"/>
              </a:rPr>
            </a:br>
            <a:r>
              <a:rPr lang="en-US" sz="2400" dirty="0" smtClean="0">
                <a:latin typeface="Lucida Console" pitchFamily="49" charset="0"/>
              </a:rPr>
              <a:t>*HE: ‘H’	*ST:	‘e’	</a:t>
            </a:r>
            <a:r>
              <a:rPr lang="en-US" sz="2400" dirty="0" err="1" smtClean="0">
                <a:latin typeface="Lucida Console" pitchFamily="49" charset="0"/>
              </a:rPr>
              <a:t>yPC</a:t>
            </a:r>
            <a:r>
              <a:rPr lang="en-US" sz="2400" dirty="0" smtClean="0">
                <a:latin typeface="Lucida Console" pitchFamily="49" charset="0"/>
              </a:rPr>
              <a:t>:	3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79512" y="216024"/>
            <a:ext cx="7488832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latin typeface="Lucida Console" pitchFamily="49" charset="0"/>
              </a:rPr>
              <a:t>H</a:t>
            </a:r>
            <a:endParaRPr lang="cs-CZ" sz="4400" dirty="0">
              <a:latin typeface="Lucida Console" pitchFamily="49" charset="0"/>
            </a:endParaRPr>
          </a:p>
        </p:txBody>
      </p:sp>
      <p:grpSp>
        <p:nvGrpSpPr>
          <p:cNvPr id="2" name="Skupina 9"/>
          <p:cNvGrpSpPr/>
          <p:nvPr/>
        </p:nvGrpSpPr>
        <p:grpSpPr>
          <a:xfrm>
            <a:off x="8078080" y="6381328"/>
            <a:ext cx="1065920" cy="461665"/>
            <a:chOff x="8078080" y="6381328"/>
            <a:chExt cx="1065920" cy="461665"/>
          </a:xfrm>
        </p:grpSpPr>
        <p:sp>
          <p:nvSpPr>
            <p:cNvPr id="9" name="Šipka doleva 8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0" name="TextovéPole 9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3" name="Skupina 9"/>
          <p:cNvGrpSpPr/>
          <p:nvPr/>
        </p:nvGrpSpPr>
        <p:grpSpPr>
          <a:xfrm>
            <a:off x="8042584" y="5805264"/>
            <a:ext cx="1065920" cy="461665"/>
            <a:chOff x="8078080" y="6381328"/>
            <a:chExt cx="1065920" cy="461665"/>
          </a:xfrm>
        </p:grpSpPr>
        <p:sp>
          <p:nvSpPr>
            <p:cNvPr id="12" name="Šipka doleva 11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3" name="TextovéPole 12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8" name="Skupina 9"/>
          <p:cNvGrpSpPr/>
          <p:nvPr/>
        </p:nvGrpSpPr>
        <p:grpSpPr>
          <a:xfrm>
            <a:off x="7992888" y="5229200"/>
            <a:ext cx="1115616" cy="461665"/>
            <a:chOff x="8028384" y="6381328"/>
            <a:chExt cx="1115616" cy="461665"/>
          </a:xfrm>
        </p:grpSpPr>
        <p:sp>
          <p:nvSpPr>
            <p:cNvPr id="15" name="Šipka doleva 14"/>
            <p:cNvSpPr/>
            <p:nvPr/>
          </p:nvSpPr>
          <p:spPr>
            <a:xfrm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6" name="TextovéPole 15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11" name="Skupina 9"/>
          <p:cNvGrpSpPr/>
          <p:nvPr/>
        </p:nvGrpSpPr>
        <p:grpSpPr>
          <a:xfrm>
            <a:off x="8042584" y="4653136"/>
            <a:ext cx="1065920" cy="461665"/>
            <a:chOff x="8078080" y="6381328"/>
            <a:chExt cx="1065920" cy="461665"/>
          </a:xfrm>
        </p:grpSpPr>
        <p:sp>
          <p:nvSpPr>
            <p:cNvPr id="18" name="Šipka doleva 17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9" name="TextovéPole 18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79512" y="1556792"/>
            <a:ext cx="7560840" cy="3785652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cs-CZ" sz="2400" dirty="0" err="1" smtClean="0">
                <a:latin typeface="Lucida Console" pitchFamily="49" charset="0"/>
              </a:rPr>
              <a:t>HelloWorld</a:t>
            </a:r>
            <a:endParaRPr lang="cs-CZ" sz="2400" dirty="0" smtClean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{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     </a:t>
            </a:r>
            <a:r>
              <a:rPr lang="cs-CZ" sz="2400" dirty="0" smtClean="0">
                <a:latin typeface="Lucida Console" pitchFamily="49" charset="0"/>
              </a:rPr>
              <a:t>[&lt;MOVT_R ST]  [RET text]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</a:t>
            </a:r>
            <a:r>
              <a:rPr lang="cs-CZ" sz="2400" dirty="0" smtClean="0">
                <a:solidFill>
                  <a:srgbClr val="0070C0"/>
                </a:solidFill>
                <a:latin typeface="Lucida Console" pitchFamily="49" charset="0"/>
              </a:rPr>
              <a:t>     </a:t>
            </a:r>
            <a:r>
              <a:rPr lang="cs-CZ" sz="2400" dirty="0" smtClean="0">
                <a:latin typeface="Lucida Console" pitchFamily="49" charset="0"/>
              </a:rPr>
              <a:t>[&lt;MOVT_R HE]  [RET IO_TOUT]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[QNZ_RD *ST]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[QRY_DR]      </a:t>
            </a:r>
            <a:r>
              <a:rPr lang="cs-CZ" sz="2400" dirty="0" smtClean="0">
                <a:latin typeface="Lucida Console" pitchFamily="49" charset="0"/>
              </a:rPr>
              <a:t>[|INC ST]</a:t>
            </a:r>
          </a:p>
          <a:p>
            <a:r>
              <a:rPr lang="cs-CZ" sz="2400" dirty="0" smtClean="0">
                <a:latin typeface="Lucida Console" pitchFamily="49" charset="0"/>
              </a:rPr>
              <a:t>[HALT]       </a:t>
            </a:r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[&gt;MOVF_R *ST] </a:t>
            </a:r>
            <a:r>
              <a:rPr lang="cs-CZ" sz="2400" b="1" dirty="0" smtClean="0">
                <a:solidFill>
                  <a:srgbClr val="FF0000"/>
                </a:solidFill>
                <a:latin typeface="Lucida Console" pitchFamily="49" charset="0"/>
              </a:rPr>
              <a:t>[|MOVT *HE]</a:t>
            </a:r>
          </a:p>
          <a:p>
            <a:r>
              <a:rPr lang="cs-CZ" sz="2400" dirty="0" smtClean="0">
                <a:latin typeface="Lucida Console" pitchFamily="49" charset="0"/>
              </a:rPr>
              <a:t>}</a:t>
            </a:r>
          </a:p>
          <a:p>
            <a:endParaRPr lang="cs-CZ" sz="2400" dirty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text:</a:t>
            </a:r>
          </a:p>
          <a:p>
            <a:r>
              <a:rPr lang="cs-CZ" sz="2400" dirty="0" smtClean="0">
                <a:latin typeface="Lucida Console" pitchFamily="49" charset="0"/>
              </a:rPr>
              <a:t>"</a:t>
            </a:r>
            <a:r>
              <a:rPr lang="cs-CZ" sz="2400" dirty="0" err="1" smtClean="0">
                <a:latin typeface="Lucida Console" pitchFamily="49" charset="0"/>
              </a:rPr>
              <a:t>Hello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dirty="0" err="1" smtClean="0">
                <a:latin typeface="Lucida Console" pitchFamily="49" charset="0"/>
              </a:rPr>
              <a:t>World</a:t>
            </a:r>
            <a:r>
              <a:rPr lang="cs-CZ" sz="2400" dirty="0" smtClean="0">
                <a:latin typeface="Lucida Console" pitchFamily="49" charset="0"/>
              </a:rPr>
              <a:t>!\0"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7956376" y="0"/>
            <a:ext cx="1187624" cy="6858000"/>
          </a:xfrm>
          <a:prstGeom prst="rect">
            <a:avLst/>
          </a:prstGeom>
          <a:solidFill>
            <a:srgbClr val="92D050">
              <a:alpha val="5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79512" y="5661248"/>
            <a:ext cx="7488832" cy="830997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92D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cs-CZ" sz="2400" dirty="0" smtClean="0">
                <a:latin typeface="Lucida Console" pitchFamily="49" charset="0"/>
              </a:rPr>
              <a:t>ARG:	</a:t>
            </a:r>
            <a:r>
              <a:rPr lang="en-US" sz="2400" dirty="0" smtClean="0">
                <a:latin typeface="Lucida Console" pitchFamily="49" charset="0"/>
              </a:rPr>
              <a:t>‘e’	ST:	2049	</a:t>
            </a:r>
            <a:r>
              <a:rPr lang="en-US" sz="2400" dirty="0" err="1" smtClean="0">
                <a:latin typeface="Lucida Console" pitchFamily="49" charset="0"/>
              </a:rPr>
              <a:t>xPC</a:t>
            </a:r>
            <a:r>
              <a:rPr lang="en-US" sz="2400" dirty="0" smtClean="0">
                <a:latin typeface="Lucida Console" pitchFamily="49" charset="0"/>
              </a:rPr>
              <a:t>:	2	IS:	0</a:t>
            </a:r>
            <a:r>
              <a:rPr lang="cs-CZ" sz="2400" dirty="0">
                <a:latin typeface="Lucida Console" pitchFamily="49" charset="0"/>
              </a:rPr>
              <a:t/>
            </a:r>
            <a:br>
              <a:rPr lang="cs-CZ" sz="2400" dirty="0">
                <a:latin typeface="Lucida Console" pitchFamily="49" charset="0"/>
              </a:rPr>
            </a:br>
            <a:r>
              <a:rPr lang="en-US" sz="2400" dirty="0" smtClean="0">
                <a:latin typeface="Lucida Console" pitchFamily="49" charset="0"/>
              </a:rPr>
              <a:t>*HE: ‘H’	*ST:	‘e’	</a:t>
            </a:r>
            <a:r>
              <a:rPr lang="en-US" sz="2400" dirty="0" err="1" smtClean="0">
                <a:latin typeface="Lucida Console" pitchFamily="49" charset="0"/>
              </a:rPr>
              <a:t>yPC</a:t>
            </a:r>
            <a:r>
              <a:rPr lang="en-US" sz="2400" dirty="0" smtClean="0">
                <a:latin typeface="Lucida Console" pitchFamily="49" charset="0"/>
              </a:rPr>
              <a:t>:	3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79512" y="216024"/>
            <a:ext cx="7488832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latin typeface="Lucida Console" pitchFamily="49" charset="0"/>
              </a:rPr>
              <a:t>H</a:t>
            </a:r>
            <a:endParaRPr lang="cs-CZ" sz="4400" dirty="0">
              <a:latin typeface="Lucida Console" pitchFamily="49" charset="0"/>
            </a:endParaRPr>
          </a:p>
        </p:txBody>
      </p:sp>
      <p:grpSp>
        <p:nvGrpSpPr>
          <p:cNvPr id="2" name="Skupina 9"/>
          <p:cNvGrpSpPr/>
          <p:nvPr/>
        </p:nvGrpSpPr>
        <p:grpSpPr>
          <a:xfrm>
            <a:off x="8078080" y="6381328"/>
            <a:ext cx="1065920" cy="461665"/>
            <a:chOff x="8078080" y="6381328"/>
            <a:chExt cx="1065920" cy="461665"/>
          </a:xfrm>
        </p:grpSpPr>
        <p:sp>
          <p:nvSpPr>
            <p:cNvPr id="9" name="Šipka doleva 8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0" name="TextovéPole 9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3" name="Skupina 9"/>
          <p:cNvGrpSpPr/>
          <p:nvPr/>
        </p:nvGrpSpPr>
        <p:grpSpPr>
          <a:xfrm>
            <a:off x="8042584" y="5805264"/>
            <a:ext cx="1065920" cy="461665"/>
            <a:chOff x="8078080" y="6381328"/>
            <a:chExt cx="1065920" cy="461665"/>
          </a:xfrm>
        </p:grpSpPr>
        <p:sp>
          <p:nvSpPr>
            <p:cNvPr id="12" name="Šipka doleva 11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3" name="TextovéPole 12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8" name="Skupina 9"/>
          <p:cNvGrpSpPr/>
          <p:nvPr/>
        </p:nvGrpSpPr>
        <p:grpSpPr>
          <a:xfrm>
            <a:off x="7992888" y="5229200"/>
            <a:ext cx="1115616" cy="461665"/>
            <a:chOff x="8028384" y="6381328"/>
            <a:chExt cx="1115616" cy="461665"/>
          </a:xfrm>
        </p:grpSpPr>
        <p:sp>
          <p:nvSpPr>
            <p:cNvPr id="15" name="Šipka doleva 14"/>
            <p:cNvSpPr/>
            <p:nvPr/>
          </p:nvSpPr>
          <p:spPr>
            <a:xfrm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6" name="TextovéPole 15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11" name="Skupina 9"/>
          <p:cNvGrpSpPr/>
          <p:nvPr/>
        </p:nvGrpSpPr>
        <p:grpSpPr>
          <a:xfrm>
            <a:off x="8042584" y="4653136"/>
            <a:ext cx="1065920" cy="461665"/>
            <a:chOff x="8078080" y="6381328"/>
            <a:chExt cx="1065920" cy="461665"/>
          </a:xfrm>
        </p:grpSpPr>
        <p:sp>
          <p:nvSpPr>
            <p:cNvPr id="18" name="Šipka doleva 17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9" name="TextovéPole 18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14" name="Skupina 9"/>
          <p:cNvGrpSpPr/>
          <p:nvPr/>
        </p:nvGrpSpPr>
        <p:grpSpPr>
          <a:xfrm>
            <a:off x="7992888" y="4119463"/>
            <a:ext cx="1115616" cy="461665"/>
            <a:chOff x="8028384" y="6381328"/>
            <a:chExt cx="1115616" cy="461665"/>
          </a:xfrm>
        </p:grpSpPr>
        <p:sp>
          <p:nvSpPr>
            <p:cNvPr id="21" name="Šipka doleva 20"/>
            <p:cNvSpPr/>
            <p:nvPr/>
          </p:nvSpPr>
          <p:spPr>
            <a:xfrm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22" name="TextovéPole 21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79512" y="1556792"/>
            <a:ext cx="7560840" cy="3785652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cs-CZ" sz="2400" dirty="0" err="1" smtClean="0">
                <a:latin typeface="Lucida Console" pitchFamily="49" charset="0"/>
              </a:rPr>
              <a:t>HelloWorld</a:t>
            </a:r>
            <a:endParaRPr lang="cs-CZ" sz="2400" dirty="0" smtClean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{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     </a:t>
            </a:r>
            <a:r>
              <a:rPr lang="cs-CZ" sz="2400" dirty="0" smtClean="0">
                <a:latin typeface="Lucida Console" pitchFamily="49" charset="0"/>
              </a:rPr>
              <a:t>[&lt;MOVT_R ST]  [RET text]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</a:t>
            </a:r>
            <a:r>
              <a:rPr lang="cs-CZ" sz="2400" dirty="0" smtClean="0">
                <a:solidFill>
                  <a:srgbClr val="0070C0"/>
                </a:solidFill>
                <a:latin typeface="Lucida Console" pitchFamily="49" charset="0"/>
              </a:rPr>
              <a:t>     </a:t>
            </a:r>
            <a:r>
              <a:rPr lang="cs-CZ" sz="2400" dirty="0" smtClean="0">
                <a:latin typeface="Lucida Console" pitchFamily="49" charset="0"/>
              </a:rPr>
              <a:t>[&lt;MOVT_R HE]  [RET IO_TOUT]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[QNZ_RD *ST]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[QRY_DR]      </a:t>
            </a:r>
            <a:r>
              <a:rPr lang="cs-CZ" sz="2400" dirty="0" smtClean="0">
                <a:latin typeface="Lucida Console" pitchFamily="49" charset="0"/>
              </a:rPr>
              <a:t>[|INC ST]</a:t>
            </a:r>
          </a:p>
          <a:p>
            <a:r>
              <a:rPr lang="cs-CZ" sz="2400" dirty="0" smtClean="0">
                <a:latin typeface="Lucida Console" pitchFamily="49" charset="0"/>
              </a:rPr>
              <a:t>[HALT]       </a:t>
            </a:r>
            <a:r>
              <a:rPr lang="cs-CZ" sz="2400" b="1" dirty="0" smtClean="0">
                <a:solidFill>
                  <a:srgbClr val="FF0000"/>
                </a:solidFill>
                <a:latin typeface="Lucida Console" pitchFamily="49" charset="0"/>
              </a:rPr>
              <a:t>[&gt;MOVF_R *ST] </a:t>
            </a:r>
            <a:r>
              <a:rPr lang="cs-CZ" sz="2400" dirty="0" smtClean="0">
                <a:latin typeface="Lucida Console" pitchFamily="49" charset="0"/>
              </a:rPr>
              <a:t>[|MOVT *HE]</a:t>
            </a:r>
          </a:p>
          <a:p>
            <a:r>
              <a:rPr lang="cs-CZ" sz="2400" dirty="0" smtClean="0">
                <a:latin typeface="Lucida Console" pitchFamily="49" charset="0"/>
              </a:rPr>
              <a:t>}</a:t>
            </a:r>
          </a:p>
          <a:p>
            <a:endParaRPr lang="cs-CZ" sz="2400" dirty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text:</a:t>
            </a:r>
          </a:p>
          <a:p>
            <a:r>
              <a:rPr lang="cs-CZ" sz="2400" dirty="0" smtClean="0">
                <a:latin typeface="Lucida Console" pitchFamily="49" charset="0"/>
              </a:rPr>
              <a:t>"</a:t>
            </a:r>
            <a:r>
              <a:rPr lang="cs-CZ" sz="2400" dirty="0" err="1" smtClean="0">
                <a:latin typeface="Lucida Console" pitchFamily="49" charset="0"/>
              </a:rPr>
              <a:t>Hello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dirty="0" err="1" smtClean="0">
                <a:latin typeface="Lucida Console" pitchFamily="49" charset="0"/>
              </a:rPr>
              <a:t>World</a:t>
            </a:r>
            <a:r>
              <a:rPr lang="cs-CZ" sz="2400" dirty="0" smtClean="0">
                <a:latin typeface="Lucida Console" pitchFamily="49" charset="0"/>
              </a:rPr>
              <a:t>!\0"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7956376" y="0"/>
            <a:ext cx="1187624" cy="6858000"/>
          </a:xfrm>
          <a:prstGeom prst="rect">
            <a:avLst/>
          </a:prstGeom>
          <a:solidFill>
            <a:srgbClr val="92D050">
              <a:alpha val="5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79512" y="5661248"/>
            <a:ext cx="7488832" cy="830997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92D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cs-CZ" sz="2400" dirty="0" smtClean="0">
                <a:latin typeface="Lucida Console" pitchFamily="49" charset="0"/>
              </a:rPr>
              <a:t>ARG:	</a:t>
            </a:r>
            <a:r>
              <a:rPr lang="en-US" sz="2400" dirty="0" smtClean="0">
                <a:latin typeface="Lucida Console" pitchFamily="49" charset="0"/>
              </a:rPr>
              <a:t>‘e’	ST:	2049	</a:t>
            </a:r>
            <a:r>
              <a:rPr lang="en-US" sz="2400" dirty="0" err="1" smtClean="0">
                <a:latin typeface="Lucida Console" pitchFamily="49" charset="0"/>
              </a:rPr>
              <a:t>xPC</a:t>
            </a:r>
            <a:r>
              <a:rPr lang="en-US" sz="2400" dirty="0" smtClean="0">
                <a:latin typeface="Lucida Console" pitchFamily="49" charset="0"/>
              </a:rPr>
              <a:t>:	1	IS:	1</a:t>
            </a:r>
            <a:r>
              <a:rPr lang="cs-CZ" sz="2400" dirty="0">
                <a:latin typeface="Lucida Console" pitchFamily="49" charset="0"/>
              </a:rPr>
              <a:t/>
            </a:r>
            <a:br>
              <a:rPr lang="cs-CZ" sz="2400" dirty="0">
                <a:latin typeface="Lucida Console" pitchFamily="49" charset="0"/>
              </a:rPr>
            </a:br>
            <a:r>
              <a:rPr lang="en-US" sz="2400" dirty="0" smtClean="0">
                <a:latin typeface="Lucida Console" pitchFamily="49" charset="0"/>
              </a:rPr>
              <a:t>*HE: ‘e’	*ST:	‘e’	</a:t>
            </a:r>
            <a:r>
              <a:rPr lang="en-US" sz="2400" dirty="0" err="1" smtClean="0">
                <a:latin typeface="Lucida Console" pitchFamily="49" charset="0"/>
              </a:rPr>
              <a:t>yPC</a:t>
            </a:r>
            <a:r>
              <a:rPr lang="en-US" sz="2400" dirty="0" smtClean="0">
                <a:latin typeface="Lucida Console" pitchFamily="49" charset="0"/>
              </a:rPr>
              <a:t>:	3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79512" y="216024"/>
            <a:ext cx="7488832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latin typeface="Lucida Console" pitchFamily="49" charset="0"/>
              </a:rPr>
              <a:t>He</a:t>
            </a:r>
            <a:endParaRPr lang="cs-CZ" sz="4400" dirty="0">
              <a:latin typeface="Lucida Console" pitchFamily="49" charset="0"/>
            </a:endParaRPr>
          </a:p>
        </p:txBody>
      </p:sp>
      <p:grpSp>
        <p:nvGrpSpPr>
          <p:cNvPr id="2" name="Skupina 9"/>
          <p:cNvGrpSpPr/>
          <p:nvPr/>
        </p:nvGrpSpPr>
        <p:grpSpPr>
          <a:xfrm>
            <a:off x="8078080" y="6381328"/>
            <a:ext cx="1065920" cy="461665"/>
            <a:chOff x="8078080" y="6381328"/>
            <a:chExt cx="1065920" cy="461665"/>
          </a:xfrm>
        </p:grpSpPr>
        <p:sp>
          <p:nvSpPr>
            <p:cNvPr id="9" name="Šipka doleva 8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0" name="TextovéPole 9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3" name="Skupina 9"/>
          <p:cNvGrpSpPr/>
          <p:nvPr/>
        </p:nvGrpSpPr>
        <p:grpSpPr>
          <a:xfrm>
            <a:off x="8042584" y="5805264"/>
            <a:ext cx="1065920" cy="461665"/>
            <a:chOff x="8078080" y="6381328"/>
            <a:chExt cx="1065920" cy="461665"/>
          </a:xfrm>
        </p:grpSpPr>
        <p:sp>
          <p:nvSpPr>
            <p:cNvPr id="12" name="Šipka doleva 11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3" name="TextovéPole 12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8" name="Skupina 9"/>
          <p:cNvGrpSpPr/>
          <p:nvPr/>
        </p:nvGrpSpPr>
        <p:grpSpPr>
          <a:xfrm>
            <a:off x="7992888" y="5229200"/>
            <a:ext cx="1115616" cy="461665"/>
            <a:chOff x="8028384" y="6381328"/>
            <a:chExt cx="1115616" cy="461665"/>
          </a:xfrm>
        </p:grpSpPr>
        <p:sp>
          <p:nvSpPr>
            <p:cNvPr id="15" name="Šipka doleva 14"/>
            <p:cNvSpPr/>
            <p:nvPr/>
          </p:nvSpPr>
          <p:spPr>
            <a:xfrm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6" name="TextovéPole 15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11" name="Skupina 9"/>
          <p:cNvGrpSpPr/>
          <p:nvPr/>
        </p:nvGrpSpPr>
        <p:grpSpPr>
          <a:xfrm>
            <a:off x="8042584" y="4653136"/>
            <a:ext cx="1065920" cy="461665"/>
            <a:chOff x="8078080" y="6381328"/>
            <a:chExt cx="1065920" cy="461665"/>
          </a:xfrm>
        </p:grpSpPr>
        <p:sp>
          <p:nvSpPr>
            <p:cNvPr id="18" name="Šipka doleva 17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9" name="TextovéPole 18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79512" y="1556792"/>
            <a:ext cx="7560840" cy="3785652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cs-CZ" sz="2400" dirty="0" err="1" smtClean="0">
                <a:latin typeface="Lucida Console" pitchFamily="49" charset="0"/>
              </a:rPr>
              <a:t>HelloWorld</a:t>
            </a:r>
            <a:endParaRPr lang="cs-CZ" sz="2400" dirty="0" smtClean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{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     </a:t>
            </a:r>
            <a:r>
              <a:rPr lang="cs-CZ" sz="2400" dirty="0" smtClean="0">
                <a:latin typeface="Lucida Console" pitchFamily="49" charset="0"/>
              </a:rPr>
              <a:t>[&lt;MOVT_R ST]  [RET text]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</a:t>
            </a:r>
            <a:r>
              <a:rPr lang="cs-CZ" sz="2400" dirty="0" smtClean="0">
                <a:solidFill>
                  <a:srgbClr val="0070C0"/>
                </a:solidFill>
                <a:latin typeface="Lucida Console" pitchFamily="49" charset="0"/>
              </a:rPr>
              <a:t>     </a:t>
            </a:r>
            <a:r>
              <a:rPr lang="cs-CZ" sz="2400" dirty="0" smtClean="0">
                <a:latin typeface="Lucida Console" pitchFamily="49" charset="0"/>
              </a:rPr>
              <a:t>[&lt;MOVT_R HE]  [RET IO_TOUT]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[QNZ_RD *ST]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b="1" dirty="0" smtClean="0">
                <a:solidFill>
                  <a:srgbClr val="FF0000"/>
                </a:solidFill>
                <a:latin typeface="Lucida Console" pitchFamily="49" charset="0"/>
              </a:rPr>
              <a:t>[QRY_DR]      </a:t>
            </a:r>
            <a:r>
              <a:rPr lang="cs-CZ" sz="2400" dirty="0" smtClean="0">
                <a:latin typeface="Lucida Console" pitchFamily="49" charset="0"/>
              </a:rPr>
              <a:t>[|INC ST]</a:t>
            </a:r>
          </a:p>
          <a:p>
            <a:r>
              <a:rPr lang="cs-CZ" sz="2400" dirty="0" smtClean="0">
                <a:latin typeface="Lucida Console" pitchFamily="49" charset="0"/>
              </a:rPr>
              <a:t>[HALT]       [&gt;MOVF_R *ST] [|MOVT *HE]</a:t>
            </a:r>
          </a:p>
          <a:p>
            <a:r>
              <a:rPr lang="cs-CZ" sz="2400" dirty="0" smtClean="0">
                <a:latin typeface="Lucida Console" pitchFamily="49" charset="0"/>
              </a:rPr>
              <a:t>}</a:t>
            </a:r>
          </a:p>
          <a:p>
            <a:endParaRPr lang="cs-CZ" sz="2400" dirty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text:</a:t>
            </a:r>
          </a:p>
          <a:p>
            <a:r>
              <a:rPr lang="cs-CZ" sz="2400" dirty="0" smtClean="0">
                <a:latin typeface="Lucida Console" pitchFamily="49" charset="0"/>
              </a:rPr>
              <a:t>"</a:t>
            </a:r>
            <a:r>
              <a:rPr lang="cs-CZ" sz="2400" dirty="0" err="1" smtClean="0">
                <a:latin typeface="Lucida Console" pitchFamily="49" charset="0"/>
              </a:rPr>
              <a:t>Hello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dirty="0" err="1" smtClean="0">
                <a:latin typeface="Lucida Console" pitchFamily="49" charset="0"/>
              </a:rPr>
              <a:t>World</a:t>
            </a:r>
            <a:r>
              <a:rPr lang="cs-CZ" sz="2400" dirty="0" smtClean="0">
                <a:latin typeface="Lucida Console" pitchFamily="49" charset="0"/>
              </a:rPr>
              <a:t>!\0"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7956376" y="0"/>
            <a:ext cx="1187624" cy="6858000"/>
          </a:xfrm>
          <a:prstGeom prst="rect">
            <a:avLst/>
          </a:prstGeom>
          <a:solidFill>
            <a:srgbClr val="92D050">
              <a:alpha val="5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79512" y="5661248"/>
            <a:ext cx="7488832" cy="830997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92D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cs-CZ" sz="2400" dirty="0" smtClean="0">
                <a:latin typeface="Lucida Console" pitchFamily="49" charset="0"/>
              </a:rPr>
              <a:t>ARG:	</a:t>
            </a:r>
            <a:r>
              <a:rPr lang="en-US" sz="2400" dirty="0" smtClean="0">
                <a:latin typeface="Lucida Console" pitchFamily="49" charset="0"/>
              </a:rPr>
              <a:t>‘e’	ST:	2049	</a:t>
            </a:r>
            <a:r>
              <a:rPr lang="en-US" sz="2400" dirty="0" err="1" smtClean="0">
                <a:latin typeface="Lucida Console" pitchFamily="49" charset="0"/>
              </a:rPr>
              <a:t>xPC</a:t>
            </a:r>
            <a:r>
              <a:rPr lang="en-US" sz="2400" dirty="0" smtClean="0">
                <a:latin typeface="Lucida Console" pitchFamily="49" charset="0"/>
              </a:rPr>
              <a:t>:	1	IS:	1</a:t>
            </a:r>
            <a:r>
              <a:rPr lang="cs-CZ" sz="2400" dirty="0">
                <a:latin typeface="Lucida Console" pitchFamily="49" charset="0"/>
              </a:rPr>
              <a:t/>
            </a:r>
            <a:br>
              <a:rPr lang="cs-CZ" sz="2400" dirty="0">
                <a:latin typeface="Lucida Console" pitchFamily="49" charset="0"/>
              </a:rPr>
            </a:br>
            <a:r>
              <a:rPr lang="en-US" sz="2400" dirty="0" smtClean="0">
                <a:latin typeface="Lucida Console" pitchFamily="49" charset="0"/>
              </a:rPr>
              <a:t>*HE: ‘e’	*ST:	‘e’	</a:t>
            </a:r>
            <a:r>
              <a:rPr lang="en-US" sz="2400" dirty="0" err="1" smtClean="0">
                <a:latin typeface="Lucida Console" pitchFamily="49" charset="0"/>
              </a:rPr>
              <a:t>yPC</a:t>
            </a:r>
            <a:r>
              <a:rPr lang="en-US" sz="2400" dirty="0" smtClean="0">
                <a:latin typeface="Lucida Console" pitchFamily="49" charset="0"/>
              </a:rPr>
              <a:t>:	2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79512" y="216024"/>
            <a:ext cx="7488832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latin typeface="Lucida Console" pitchFamily="49" charset="0"/>
              </a:rPr>
              <a:t>He</a:t>
            </a:r>
            <a:endParaRPr lang="cs-CZ" sz="4400" dirty="0">
              <a:latin typeface="Lucida Console" pitchFamily="49" charset="0"/>
            </a:endParaRPr>
          </a:p>
        </p:txBody>
      </p:sp>
      <p:grpSp>
        <p:nvGrpSpPr>
          <p:cNvPr id="2" name="Skupina 9"/>
          <p:cNvGrpSpPr/>
          <p:nvPr/>
        </p:nvGrpSpPr>
        <p:grpSpPr>
          <a:xfrm>
            <a:off x="8078080" y="6381328"/>
            <a:ext cx="1065920" cy="461665"/>
            <a:chOff x="8078080" y="6381328"/>
            <a:chExt cx="1065920" cy="461665"/>
          </a:xfrm>
        </p:grpSpPr>
        <p:sp>
          <p:nvSpPr>
            <p:cNvPr id="9" name="Šipka doleva 8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0" name="TextovéPole 9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3" name="Skupina 9"/>
          <p:cNvGrpSpPr/>
          <p:nvPr/>
        </p:nvGrpSpPr>
        <p:grpSpPr>
          <a:xfrm>
            <a:off x="8042584" y="5805264"/>
            <a:ext cx="1065920" cy="461665"/>
            <a:chOff x="8078080" y="6381328"/>
            <a:chExt cx="1065920" cy="461665"/>
          </a:xfrm>
        </p:grpSpPr>
        <p:sp>
          <p:nvSpPr>
            <p:cNvPr id="12" name="Šipka doleva 11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3" name="TextovéPole 12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8" name="Skupina 9"/>
          <p:cNvGrpSpPr/>
          <p:nvPr/>
        </p:nvGrpSpPr>
        <p:grpSpPr>
          <a:xfrm>
            <a:off x="7992888" y="5229200"/>
            <a:ext cx="1115616" cy="461665"/>
            <a:chOff x="8028384" y="6381328"/>
            <a:chExt cx="1115616" cy="461665"/>
          </a:xfrm>
        </p:grpSpPr>
        <p:sp>
          <p:nvSpPr>
            <p:cNvPr id="15" name="Šipka doleva 14"/>
            <p:cNvSpPr/>
            <p:nvPr/>
          </p:nvSpPr>
          <p:spPr>
            <a:xfrm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6" name="TextovéPole 15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79512" y="1556792"/>
            <a:ext cx="7560840" cy="3785652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cs-CZ" sz="2400" dirty="0" err="1" smtClean="0">
                <a:latin typeface="Lucida Console" pitchFamily="49" charset="0"/>
              </a:rPr>
              <a:t>HelloWorld</a:t>
            </a:r>
            <a:endParaRPr lang="cs-CZ" sz="2400" dirty="0" smtClean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{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     </a:t>
            </a:r>
            <a:r>
              <a:rPr lang="cs-CZ" sz="2400" dirty="0" smtClean="0">
                <a:latin typeface="Lucida Console" pitchFamily="49" charset="0"/>
              </a:rPr>
              <a:t>[&lt;MOVT_R ST]  [RET text]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</a:t>
            </a:r>
            <a:r>
              <a:rPr lang="cs-CZ" sz="2400" dirty="0" smtClean="0">
                <a:solidFill>
                  <a:srgbClr val="0070C0"/>
                </a:solidFill>
                <a:latin typeface="Lucida Console" pitchFamily="49" charset="0"/>
              </a:rPr>
              <a:t>     </a:t>
            </a:r>
            <a:r>
              <a:rPr lang="cs-CZ" sz="2400" dirty="0" smtClean="0">
                <a:latin typeface="Lucida Console" pitchFamily="49" charset="0"/>
              </a:rPr>
              <a:t>[&lt;MOVT_R HE]  [RET IO_TOUT]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[QNZ_RD *ST]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[QRY_DR]      </a:t>
            </a:r>
            <a:r>
              <a:rPr lang="cs-CZ" sz="2400" b="1" dirty="0" smtClean="0">
                <a:solidFill>
                  <a:srgbClr val="FF0000"/>
                </a:solidFill>
                <a:latin typeface="Lucida Console" pitchFamily="49" charset="0"/>
              </a:rPr>
              <a:t>[|INC ST]</a:t>
            </a:r>
          </a:p>
          <a:p>
            <a:r>
              <a:rPr lang="cs-CZ" sz="2400" dirty="0" smtClean="0">
                <a:latin typeface="Lucida Console" pitchFamily="49" charset="0"/>
              </a:rPr>
              <a:t>[HALT]       [&gt;MOVF_R *ST] [|MOVT *HE]</a:t>
            </a:r>
          </a:p>
          <a:p>
            <a:r>
              <a:rPr lang="cs-CZ" sz="2400" dirty="0" smtClean="0">
                <a:latin typeface="Lucida Console" pitchFamily="49" charset="0"/>
              </a:rPr>
              <a:t>}</a:t>
            </a:r>
          </a:p>
          <a:p>
            <a:endParaRPr lang="cs-CZ" sz="2400" dirty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text:</a:t>
            </a:r>
          </a:p>
          <a:p>
            <a:r>
              <a:rPr lang="cs-CZ" sz="2400" dirty="0" smtClean="0">
                <a:latin typeface="Lucida Console" pitchFamily="49" charset="0"/>
              </a:rPr>
              <a:t>"</a:t>
            </a:r>
            <a:r>
              <a:rPr lang="cs-CZ" sz="2400" dirty="0" err="1" smtClean="0">
                <a:latin typeface="Lucida Console" pitchFamily="49" charset="0"/>
              </a:rPr>
              <a:t>Hello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dirty="0" err="1" smtClean="0">
                <a:latin typeface="Lucida Console" pitchFamily="49" charset="0"/>
              </a:rPr>
              <a:t>World</a:t>
            </a:r>
            <a:r>
              <a:rPr lang="cs-CZ" sz="2400" dirty="0" smtClean="0">
                <a:latin typeface="Lucida Console" pitchFamily="49" charset="0"/>
              </a:rPr>
              <a:t>!\0"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7956376" y="0"/>
            <a:ext cx="1187624" cy="6858000"/>
          </a:xfrm>
          <a:prstGeom prst="rect">
            <a:avLst/>
          </a:prstGeom>
          <a:solidFill>
            <a:srgbClr val="92D050">
              <a:alpha val="5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79512" y="5661248"/>
            <a:ext cx="7488832" cy="830997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92D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cs-CZ" sz="2400" dirty="0" smtClean="0">
                <a:latin typeface="Lucida Console" pitchFamily="49" charset="0"/>
              </a:rPr>
              <a:t>ARG:	</a:t>
            </a:r>
            <a:r>
              <a:rPr lang="en-US" sz="2400" dirty="0" smtClean="0">
                <a:latin typeface="Lucida Console" pitchFamily="49" charset="0"/>
              </a:rPr>
              <a:t>‘e’	ST:	2049	</a:t>
            </a:r>
            <a:r>
              <a:rPr lang="en-US" sz="2400" dirty="0" err="1" smtClean="0">
                <a:latin typeface="Lucida Console" pitchFamily="49" charset="0"/>
              </a:rPr>
              <a:t>xPC</a:t>
            </a:r>
            <a:r>
              <a:rPr lang="en-US" sz="2400" dirty="0" smtClean="0">
                <a:latin typeface="Lucida Console" pitchFamily="49" charset="0"/>
              </a:rPr>
              <a:t>:	2	IS:	0</a:t>
            </a:r>
            <a:r>
              <a:rPr lang="cs-CZ" sz="2400" dirty="0">
                <a:latin typeface="Lucida Console" pitchFamily="49" charset="0"/>
              </a:rPr>
              <a:t/>
            </a:r>
            <a:br>
              <a:rPr lang="cs-CZ" sz="2400" dirty="0">
                <a:latin typeface="Lucida Console" pitchFamily="49" charset="0"/>
              </a:rPr>
            </a:br>
            <a:r>
              <a:rPr lang="en-US" sz="2400" dirty="0" smtClean="0">
                <a:latin typeface="Lucida Console" pitchFamily="49" charset="0"/>
              </a:rPr>
              <a:t>*HE: ‘e’	*ST:	‘e’	</a:t>
            </a:r>
            <a:r>
              <a:rPr lang="en-US" sz="2400" dirty="0" err="1" smtClean="0">
                <a:latin typeface="Lucida Console" pitchFamily="49" charset="0"/>
              </a:rPr>
              <a:t>yPC</a:t>
            </a:r>
            <a:r>
              <a:rPr lang="en-US" sz="2400" dirty="0" smtClean="0">
                <a:latin typeface="Lucida Console" pitchFamily="49" charset="0"/>
              </a:rPr>
              <a:t>:	2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79512" y="216024"/>
            <a:ext cx="7488832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latin typeface="Lucida Console" pitchFamily="49" charset="0"/>
              </a:rPr>
              <a:t>He</a:t>
            </a:r>
            <a:endParaRPr lang="cs-CZ" sz="4400" dirty="0">
              <a:latin typeface="Lucida Console" pitchFamily="49" charset="0"/>
            </a:endParaRPr>
          </a:p>
        </p:txBody>
      </p:sp>
      <p:grpSp>
        <p:nvGrpSpPr>
          <p:cNvPr id="2" name="Skupina 9"/>
          <p:cNvGrpSpPr/>
          <p:nvPr/>
        </p:nvGrpSpPr>
        <p:grpSpPr>
          <a:xfrm>
            <a:off x="8078080" y="6381328"/>
            <a:ext cx="1065920" cy="461665"/>
            <a:chOff x="8078080" y="6381328"/>
            <a:chExt cx="1065920" cy="461665"/>
          </a:xfrm>
        </p:grpSpPr>
        <p:sp>
          <p:nvSpPr>
            <p:cNvPr id="9" name="Šipka doleva 8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0" name="TextovéPole 9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3" name="Skupina 9"/>
          <p:cNvGrpSpPr/>
          <p:nvPr/>
        </p:nvGrpSpPr>
        <p:grpSpPr>
          <a:xfrm>
            <a:off x="8042584" y="5805264"/>
            <a:ext cx="1065920" cy="461665"/>
            <a:chOff x="8078080" y="6381328"/>
            <a:chExt cx="1065920" cy="461665"/>
          </a:xfrm>
        </p:grpSpPr>
        <p:sp>
          <p:nvSpPr>
            <p:cNvPr id="12" name="Šipka doleva 11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3" name="TextovéPole 12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8" name="Skupina 9"/>
          <p:cNvGrpSpPr/>
          <p:nvPr/>
        </p:nvGrpSpPr>
        <p:grpSpPr>
          <a:xfrm>
            <a:off x="7992888" y="5229200"/>
            <a:ext cx="1115616" cy="461665"/>
            <a:chOff x="8028384" y="6381328"/>
            <a:chExt cx="1115616" cy="461665"/>
          </a:xfrm>
        </p:grpSpPr>
        <p:sp>
          <p:nvSpPr>
            <p:cNvPr id="15" name="Šipka doleva 14"/>
            <p:cNvSpPr/>
            <p:nvPr/>
          </p:nvSpPr>
          <p:spPr>
            <a:xfrm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6" name="TextovéPole 15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11" name="Skupina 9"/>
          <p:cNvGrpSpPr/>
          <p:nvPr/>
        </p:nvGrpSpPr>
        <p:grpSpPr>
          <a:xfrm>
            <a:off x="7992888" y="4653136"/>
            <a:ext cx="1115616" cy="461665"/>
            <a:chOff x="8028384" y="6381328"/>
            <a:chExt cx="1115616" cy="461665"/>
          </a:xfrm>
        </p:grpSpPr>
        <p:sp>
          <p:nvSpPr>
            <p:cNvPr id="18" name="Šipka doleva 17"/>
            <p:cNvSpPr/>
            <p:nvPr/>
          </p:nvSpPr>
          <p:spPr>
            <a:xfrm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9" name="TextovéPole 18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79512" y="1556792"/>
            <a:ext cx="7560840" cy="3785652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cs-CZ" sz="2400" dirty="0" err="1" smtClean="0">
                <a:latin typeface="Lucida Console" pitchFamily="49" charset="0"/>
              </a:rPr>
              <a:t>HelloWorld</a:t>
            </a:r>
            <a:endParaRPr lang="cs-CZ" sz="2400" dirty="0" smtClean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{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     </a:t>
            </a:r>
            <a:r>
              <a:rPr lang="cs-CZ" sz="2400" dirty="0" smtClean="0">
                <a:latin typeface="Lucida Console" pitchFamily="49" charset="0"/>
              </a:rPr>
              <a:t>[&lt;MOVT_R ST]  [RET text]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</a:t>
            </a:r>
            <a:r>
              <a:rPr lang="cs-CZ" sz="2400" dirty="0" smtClean="0">
                <a:solidFill>
                  <a:srgbClr val="0070C0"/>
                </a:solidFill>
                <a:latin typeface="Lucida Console" pitchFamily="49" charset="0"/>
              </a:rPr>
              <a:t>     </a:t>
            </a:r>
            <a:r>
              <a:rPr lang="cs-CZ" sz="2400" dirty="0" smtClean="0">
                <a:latin typeface="Lucida Console" pitchFamily="49" charset="0"/>
              </a:rPr>
              <a:t>[&lt;MOVT_R HE]  [RET IO_TOUT]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[QNZ_RD *ST]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b="1" dirty="0" smtClean="0">
                <a:solidFill>
                  <a:srgbClr val="FF0000"/>
                </a:solidFill>
                <a:latin typeface="Lucida Console" pitchFamily="49" charset="0"/>
              </a:rPr>
              <a:t>[QRY_DR]      </a:t>
            </a:r>
            <a:r>
              <a:rPr lang="cs-CZ" sz="2400" dirty="0" smtClean="0">
                <a:latin typeface="Lucida Console" pitchFamily="49" charset="0"/>
              </a:rPr>
              <a:t>[|INC ST]</a:t>
            </a:r>
          </a:p>
          <a:p>
            <a:r>
              <a:rPr lang="cs-CZ" sz="2400" dirty="0" smtClean="0">
                <a:latin typeface="Lucida Console" pitchFamily="49" charset="0"/>
              </a:rPr>
              <a:t>[HALT]       [&gt;MOVF_R *ST] [|MOVT *HE]</a:t>
            </a:r>
          </a:p>
          <a:p>
            <a:r>
              <a:rPr lang="cs-CZ" sz="2400" dirty="0" smtClean="0">
                <a:latin typeface="Lucida Console" pitchFamily="49" charset="0"/>
              </a:rPr>
              <a:t>}</a:t>
            </a:r>
          </a:p>
          <a:p>
            <a:endParaRPr lang="cs-CZ" sz="2400" dirty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text:</a:t>
            </a:r>
          </a:p>
          <a:p>
            <a:r>
              <a:rPr lang="cs-CZ" sz="2400" dirty="0" smtClean="0">
                <a:latin typeface="Lucida Console" pitchFamily="49" charset="0"/>
              </a:rPr>
              <a:t>"</a:t>
            </a:r>
            <a:r>
              <a:rPr lang="cs-CZ" sz="2400" dirty="0" err="1" smtClean="0">
                <a:latin typeface="Lucida Console" pitchFamily="49" charset="0"/>
              </a:rPr>
              <a:t>Hello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dirty="0" err="1" smtClean="0">
                <a:latin typeface="Lucida Console" pitchFamily="49" charset="0"/>
              </a:rPr>
              <a:t>World</a:t>
            </a:r>
            <a:r>
              <a:rPr lang="cs-CZ" sz="2400" dirty="0" smtClean="0">
                <a:latin typeface="Lucida Console" pitchFamily="49" charset="0"/>
              </a:rPr>
              <a:t>!\0"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7956376" y="0"/>
            <a:ext cx="1187624" cy="6858000"/>
          </a:xfrm>
          <a:prstGeom prst="rect">
            <a:avLst/>
          </a:prstGeom>
          <a:solidFill>
            <a:srgbClr val="92D050">
              <a:alpha val="5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79512" y="5661248"/>
            <a:ext cx="7488832" cy="830997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92D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cs-CZ" sz="2400" dirty="0" smtClean="0">
                <a:latin typeface="Lucida Console" pitchFamily="49" charset="0"/>
              </a:rPr>
              <a:t>ARG:	</a:t>
            </a:r>
            <a:r>
              <a:rPr lang="en-US" sz="2400" dirty="0" smtClean="0">
                <a:latin typeface="Lucida Console" pitchFamily="49" charset="0"/>
              </a:rPr>
              <a:t>‘e’	ST:	2050	</a:t>
            </a:r>
            <a:r>
              <a:rPr lang="en-US" sz="2400" dirty="0" err="1" smtClean="0">
                <a:latin typeface="Lucida Console" pitchFamily="49" charset="0"/>
              </a:rPr>
              <a:t>xPC</a:t>
            </a:r>
            <a:r>
              <a:rPr lang="en-US" sz="2400" dirty="0" smtClean="0">
                <a:latin typeface="Lucida Console" pitchFamily="49" charset="0"/>
              </a:rPr>
              <a:t>:	1	IS:	2</a:t>
            </a:r>
            <a:r>
              <a:rPr lang="cs-CZ" sz="2400" dirty="0">
                <a:latin typeface="Lucida Console" pitchFamily="49" charset="0"/>
              </a:rPr>
              <a:t/>
            </a:r>
            <a:br>
              <a:rPr lang="cs-CZ" sz="2400" dirty="0">
                <a:latin typeface="Lucida Console" pitchFamily="49" charset="0"/>
              </a:rPr>
            </a:br>
            <a:r>
              <a:rPr lang="en-US" sz="2400" dirty="0" smtClean="0">
                <a:latin typeface="Lucida Console" pitchFamily="49" charset="0"/>
              </a:rPr>
              <a:t>*HE: ‘e’	*ST:	‘l’	</a:t>
            </a:r>
            <a:r>
              <a:rPr lang="en-US" sz="2400" dirty="0" err="1" smtClean="0">
                <a:latin typeface="Lucida Console" pitchFamily="49" charset="0"/>
              </a:rPr>
              <a:t>yPC</a:t>
            </a:r>
            <a:r>
              <a:rPr lang="en-US" sz="2400" dirty="0" smtClean="0">
                <a:latin typeface="Lucida Console" pitchFamily="49" charset="0"/>
              </a:rPr>
              <a:t>:	2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79512" y="216024"/>
            <a:ext cx="7488832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latin typeface="Lucida Console" pitchFamily="49" charset="0"/>
              </a:rPr>
              <a:t>He</a:t>
            </a:r>
            <a:endParaRPr lang="cs-CZ" sz="4400" dirty="0">
              <a:latin typeface="Lucida Console" pitchFamily="49" charset="0"/>
            </a:endParaRPr>
          </a:p>
        </p:txBody>
      </p:sp>
      <p:grpSp>
        <p:nvGrpSpPr>
          <p:cNvPr id="2" name="Skupina 9"/>
          <p:cNvGrpSpPr/>
          <p:nvPr/>
        </p:nvGrpSpPr>
        <p:grpSpPr>
          <a:xfrm>
            <a:off x="8078080" y="6381328"/>
            <a:ext cx="1065920" cy="461665"/>
            <a:chOff x="8078080" y="6381328"/>
            <a:chExt cx="1065920" cy="461665"/>
          </a:xfrm>
        </p:grpSpPr>
        <p:sp>
          <p:nvSpPr>
            <p:cNvPr id="9" name="Šipka doleva 8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0" name="TextovéPole 9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3" name="Skupina 9"/>
          <p:cNvGrpSpPr/>
          <p:nvPr/>
        </p:nvGrpSpPr>
        <p:grpSpPr>
          <a:xfrm>
            <a:off x="8042584" y="5805264"/>
            <a:ext cx="1065920" cy="461665"/>
            <a:chOff x="8078080" y="6381328"/>
            <a:chExt cx="1065920" cy="461665"/>
          </a:xfrm>
        </p:grpSpPr>
        <p:sp>
          <p:nvSpPr>
            <p:cNvPr id="12" name="Šipka doleva 11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3" name="TextovéPole 12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8" name="Skupina 9"/>
          <p:cNvGrpSpPr/>
          <p:nvPr/>
        </p:nvGrpSpPr>
        <p:grpSpPr>
          <a:xfrm>
            <a:off x="7992888" y="5229200"/>
            <a:ext cx="1115616" cy="461665"/>
            <a:chOff x="8028384" y="6381328"/>
            <a:chExt cx="1115616" cy="461665"/>
          </a:xfrm>
        </p:grpSpPr>
        <p:sp>
          <p:nvSpPr>
            <p:cNvPr id="15" name="Šipka doleva 14"/>
            <p:cNvSpPr/>
            <p:nvPr/>
          </p:nvSpPr>
          <p:spPr>
            <a:xfrm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6" name="TextovéPole 15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79512" y="1556792"/>
            <a:ext cx="7560840" cy="3785652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cs-CZ" sz="2400" dirty="0" err="1" smtClean="0">
                <a:latin typeface="Lucida Console" pitchFamily="49" charset="0"/>
              </a:rPr>
              <a:t>HelloWorld</a:t>
            </a:r>
            <a:endParaRPr lang="cs-CZ" sz="2400" dirty="0" smtClean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{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     </a:t>
            </a:r>
            <a:r>
              <a:rPr lang="cs-CZ" sz="2400" dirty="0" smtClean="0">
                <a:latin typeface="Lucida Console" pitchFamily="49" charset="0"/>
              </a:rPr>
              <a:t>[&lt;MOVT_R ST]  [RET text]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</a:t>
            </a:r>
            <a:r>
              <a:rPr lang="cs-CZ" sz="2400" dirty="0" smtClean="0">
                <a:solidFill>
                  <a:srgbClr val="0070C0"/>
                </a:solidFill>
                <a:latin typeface="Lucida Console" pitchFamily="49" charset="0"/>
              </a:rPr>
              <a:t>     </a:t>
            </a:r>
            <a:r>
              <a:rPr lang="cs-CZ" sz="2400" dirty="0" smtClean="0">
                <a:latin typeface="Lucida Console" pitchFamily="49" charset="0"/>
              </a:rPr>
              <a:t>[&lt;MOVT_R HE]  [RET IO_TOUT]</a:t>
            </a:r>
          </a:p>
          <a:p>
            <a:r>
              <a:rPr lang="cs-CZ" sz="2400" b="1" dirty="0" smtClean="0">
                <a:solidFill>
                  <a:srgbClr val="FF0000"/>
                </a:solidFill>
                <a:latin typeface="Lucida Console" pitchFamily="49" charset="0"/>
              </a:rPr>
              <a:t>[QNZ_RD *ST]</a:t>
            </a:r>
            <a:r>
              <a:rPr lang="cs-CZ" sz="2400" dirty="0" smtClean="0">
                <a:latin typeface="Lucida Console" pitchFamily="49" charset="0"/>
              </a:rPr>
              <a:t> [QRY_DR]      [|INC ST]</a:t>
            </a:r>
          </a:p>
          <a:p>
            <a:r>
              <a:rPr lang="cs-CZ" sz="2400" dirty="0" smtClean="0">
                <a:latin typeface="Lucida Console" pitchFamily="49" charset="0"/>
              </a:rPr>
              <a:t>[HALT]       [&gt;MOVF_R *ST] [|MOVT *HE]</a:t>
            </a:r>
          </a:p>
          <a:p>
            <a:r>
              <a:rPr lang="cs-CZ" sz="2400" dirty="0" smtClean="0">
                <a:latin typeface="Lucida Console" pitchFamily="49" charset="0"/>
              </a:rPr>
              <a:t>}</a:t>
            </a:r>
          </a:p>
          <a:p>
            <a:endParaRPr lang="cs-CZ" sz="2400" dirty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text:</a:t>
            </a:r>
          </a:p>
          <a:p>
            <a:r>
              <a:rPr lang="cs-CZ" sz="2400" dirty="0" smtClean="0">
                <a:latin typeface="Lucida Console" pitchFamily="49" charset="0"/>
              </a:rPr>
              <a:t>"</a:t>
            </a:r>
            <a:r>
              <a:rPr lang="cs-CZ" sz="2400" dirty="0" err="1" smtClean="0">
                <a:latin typeface="Lucida Console" pitchFamily="49" charset="0"/>
              </a:rPr>
              <a:t>Hello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dirty="0" err="1" smtClean="0">
                <a:latin typeface="Lucida Console" pitchFamily="49" charset="0"/>
              </a:rPr>
              <a:t>World</a:t>
            </a:r>
            <a:r>
              <a:rPr lang="cs-CZ" sz="2400" dirty="0" smtClean="0">
                <a:latin typeface="Lucida Console" pitchFamily="49" charset="0"/>
              </a:rPr>
              <a:t>!\0"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7956376" y="0"/>
            <a:ext cx="1187624" cy="6858000"/>
          </a:xfrm>
          <a:prstGeom prst="rect">
            <a:avLst/>
          </a:prstGeom>
          <a:solidFill>
            <a:srgbClr val="92D050">
              <a:alpha val="5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79512" y="5661248"/>
            <a:ext cx="7488832" cy="830997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92D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cs-CZ" sz="2400" dirty="0" smtClean="0">
                <a:latin typeface="Lucida Console" pitchFamily="49" charset="0"/>
              </a:rPr>
              <a:t>ARG:	</a:t>
            </a:r>
            <a:r>
              <a:rPr lang="en-US" sz="2400" dirty="0" smtClean="0">
                <a:latin typeface="Lucida Console" pitchFamily="49" charset="0"/>
              </a:rPr>
              <a:t>‘e’	ST:	2050	</a:t>
            </a:r>
            <a:r>
              <a:rPr lang="en-US" sz="2400" dirty="0" err="1" smtClean="0">
                <a:latin typeface="Lucida Console" pitchFamily="49" charset="0"/>
              </a:rPr>
              <a:t>xPC</a:t>
            </a:r>
            <a:r>
              <a:rPr lang="en-US" sz="2400" dirty="0" smtClean="0">
                <a:latin typeface="Lucida Console" pitchFamily="49" charset="0"/>
              </a:rPr>
              <a:t>:	0	IS:	1</a:t>
            </a:r>
            <a:r>
              <a:rPr lang="cs-CZ" sz="2400" dirty="0">
                <a:latin typeface="Lucida Console" pitchFamily="49" charset="0"/>
              </a:rPr>
              <a:t/>
            </a:r>
            <a:br>
              <a:rPr lang="cs-CZ" sz="2400" dirty="0">
                <a:latin typeface="Lucida Console" pitchFamily="49" charset="0"/>
              </a:rPr>
            </a:br>
            <a:r>
              <a:rPr lang="en-US" sz="2400" dirty="0" smtClean="0">
                <a:latin typeface="Lucida Console" pitchFamily="49" charset="0"/>
              </a:rPr>
              <a:t>*HE: ‘e’	*ST:	‘l’	</a:t>
            </a:r>
            <a:r>
              <a:rPr lang="en-US" sz="2400" dirty="0" err="1" smtClean="0">
                <a:latin typeface="Lucida Console" pitchFamily="49" charset="0"/>
              </a:rPr>
              <a:t>yPC</a:t>
            </a:r>
            <a:r>
              <a:rPr lang="en-US" sz="2400" dirty="0" smtClean="0">
                <a:latin typeface="Lucida Console" pitchFamily="49" charset="0"/>
              </a:rPr>
              <a:t>:	2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79512" y="216024"/>
            <a:ext cx="7488832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latin typeface="Lucida Console" pitchFamily="49" charset="0"/>
              </a:rPr>
              <a:t>He</a:t>
            </a:r>
            <a:endParaRPr lang="cs-CZ" sz="4400" dirty="0">
              <a:latin typeface="Lucida Console" pitchFamily="49" charset="0"/>
            </a:endParaRPr>
          </a:p>
        </p:txBody>
      </p:sp>
      <p:grpSp>
        <p:nvGrpSpPr>
          <p:cNvPr id="2" name="Skupina 9"/>
          <p:cNvGrpSpPr/>
          <p:nvPr/>
        </p:nvGrpSpPr>
        <p:grpSpPr>
          <a:xfrm>
            <a:off x="8078080" y="6381328"/>
            <a:ext cx="1065920" cy="461665"/>
            <a:chOff x="8078080" y="6381328"/>
            <a:chExt cx="1065920" cy="461665"/>
          </a:xfrm>
        </p:grpSpPr>
        <p:sp>
          <p:nvSpPr>
            <p:cNvPr id="9" name="Šipka doleva 8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0" name="TextovéPole 9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3" name="Skupina 9"/>
          <p:cNvGrpSpPr/>
          <p:nvPr/>
        </p:nvGrpSpPr>
        <p:grpSpPr>
          <a:xfrm>
            <a:off x="8042584" y="5805264"/>
            <a:ext cx="1065920" cy="461665"/>
            <a:chOff x="8078080" y="6381328"/>
            <a:chExt cx="1065920" cy="461665"/>
          </a:xfrm>
        </p:grpSpPr>
        <p:sp>
          <p:nvSpPr>
            <p:cNvPr id="12" name="Šipka doleva 11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3" name="TextovéPole 12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79512" y="1556792"/>
            <a:ext cx="7560840" cy="3785652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cs-CZ" sz="2400" dirty="0" err="1" smtClean="0">
                <a:latin typeface="Lucida Console" pitchFamily="49" charset="0"/>
              </a:rPr>
              <a:t>HelloWorld</a:t>
            </a:r>
            <a:endParaRPr lang="cs-CZ" sz="2400" dirty="0" smtClean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{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     </a:t>
            </a:r>
            <a:r>
              <a:rPr lang="cs-CZ" sz="2400" dirty="0" smtClean="0">
                <a:latin typeface="Lucida Console" pitchFamily="49" charset="0"/>
              </a:rPr>
              <a:t>[&lt;MOVT_R ST]  [RET text]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</a:t>
            </a:r>
            <a:r>
              <a:rPr lang="cs-CZ" sz="2400" dirty="0" smtClean="0">
                <a:solidFill>
                  <a:srgbClr val="0070C0"/>
                </a:solidFill>
                <a:latin typeface="Lucida Console" pitchFamily="49" charset="0"/>
              </a:rPr>
              <a:t>     </a:t>
            </a:r>
            <a:r>
              <a:rPr lang="cs-CZ" sz="2400" dirty="0" smtClean="0">
                <a:latin typeface="Lucida Console" pitchFamily="49" charset="0"/>
              </a:rPr>
              <a:t>[&lt;MOVT_R HE]  [RET IO_TOUT]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[QNZ_RD *ST]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b="1" dirty="0" smtClean="0">
                <a:solidFill>
                  <a:srgbClr val="FF0000"/>
                </a:solidFill>
                <a:latin typeface="Lucida Console" pitchFamily="49" charset="0"/>
              </a:rPr>
              <a:t>[QRY_DR]      </a:t>
            </a:r>
            <a:r>
              <a:rPr lang="cs-CZ" sz="2400" dirty="0" smtClean="0">
                <a:latin typeface="Lucida Console" pitchFamily="49" charset="0"/>
              </a:rPr>
              <a:t>[|INC ST]</a:t>
            </a:r>
          </a:p>
          <a:p>
            <a:r>
              <a:rPr lang="cs-CZ" sz="2400" dirty="0" smtClean="0">
                <a:latin typeface="Lucida Console" pitchFamily="49" charset="0"/>
              </a:rPr>
              <a:t>[HALT]       [&gt;MOVF_R *ST] [|MOVT *HE]</a:t>
            </a:r>
          </a:p>
          <a:p>
            <a:r>
              <a:rPr lang="cs-CZ" sz="2400" dirty="0" smtClean="0">
                <a:latin typeface="Lucida Console" pitchFamily="49" charset="0"/>
              </a:rPr>
              <a:t>}</a:t>
            </a:r>
          </a:p>
          <a:p>
            <a:endParaRPr lang="cs-CZ" sz="2400" dirty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text:</a:t>
            </a:r>
          </a:p>
          <a:p>
            <a:r>
              <a:rPr lang="cs-CZ" sz="2400" dirty="0" smtClean="0">
                <a:latin typeface="Lucida Console" pitchFamily="49" charset="0"/>
              </a:rPr>
              <a:t>"</a:t>
            </a:r>
            <a:r>
              <a:rPr lang="cs-CZ" sz="2400" dirty="0" err="1" smtClean="0">
                <a:latin typeface="Lucida Console" pitchFamily="49" charset="0"/>
              </a:rPr>
              <a:t>Hello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dirty="0" err="1" smtClean="0">
                <a:latin typeface="Lucida Console" pitchFamily="49" charset="0"/>
              </a:rPr>
              <a:t>World</a:t>
            </a:r>
            <a:r>
              <a:rPr lang="cs-CZ" sz="2400" dirty="0" smtClean="0">
                <a:latin typeface="Lucida Console" pitchFamily="49" charset="0"/>
              </a:rPr>
              <a:t>!\0"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7956376" y="0"/>
            <a:ext cx="1187624" cy="6858000"/>
          </a:xfrm>
          <a:prstGeom prst="rect">
            <a:avLst/>
          </a:prstGeom>
          <a:solidFill>
            <a:srgbClr val="92D050">
              <a:alpha val="5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79512" y="5661248"/>
            <a:ext cx="7488832" cy="830997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92D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cs-CZ" sz="2400" dirty="0" smtClean="0">
                <a:latin typeface="Lucida Console" pitchFamily="49" charset="0"/>
              </a:rPr>
              <a:t>ARG:	</a:t>
            </a:r>
            <a:r>
              <a:rPr lang="en-US" sz="2400" dirty="0" smtClean="0">
                <a:latin typeface="Lucida Console" pitchFamily="49" charset="0"/>
              </a:rPr>
              <a:t>‘e’	ST:	2050	</a:t>
            </a:r>
            <a:r>
              <a:rPr lang="en-US" sz="2400" dirty="0" err="1" smtClean="0">
                <a:latin typeface="Lucida Console" pitchFamily="49" charset="0"/>
              </a:rPr>
              <a:t>xPC</a:t>
            </a:r>
            <a:r>
              <a:rPr lang="en-US" sz="2400" dirty="0" smtClean="0">
                <a:latin typeface="Lucida Console" pitchFamily="49" charset="0"/>
              </a:rPr>
              <a:t>:	1	IS:	0</a:t>
            </a:r>
            <a:r>
              <a:rPr lang="cs-CZ" sz="2400" dirty="0">
                <a:latin typeface="Lucida Console" pitchFamily="49" charset="0"/>
              </a:rPr>
              <a:t/>
            </a:r>
            <a:br>
              <a:rPr lang="cs-CZ" sz="2400" dirty="0">
                <a:latin typeface="Lucida Console" pitchFamily="49" charset="0"/>
              </a:rPr>
            </a:br>
            <a:r>
              <a:rPr lang="en-US" sz="2400" dirty="0" smtClean="0">
                <a:latin typeface="Lucida Console" pitchFamily="49" charset="0"/>
              </a:rPr>
              <a:t>*HE: ‘e’	*ST:	‘l’	</a:t>
            </a:r>
            <a:r>
              <a:rPr lang="en-US" sz="2400" dirty="0" err="1" smtClean="0">
                <a:latin typeface="Lucida Console" pitchFamily="49" charset="0"/>
              </a:rPr>
              <a:t>yPC</a:t>
            </a:r>
            <a:r>
              <a:rPr lang="en-US" sz="2400" dirty="0" smtClean="0">
                <a:latin typeface="Lucida Console" pitchFamily="49" charset="0"/>
              </a:rPr>
              <a:t>:	2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79512" y="216024"/>
            <a:ext cx="7488832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latin typeface="Lucida Console" pitchFamily="49" charset="0"/>
              </a:rPr>
              <a:t>He</a:t>
            </a:r>
            <a:endParaRPr lang="cs-CZ" sz="4400" dirty="0">
              <a:latin typeface="Lucida Console" pitchFamily="49" charset="0"/>
            </a:endParaRPr>
          </a:p>
        </p:txBody>
      </p:sp>
      <p:grpSp>
        <p:nvGrpSpPr>
          <p:cNvPr id="2" name="Skupina 9"/>
          <p:cNvGrpSpPr/>
          <p:nvPr/>
        </p:nvGrpSpPr>
        <p:grpSpPr>
          <a:xfrm>
            <a:off x="8078080" y="6381328"/>
            <a:ext cx="1065920" cy="461665"/>
            <a:chOff x="8078080" y="6381328"/>
            <a:chExt cx="1065920" cy="461665"/>
          </a:xfrm>
        </p:grpSpPr>
        <p:sp>
          <p:nvSpPr>
            <p:cNvPr id="9" name="Šipka doleva 8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0" name="TextovéPole 9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3" name="Skupina 9"/>
          <p:cNvGrpSpPr/>
          <p:nvPr/>
        </p:nvGrpSpPr>
        <p:grpSpPr>
          <a:xfrm>
            <a:off x="8042584" y="5805264"/>
            <a:ext cx="1065920" cy="461665"/>
            <a:chOff x="8078080" y="6381328"/>
            <a:chExt cx="1065920" cy="461665"/>
          </a:xfrm>
        </p:grpSpPr>
        <p:sp>
          <p:nvSpPr>
            <p:cNvPr id="12" name="Šipka doleva 11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3" name="TextovéPole 12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8" name="Skupina 9"/>
          <p:cNvGrpSpPr/>
          <p:nvPr/>
        </p:nvGrpSpPr>
        <p:grpSpPr>
          <a:xfrm>
            <a:off x="7992888" y="5229200"/>
            <a:ext cx="1115616" cy="461665"/>
            <a:chOff x="8028384" y="6381328"/>
            <a:chExt cx="1115616" cy="461665"/>
          </a:xfrm>
        </p:grpSpPr>
        <p:sp>
          <p:nvSpPr>
            <p:cNvPr id="15" name="Šipka doleva 14"/>
            <p:cNvSpPr/>
            <p:nvPr/>
          </p:nvSpPr>
          <p:spPr>
            <a:xfrm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6" name="TextovéPole 15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79512" y="1556792"/>
            <a:ext cx="7560840" cy="3785652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cs-CZ" sz="2400" dirty="0" err="1" smtClean="0">
                <a:latin typeface="Lucida Console" pitchFamily="49" charset="0"/>
              </a:rPr>
              <a:t>HelloWorld</a:t>
            </a:r>
            <a:endParaRPr lang="cs-CZ" sz="2400" dirty="0" smtClean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{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     </a:t>
            </a:r>
            <a:r>
              <a:rPr lang="cs-CZ" sz="2400" b="1" dirty="0" smtClean="0">
                <a:solidFill>
                  <a:srgbClr val="FF0000"/>
                </a:solidFill>
                <a:latin typeface="Lucida Console" pitchFamily="49" charset="0"/>
              </a:rPr>
              <a:t>[&lt;MOVT_R ST]  </a:t>
            </a:r>
            <a:r>
              <a:rPr lang="cs-CZ" sz="2400" dirty="0" smtClean="0">
                <a:latin typeface="Lucida Console" pitchFamily="49" charset="0"/>
              </a:rPr>
              <a:t>[RET text]</a:t>
            </a:r>
          </a:p>
          <a:p>
            <a:r>
              <a:rPr lang="cs-CZ" sz="2400" dirty="0" smtClean="0">
                <a:latin typeface="Lucida Console" pitchFamily="49" charset="0"/>
              </a:rPr>
              <a:t>[QRY_RD]     [&lt;MOVT_R HE]  [RET IO_TOUT]</a:t>
            </a:r>
          </a:p>
          <a:p>
            <a:r>
              <a:rPr lang="cs-CZ" sz="2400" dirty="0" smtClean="0">
                <a:latin typeface="Lucida Console" pitchFamily="49" charset="0"/>
              </a:rPr>
              <a:t>[QNZ_RD *ST] [QRY_DR]      [|INC ST]</a:t>
            </a:r>
          </a:p>
          <a:p>
            <a:r>
              <a:rPr lang="cs-CZ" sz="2400" dirty="0" smtClean="0">
                <a:latin typeface="Lucida Console" pitchFamily="49" charset="0"/>
              </a:rPr>
              <a:t>[HALT]       [&gt;MOVF_R *ST] [|MOVT *HE]</a:t>
            </a:r>
          </a:p>
          <a:p>
            <a:r>
              <a:rPr lang="cs-CZ" sz="2400" dirty="0" smtClean="0">
                <a:latin typeface="Lucida Console" pitchFamily="49" charset="0"/>
              </a:rPr>
              <a:t>}</a:t>
            </a:r>
          </a:p>
          <a:p>
            <a:endParaRPr lang="cs-CZ" sz="2400" dirty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text:</a:t>
            </a:r>
          </a:p>
          <a:p>
            <a:r>
              <a:rPr lang="cs-CZ" sz="2400" dirty="0" smtClean="0">
                <a:latin typeface="Lucida Console" pitchFamily="49" charset="0"/>
              </a:rPr>
              <a:t>"</a:t>
            </a:r>
            <a:r>
              <a:rPr lang="cs-CZ" sz="2400" dirty="0" err="1" smtClean="0">
                <a:latin typeface="Lucida Console" pitchFamily="49" charset="0"/>
              </a:rPr>
              <a:t>Hello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dirty="0" err="1" smtClean="0">
                <a:latin typeface="Lucida Console" pitchFamily="49" charset="0"/>
              </a:rPr>
              <a:t>World</a:t>
            </a:r>
            <a:r>
              <a:rPr lang="cs-CZ" sz="2400" dirty="0" smtClean="0">
                <a:latin typeface="Lucida Console" pitchFamily="49" charset="0"/>
              </a:rPr>
              <a:t>!\0"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7956376" y="0"/>
            <a:ext cx="1187624" cy="6858000"/>
          </a:xfrm>
          <a:prstGeom prst="rect">
            <a:avLst/>
          </a:prstGeom>
          <a:solidFill>
            <a:srgbClr val="92D050">
              <a:alpha val="5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79512" y="5661248"/>
            <a:ext cx="7488832" cy="830997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92D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cs-CZ" sz="2400" dirty="0" smtClean="0">
                <a:latin typeface="Lucida Console" pitchFamily="49" charset="0"/>
              </a:rPr>
              <a:t>ARG:	0</a:t>
            </a:r>
            <a:r>
              <a:rPr lang="en-US" sz="2400" dirty="0" smtClean="0">
                <a:latin typeface="Lucida Console" pitchFamily="49" charset="0"/>
              </a:rPr>
              <a:t>	ST:	0	</a:t>
            </a:r>
            <a:r>
              <a:rPr lang="en-US" sz="2400" dirty="0" err="1" smtClean="0">
                <a:latin typeface="Lucida Console" pitchFamily="49" charset="0"/>
              </a:rPr>
              <a:t>xPC</a:t>
            </a:r>
            <a:r>
              <a:rPr lang="en-US" sz="2400" dirty="0" smtClean="0">
                <a:latin typeface="Lucida Console" pitchFamily="49" charset="0"/>
              </a:rPr>
              <a:t>:	1	IS:	0</a:t>
            </a:r>
            <a:r>
              <a:rPr lang="cs-CZ" sz="2400" dirty="0">
                <a:latin typeface="Lucida Console" pitchFamily="49" charset="0"/>
              </a:rPr>
              <a:t/>
            </a:r>
            <a:br>
              <a:rPr lang="cs-CZ" sz="2400" dirty="0">
                <a:latin typeface="Lucida Console" pitchFamily="49" charset="0"/>
              </a:rPr>
            </a:br>
            <a:r>
              <a:rPr lang="en-US" sz="2400" dirty="0" smtClean="0">
                <a:latin typeface="Lucida Console" pitchFamily="49" charset="0"/>
              </a:rPr>
              <a:t>*HE: 0	*ST:	0	</a:t>
            </a:r>
            <a:r>
              <a:rPr lang="en-US" sz="2400" dirty="0" err="1" smtClean="0">
                <a:latin typeface="Lucida Console" pitchFamily="49" charset="0"/>
              </a:rPr>
              <a:t>yPC</a:t>
            </a:r>
            <a:r>
              <a:rPr lang="en-US" sz="2400" dirty="0" smtClean="0">
                <a:latin typeface="Lucida Console" pitchFamily="49" charset="0"/>
              </a:rPr>
              <a:t>:	0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79512" y="216024"/>
            <a:ext cx="7488832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s-CZ" sz="4400" dirty="0">
              <a:latin typeface="Lucida Console" pitchFamily="49" charset="0"/>
            </a:endParaRPr>
          </a:p>
        </p:txBody>
      </p:sp>
      <p:grpSp>
        <p:nvGrpSpPr>
          <p:cNvPr id="10" name="Skupina 9"/>
          <p:cNvGrpSpPr/>
          <p:nvPr/>
        </p:nvGrpSpPr>
        <p:grpSpPr>
          <a:xfrm>
            <a:off x="8028384" y="6381328"/>
            <a:ext cx="1115616" cy="461665"/>
            <a:chOff x="8028384" y="6381328"/>
            <a:chExt cx="1115616" cy="461665"/>
          </a:xfrm>
        </p:grpSpPr>
        <p:sp>
          <p:nvSpPr>
            <p:cNvPr id="8" name="Šipka doleva 7"/>
            <p:cNvSpPr/>
            <p:nvPr/>
          </p:nvSpPr>
          <p:spPr>
            <a:xfrm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9" name="TextovéPole 8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79512" y="1556792"/>
            <a:ext cx="7560840" cy="3785652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cs-CZ" sz="2400" dirty="0" err="1" smtClean="0">
                <a:latin typeface="Lucida Console" pitchFamily="49" charset="0"/>
              </a:rPr>
              <a:t>HelloWorld</a:t>
            </a:r>
            <a:endParaRPr lang="cs-CZ" sz="2400" dirty="0" smtClean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{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     </a:t>
            </a:r>
            <a:r>
              <a:rPr lang="cs-CZ" sz="2400" dirty="0" smtClean="0">
                <a:latin typeface="Lucida Console" pitchFamily="49" charset="0"/>
              </a:rPr>
              <a:t>[&lt;MOVT_R ST]  [RET text]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</a:t>
            </a:r>
            <a:r>
              <a:rPr lang="cs-CZ" sz="2400" dirty="0" smtClean="0">
                <a:solidFill>
                  <a:srgbClr val="0070C0"/>
                </a:solidFill>
                <a:latin typeface="Lucida Console" pitchFamily="49" charset="0"/>
              </a:rPr>
              <a:t>     </a:t>
            </a:r>
            <a:r>
              <a:rPr lang="cs-CZ" sz="2400" dirty="0" smtClean="0">
                <a:latin typeface="Lucida Console" pitchFamily="49" charset="0"/>
              </a:rPr>
              <a:t>[&lt;MOVT_R HE]  [RET IO_TOUT]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[QNZ_RD *ST]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[QRY_DR]      </a:t>
            </a:r>
            <a:r>
              <a:rPr lang="cs-CZ" sz="2400" dirty="0" smtClean="0">
                <a:latin typeface="Lucida Console" pitchFamily="49" charset="0"/>
              </a:rPr>
              <a:t>[|INC ST]</a:t>
            </a:r>
          </a:p>
          <a:p>
            <a:r>
              <a:rPr lang="cs-CZ" sz="2400" dirty="0" smtClean="0">
                <a:latin typeface="Lucida Console" pitchFamily="49" charset="0"/>
              </a:rPr>
              <a:t>[HALT]       </a:t>
            </a:r>
            <a:r>
              <a:rPr lang="cs-CZ" sz="2400" b="1" dirty="0" smtClean="0">
                <a:solidFill>
                  <a:srgbClr val="FF0000"/>
                </a:solidFill>
                <a:latin typeface="Lucida Console" pitchFamily="49" charset="0"/>
              </a:rPr>
              <a:t>[&gt;MOVF_R *ST] </a:t>
            </a:r>
            <a:r>
              <a:rPr lang="cs-CZ" sz="2400" dirty="0" smtClean="0">
                <a:latin typeface="Lucida Console" pitchFamily="49" charset="0"/>
              </a:rPr>
              <a:t>[|MOVT *HE]</a:t>
            </a:r>
          </a:p>
          <a:p>
            <a:r>
              <a:rPr lang="cs-CZ" sz="2400" dirty="0" smtClean="0">
                <a:latin typeface="Lucida Console" pitchFamily="49" charset="0"/>
              </a:rPr>
              <a:t>}</a:t>
            </a:r>
          </a:p>
          <a:p>
            <a:endParaRPr lang="cs-CZ" sz="2400" dirty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text:</a:t>
            </a:r>
          </a:p>
          <a:p>
            <a:r>
              <a:rPr lang="cs-CZ" sz="2400" dirty="0" smtClean="0">
                <a:latin typeface="Lucida Console" pitchFamily="49" charset="0"/>
              </a:rPr>
              <a:t>"</a:t>
            </a:r>
            <a:r>
              <a:rPr lang="cs-CZ" sz="2400" dirty="0" err="1" smtClean="0">
                <a:latin typeface="Lucida Console" pitchFamily="49" charset="0"/>
              </a:rPr>
              <a:t>Hello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dirty="0" err="1" smtClean="0">
                <a:latin typeface="Lucida Console" pitchFamily="49" charset="0"/>
              </a:rPr>
              <a:t>World</a:t>
            </a:r>
            <a:r>
              <a:rPr lang="cs-CZ" sz="2400" dirty="0" smtClean="0">
                <a:latin typeface="Lucida Console" pitchFamily="49" charset="0"/>
              </a:rPr>
              <a:t>!\0"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7956376" y="0"/>
            <a:ext cx="1187624" cy="6858000"/>
          </a:xfrm>
          <a:prstGeom prst="rect">
            <a:avLst/>
          </a:prstGeom>
          <a:solidFill>
            <a:srgbClr val="92D050">
              <a:alpha val="5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79512" y="5661248"/>
            <a:ext cx="7488832" cy="830997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92D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cs-CZ" sz="2400" dirty="0" smtClean="0">
                <a:latin typeface="Lucida Console" pitchFamily="49" charset="0"/>
              </a:rPr>
              <a:t>ARG:	</a:t>
            </a:r>
            <a:r>
              <a:rPr lang="en-US" sz="2400" dirty="0" smtClean="0">
                <a:latin typeface="Lucida Console" pitchFamily="49" charset="0"/>
              </a:rPr>
              <a:t>‘e’	ST:	2050	</a:t>
            </a:r>
            <a:r>
              <a:rPr lang="en-US" sz="2400" dirty="0" err="1" smtClean="0">
                <a:latin typeface="Lucida Console" pitchFamily="49" charset="0"/>
              </a:rPr>
              <a:t>xPC</a:t>
            </a:r>
            <a:r>
              <a:rPr lang="en-US" sz="2400" dirty="0" smtClean="0">
                <a:latin typeface="Lucida Console" pitchFamily="49" charset="0"/>
              </a:rPr>
              <a:t>:	1	IS:	0</a:t>
            </a:r>
            <a:r>
              <a:rPr lang="cs-CZ" sz="2400" dirty="0">
                <a:latin typeface="Lucida Console" pitchFamily="49" charset="0"/>
              </a:rPr>
              <a:t/>
            </a:r>
            <a:br>
              <a:rPr lang="cs-CZ" sz="2400" dirty="0">
                <a:latin typeface="Lucida Console" pitchFamily="49" charset="0"/>
              </a:rPr>
            </a:br>
            <a:r>
              <a:rPr lang="en-US" sz="2400" dirty="0" smtClean="0">
                <a:latin typeface="Lucida Console" pitchFamily="49" charset="0"/>
              </a:rPr>
              <a:t>*HE: ‘e’	*ST:	‘l’	</a:t>
            </a:r>
            <a:r>
              <a:rPr lang="en-US" sz="2400" dirty="0" err="1" smtClean="0">
                <a:latin typeface="Lucida Console" pitchFamily="49" charset="0"/>
              </a:rPr>
              <a:t>yPC</a:t>
            </a:r>
            <a:r>
              <a:rPr lang="en-US" sz="2400" dirty="0" smtClean="0">
                <a:latin typeface="Lucida Console" pitchFamily="49" charset="0"/>
              </a:rPr>
              <a:t>:	3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79512" y="216024"/>
            <a:ext cx="7488832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latin typeface="Lucida Console" pitchFamily="49" charset="0"/>
              </a:rPr>
              <a:t>He</a:t>
            </a:r>
            <a:endParaRPr lang="cs-CZ" sz="4400" dirty="0">
              <a:latin typeface="Lucida Console" pitchFamily="49" charset="0"/>
            </a:endParaRPr>
          </a:p>
        </p:txBody>
      </p:sp>
      <p:grpSp>
        <p:nvGrpSpPr>
          <p:cNvPr id="2" name="Skupina 9"/>
          <p:cNvGrpSpPr/>
          <p:nvPr/>
        </p:nvGrpSpPr>
        <p:grpSpPr>
          <a:xfrm>
            <a:off x="8078080" y="6381328"/>
            <a:ext cx="1065920" cy="461665"/>
            <a:chOff x="8078080" y="6381328"/>
            <a:chExt cx="1065920" cy="461665"/>
          </a:xfrm>
        </p:grpSpPr>
        <p:sp>
          <p:nvSpPr>
            <p:cNvPr id="9" name="Šipka doleva 8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0" name="TextovéPole 9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3" name="Skupina 9"/>
          <p:cNvGrpSpPr/>
          <p:nvPr/>
        </p:nvGrpSpPr>
        <p:grpSpPr>
          <a:xfrm>
            <a:off x="8042584" y="5805264"/>
            <a:ext cx="1065920" cy="461665"/>
            <a:chOff x="8078080" y="6381328"/>
            <a:chExt cx="1065920" cy="461665"/>
          </a:xfrm>
        </p:grpSpPr>
        <p:sp>
          <p:nvSpPr>
            <p:cNvPr id="12" name="Šipka doleva 11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3" name="TextovéPole 12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8" name="Skupina 9"/>
          <p:cNvGrpSpPr/>
          <p:nvPr/>
        </p:nvGrpSpPr>
        <p:grpSpPr>
          <a:xfrm>
            <a:off x="7992888" y="5229200"/>
            <a:ext cx="1115616" cy="461665"/>
            <a:chOff x="8028384" y="6381328"/>
            <a:chExt cx="1115616" cy="461665"/>
          </a:xfrm>
        </p:grpSpPr>
        <p:sp>
          <p:nvSpPr>
            <p:cNvPr id="15" name="Šipka doleva 14"/>
            <p:cNvSpPr/>
            <p:nvPr/>
          </p:nvSpPr>
          <p:spPr>
            <a:xfrm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6" name="TextovéPole 15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11" name="Skupina 9"/>
          <p:cNvGrpSpPr/>
          <p:nvPr/>
        </p:nvGrpSpPr>
        <p:grpSpPr>
          <a:xfrm>
            <a:off x="8042584" y="4653136"/>
            <a:ext cx="1065920" cy="461665"/>
            <a:chOff x="8078080" y="6381328"/>
            <a:chExt cx="1065920" cy="461665"/>
          </a:xfrm>
        </p:grpSpPr>
        <p:sp>
          <p:nvSpPr>
            <p:cNvPr id="18" name="Šipka doleva 17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9" name="TextovéPole 18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79512" y="1556792"/>
            <a:ext cx="7560840" cy="3785652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cs-CZ" sz="2400" dirty="0" err="1" smtClean="0">
                <a:latin typeface="Lucida Console" pitchFamily="49" charset="0"/>
              </a:rPr>
              <a:t>HelloWorld</a:t>
            </a:r>
            <a:endParaRPr lang="cs-CZ" sz="2400" dirty="0" smtClean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{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     </a:t>
            </a:r>
            <a:r>
              <a:rPr lang="cs-CZ" sz="2400" dirty="0" smtClean="0">
                <a:latin typeface="Lucida Console" pitchFamily="49" charset="0"/>
              </a:rPr>
              <a:t>[&lt;MOVT_R ST]  [RET text]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</a:t>
            </a:r>
            <a:r>
              <a:rPr lang="cs-CZ" sz="2400" dirty="0" smtClean="0">
                <a:solidFill>
                  <a:srgbClr val="0070C0"/>
                </a:solidFill>
                <a:latin typeface="Lucida Console" pitchFamily="49" charset="0"/>
              </a:rPr>
              <a:t>     </a:t>
            </a:r>
            <a:r>
              <a:rPr lang="cs-CZ" sz="2400" dirty="0" smtClean="0">
                <a:latin typeface="Lucida Console" pitchFamily="49" charset="0"/>
              </a:rPr>
              <a:t>[&lt;MOVT_R HE]  [RET IO_TOUT]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[QNZ_RD *ST]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[QRY_DR]      </a:t>
            </a:r>
            <a:r>
              <a:rPr lang="cs-CZ" sz="2400" dirty="0" smtClean="0">
                <a:latin typeface="Lucida Console" pitchFamily="49" charset="0"/>
              </a:rPr>
              <a:t>[|INC ST]</a:t>
            </a:r>
          </a:p>
          <a:p>
            <a:r>
              <a:rPr lang="cs-CZ" sz="2400" dirty="0" smtClean="0">
                <a:latin typeface="Lucida Console" pitchFamily="49" charset="0"/>
              </a:rPr>
              <a:t>[HALT]       </a:t>
            </a:r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[&gt;MOVF_R *ST] </a:t>
            </a:r>
            <a:r>
              <a:rPr lang="cs-CZ" sz="2400" b="1" dirty="0" smtClean="0">
                <a:solidFill>
                  <a:srgbClr val="FF0000"/>
                </a:solidFill>
                <a:latin typeface="Lucida Console" pitchFamily="49" charset="0"/>
              </a:rPr>
              <a:t>[|MOVT *HE]</a:t>
            </a:r>
          </a:p>
          <a:p>
            <a:r>
              <a:rPr lang="cs-CZ" sz="2400" dirty="0" smtClean="0">
                <a:latin typeface="Lucida Console" pitchFamily="49" charset="0"/>
              </a:rPr>
              <a:t>}</a:t>
            </a:r>
          </a:p>
          <a:p>
            <a:endParaRPr lang="cs-CZ" sz="2400" dirty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text:</a:t>
            </a:r>
          </a:p>
          <a:p>
            <a:r>
              <a:rPr lang="cs-CZ" sz="2400" dirty="0" smtClean="0">
                <a:latin typeface="Lucida Console" pitchFamily="49" charset="0"/>
              </a:rPr>
              <a:t>"</a:t>
            </a:r>
            <a:r>
              <a:rPr lang="cs-CZ" sz="2400" dirty="0" err="1" smtClean="0">
                <a:latin typeface="Lucida Console" pitchFamily="49" charset="0"/>
              </a:rPr>
              <a:t>Hello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dirty="0" err="1" smtClean="0">
                <a:latin typeface="Lucida Console" pitchFamily="49" charset="0"/>
              </a:rPr>
              <a:t>World</a:t>
            </a:r>
            <a:r>
              <a:rPr lang="cs-CZ" sz="2400" dirty="0" smtClean="0">
                <a:latin typeface="Lucida Console" pitchFamily="49" charset="0"/>
              </a:rPr>
              <a:t>!\0"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7956376" y="0"/>
            <a:ext cx="1187624" cy="6858000"/>
          </a:xfrm>
          <a:prstGeom prst="rect">
            <a:avLst/>
          </a:prstGeom>
          <a:solidFill>
            <a:srgbClr val="92D050">
              <a:alpha val="5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79512" y="5661248"/>
            <a:ext cx="7488832" cy="830997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92D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cs-CZ" sz="2400" dirty="0" smtClean="0">
                <a:latin typeface="Lucida Console" pitchFamily="49" charset="0"/>
              </a:rPr>
              <a:t>ARG:	</a:t>
            </a:r>
            <a:r>
              <a:rPr lang="en-US" sz="2400" dirty="0" smtClean="0">
                <a:latin typeface="Lucida Console" pitchFamily="49" charset="0"/>
              </a:rPr>
              <a:t>‘l’	ST:	2050	</a:t>
            </a:r>
            <a:r>
              <a:rPr lang="en-US" sz="2400" dirty="0" err="1" smtClean="0">
                <a:latin typeface="Lucida Console" pitchFamily="49" charset="0"/>
              </a:rPr>
              <a:t>xPC</a:t>
            </a:r>
            <a:r>
              <a:rPr lang="en-US" sz="2400" dirty="0" smtClean="0">
                <a:latin typeface="Lucida Console" pitchFamily="49" charset="0"/>
              </a:rPr>
              <a:t>:	2	IS:	0</a:t>
            </a:r>
            <a:r>
              <a:rPr lang="cs-CZ" sz="2400" dirty="0">
                <a:latin typeface="Lucida Console" pitchFamily="49" charset="0"/>
              </a:rPr>
              <a:t/>
            </a:r>
            <a:br>
              <a:rPr lang="cs-CZ" sz="2400" dirty="0">
                <a:latin typeface="Lucida Console" pitchFamily="49" charset="0"/>
              </a:rPr>
            </a:br>
            <a:r>
              <a:rPr lang="en-US" sz="2400" dirty="0" smtClean="0">
                <a:latin typeface="Lucida Console" pitchFamily="49" charset="0"/>
              </a:rPr>
              <a:t>*HE: ‘e’	*ST:	‘l’	</a:t>
            </a:r>
            <a:r>
              <a:rPr lang="en-US" sz="2400" dirty="0" err="1" smtClean="0">
                <a:latin typeface="Lucida Console" pitchFamily="49" charset="0"/>
              </a:rPr>
              <a:t>yPC</a:t>
            </a:r>
            <a:r>
              <a:rPr lang="en-US" sz="2400" dirty="0" smtClean="0">
                <a:latin typeface="Lucida Console" pitchFamily="49" charset="0"/>
              </a:rPr>
              <a:t>:	3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79512" y="216024"/>
            <a:ext cx="7488832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latin typeface="Lucida Console" pitchFamily="49" charset="0"/>
              </a:rPr>
              <a:t>He</a:t>
            </a:r>
            <a:endParaRPr lang="cs-CZ" sz="4400" dirty="0">
              <a:latin typeface="Lucida Console" pitchFamily="49" charset="0"/>
            </a:endParaRPr>
          </a:p>
        </p:txBody>
      </p:sp>
      <p:grpSp>
        <p:nvGrpSpPr>
          <p:cNvPr id="2" name="Skupina 9"/>
          <p:cNvGrpSpPr/>
          <p:nvPr/>
        </p:nvGrpSpPr>
        <p:grpSpPr>
          <a:xfrm>
            <a:off x="8078080" y="6381328"/>
            <a:ext cx="1065920" cy="461665"/>
            <a:chOff x="8078080" y="6381328"/>
            <a:chExt cx="1065920" cy="461665"/>
          </a:xfrm>
        </p:grpSpPr>
        <p:sp>
          <p:nvSpPr>
            <p:cNvPr id="9" name="Šipka doleva 8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0" name="TextovéPole 9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3" name="Skupina 9"/>
          <p:cNvGrpSpPr/>
          <p:nvPr/>
        </p:nvGrpSpPr>
        <p:grpSpPr>
          <a:xfrm>
            <a:off x="8042584" y="5805264"/>
            <a:ext cx="1065920" cy="461665"/>
            <a:chOff x="8078080" y="6381328"/>
            <a:chExt cx="1065920" cy="461665"/>
          </a:xfrm>
        </p:grpSpPr>
        <p:sp>
          <p:nvSpPr>
            <p:cNvPr id="12" name="Šipka doleva 11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3" name="TextovéPole 12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8" name="Skupina 9"/>
          <p:cNvGrpSpPr/>
          <p:nvPr/>
        </p:nvGrpSpPr>
        <p:grpSpPr>
          <a:xfrm>
            <a:off x="7992888" y="5229200"/>
            <a:ext cx="1115616" cy="461665"/>
            <a:chOff x="8028384" y="6381328"/>
            <a:chExt cx="1115616" cy="461665"/>
          </a:xfrm>
        </p:grpSpPr>
        <p:sp>
          <p:nvSpPr>
            <p:cNvPr id="15" name="Šipka doleva 14"/>
            <p:cNvSpPr/>
            <p:nvPr/>
          </p:nvSpPr>
          <p:spPr>
            <a:xfrm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6" name="TextovéPole 15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11" name="Skupina 9"/>
          <p:cNvGrpSpPr/>
          <p:nvPr/>
        </p:nvGrpSpPr>
        <p:grpSpPr>
          <a:xfrm>
            <a:off x="8042584" y="4653136"/>
            <a:ext cx="1065920" cy="461665"/>
            <a:chOff x="8078080" y="6381328"/>
            <a:chExt cx="1065920" cy="461665"/>
          </a:xfrm>
        </p:grpSpPr>
        <p:sp>
          <p:nvSpPr>
            <p:cNvPr id="18" name="Šipka doleva 17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9" name="TextovéPole 18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14" name="Skupina 9"/>
          <p:cNvGrpSpPr/>
          <p:nvPr/>
        </p:nvGrpSpPr>
        <p:grpSpPr>
          <a:xfrm>
            <a:off x="7992888" y="4119463"/>
            <a:ext cx="1115616" cy="461665"/>
            <a:chOff x="8028384" y="6381328"/>
            <a:chExt cx="1115616" cy="461665"/>
          </a:xfrm>
        </p:grpSpPr>
        <p:sp>
          <p:nvSpPr>
            <p:cNvPr id="21" name="Šipka doleva 20"/>
            <p:cNvSpPr/>
            <p:nvPr/>
          </p:nvSpPr>
          <p:spPr>
            <a:xfrm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22" name="TextovéPole 21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79512" y="1556792"/>
            <a:ext cx="7560840" cy="3785652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cs-CZ" sz="2400" dirty="0" err="1" smtClean="0">
                <a:latin typeface="Lucida Console" pitchFamily="49" charset="0"/>
              </a:rPr>
              <a:t>HelloWorld</a:t>
            </a:r>
            <a:endParaRPr lang="cs-CZ" sz="2400" dirty="0" smtClean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{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     </a:t>
            </a:r>
            <a:r>
              <a:rPr lang="cs-CZ" sz="2400" dirty="0" smtClean="0">
                <a:latin typeface="Lucida Console" pitchFamily="49" charset="0"/>
              </a:rPr>
              <a:t>[&lt;MOVT_R ST]  [RET text]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</a:t>
            </a:r>
            <a:r>
              <a:rPr lang="cs-CZ" sz="2400" dirty="0" smtClean="0">
                <a:solidFill>
                  <a:srgbClr val="0070C0"/>
                </a:solidFill>
                <a:latin typeface="Lucida Console" pitchFamily="49" charset="0"/>
              </a:rPr>
              <a:t>     </a:t>
            </a:r>
            <a:r>
              <a:rPr lang="cs-CZ" sz="2400" dirty="0" smtClean="0">
                <a:latin typeface="Lucida Console" pitchFamily="49" charset="0"/>
              </a:rPr>
              <a:t>[&lt;MOVT_R HE]  [RET IO_TOUT]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[QNZ_RD *ST]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[QRY_DR]      </a:t>
            </a:r>
            <a:r>
              <a:rPr lang="cs-CZ" sz="2400" dirty="0" smtClean="0">
                <a:latin typeface="Lucida Console" pitchFamily="49" charset="0"/>
              </a:rPr>
              <a:t>[|INC ST]</a:t>
            </a:r>
          </a:p>
          <a:p>
            <a:r>
              <a:rPr lang="cs-CZ" sz="2400" dirty="0" smtClean="0">
                <a:latin typeface="Lucida Console" pitchFamily="49" charset="0"/>
              </a:rPr>
              <a:t>[HALT]       </a:t>
            </a:r>
            <a:r>
              <a:rPr lang="cs-CZ" sz="2400" b="1" dirty="0" smtClean="0">
                <a:solidFill>
                  <a:srgbClr val="FF0000"/>
                </a:solidFill>
                <a:latin typeface="Lucida Console" pitchFamily="49" charset="0"/>
              </a:rPr>
              <a:t>[&gt;MOVF_R *ST] </a:t>
            </a:r>
            <a:r>
              <a:rPr lang="cs-CZ" sz="2400" dirty="0" smtClean="0">
                <a:latin typeface="Lucida Console" pitchFamily="49" charset="0"/>
              </a:rPr>
              <a:t>[|MOVT *HE]</a:t>
            </a:r>
          </a:p>
          <a:p>
            <a:r>
              <a:rPr lang="cs-CZ" sz="2400" dirty="0" smtClean="0">
                <a:latin typeface="Lucida Console" pitchFamily="49" charset="0"/>
              </a:rPr>
              <a:t>}</a:t>
            </a:r>
          </a:p>
          <a:p>
            <a:endParaRPr lang="cs-CZ" sz="2400" dirty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text:</a:t>
            </a:r>
          </a:p>
          <a:p>
            <a:r>
              <a:rPr lang="cs-CZ" sz="2400" dirty="0" smtClean="0">
                <a:latin typeface="Lucida Console" pitchFamily="49" charset="0"/>
              </a:rPr>
              <a:t>"</a:t>
            </a:r>
            <a:r>
              <a:rPr lang="cs-CZ" sz="2400" dirty="0" err="1" smtClean="0">
                <a:latin typeface="Lucida Console" pitchFamily="49" charset="0"/>
              </a:rPr>
              <a:t>Hello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dirty="0" err="1" smtClean="0">
                <a:latin typeface="Lucida Console" pitchFamily="49" charset="0"/>
              </a:rPr>
              <a:t>World</a:t>
            </a:r>
            <a:r>
              <a:rPr lang="cs-CZ" sz="2400" dirty="0" smtClean="0">
                <a:latin typeface="Lucida Console" pitchFamily="49" charset="0"/>
              </a:rPr>
              <a:t>!\0"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7956376" y="0"/>
            <a:ext cx="1187624" cy="6858000"/>
          </a:xfrm>
          <a:prstGeom prst="rect">
            <a:avLst/>
          </a:prstGeom>
          <a:solidFill>
            <a:srgbClr val="92D050">
              <a:alpha val="5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79512" y="5661248"/>
            <a:ext cx="7488832" cy="830997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92D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cs-CZ" sz="2400" dirty="0" smtClean="0">
                <a:latin typeface="Lucida Console" pitchFamily="49" charset="0"/>
              </a:rPr>
              <a:t>ARG:	</a:t>
            </a:r>
            <a:r>
              <a:rPr lang="en-US" sz="2400" dirty="0" smtClean="0">
                <a:latin typeface="Lucida Console" pitchFamily="49" charset="0"/>
              </a:rPr>
              <a:t>‘l’	ST:	2050	</a:t>
            </a:r>
            <a:r>
              <a:rPr lang="en-US" sz="2400" dirty="0" err="1" smtClean="0">
                <a:latin typeface="Lucida Console" pitchFamily="49" charset="0"/>
              </a:rPr>
              <a:t>xPC</a:t>
            </a:r>
            <a:r>
              <a:rPr lang="en-US" sz="2400" dirty="0" smtClean="0">
                <a:latin typeface="Lucida Console" pitchFamily="49" charset="0"/>
              </a:rPr>
              <a:t>:	1	IS:	1</a:t>
            </a:r>
            <a:r>
              <a:rPr lang="cs-CZ" sz="2400" dirty="0">
                <a:latin typeface="Lucida Console" pitchFamily="49" charset="0"/>
              </a:rPr>
              <a:t/>
            </a:r>
            <a:br>
              <a:rPr lang="cs-CZ" sz="2400" dirty="0">
                <a:latin typeface="Lucida Console" pitchFamily="49" charset="0"/>
              </a:rPr>
            </a:br>
            <a:r>
              <a:rPr lang="en-US" sz="2400" dirty="0" smtClean="0">
                <a:latin typeface="Lucida Console" pitchFamily="49" charset="0"/>
              </a:rPr>
              <a:t>*HE: ‘l’	*ST:	‘l’	</a:t>
            </a:r>
            <a:r>
              <a:rPr lang="en-US" sz="2400" dirty="0" err="1" smtClean="0">
                <a:latin typeface="Lucida Console" pitchFamily="49" charset="0"/>
              </a:rPr>
              <a:t>yPC</a:t>
            </a:r>
            <a:r>
              <a:rPr lang="en-US" sz="2400" dirty="0" smtClean="0">
                <a:latin typeface="Lucida Console" pitchFamily="49" charset="0"/>
              </a:rPr>
              <a:t>:	3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79512" y="216024"/>
            <a:ext cx="7488832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latin typeface="Lucida Console" pitchFamily="49" charset="0"/>
              </a:rPr>
              <a:t>Hel</a:t>
            </a:r>
            <a:endParaRPr lang="cs-CZ" sz="4400" dirty="0">
              <a:latin typeface="Lucida Console" pitchFamily="49" charset="0"/>
            </a:endParaRPr>
          </a:p>
        </p:txBody>
      </p:sp>
      <p:grpSp>
        <p:nvGrpSpPr>
          <p:cNvPr id="2" name="Skupina 9"/>
          <p:cNvGrpSpPr/>
          <p:nvPr/>
        </p:nvGrpSpPr>
        <p:grpSpPr>
          <a:xfrm>
            <a:off x="8078080" y="6381328"/>
            <a:ext cx="1065920" cy="461665"/>
            <a:chOff x="8078080" y="6381328"/>
            <a:chExt cx="1065920" cy="461665"/>
          </a:xfrm>
        </p:grpSpPr>
        <p:sp>
          <p:nvSpPr>
            <p:cNvPr id="9" name="Šipka doleva 8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0" name="TextovéPole 9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3" name="Skupina 9"/>
          <p:cNvGrpSpPr/>
          <p:nvPr/>
        </p:nvGrpSpPr>
        <p:grpSpPr>
          <a:xfrm>
            <a:off x="8042584" y="5805264"/>
            <a:ext cx="1065920" cy="461665"/>
            <a:chOff x="8078080" y="6381328"/>
            <a:chExt cx="1065920" cy="461665"/>
          </a:xfrm>
        </p:grpSpPr>
        <p:sp>
          <p:nvSpPr>
            <p:cNvPr id="12" name="Šipka doleva 11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3" name="TextovéPole 12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8" name="Skupina 9"/>
          <p:cNvGrpSpPr/>
          <p:nvPr/>
        </p:nvGrpSpPr>
        <p:grpSpPr>
          <a:xfrm>
            <a:off x="7992888" y="5229200"/>
            <a:ext cx="1115616" cy="461665"/>
            <a:chOff x="8028384" y="6381328"/>
            <a:chExt cx="1115616" cy="461665"/>
          </a:xfrm>
        </p:grpSpPr>
        <p:sp>
          <p:nvSpPr>
            <p:cNvPr id="15" name="Šipka doleva 14"/>
            <p:cNvSpPr/>
            <p:nvPr/>
          </p:nvSpPr>
          <p:spPr>
            <a:xfrm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6" name="TextovéPole 15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11" name="Skupina 9"/>
          <p:cNvGrpSpPr/>
          <p:nvPr/>
        </p:nvGrpSpPr>
        <p:grpSpPr>
          <a:xfrm>
            <a:off x="8042584" y="4653136"/>
            <a:ext cx="1065920" cy="461665"/>
            <a:chOff x="8078080" y="6381328"/>
            <a:chExt cx="1065920" cy="461665"/>
          </a:xfrm>
        </p:grpSpPr>
        <p:sp>
          <p:nvSpPr>
            <p:cNvPr id="18" name="Šipka doleva 17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9" name="TextovéPole 18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79512" y="1556792"/>
            <a:ext cx="7560840" cy="3785652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cs-CZ" sz="2400" dirty="0" err="1" smtClean="0">
                <a:latin typeface="Lucida Console" pitchFamily="49" charset="0"/>
              </a:rPr>
              <a:t>HelloWorld</a:t>
            </a:r>
            <a:endParaRPr lang="cs-CZ" sz="2400" dirty="0" smtClean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{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     </a:t>
            </a:r>
            <a:r>
              <a:rPr lang="cs-CZ" sz="2400" dirty="0" smtClean="0">
                <a:latin typeface="Lucida Console" pitchFamily="49" charset="0"/>
              </a:rPr>
              <a:t>[&lt;MOVT_R ST]  [RET text]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</a:t>
            </a:r>
            <a:r>
              <a:rPr lang="cs-CZ" sz="2400" dirty="0" smtClean="0">
                <a:solidFill>
                  <a:srgbClr val="0070C0"/>
                </a:solidFill>
                <a:latin typeface="Lucida Console" pitchFamily="49" charset="0"/>
              </a:rPr>
              <a:t>     </a:t>
            </a:r>
            <a:r>
              <a:rPr lang="cs-CZ" sz="2400" dirty="0" smtClean="0">
                <a:latin typeface="Lucida Console" pitchFamily="49" charset="0"/>
              </a:rPr>
              <a:t>[&lt;MOVT_R HE]  [RET IO_TOUT]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[QNZ_RD *ST]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b="1" dirty="0" smtClean="0">
                <a:solidFill>
                  <a:srgbClr val="FF0000"/>
                </a:solidFill>
                <a:latin typeface="Lucida Console" pitchFamily="49" charset="0"/>
              </a:rPr>
              <a:t>[QRY_DR]      </a:t>
            </a:r>
            <a:r>
              <a:rPr lang="cs-CZ" sz="2400" dirty="0" smtClean="0">
                <a:latin typeface="Lucida Console" pitchFamily="49" charset="0"/>
              </a:rPr>
              <a:t>[|INC ST]</a:t>
            </a:r>
          </a:p>
          <a:p>
            <a:r>
              <a:rPr lang="cs-CZ" sz="2400" dirty="0" smtClean="0">
                <a:latin typeface="Lucida Console" pitchFamily="49" charset="0"/>
              </a:rPr>
              <a:t>[HALT]       [&gt;MOVF_R *ST] [|MOVT *HE]</a:t>
            </a:r>
          </a:p>
          <a:p>
            <a:r>
              <a:rPr lang="cs-CZ" sz="2400" dirty="0" smtClean="0">
                <a:latin typeface="Lucida Console" pitchFamily="49" charset="0"/>
              </a:rPr>
              <a:t>}</a:t>
            </a:r>
          </a:p>
          <a:p>
            <a:endParaRPr lang="cs-CZ" sz="2400" dirty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text:</a:t>
            </a:r>
          </a:p>
          <a:p>
            <a:r>
              <a:rPr lang="cs-CZ" sz="2400" dirty="0" smtClean="0">
                <a:latin typeface="Lucida Console" pitchFamily="49" charset="0"/>
              </a:rPr>
              <a:t>"</a:t>
            </a:r>
            <a:r>
              <a:rPr lang="cs-CZ" sz="2400" dirty="0" err="1" smtClean="0">
                <a:latin typeface="Lucida Console" pitchFamily="49" charset="0"/>
              </a:rPr>
              <a:t>Hello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dirty="0" err="1" smtClean="0">
                <a:latin typeface="Lucida Console" pitchFamily="49" charset="0"/>
              </a:rPr>
              <a:t>World</a:t>
            </a:r>
            <a:r>
              <a:rPr lang="cs-CZ" sz="2400" dirty="0" smtClean="0">
                <a:latin typeface="Lucida Console" pitchFamily="49" charset="0"/>
              </a:rPr>
              <a:t>!\0"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7956376" y="0"/>
            <a:ext cx="1187624" cy="6858000"/>
          </a:xfrm>
          <a:prstGeom prst="rect">
            <a:avLst/>
          </a:prstGeom>
          <a:solidFill>
            <a:srgbClr val="92D050">
              <a:alpha val="5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79512" y="5661248"/>
            <a:ext cx="7488832" cy="830997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92D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cs-CZ" sz="2400" dirty="0" smtClean="0">
                <a:latin typeface="Lucida Console" pitchFamily="49" charset="0"/>
              </a:rPr>
              <a:t>ARG:	</a:t>
            </a:r>
            <a:r>
              <a:rPr lang="en-US" sz="2400" dirty="0" smtClean="0">
                <a:latin typeface="Lucida Console" pitchFamily="49" charset="0"/>
              </a:rPr>
              <a:t>‘l’	ST:	2050	</a:t>
            </a:r>
            <a:r>
              <a:rPr lang="en-US" sz="2400" dirty="0" err="1" smtClean="0">
                <a:latin typeface="Lucida Console" pitchFamily="49" charset="0"/>
              </a:rPr>
              <a:t>xPC</a:t>
            </a:r>
            <a:r>
              <a:rPr lang="en-US" sz="2400" dirty="0" smtClean="0">
                <a:latin typeface="Lucida Console" pitchFamily="49" charset="0"/>
              </a:rPr>
              <a:t>:	1	IS:	1</a:t>
            </a:r>
            <a:r>
              <a:rPr lang="cs-CZ" sz="2400" dirty="0">
                <a:latin typeface="Lucida Console" pitchFamily="49" charset="0"/>
              </a:rPr>
              <a:t/>
            </a:r>
            <a:br>
              <a:rPr lang="cs-CZ" sz="2400" dirty="0">
                <a:latin typeface="Lucida Console" pitchFamily="49" charset="0"/>
              </a:rPr>
            </a:br>
            <a:r>
              <a:rPr lang="en-US" sz="2400" dirty="0" smtClean="0">
                <a:latin typeface="Lucida Console" pitchFamily="49" charset="0"/>
              </a:rPr>
              <a:t>*HE: ‘l’	*ST:	‘l’	</a:t>
            </a:r>
            <a:r>
              <a:rPr lang="en-US" sz="2400" dirty="0" err="1" smtClean="0">
                <a:latin typeface="Lucida Console" pitchFamily="49" charset="0"/>
              </a:rPr>
              <a:t>yPC</a:t>
            </a:r>
            <a:r>
              <a:rPr lang="en-US" sz="2400" dirty="0" smtClean="0">
                <a:latin typeface="Lucida Console" pitchFamily="49" charset="0"/>
              </a:rPr>
              <a:t>:	2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79512" y="216024"/>
            <a:ext cx="7488832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latin typeface="Lucida Console" pitchFamily="49" charset="0"/>
              </a:rPr>
              <a:t>Hel</a:t>
            </a:r>
            <a:endParaRPr lang="cs-CZ" sz="4400" dirty="0">
              <a:latin typeface="Lucida Console" pitchFamily="49" charset="0"/>
            </a:endParaRPr>
          </a:p>
        </p:txBody>
      </p:sp>
      <p:grpSp>
        <p:nvGrpSpPr>
          <p:cNvPr id="2" name="Skupina 9"/>
          <p:cNvGrpSpPr/>
          <p:nvPr/>
        </p:nvGrpSpPr>
        <p:grpSpPr>
          <a:xfrm>
            <a:off x="8078080" y="6381328"/>
            <a:ext cx="1065920" cy="461665"/>
            <a:chOff x="8078080" y="6381328"/>
            <a:chExt cx="1065920" cy="461665"/>
          </a:xfrm>
        </p:grpSpPr>
        <p:sp>
          <p:nvSpPr>
            <p:cNvPr id="9" name="Šipka doleva 8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0" name="TextovéPole 9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3" name="Skupina 9"/>
          <p:cNvGrpSpPr/>
          <p:nvPr/>
        </p:nvGrpSpPr>
        <p:grpSpPr>
          <a:xfrm>
            <a:off x="8042584" y="5805264"/>
            <a:ext cx="1065920" cy="461665"/>
            <a:chOff x="8078080" y="6381328"/>
            <a:chExt cx="1065920" cy="461665"/>
          </a:xfrm>
        </p:grpSpPr>
        <p:sp>
          <p:nvSpPr>
            <p:cNvPr id="12" name="Šipka doleva 11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3" name="TextovéPole 12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8" name="Skupina 9"/>
          <p:cNvGrpSpPr/>
          <p:nvPr/>
        </p:nvGrpSpPr>
        <p:grpSpPr>
          <a:xfrm>
            <a:off x="7992888" y="5229200"/>
            <a:ext cx="1115616" cy="461665"/>
            <a:chOff x="8028384" y="6381328"/>
            <a:chExt cx="1115616" cy="461665"/>
          </a:xfrm>
        </p:grpSpPr>
        <p:sp>
          <p:nvSpPr>
            <p:cNvPr id="15" name="Šipka doleva 14"/>
            <p:cNvSpPr/>
            <p:nvPr/>
          </p:nvSpPr>
          <p:spPr>
            <a:xfrm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6" name="TextovéPole 15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79512" y="1556792"/>
            <a:ext cx="7560840" cy="3785652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cs-CZ" sz="2400" dirty="0" err="1" smtClean="0">
                <a:latin typeface="Lucida Console" pitchFamily="49" charset="0"/>
              </a:rPr>
              <a:t>HelloWorld</a:t>
            </a:r>
            <a:endParaRPr lang="cs-CZ" sz="2400" dirty="0" smtClean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{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     </a:t>
            </a:r>
            <a:r>
              <a:rPr lang="cs-CZ" sz="2400" dirty="0" smtClean="0">
                <a:latin typeface="Lucida Console" pitchFamily="49" charset="0"/>
              </a:rPr>
              <a:t>[&lt;MOVT_R ST]  [RET text]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</a:t>
            </a:r>
            <a:r>
              <a:rPr lang="cs-CZ" sz="2400" dirty="0" smtClean="0">
                <a:solidFill>
                  <a:srgbClr val="0070C0"/>
                </a:solidFill>
                <a:latin typeface="Lucida Console" pitchFamily="49" charset="0"/>
              </a:rPr>
              <a:t>     </a:t>
            </a:r>
            <a:r>
              <a:rPr lang="cs-CZ" sz="2400" dirty="0" smtClean="0">
                <a:latin typeface="Lucida Console" pitchFamily="49" charset="0"/>
              </a:rPr>
              <a:t>[&lt;MOVT_R HE]  [RET IO_TOUT]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[QNZ_RD *ST]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[QRY_DR]      </a:t>
            </a:r>
            <a:r>
              <a:rPr lang="cs-CZ" sz="2400" b="1" dirty="0" smtClean="0">
                <a:solidFill>
                  <a:srgbClr val="FF0000"/>
                </a:solidFill>
                <a:latin typeface="Lucida Console" pitchFamily="49" charset="0"/>
              </a:rPr>
              <a:t>[|INC ST]</a:t>
            </a:r>
          </a:p>
          <a:p>
            <a:r>
              <a:rPr lang="cs-CZ" sz="2400" dirty="0" smtClean="0">
                <a:latin typeface="Lucida Console" pitchFamily="49" charset="0"/>
              </a:rPr>
              <a:t>[HALT]       [&gt;MOVF_R *ST] [|MOVT *HE]</a:t>
            </a:r>
          </a:p>
          <a:p>
            <a:r>
              <a:rPr lang="cs-CZ" sz="2400" dirty="0" smtClean="0">
                <a:latin typeface="Lucida Console" pitchFamily="49" charset="0"/>
              </a:rPr>
              <a:t>}</a:t>
            </a:r>
          </a:p>
          <a:p>
            <a:endParaRPr lang="cs-CZ" sz="2400" dirty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text:</a:t>
            </a:r>
          </a:p>
          <a:p>
            <a:r>
              <a:rPr lang="cs-CZ" sz="2400" dirty="0" smtClean="0">
                <a:latin typeface="Lucida Console" pitchFamily="49" charset="0"/>
              </a:rPr>
              <a:t>"</a:t>
            </a:r>
            <a:r>
              <a:rPr lang="cs-CZ" sz="2400" dirty="0" err="1" smtClean="0">
                <a:latin typeface="Lucida Console" pitchFamily="49" charset="0"/>
              </a:rPr>
              <a:t>Hello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dirty="0" err="1" smtClean="0">
                <a:latin typeface="Lucida Console" pitchFamily="49" charset="0"/>
              </a:rPr>
              <a:t>World</a:t>
            </a:r>
            <a:r>
              <a:rPr lang="cs-CZ" sz="2400" dirty="0" smtClean="0">
                <a:latin typeface="Lucida Console" pitchFamily="49" charset="0"/>
              </a:rPr>
              <a:t>!\0"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7956376" y="0"/>
            <a:ext cx="1187624" cy="6858000"/>
          </a:xfrm>
          <a:prstGeom prst="rect">
            <a:avLst/>
          </a:prstGeom>
          <a:solidFill>
            <a:srgbClr val="92D050">
              <a:alpha val="5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79512" y="5661248"/>
            <a:ext cx="7488832" cy="830997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92D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cs-CZ" sz="2400" dirty="0" smtClean="0">
                <a:latin typeface="Lucida Console" pitchFamily="49" charset="0"/>
              </a:rPr>
              <a:t>ARG:	</a:t>
            </a:r>
            <a:r>
              <a:rPr lang="en-US" sz="2400" dirty="0" smtClean="0">
                <a:latin typeface="Lucida Console" pitchFamily="49" charset="0"/>
              </a:rPr>
              <a:t>‘l’	ST:	2050	</a:t>
            </a:r>
            <a:r>
              <a:rPr lang="en-US" sz="2400" dirty="0" err="1" smtClean="0">
                <a:latin typeface="Lucida Console" pitchFamily="49" charset="0"/>
              </a:rPr>
              <a:t>xPC</a:t>
            </a:r>
            <a:r>
              <a:rPr lang="en-US" sz="2400" dirty="0" smtClean="0">
                <a:latin typeface="Lucida Console" pitchFamily="49" charset="0"/>
              </a:rPr>
              <a:t>:	2	IS:	0</a:t>
            </a:r>
            <a:r>
              <a:rPr lang="cs-CZ" sz="2400" dirty="0">
                <a:latin typeface="Lucida Console" pitchFamily="49" charset="0"/>
              </a:rPr>
              <a:t/>
            </a:r>
            <a:br>
              <a:rPr lang="cs-CZ" sz="2400" dirty="0">
                <a:latin typeface="Lucida Console" pitchFamily="49" charset="0"/>
              </a:rPr>
            </a:br>
            <a:r>
              <a:rPr lang="en-US" sz="2400" dirty="0" smtClean="0">
                <a:latin typeface="Lucida Console" pitchFamily="49" charset="0"/>
              </a:rPr>
              <a:t>*HE: ‘l’	*ST:	‘l’	</a:t>
            </a:r>
            <a:r>
              <a:rPr lang="en-US" sz="2400" dirty="0" err="1" smtClean="0">
                <a:latin typeface="Lucida Console" pitchFamily="49" charset="0"/>
              </a:rPr>
              <a:t>yPC</a:t>
            </a:r>
            <a:r>
              <a:rPr lang="en-US" sz="2400" dirty="0" smtClean="0">
                <a:latin typeface="Lucida Console" pitchFamily="49" charset="0"/>
              </a:rPr>
              <a:t>:	2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79512" y="216024"/>
            <a:ext cx="7488832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latin typeface="Lucida Console" pitchFamily="49" charset="0"/>
              </a:rPr>
              <a:t>Hel</a:t>
            </a:r>
            <a:endParaRPr lang="cs-CZ" sz="4400" dirty="0">
              <a:latin typeface="Lucida Console" pitchFamily="49" charset="0"/>
            </a:endParaRPr>
          </a:p>
        </p:txBody>
      </p:sp>
      <p:grpSp>
        <p:nvGrpSpPr>
          <p:cNvPr id="2" name="Skupina 9"/>
          <p:cNvGrpSpPr/>
          <p:nvPr/>
        </p:nvGrpSpPr>
        <p:grpSpPr>
          <a:xfrm>
            <a:off x="8078080" y="6381328"/>
            <a:ext cx="1065920" cy="461665"/>
            <a:chOff x="8078080" y="6381328"/>
            <a:chExt cx="1065920" cy="461665"/>
          </a:xfrm>
        </p:grpSpPr>
        <p:sp>
          <p:nvSpPr>
            <p:cNvPr id="9" name="Šipka doleva 8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0" name="TextovéPole 9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3" name="Skupina 9"/>
          <p:cNvGrpSpPr/>
          <p:nvPr/>
        </p:nvGrpSpPr>
        <p:grpSpPr>
          <a:xfrm>
            <a:off x="8042584" y="5805264"/>
            <a:ext cx="1065920" cy="461665"/>
            <a:chOff x="8078080" y="6381328"/>
            <a:chExt cx="1065920" cy="461665"/>
          </a:xfrm>
        </p:grpSpPr>
        <p:sp>
          <p:nvSpPr>
            <p:cNvPr id="12" name="Šipka doleva 11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3" name="TextovéPole 12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8" name="Skupina 9"/>
          <p:cNvGrpSpPr/>
          <p:nvPr/>
        </p:nvGrpSpPr>
        <p:grpSpPr>
          <a:xfrm>
            <a:off x="7992888" y="5229200"/>
            <a:ext cx="1115616" cy="461665"/>
            <a:chOff x="8028384" y="6381328"/>
            <a:chExt cx="1115616" cy="461665"/>
          </a:xfrm>
        </p:grpSpPr>
        <p:sp>
          <p:nvSpPr>
            <p:cNvPr id="15" name="Šipka doleva 14"/>
            <p:cNvSpPr/>
            <p:nvPr/>
          </p:nvSpPr>
          <p:spPr>
            <a:xfrm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6" name="TextovéPole 15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11" name="Skupina 9"/>
          <p:cNvGrpSpPr/>
          <p:nvPr/>
        </p:nvGrpSpPr>
        <p:grpSpPr>
          <a:xfrm>
            <a:off x="7992888" y="4653136"/>
            <a:ext cx="1115616" cy="461665"/>
            <a:chOff x="8028384" y="6381328"/>
            <a:chExt cx="1115616" cy="461665"/>
          </a:xfrm>
        </p:grpSpPr>
        <p:sp>
          <p:nvSpPr>
            <p:cNvPr id="18" name="Šipka doleva 17"/>
            <p:cNvSpPr/>
            <p:nvPr/>
          </p:nvSpPr>
          <p:spPr>
            <a:xfrm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9" name="TextovéPole 18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79512" y="1556792"/>
            <a:ext cx="7560840" cy="3785652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cs-CZ" sz="2400" dirty="0" err="1" smtClean="0">
                <a:latin typeface="Lucida Console" pitchFamily="49" charset="0"/>
              </a:rPr>
              <a:t>HelloWorld</a:t>
            </a:r>
            <a:endParaRPr lang="cs-CZ" sz="2400" dirty="0" smtClean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{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     </a:t>
            </a:r>
            <a:r>
              <a:rPr lang="cs-CZ" sz="2400" dirty="0" smtClean="0">
                <a:latin typeface="Lucida Console" pitchFamily="49" charset="0"/>
              </a:rPr>
              <a:t>[&lt;MOVT_R ST]  [RET text]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</a:t>
            </a:r>
            <a:r>
              <a:rPr lang="cs-CZ" sz="2400" dirty="0" smtClean="0">
                <a:solidFill>
                  <a:srgbClr val="0070C0"/>
                </a:solidFill>
                <a:latin typeface="Lucida Console" pitchFamily="49" charset="0"/>
              </a:rPr>
              <a:t>     </a:t>
            </a:r>
            <a:r>
              <a:rPr lang="cs-CZ" sz="2400" dirty="0" smtClean="0">
                <a:latin typeface="Lucida Console" pitchFamily="49" charset="0"/>
              </a:rPr>
              <a:t>[&lt;MOVT_R HE]  [RET IO_TOUT]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[QNZ_RD *ST]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b="1" dirty="0" smtClean="0">
                <a:solidFill>
                  <a:srgbClr val="FF0000"/>
                </a:solidFill>
                <a:latin typeface="Lucida Console" pitchFamily="49" charset="0"/>
              </a:rPr>
              <a:t>[QRY_DR]      </a:t>
            </a:r>
            <a:r>
              <a:rPr lang="cs-CZ" sz="2400" dirty="0" smtClean="0">
                <a:latin typeface="Lucida Console" pitchFamily="49" charset="0"/>
              </a:rPr>
              <a:t>[|INC ST]</a:t>
            </a:r>
          </a:p>
          <a:p>
            <a:r>
              <a:rPr lang="cs-CZ" sz="2400" dirty="0" smtClean="0">
                <a:latin typeface="Lucida Console" pitchFamily="49" charset="0"/>
              </a:rPr>
              <a:t>[HALT]       [&gt;MOVF_R *ST] [|MOVT *HE]</a:t>
            </a:r>
          </a:p>
          <a:p>
            <a:r>
              <a:rPr lang="cs-CZ" sz="2400" dirty="0" smtClean="0">
                <a:latin typeface="Lucida Console" pitchFamily="49" charset="0"/>
              </a:rPr>
              <a:t>}</a:t>
            </a:r>
          </a:p>
          <a:p>
            <a:endParaRPr lang="cs-CZ" sz="2400" dirty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text:</a:t>
            </a:r>
          </a:p>
          <a:p>
            <a:r>
              <a:rPr lang="cs-CZ" sz="2400" dirty="0" smtClean="0">
                <a:latin typeface="Lucida Console" pitchFamily="49" charset="0"/>
              </a:rPr>
              <a:t>"</a:t>
            </a:r>
            <a:r>
              <a:rPr lang="cs-CZ" sz="2400" dirty="0" err="1" smtClean="0">
                <a:latin typeface="Lucida Console" pitchFamily="49" charset="0"/>
              </a:rPr>
              <a:t>Hello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dirty="0" err="1" smtClean="0">
                <a:latin typeface="Lucida Console" pitchFamily="49" charset="0"/>
              </a:rPr>
              <a:t>World</a:t>
            </a:r>
            <a:r>
              <a:rPr lang="cs-CZ" sz="2400" dirty="0" smtClean="0">
                <a:latin typeface="Lucida Console" pitchFamily="49" charset="0"/>
              </a:rPr>
              <a:t>!\0"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7956376" y="0"/>
            <a:ext cx="1187624" cy="6858000"/>
          </a:xfrm>
          <a:prstGeom prst="rect">
            <a:avLst/>
          </a:prstGeom>
          <a:solidFill>
            <a:srgbClr val="92D050">
              <a:alpha val="5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79512" y="5661248"/>
            <a:ext cx="7488832" cy="830997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92D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cs-CZ" sz="2400" dirty="0" smtClean="0">
                <a:latin typeface="Lucida Console" pitchFamily="49" charset="0"/>
              </a:rPr>
              <a:t>ARG:	</a:t>
            </a:r>
            <a:r>
              <a:rPr lang="en-US" sz="2400" dirty="0" smtClean="0">
                <a:latin typeface="Lucida Console" pitchFamily="49" charset="0"/>
              </a:rPr>
              <a:t>‘l’	ST:	2051	</a:t>
            </a:r>
            <a:r>
              <a:rPr lang="en-US" sz="2400" dirty="0" err="1" smtClean="0">
                <a:latin typeface="Lucida Console" pitchFamily="49" charset="0"/>
              </a:rPr>
              <a:t>xPC</a:t>
            </a:r>
            <a:r>
              <a:rPr lang="en-US" sz="2400" dirty="0" smtClean="0">
                <a:latin typeface="Lucida Console" pitchFamily="49" charset="0"/>
              </a:rPr>
              <a:t>:	1	IS:	2</a:t>
            </a:r>
            <a:r>
              <a:rPr lang="cs-CZ" sz="2400" dirty="0">
                <a:latin typeface="Lucida Console" pitchFamily="49" charset="0"/>
              </a:rPr>
              <a:t/>
            </a:r>
            <a:br>
              <a:rPr lang="cs-CZ" sz="2400" dirty="0">
                <a:latin typeface="Lucida Console" pitchFamily="49" charset="0"/>
              </a:rPr>
            </a:br>
            <a:r>
              <a:rPr lang="en-US" sz="2400" dirty="0" smtClean="0">
                <a:latin typeface="Lucida Console" pitchFamily="49" charset="0"/>
              </a:rPr>
              <a:t>*HE: ‘l’	*ST:	‘l’	</a:t>
            </a:r>
            <a:r>
              <a:rPr lang="en-US" sz="2400" dirty="0" err="1" smtClean="0">
                <a:latin typeface="Lucida Console" pitchFamily="49" charset="0"/>
              </a:rPr>
              <a:t>yPC</a:t>
            </a:r>
            <a:r>
              <a:rPr lang="en-US" sz="2400" dirty="0" smtClean="0">
                <a:latin typeface="Lucida Console" pitchFamily="49" charset="0"/>
              </a:rPr>
              <a:t>:	2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79512" y="216024"/>
            <a:ext cx="7488832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latin typeface="Lucida Console" pitchFamily="49" charset="0"/>
              </a:rPr>
              <a:t>Hel</a:t>
            </a:r>
            <a:endParaRPr lang="cs-CZ" sz="4400" dirty="0">
              <a:latin typeface="Lucida Console" pitchFamily="49" charset="0"/>
            </a:endParaRPr>
          </a:p>
        </p:txBody>
      </p:sp>
      <p:grpSp>
        <p:nvGrpSpPr>
          <p:cNvPr id="2" name="Skupina 9"/>
          <p:cNvGrpSpPr/>
          <p:nvPr/>
        </p:nvGrpSpPr>
        <p:grpSpPr>
          <a:xfrm>
            <a:off x="8078080" y="6381328"/>
            <a:ext cx="1065920" cy="461665"/>
            <a:chOff x="8078080" y="6381328"/>
            <a:chExt cx="1065920" cy="461665"/>
          </a:xfrm>
        </p:grpSpPr>
        <p:sp>
          <p:nvSpPr>
            <p:cNvPr id="9" name="Šipka doleva 8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0" name="TextovéPole 9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3" name="Skupina 9"/>
          <p:cNvGrpSpPr/>
          <p:nvPr/>
        </p:nvGrpSpPr>
        <p:grpSpPr>
          <a:xfrm>
            <a:off x="8042584" y="5805264"/>
            <a:ext cx="1065920" cy="461665"/>
            <a:chOff x="8078080" y="6381328"/>
            <a:chExt cx="1065920" cy="461665"/>
          </a:xfrm>
        </p:grpSpPr>
        <p:sp>
          <p:nvSpPr>
            <p:cNvPr id="12" name="Šipka doleva 11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3" name="TextovéPole 12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8" name="Skupina 9"/>
          <p:cNvGrpSpPr/>
          <p:nvPr/>
        </p:nvGrpSpPr>
        <p:grpSpPr>
          <a:xfrm>
            <a:off x="7992888" y="5229200"/>
            <a:ext cx="1115616" cy="461665"/>
            <a:chOff x="8028384" y="6381328"/>
            <a:chExt cx="1115616" cy="461665"/>
          </a:xfrm>
        </p:grpSpPr>
        <p:sp>
          <p:nvSpPr>
            <p:cNvPr id="15" name="Šipka doleva 14"/>
            <p:cNvSpPr/>
            <p:nvPr/>
          </p:nvSpPr>
          <p:spPr>
            <a:xfrm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6" name="TextovéPole 15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79512" y="1556792"/>
            <a:ext cx="7560840" cy="3785652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cs-CZ" sz="2400" dirty="0" err="1" smtClean="0">
                <a:latin typeface="Lucida Console" pitchFamily="49" charset="0"/>
              </a:rPr>
              <a:t>HelloWorld</a:t>
            </a:r>
            <a:endParaRPr lang="cs-CZ" sz="2400" dirty="0" smtClean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{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     </a:t>
            </a:r>
            <a:r>
              <a:rPr lang="cs-CZ" sz="2400" dirty="0" smtClean="0">
                <a:latin typeface="Lucida Console" pitchFamily="49" charset="0"/>
              </a:rPr>
              <a:t>[&lt;MOVT_R ST]  [RET text]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</a:t>
            </a:r>
            <a:r>
              <a:rPr lang="cs-CZ" sz="2400" dirty="0" smtClean="0">
                <a:solidFill>
                  <a:srgbClr val="0070C0"/>
                </a:solidFill>
                <a:latin typeface="Lucida Console" pitchFamily="49" charset="0"/>
              </a:rPr>
              <a:t>     </a:t>
            </a:r>
            <a:r>
              <a:rPr lang="cs-CZ" sz="2400" dirty="0" smtClean="0">
                <a:latin typeface="Lucida Console" pitchFamily="49" charset="0"/>
              </a:rPr>
              <a:t>[&lt;MOVT_R HE]  [RET IO_TOUT]</a:t>
            </a:r>
          </a:p>
          <a:p>
            <a:r>
              <a:rPr lang="cs-CZ" sz="2400" b="1" dirty="0" smtClean="0">
                <a:solidFill>
                  <a:srgbClr val="FF0000"/>
                </a:solidFill>
                <a:latin typeface="Lucida Console" pitchFamily="49" charset="0"/>
              </a:rPr>
              <a:t>[QNZ_RD *ST]</a:t>
            </a:r>
            <a:r>
              <a:rPr lang="cs-CZ" sz="2400" dirty="0" smtClean="0">
                <a:latin typeface="Lucida Console" pitchFamily="49" charset="0"/>
              </a:rPr>
              <a:t> [QRY_DR]      [|INC ST]</a:t>
            </a:r>
          </a:p>
          <a:p>
            <a:r>
              <a:rPr lang="cs-CZ" sz="2400" dirty="0" smtClean="0">
                <a:latin typeface="Lucida Console" pitchFamily="49" charset="0"/>
              </a:rPr>
              <a:t>[HALT]       [&gt;MOVF_R *ST] [|MOVT *HE]</a:t>
            </a:r>
          </a:p>
          <a:p>
            <a:r>
              <a:rPr lang="cs-CZ" sz="2400" dirty="0" smtClean="0">
                <a:latin typeface="Lucida Console" pitchFamily="49" charset="0"/>
              </a:rPr>
              <a:t>}</a:t>
            </a:r>
          </a:p>
          <a:p>
            <a:endParaRPr lang="cs-CZ" sz="2400" dirty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text:</a:t>
            </a:r>
          </a:p>
          <a:p>
            <a:r>
              <a:rPr lang="cs-CZ" sz="2400" dirty="0" smtClean="0">
                <a:latin typeface="Lucida Console" pitchFamily="49" charset="0"/>
              </a:rPr>
              <a:t>"</a:t>
            </a:r>
            <a:r>
              <a:rPr lang="cs-CZ" sz="2400" dirty="0" err="1" smtClean="0">
                <a:latin typeface="Lucida Console" pitchFamily="49" charset="0"/>
              </a:rPr>
              <a:t>Hello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dirty="0" err="1" smtClean="0">
                <a:latin typeface="Lucida Console" pitchFamily="49" charset="0"/>
              </a:rPr>
              <a:t>World</a:t>
            </a:r>
            <a:r>
              <a:rPr lang="cs-CZ" sz="2400" dirty="0" smtClean="0">
                <a:latin typeface="Lucida Console" pitchFamily="49" charset="0"/>
              </a:rPr>
              <a:t>!\0"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7956376" y="0"/>
            <a:ext cx="1187624" cy="6858000"/>
          </a:xfrm>
          <a:prstGeom prst="rect">
            <a:avLst/>
          </a:prstGeom>
          <a:solidFill>
            <a:srgbClr val="92D050">
              <a:alpha val="5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79512" y="5661248"/>
            <a:ext cx="7488832" cy="830997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92D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cs-CZ" sz="2400" dirty="0" smtClean="0">
                <a:latin typeface="Lucida Console" pitchFamily="49" charset="0"/>
              </a:rPr>
              <a:t>ARG:	</a:t>
            </a:r>
            <a:r>
              <a:rPr lang="en-US" sz="2400" dirty="0" smtClean="0">
                <a:latin typeface="Lucida Console" pitchFamily="49" charset="0"/>
              </a:rPr>
              <a:t>‘l’	ST:	2051	</a:t>
            </a:r>
            <a:r>
              <a:rPr lang="en-US" sz="2400" dirty="0" err="1" smtClean="0">
                <a:latin typeface="Lucida Console" pitchFamily="49" charset="0"/>
              </a:rPr>
              <a:t>xPC</a:t>
            </a:r>
            <a:r>
              <a:rPr lang="en-US" sz="2400" dirty="0" smtClean="0">
                <a:latin typeface="Lucida Console" pitchFamily="49" charset="0"/>
              </a:rPr>
              <a:t>:	0	IS:	1</a:t>
            </a:r>
            <a:r>
              <a:rPr lang="cs-CZ" sz="2400" dirty="0">
                <a:latin typeface="Lucida Console" pitchFamily="49" charset="0"/>
              </a:rPr>
              <a:t/>
            </a:r>
            <a:br>
              <a:rPr lang="cs-CZ" sz="2400" dirty="0">
                <a:latin typeface="Lucida Console" pitchFamily="49" charset="0"/>
              </a:rPr>
            </a:br>
            <a:r>
              <a:rPr lang="en-US" sz="2400" dirty="0" smtClean="0">
                <a:latin typeface="Lucida Console" pitchFamily="49" charset="0"/>
              </a:rPr>
              <a:t>*HE: ‘l’	*ST:	‘l’	</a:t>
            </a:r>
            <a:r>
              <a:rPr lang="en-US" sz="2400" dirty="0" err="1" smtClean="0">
                <a:latin typeface="Lucida Console" pitchFamily="49" charset="0"/>
              </a:rPr>
              <a:t>yPC</a:t>
            </a:r>
            <a:r>
              <a:rPr lang="en-US" sz="2400" dirty="0" smtClean="0">
                <a:latin typeface="Lucida Console" pitchFamily="49" charset="0"/>
              </a:rPr>
              <a:t>:	2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79512" y="216024"/>
            <a:ext cx="7488832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latin typeface="Lucida Console" pitchFamily="49" charset="0"/>
              </a:rPr>
              <a:t>Hel</a:t>
            </a:r>
            <a:endParaRPr lang="cs-CZ" sz="4400" dirty="0">
              <a:latin typeface="Lucida Console" pitchFamily="49" charset="0"/>
            </a:endParaRPr>
          </a:p>
        </p:txBody>
      </p:sp>
      <p:grpSp>
        <p:nvGrpSpPr>
          <p:cNvPr id="2" name="Skupina 9"/>
          <p:cNvGrpSpPr/>
          <p:nvPr/>
        </p:nvGrpSpPr>
        <p:grpSpPr>
          <a:xfrm>
            <a:off x="8078080" y="6381328"/>
            <a:ext cx="1065920" cy="461665"/>
            <a:chOff x="8078080" y="6381328"/>
            <a:chExt cx="1065920" cy="461665"/>
          </a:xfrm>
        </p:grpSpPr>
        <p:sp>
          <p:nvSpPr>
            <p:cNvPr id="9" name="Šipka doleva 8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0" name="TextovéPole 9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3" name="Skupina 9"/>
          <p:cNvGrpSpPr/>
          <p:nvPr/>
        </p:nvGrpSpPr>
        <p:grpSpPr>
          <a:xfrm>
            <a:off x="8042584" y="5805264"/>
            <a:ext cx="1065920" cy="461665"/>
            <a:chOff x="8078080" y="6381328"/>
            <a:chExt cx="1065920" cy="461665"/>
          </a:xfrm>
        </p:grpSpPr>
        <p:sp>
          <p:nvSpPr>
            <p:cNvPr id="12" name="Šipka doleva 11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3" name="TextovéPole 12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79512" y="1556792"/>
            <a:ext cx="7560840" cy="3785652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cs-CZ" sz="2400" dirty="0" err="1" smtClean="0">
                <a:latin typeface="Lucida Console" pitchFamily="49" charset="0"/>
              </a:rPr>
              <a:t>HelloWorld</a:t>
            </a:r>
            <a:endParaRPr lang="cs-CZ" sz="2400" dirty="0" smtClean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{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     </a:t>
            </a:r>
            <a:r>
              <a:rPr lang="cs-CZ" sz="2400" dirty="0" smtClean="0">
                <a:latin typeface="Lucida Console" pitchFamily="49" charset="0"/>
              </a:rPr>
              <a:t>[&lt;MOVT_R ST]  [RET text]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</a:t>
            </a:r>
            <a:r>
              <a:rPr lang="cs-CZ" sz="2400" dirty="0" smtClean="0">
                <a:solidFill>
                  <a:srgbClr val="0070C0"/>
                </a:solidFill>
                <a:latin typeface="Lucida Console" pitchFamily="49" charset="0"/>
              </a:rPr>
              <a:t>     </a:t>
            </a:r>
            <a:r>
              <a:rPr lang="cs-CZ" sz="2400" dirty="0" smtClean="0">
                <a:latin typeface="Lucida Console" pitchFamily="49" charset="0"/>
              </a:rPr>
              <a:t>[&lt;MOVT_R HE]  [RET IO_TOUT]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[QNZ_RD *ST]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b="1" dirty="0" smtClean="0">
                <a:solidFill>
                  <a:srgbClr val="FF0000"/>
                </a:solidFill>
                <a:latin typeface="Lucida Console" pitchFamily="49" charset="0"/>
              </a:rPr>
              <a:t>[QRY_DR]      </a:t>
            </a:r>
            <a:r>
              <a:rPr lang="cs-CZ" sz="2400" dirty="0" smtClean="0">
                <a:latin typeface="Lucida Console" pitchFamily="49" charset="0"/>
              </a:rPr>
              <a:t>[|INC ST]</a:t>
            </a:r>
          </a:p>
          <a:p>
            <a:r>
              <a:rPr lang="cs-CZ" sz="2400" dirty="0" smtClean="0">
                <a:latin typeface="Lucida Console" pitchFamily="49" charset="0"/>
              </a:rPr>
              <a:t>[HALT]       [&gt;MOVF_R *ST] [|MOVT *HE]</a:t>
            </a:r>
          </a:p>
          <a:p>
            <a:r>
              <a:rPr lang="cs-CZ" sz="2400" dirty="0" smtClean="0">
                <a:latin typeface="Lucida Console" pitchFamily="49" charset="0"/>
              </a:rPr>
              <a:t>}</a:t>
            </a:r>
          </a:p>
          <a:p>
            <a:endParaRPr lang="cs-CZ" sz="2400" dirty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text:</a:t>
            </a:r>
          </a:p>
          <a:p>
            <a:r>
              <a:rPr lang="cs-CZ" sz="2400" dirty="0" smtClean="0">
                <a:latin typeface="Lucida Console" pitchFamily="49" charset="0"/>
              </a:rPr>
              <a:t>"</a:t>
            </a:r>
            <a:r>
              <a:rPr lang="cs-CZ" sz="2400" dirty="0" err="1" smtClean="0">
                <a:latin typeface="Lucida Console" pitchFamily="49" charset="0"/>
              </a:rPr>
              <a:t>Hello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dirty="0" err="1" smtClean="0">
                <a:latin typeface="Lucida Console" pitchFamily="49" charset="0"/>
              </a:rPr>
              <a:t>World</a:t>
            </a:r>
            <a:r>
              <a:rPr lang="cs-CZ" sz="2400" dirty="0" smtClean="0">
                <a:latin typeface="Lucida Console" pitchFamily="49" charset="0"/>
              </a:rPr>
              <a:t>!\0"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7956376" y="0"/>
            <a:ext cx="1187624" cy="6858000"/>
          </a:xfrm>
          <a:prstGeom prst="rect">
            <a:avLst/>
          </a:prstGeom>
          <a:solidFill>
            <a:srgbClr val="92D050">
              <a:alpha val="5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79512" y="5661248"/>
            <a:ext cx="7488832" cy="830997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92D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cs-CZ" sz="2400" dirty="0" smtClean="0">
                <a:latin typeface="Lucida Console" pitchFamily="49" charset="0"/>
              </a:rPr>
              <a:t>ARG:	</a:t>
            </a:r>
            <a:r>
              <a:rPr lang="en-US" sz="2400" dirty="0" smtClean="0">
                <a:latin typeface="Lucida Console" pitchFamily="49" charset="0"/>
              </a:rPr>
              <a:t>‘l’	ST:	2051	</a:t>
            </a:r>
            <a:r>
              <a:rPr lang="en-US" sz="2400" dirty="0" err="1" smtClean="0">
                <a:latin typeface="Lucida Console" pitchFamily="49" charset="0"/>
              </a:rPr>
              <a:t>xPC</a:t>
            </a:r>
            <a:r>
              <a:rPr lang="en-US" sz="2400" dirty="0" smtClean="0">
                <a:latin typeface="Lucida Console" pitchFamily="49" charset="0"/>
              </a:rPr>
              <a:t>:	1	IS:	0</a:t>
            </a:r>
            <a:r>
              <a:rPr lang="cs-CZ" sz="2400" dirty="0">
                <a:latin typeface="Lucida Console" pitchFamily="49" charset="0"/>
              </a:rPr>
              <a:t/>
            </a:r>
            <a:br>
              <a:rPr lang="cs-CZ" sz="2400" dirty="0">
                <a:latin typeface="Lucida Console" pitchFamily="49" charset="0"/>
              </a:rPr>
            </a:br>
            <a:r>
              <a:rPr lang="en-US" sz="2400" dirty="0" smtClean="0">
                <a:latin typeface="Lucida Console" pitchFamily="49" charset="0"/>
              </a:rPr>
              <a:t>*HE: ‘l’	*ST:	‘l’	</a:t>
            </a:r>
            <a:r>
              <a:rPr lang="en-US" sz="2400" dirty="0" err="1" smtClean="0">
                <a:latin typeface="Lucida Console" pitchFamily="49" charset="0"/>
              </a:rPr>
              <a:t>yPC</a:t>
            </a:r>
            <a:r>
              <a:rPr lang="en-US" sz="2400" dirty="0" smtClean="0">
                <a:latin typeface="Lucida Console" pitchFamily="49" charset="0"/>
              </a:rPr>
              <a:t>:	2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79512" y="216024"/>
            <a:ext cx="7488832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latin typeface="Lucida Console" pitchFamily="49" charset="0"/>
              </a:rPr>
              <a:t>Hel</a:t>
            </a:r>
            <a:endParaRPr lang="cs-CZ" sz="4400" dirty="0">
              <a:latin typeface="Lucida Console" pitchFamily="49" charset="0"/>
            </a:endParaRPr>
          </a:p>
        </p:txBody>
      </p:sp>
      <p:grpSp>
        <p:nvGrpSpPr>
          <p:cNvPr id="2" name="Skupina 9"/>
          <p:cNvGrpSpPr/>
          <p:nvPr/>
        </p:nvGrpSpPr>
        <p:grpSpPr>
          <a:xfrm>
            <a:off x="8078080" y="6381328"/>
            <a:ext cx="1065920" cy="461665"/>
            <a:chOff x="8078080" y="6381328"/>
            <a:chExt cx="1065920" cy="461665"/>
          </a:xfrm>
        </p:grpSpPr>
        <p:sp>
          <p:nvSpPr>
            <p:cNvPr id="9" name="Šipka doleva 8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0" name="TextovéPole 9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3" name="Skupina 9"/>
          <p:cNvGrpSpPr/>
          <p:nvPr/>
        </p:nvGrpSpPr>
        <p:grpSpPr>
          <a:xfrm>
            <a:off x="8042584" y="5805264"/>
            <a:ext cx="1065920" cy="461665"/>
            <a:chOff x="8078080" y="6381328"/>
            <a:chExt cx="1065920" cy="461665"/>
          </a:xfrm>
        </p:grpSpPr>
        <p:sp>
          <p:nvSpPr>
            <p:cNvPr id="12" name="Šipka doleva 11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3" name="TextovéPole 12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8" name="Skupina 9"/>
          <p:cNvGrpSpPr/>
          <p:nvPr/>
        </p:nvGrpSpPr>
        <p:grpSpPr>
          <a:xfrm>
            <a:off x="7992888" y="5229200"/>
            <a:ext cx="1115616" cy="461665"/>
            <a:chOff x="8028384" y="6381328"/>
            <a:chExt cx="1115616" cy="461665"/>
          </a:xfrm>
        </p:grpSpPr>
        <p:sp>
          <p:nvSpPr>
            <p:cNvPr id="15" name="Šipka doleva 14"/>
            <p:cNvSpPr/>
            <p:nvPr/>
          </p:nvSpPr>
          <p:spPr>
            <a:xfrm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6" name="TextovéPole 15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79512" y="1556792"/>
            <a:ext cx="7560840" cy="3785652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cs-CZ" sz="2400" dirty="0" err="1" smtClean="0">
                <a:latin typeface="Lucida Console" pitchFamily="49" charset="0"/>
              </a:rPr>
              <a:t>HelloWorld</a:t>
            </a:r>
            <a:endParaRPr lang="cs-CZ" sz="2400" dirty="0" smtClean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{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     </a:t>
            </a:r>
            <a:r>
              <a:rPr lang="cs-CZ" sz="2400" dirty="0" smtClean="0">
                <a:latin typeface="Lucida Console" pitchFamily="49" charset="0"/>
              </a:rPr>
              <a:t>[&lt;MOVT_R ST]  [RET text]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</a:t>
            </a:r>
            <a:r>
              <a:rPr lang="cs-CZ" sz="2400" dirty="0" smtClean="0">
                <a:solidFill>
                  <a:srgbClr val="0070C0"/>
                </a:solidFill>
                <a:latin typeface="Lucida Console" pitchFamily="49" charset="0"/>
              </a:rPr>
              <a:t>     </a:t>
            </a:r>
            <a:r>
              <a:rPr lang="cs-CZ" sz="2400" dirty="0" smtClean="0">
                <a:latin typeface="Lucida Console" pitchFamily="49" charset="0"/>
              </a:rPr>
              <a:t>[&lt;MOVT_R HE]  [RET IO_TOUT]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[QNZ_RD *ST]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[QRY_DR]      </a:t>
            </a:r>
            <a:r>
              <a:rPr lang="cs-CZ" sz="2400" dirty="0" smtClean="0">
                <a:latin typeface="Lucida Console" pitchFamily="49" charset="0"/>
              </a:rPr>
              <a:t>[|INC ST]</a:t>
            </a:r>
          </a:p>
          <a:p>
            <a:r>
              <a:rPr lang="cs-CZ" sz="2400" dirty="0" smtClean="0">
                <a:latin typeface="Lucida Console" pitchFamily="49" charset="0"/>
              </a:rPr>
              <a:t>[HALT]       </a:t>
            </a:r>
            <a:r>
              <a:rPr lang="cs-CZ" sz="2400" b="1" dirty="0" smtClean="0">
                <a:solidFill>
                  <a:srgbClr val="FF0000"/>
                </a:solidFill>
                <a:latin typeface="Lucida Console" pitchFamily="49" charset="0"/>
              </a:rPr>
              <a:t>[&gt;MOVF_R *ST] </a:t>
            </a:r>
            <a:r>
              <a:rPr lang="cs-CZ" sz="2400" dirty="0" smtClean="0">
                <a:latin typeface="Lucida Console" pitchFamily="49" charset="0"/>
              </a:rPr>
              <a:t>[|MOVT *HE]</a:t>
            </a:r>
          </a:p>
          <a:p>
            <a:r>
              <a:rPr lang="cs-CZ" sz="2400" dirty="0" smtClean="0">
                <a:latin typeface="Lucida Console" pitchFamily="49" charset="0"/>
              </a:rPr>
              <a:t>}</a:t>
            </a:r>
          </a:p>
          <a:p>
            <a:endParaRPr lang="cs-CZ" sz="2400" dirty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text:</a:t>
            </a:r>
          </a:p>
          <a:p>
            <a:r>
              <a:rPr lang="cs-CZ" sz="2400" dirty="0" smtClean="0">
                <a:latin typeface="Lucida Console" pitchFamily="49" charset="0"/>
              </a:rPr>
              <a:t>"</a:t>
            </a:r>
            <a:r>
              <a:rPr lang="cs-CZ" sz="2400" dirty="0" err="1" smtClean="0">
                <a:latin typeface="Lucida Console" pitchFamily="49" charset="0"/>
              </a:rPr>
              <a:t>Hello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dirty="0" err="1" smtClean="0">
                <a:latin typeface="Lucida Console" pitchFamily="49" charset="0"/>
              </a:rPr>
              <a:t>World</a:t>
            </a:r>
            <a:r>
              <a:rPr lang="cs-CZ" sz="2400" dirty="0" smtClean="0">
                <a:latin typeface="Lucida Console" pitchFamily="49" charset="0"/>
              </a:rPr>
              <a:t>!\0"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7956376" y="0"/>
            <a:ext cx="1187624" cy="6858000"/>
          </a:xfrm>
          <a:prstGeom prst="rect">
            <a:avLst/>
          </a:prstGeom>
          <a:solidFill>
            <a:srgbClr val="92D050">
              <a:alpha val="5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79512" y="5661248"/>
            <a:ext cx="7488832" cy="830997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92D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cs-CZ" sz="2400" dirty="0" smtClean="0">
                <a:latin typeface="Lucida Console" pitchFamily="49" charset="0"/>
              </a:rPr>
              <a:t>ARG:	</a:t>
            </a:r>
            <a:r>
              <a:rPr lang="en-US" sz="2400" dirty="0" smtClean="0">
                <a:latin typeface="Lucida Console" pitchFamily="49" charset="0"/>
              </a:rPr>
              <a:t>‘l’	ST:	2051	</a:t>
            </a:r>
            <a:r>
              <a:rPr lang="en-US" sz="2400" dirty="0" err="1" smtClean="0">
                <a:latin typeface="Lucida Console" pitchFamily="49" charset="0"/>
              </a:rPr>
              <a:t>xPC</a:t>
            </a:r>
            <a:r>
              <a:rPr lang="en-US" sz="2400" dirty="0" smtClean="0">
                <a:latin typeface="Lucida Console" pitchFamily="49" charset="0"/>
              </a:rPr>
              <a:t>:	1	IS:	0</a:t>
            </a:r>
            <a:r>
              <a:rPr lang="cs-CZ" sz="2400" dirty="0">
                <a:latin typeface="Lucida Console" pitchFamily="49" charset="0"/>
              </a:rPr>
              <a:t/>
            </a:r>
            <a:br>
              <a:rPr lang="cs-CZ" sz="2400" dirty="0">
                <a:latin typeface="Lucida Console" pitchFamily="49" charset="0"/>
              </a:rPr>
            </a:br>
            <a:r>
              <a:rPr lang="en-US" sz="2400" dirty="0" smtClean="0">
                <a:latin typeface="Lucida Console" pitchFamily="49" charset="0"/>
              </a:rPr>
              <a:t>*HE: ‘l’	*ST:	‘l’	</a:t>
            </a:r>
            <a:r>
              <a:rPr lang="en-US" sz="2400" dirty="0" err="1" smtClean="0">
                <a:latin typeface="Lucida Console" pitchFamily="49" charset="0"/>
              </a:rPr>
              <a:t>yPC</a:t>
            </a:r>
            <a:r>
              <a:rPr lang="en-US" sz="2400" dirty="0" smtClean="0">
                <a:latin typeface="Lucida Console" pitchFamily="49" charset="0"/>
              </a:rPr>
              <a:t>:	3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79512" y="216024"/>
            <a:ext cx="7488832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latin typeface="Lucida Console" pitchFamily="49" charset="0"/>
              </a:rPr>
              <a:t>Hel</a:t>
            </a:r>
            <a:endParaRPr lang="cs-CZ" sz="4400" dirty="0">
              <a:latin typeface="Lucida Console" pitchFamily="49" charset="0"/>
            </a:endParaRPr>
          </a:p>
        </p:txBody>
      </p:sp>
      <p:grpSp>
        <p:nvGrpSpPr>
          <p:cNvPr id="2" name="Skupina 9"/>
          <p:cNvGrpSpPr/>
          <p:nvPr/>
        </p:nvGrpSpPr>
        <p:grpSpPr>
          <a:xfrm>
            <a:off x="8078080" y="6381328"/>
            <a:ext cx="1065920" cy="461665"/>
            <a:chOff x="8078080" y="6381328"/>
            <a:chExt cx="1065920" cy="461665"/>
          </a:xfrm>
        </p:grpSpPr>
        <p:sp>
          <p:nvSpPr>
            <p:cNvPr id="9" name="Šipka doleva 8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0" name="TextovéPole 9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3" name="Skupina 9"/>
          <p:cNvGrpSpPr/>
          <p:nvPr/>
        </p:nvGrpSpPr>
        <p:grpSpPr>
          <a:xfrm>
            <a:off x="8042584" y="5805264"/>
            <a:ext cx="1065920" cy="461665"/>
            <a:chOff x="8078080" y="6381328"/>
            <a:chExt cx="1065920" cy="461665"/>
          </a:xfrm>
        </p:grpSpPr>
        <p:sp>
          <p:nvSpPr>
            <p:cNvPr id="12" name="Šipka doleva 11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3" name="TextovéPole 12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8" name="Skupina 9"/>
          <p:cNvGrpSpPr/>
          <p:nvPr/>
        </p:nvGrpSpPr>
        <p:grpSpPr>
          <a:xfrm>
            <a:off x="7992888" y="5229200"/>
            <a:ext cx="1115616" cy="461665"/>
            <a:chOff x="8028384" y="6381328"/>
            <a:chExt cx="1115616" cy="461665"/>
          </a:xfrm>
        </p:grpSpPr>
        <p:sp>
          <p:nvSpPr>
            <p:cNvPr id="15" name="Šipka doleva 14"/>
            <p:cNvSpPr/>
            <p:nvPr/>
          </p:nvSpPr>
          <p:spPr>
            <a:xfrm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6" name="TextovéPole 15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11" name="Skupina 9"/>
          <p:cNvGrpSpPr/>
          <p:nvPr/>
        </p:nvGrpSpPr>
        <p:grpSpPr>
          <a:xfrm>
            <a:off x="8042584" y="4653136"/>
            <a:ext cx="1065920" cy="461665"/>
            <a:chOff x="8078080" y="6381328"/>
            <a:chExt cx="1065920" cy="461665"/>
          </a:xfrm>
        </p:grpSpPr>
        <p:sp>
          <p:nvSpPr>
            <p:cNvPr id="18" name="Šipka doleva 17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9" name="TextovéPole 18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79512" y="1556792"/>
            <a:ext cx="7560840" cy="3785652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cs-CZ" sz="2400" dirty="0" err="1" smtClean="0">
                <a:latin typeface="Lucida Console" pitchFamily="49" charset="0"/>
              </a:rPr>
              <a:t>HelloWorld</a:t>
            </a:r>
            <a:endParaRPr lang="cs-CZ" sz="2400" dirty="0" smtClean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{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     </a:t>
            </a:r>
            <a:r>
              <a:rPr lang="cs-CZ" sz="2400" dirty="0" smtClean="0">
                <a:latin typeface="Lucida Console" pitchFamily="49" charset="0"/>
              </a:rPr>
              <a:t>[&lt;MOVT_R ST]  [RET text]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</a:t>
            </a:r>
            <a:r>
              <a:rPr lang="cs-CZ" sz="2400" dirty="0" smtClean="0">
                <a:solidFill>
                  <a:srgbClr val="0070C0"/>
                </a:solidFill>
                <a:latin typeface="Lucida Console" pitchFamily="49" charset="0"/>
              </a:rPr>
              <a:t>     </a:t>
            </a:r>
            <a:r>
              <a:rPr lang="cs-CZ" sz="2400" dirty="0" smtClean="0">
                <a:latin typeface="Lucida Console" pitchFamily="49" charset="0"/>
              </a:rPr>
              <a:t>[&lt;MOVT_R HE]  [RET IO_TOUT]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[QNZ_RD *ST]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[QRY_DR]      </a:t>
            </a:r>
            <a:r>
              <a:rPr lang="cs-CZ" sz="2400" dirty="0" smtClean="0">
                <a:latin typeface="Lucida Console" pitchFamily="49" charset="0"/>
              </a:rPr>
              <a:t>[|INC ST]</a:t>
            </a:r>
          </a:p>
          <a:p>
            <a:r>
              <a:rPr lang="cs-CZ" sz="2400" dirty="0" smtClean="0">
                <a:latin typeface="Lucida Console" pitchFamily="49" charset="0"/>
              </a:rPr>
              <a:t>[HALT]       </a:t>
            </a:r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[&gt;MOVF_R *ST] </a:t>
            </a:r>
            <a:r>
              <a:rPr lang="cs-CZ" sz="2400" b="1" dirty="0" smtClean="0">
                <a:solidFill>
                  <a:srgbClr val="FF0000"/>
                </a:solidFill>
                <a:latin typeface="Lucida Console" pitchFamily="49" charset="0"/>
              </a:rPr>
              <a:t>[|MOVT *HE]</a:t>
            </a:r>
          </a:p>
          <a:p>
            <a:r>
              <a:rPr lang="cs-CZ" sz="2400" dirty="0" smtClean="0">
                <a:latin typeface="Lucida Console" pitchFamily="49" charset="0"/>
              </a:rPr>
              <a:t>}</a:t>
            </a:r>
          </a:p>
          <a:p>
            <a:endParaRPr lang="cs-CZ" sz="2400" dirty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text:</a:t>
            </a:r>
          </a:p>
          <a:p>
            <a:r>
              <a:rPr lang="cs-CZ" sz="2400" dirty="0" smtClean="0">
                <a:latin typeface="Lucida Console" pitchFamily="49" charset="0"/>
              </a:rPr>
              <a:t>"</a:t>
            </a:r>
            <a:r>
              <a:rPr lang="cs-CZ" sz="2400" dirty="0" err="1" smtClean="0">
                <a:latin typeface="Lucida Console" pitchFamily="49" charset="0"/>
              </a:rPr>
              <a:t>Hello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dirty="0" err="1" smtClean="0">
                <a:latin typeface="Lucida Console" pitchFamily="49" charset="0"/>
              </a:rPr>
              <a:t>World</a:t>
            </a:r>
            <a:r>
              <a:rPr lang="cs-CZ" sz="2400" dirty="0" smtClean="0">
                <a:latin typeface="Lucida Console" pitchFamily="49" charset="0"/>
              </a:rPr>
              <a:t>!\0"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7956376" y="0"/>
            <a:ext cx="1187624" cy="6858000"/>
          </a:xfrm>
          <a:prstGeom prst="rect">
            <a:avLst/>
          </a:prstGeom>
          <a:solidFill>
            <a:srgbClr val="92D050">
              <a:alpha val="5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79512" y="5661248"/>
            <a:ext cx="7488832" cy="830997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92D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cs-CZ" sz="2400" dirty="0" smtClean="0">
                <a:latin typeface="Lucida Console" pitchFamily="49" charset="0"/>
              </a:rPr>
              <a:t>ARG:	</a:t>
            </a:r>
            <a:r>
              <a:rPr lang="en-US" sz="2400" dirty="0" smtClean="0">
                <a:latin typeface="Lucida Console" pitchFamily="49" charset="0"/>
              </a:rPr>
              <a:t>‘l’	ST:	2051	</a:t>
            </a:r>
            <a:r>
              <a:rPr lang="en-US" sz="2400" dirty="0" err="1" smtClean="0">
                <a:latin typeface="Lucida Console" pitchFamily="49" charset="0"/>
              </a:rPr>
              <a:t>xPC</a:t>
            </a:r>
            <a:r>
              <a:rPr lang="en-US" sz="2400" dirty="0" smtClean="0">
                <a:latin typeface="Lucida Console" pitchFamily="49" charset="0"/>
              </a:rPr>
              <a:t>:	2	IS:	0</a:t>
            </a:r>
            <a:r>
              <a:rPr lang="cs-CZ" sz="2400" dirty="0">
                <a:latin typeface="Lucida Console" pitchFamily="49" charset="0"/>
              </a:rPr>
              <a:t/>
            </a:r>
            <a:br>
              <a:rPr lang="cs-CZ" sz="2400" dirty="0">
                <a:latin typeface="Lucida Console" pitchFamily="49" charset="0"/>
              </a:rPr>
            </a:br>
            <a:r>
              <a:rPr lang="en-US" sz="2400" dirty="0" smtClean="0">
                <a:latin typeface="Lucida Console" pitchFamily="49" charset="0"/>
              </a:rPr>
              <a:t>*HE: ‘l’	*ST:	‘l’	</a:t>
            </a:r>
            <a:r>
              <a:rPr lang="en-US" sz="2400" dirty="0" err="1" smtClean="0">
                <a:latin typeface="Lucida Console" pitchFamily="49" charset="0"/>
              </a:rPr>
              <a:t>yPC</a:t>
            </a:r>
            <a:r>
              <a:rPr lang="en-US" sz="2400" dirty="0" smtClean="0">
                <a:latin typeface="Lucida Console" pitchFamily="49" charset="0"/>
              </a:rPr>
              <a:t>:	3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79512" y="216024"/>
            <a:ext cx="7488832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latin typeface="Lucida Console" pitchFamily="49" charset="0"/>
              </a:rPr>
              <a:t>Hel</a:t>
            </a:r>
            <a:endParaRPr lang="cs-CZ" sz="4400" dirty="0">
              <a:latin typeface="Lucida Console" pitchFamily="49" charset="0"/>
            </a:endParaRPr>
          </a:p>
        </p:txBody>
      </p:sp>
      <p:grpSp>
        <p:nvGrpSpPr>
          <p:cNvPr id="2" name="Skupina 9"/>
          <p:cNvGrpSpPr/>
          <p:nvPr/>
        </p:nvGrpSpPr>
        <p:grpSpPr>
          <a:xfrm>
            <a:off x="8078080" y="6381328"/>
            <a:ext cx="1065920" cy="461665"/>
            <a:chOff x="8078080" y="6381328"/>
            <a:chExt cx="1065920" cy="461665"/>
          </a:xfrm>
        </p:grpSpPr>
        <p:sp>
          <p:nvSpPr>
            <p:cNvPr id="9" name="Šipka doleva 8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0" name="TextovéPole 9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3" name="Skupina 9"/>
          <p:cNvGrpSpPr/>
          <p:nvPr/>
        </p:nvGrpSpPr>
        <p:grpSpPr>
          <a:xfrm>
            <a:off x="8042584" y="5805264"/>
            <a:ext cx="1065920" cy="461665"/>
            <a:chOff x="8078080" y="6381328"/>
            <a:chExt cx="1065920" cy="461665"/>
          </a:xfrm>
        </p:grpSpPr>
        <p:sp>
          <p:nvSpPr>
            <p:cNvPr id="12" name="Šipka doleva 11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3" name="TextovéPole 12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8" name="Skupina 9"/>
          <p:cNvGrpSpPr/>
          <p:nvPr/>
        </p:nvGrpSpPr>
        <p:grpSpPr>
          <a:xfrm>
            <a:off x="7992888" y="5229200"/>
            <a:ext cx="1115616" cy="461665"/>
            <a:chOff x="8028384" y="6381328"/>
            <a:chExt cx="1115616" cy="461665"/>
          </a:xfrm>
        </p:grpSpPr>
        <p:sp>
          <p:nvSpPr>
            <p:cNvPr id="15" name="Šipka doleva 14"/>
            <p:cNvSpPr/>
            <p:nvPr/>
          </p:nvSpPr>
          <p:spPr>
            <a:xfrm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6" name="TextovéPole 15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11" name="Skupina 9"/>
          <p:cNvGrpSpPr/>
          <p:nvPr/>
        </p:nvGrpSpPr>
        <p:grpSpPr>
          <a:xfrm>
            <a:off x="8042584" y="4653136"/>
            <a:ext cx="1065920" cy="461665"/>
            <a:chOff x="8078080" y="6381328"/>
            <a:chExt cx="1065920" cy="461665"/>
          </a:xfrm>
        </p:grpSpPr>
        <p:sp>
          <p:nvSpPr>
            <p:cNvPr id="18" name="Šipka doleva 17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9" name="TextovéPole 18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14" name="Skupina 9"/>
          <p:cNvGrpSpPr/>
          <p:nvPr/>
        </p:nvGrpSpPr>
        <p:grpSpPr>
          <a:xfrm>
            <a:off x="7992888" y="4119463"/>
            <a:ext cx="1115616" cy="461665"/>
            <a:chOff x="8028384" y="6381328"/>
            <a:chExt cx="1115616" cy="461665"/>
          </a:xfrm>
        </p:grpSpPr>
        <p:sp>
          <p:nvSpPr>
            <p:cNvPr id="21" name="Šipka doleva 20"/>
            <p:cNvSpPr/>
            <p:nvPr/>
          </p:nvSpPr>
          <p:spPr>
            <a:xfrm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22" name="TextovéPole 21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79512" y="1556792"/>
            <a:ext cx="7560840" cy="3785652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cs-CZ" sz="2400" dirty="0" err="1" smtClean="0">
                <a:latin typeface="Lucida Console" pitchFamily="49" charset="0"/>
              </a:rPr>
              <a:t>HelloWorld</a:t>
            </a:r>
            <a:endParaRPr lang="cs-CZ" sz="2400" dirty="0" smtClean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{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     [&lt;MOVT_R ST]  </a:t>
            </a:r>
            <a:r>
              <a:rPr lang="cs-CZ" sz="2400" b="1" dirty="0" smtClean="0">
                <a:solidFill>
                  <a:srgbClr val="FF0000"/>
                </a:solidFill>
                <a:latin typeface="Lucida Console" pitchFamily="49" charset="0"/>
              </a:rPr>
              <a:t>[RET text]</a:t>
            </a:r>
          </a:p>
          <a:p>
            <a:r>
              <a:rPr lang="cs-CZ" sz="2400" dirty="0" smtClean="0">
                <a:latin typeface="Lucida Console" pitchFamily="49" charset="0"/>
              </a:rPr>
              <a:t>[QRY_RD]     [&lt;MOVT_R HE]  [RET IO_TOUT]</a:t>
            </a:r>
          </a:p>
          <a:p>
            <a:r>
              <a:rPr lang="cs-CZ" sz="2400" dirty="0" smtClean="0">
                <a:latin typeface="Lucida Console" pitchFamily="49" charset="0"/>
              </a:rPr>
              <a:t>[QNZ_RD *ST] [QRY_DR]      [|INC ST]</a:t>
            </a:r>
          </a:p>
          <a:p>
            <a:r>
              <a:rPr lang="cs-CZ" sz="2400" dirty="0" smtClean="0">
                <a:latin typeface="Lucida Console" pitchFamily="49" charset="0"/>
              </a:rPr>
              <a:t>[HALT]       [&gt;MOVF_R *ST] [|MOVT *HE]</a:t>
            </a:r>
          </a:p>
          <a:p>
            <a:r>
              <a:rPr lang="cs-CZ" sz="2400" dirty="0" smtClean="0">
                <a:latin typeface="Lucida Console" pitchFamily="49" charset="0"/>
              </a:rPr>
              <a:t>}</a:t>
            </a:r>
          </a:p>
          <a:p>
            <a:endParaRPr lang="cs-CZ" sz="2400" dirty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text:</a:t>
            </a:r>
          </a:p>
          <a:p>
            <a:r>
              <a:rPr lang="cs-CZ" sz="2400" dirty="0" smtClean="0">
                <a:latin typeface="Lucida Console" pitchFamily="49" charset="0"/>
              </a:rPr>
              <a:t>"</a:t>
            </a:r>
            <a:r>
              <a:rPr lang="cs-CZ" sz="2400" dirty="0" err="1" smtClean="0">
                <a:latin typeface="Lucida Console" pitchFamily="49" charset="0"/>
              </a:rPr>
              <a:t>Hello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dirty="0" err="1" smtClean="0">
                <a:latin typeface="Lucida Console" pitchFamily="49" charset="0"/>
              </a:rPr>
              <a:t>World</a:t>
            </a:r>
            <a:r>
              <a:rPr lang="cs-CZ" sz="2400" dirty="0" smtClean="0">
                <a:latin typeface="Lucida Console" pitchFamily="49" charset="0"/>
              </a:rPr>
              <a:t>!\0"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7956376" y="0"/>
            <a:ext cx="1187624" cy="6858000"/>
          </a:xfrm>
          <a:prstGeom prst="rect">
            <a:avLst/>
          </a:prstGeom>
          <a:solidFill>
            <a:srgbClr val="92D050">
              <a:alpha val="5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79512" y="5661248"/>
            <a:ext cx="7488832" cy="830997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92D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cs-CZ" sz="2400" dirty="0" smtClean="0">
                <a:latin typeface="Lucida Console" pitchFamily="49" charset="0"/>
              </a:rPr>
              <a:t>ARG:	0</a:t>
            </a:r>
            <a:r>
              <a:rPr lang="en-US" sz="2400" dirty="0" smtClean="0">
                <a:latin typeface="Lucida Console" pitchFamily="49" charset="0"/>
              </a:rPr>
              <a:t>	ST:	0	</a:t>
            </a:r>
            <a:r>
              <a:rPr lang="en-US" sz="2400" dirty="0" err="1" smtClean="0">
                <a:latin typeface="Lucida Console" pitchFamily="49" charset="0"/>
              </a:rPr>
              <a:t>xPC</a:t>
            </a:r>
            <a:r>
              <a:rPr lang="en-US" sz="2400" dirty="0" smtClean="0">
                <a:latin typeface="Lucida Console" pitchFamily="49" charset="0"/>
              </a:rPr>
              <a:t>:	2	IS:	0</a:t>
            </a:r>
            <a:r>
              <a:rPr lang="cs-CZ" sz="2400" dirty="0">
                <a:latin typeface="Lucida Console" pitchFamily="49" charset="0"/>
              </a:rPr>
              <a:t/>
            </a:r>
            <a:br>
              <a:rPr lang="cs-CZ" sz="2400" dirty="0">
                <a:latin typeface="Lucida Console" pitchFamily="49" charset="0"/>
              </a:rPr>
            </a:br>
            <a:r>
              <a:rPr lang="en-US" sz="2400" dirty="0" smtClean="0">
                <a:latin typeface="Lucida Console" pitchFamily="49" charset="0"/>
              </a:rPr>
              <a:t>*HE: 0	*ST:	0	</a:t>
            </a:r>
            <a:r>
              <a:rPr lang="en-US" sz="2400" dirty="0" err="1" smtClean="0">
                <a:latin typeface="Lucida Console" pitchFamily="49" charset="0"/>
              </a:rPr>
              <a:t>yPC</a:t>
            </a:r>
            <a:r>
              <a:rPr lang="en-US" sz="2400" dirty="0" smtClean="0">
                <a:latin typeface="Lucida Console" pitchFamily="49" charset="0"/>
              </a:rPr>
              <a:t>:	0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79512" y="216024"/>
            <a:ext cx="7488832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s-CZ" sz="4400" dirty="0">
              <a:latin typeface="Lucida Console" pitchFamily="49" charset="0"/>
            </a:endParaRPr>
          </a:p>
        </p:txBody>
      </p:sp>
      <p:grpSp>
        <p:nvGrpSpPr>
          <p:cNvPr id="2" name="Skupina 9"/>
          <p:cNvGrpSpPr/>
          <p:nvPr/>
        </p:nvGrpSpPr>
        <p:grpSpPr>
          <a:xfrm>
            <a:off x="8028384" y="6381328"/>
            <a:ext cx="1115616" cy="461665"/>
            <a:chOff x="8028384" y="6381328"/>
            <a:chExt cx="1115616" cy="461665"/>
          </a:xfrm>
        </p:grpSpPr>
        <p:sp>
          <p:nvSpPr>
            <p:cNvPr id="8" name="Šipka doleva 7"/>
            <p:cNvSpPr/>
            <p:nvPr/>
          </p:nvSpPr>
          <p:spPr>
            <a:xfrm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9" name="TextovéPole 8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10" name="Skupina 9"/>
          <p:cNvGrpSpPr/>
          <p:nvPr/>
        </p:nvGrpSpPr>
        <p:grpSpPr>
          <a:xfrm>
            <a:off x="8028384" y="5949280"/>
            <a:ext cx="1115616" cy="461665"/>
            <a:chOff x="8028384" y="6381328"/>
            <a:chExt cx="1115616" cy="461665"/>
          </a:xfrm>
        </p:grpSpPr>
        <p:sp>
          <p:nvSpPr>
            <p:cNvPr id="11" name="Šipka doleva 10"/>
            <p:cNvSpPr/>
            <p:nvPr/>
          </p:nvSpPr>
          <p:spPr>
            <a:xfrm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2" name="TextovéPole 11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79512" y="1556792"/>
            <a:ext cx="7560840" cy="3785652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cs-CZ" sz="2400" dirty="0" err="1" smtClean="0">
                <a:latin typeface="Lucida Console" pitchFamily="49" charset="0"/>
              </a:rPr>
              <a:t>HelloWorld</a:t>
            </a:r>
            <a:endParaRPr lang="cs-CZ" sz="2400" dirty="0" smtClean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{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     </a:t>
            </a:r>
            <a:r>
              <a:rPr lang="cs-CZ" sz="2400" dirty="0" smtClean="0">
                <a:latin typeface="Lucida Console" pitchFamily="49" charset="0"/>
              </a:rPr>
              <a:t>[&lt;MOVT_R ST]  [RET text]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</a:t>
            </a:r>
            <a:r>
              <a:rPr lang="cs-CZ" sz="2400" dirty="0" smtClean="0">
                <a:solidFill>
                  <a:srgbClr val="0070C0"/>
                </a:solidFill>
                <a:latin typeface="Lucida Console" pitchFamily="49" charset="0"/>
              </a:rPr>
              <a:t>     </a:t>
            </a:r>
            <a:r>
              <a:rPr lang="cs-CZ" sz="2400" dirty="0" smtClean="0">
                <a:latin typeface="Lucida Console" pitchFamily="49" charset="0"/>
              </a:rPr>
              <a:t>[&lt;MOVT_R HE]  [RET IO_TOUT]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[QNZ_RD *ST]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[QRY_DR]      </a:t>
            </a:r>
            <a:r>
              <a:rPr lang="cs-CZ" sz="2400" dirty="0" smtClean="0">
                <a:latin typeface="Lucida Console" pitchFamily="49" charset="0"/>
              </a:rPr>
              <a:t>[|INC ST]</a:t>
            </a:r>
          </a:p>
          <a:p>
            <a:r>
              <a:rPr lang="cs-CZ" sz="2400" dirty="0" smtClean="0">
                <a:latin typeface="Lucida Console" pitchFamily="49" charset="0"/>
              </a:rPr>
              <a:t>[HALT]       </a:t>
            </a:r>
            <a:r>
              <a:rPr lang="cs-CZ" sz="2400" b="1" dirty="0" smtClean="0">
                <a:solidFill>
                  <a:srgbClr val="FF0000"/>
                </a:solidFill>
                <a:latin typeface="Lucida Console" pitchFamily="49" charset="0"/>
              </a:rPr>
              <a:t>[&gt;MOVF_R *ST] </a:t>
            </a:r>
            <a:r>
              <a:rPr lang="cs-CZ" sz="2400" dirty="0" smtClean="0">
                <a:latin typeface="Lucida Console" pitchFamily="49" charset="0"/>
              </a:rPr>
              <a:t>[|MOVT *HE]</a:t>
            </a:r>
          </a:p>
          <a:p>
            <a:r>
              <a:rPr lang="cs-CZ" sz="2400" dirty="0" smtClean="0">
                <a:latin typeface="Lucida Console" pitchFamily="49" charset="0"/>
              </a:rPr>
              <a:t>}</a:t>
            </a:r>
          </a:p>
          <a:p>
            <a:endParaRPr lang="cs-CZ" sz="2400" dirty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text:</a:t>
            </a:r>
          </a:p>
          <a:p>
            <a:r>
              <a:rPr lang="cs-CZ" sz="2400" dirty="0" smtClean="0">
                <a:latin typeface="Lucida Console" pitchFamily="49" charset="0"/>
              </a:rPr>
              <a:t>"</a:t>
            </a:r>
            <a:r>
              <a:rPr lang="cs-CZ" sz="2400" dirty="0" err="1" smtClean="0">
                <a:latin typeface="Lucida Console" pitchFamily="49" charset="0"/>
              </a:rPr>
              <a:t>Hello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dirty="0" err="1" smtClean="0">
                <a:latin typeface="Lucida Console" pitchFamily="49" charset="0"/>
              </a:rPr>
              <a:t>World</a:t>
            </a:r>
            <a:r>
              <a:rPr lang="cs-CZ" sz="2400" dirty="0" smtClean="0">
                <a:latin typeface="Lucida Console" pitchFamily="49" charset="0"/>
              </a:rPr>
              <a:t>!\0"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7956376" y="0"/>
            <a:ext cx="1187624" cy="6858000"/>
          </a:xfrm>
          <a:prstGeom prst="rect">
            <a:avLst/>
          </a:prstGeom>
          <a:solidFill>
            <a:srgbClr val="92D050">
              <a:alpha val="5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79512" y="5661248"/>
            <a:ext cx="7488832" cy="830997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92D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cs-CZ" sz="2400" dirty="0" smtClean="0">
                <a:latin typeface="Lucida Console" pitchFamily="49" charset="0"/>
              </a:rPr>
              <a:t>ARG:	</a:t>
            </a:r>
            <a:r>
              <a:rPr lang="en-US" sz="2400" dirty="0" smtClean="0">
                <a:latin typeface="Lucida Console" pitchFamily="49" charset="0"/>
              </a:rPr>
              <a:t>‘l’	ST:	2051	</a:t>
            </a:r>
            <a:r>
              <a:rPr lang="en-US" sz="2400" dirty="0" err="1" smtClean="0">
                <a:latin typeface="Lucida Console" pitchFamily="49" charset="0"/>
              </a:rPr>
              <a:t>xPC</a:t>
            </a:r>
            <a:r>
              <a:rPr lang="en-US" sz="2400" dirty="0" smtClean="0">
                <a:latin typeface="Lucida Console" pitchFamily="49" charset="0"/>
              </a:rPr>
              <a:t>:	1	IS:	1</a:t>
            </a:r>
            <a:r>
              <a:rPr lang="cs-CZ" sz="2400" dirty="0">
                <a:latin typeface="Lucida Console" pitchFamily="49" charset="0"/>
              </a:rPr>
              <a:t/>
            </a:r>
            <a:br>
              <a:rPr lang="cs-CZ" sz="2400" dirty="0">
                <a:latin typeface="Lucida Console" pitchFamily="49" charset="0"/>
              </a:rPr>
            </a:br>
            <a:r>
              <a:rPr lang="en-US" sz="2400" dirty="0" smtClean="0">
                <a:latin typeface="Lucida Console" pitchFamily="49" charset="0"/>
              </a:rPr>
              <a:t>*HE: ‘l’	*ST:	‘l’	</a:t>
            </a:r>
            <a:r>
              <a:rPr lang="en-US" sz="2400" dirty="0" err="1" smtClean="0">
                <a:latin typeface="Lucida Console" pitchFamily="49" charset="0"/>
              </a:rPr>
              <a:t>yPC</a:t>
            </a:r>
            <a:r>
              <a:rPr lang="en-US" sz="2400" dirty="0" smtClean="0">
                <a:latin typeface="Lucida Console" pitchFamily="49" charset="0"/>
              </a:rPr>
              <a:t>:	3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79512" y="216024"/>
            <a:ext cx="7488832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latin typeface="Lucida Console" pitchFamily="49" charset="0"/>
              </a:rPr>
              <a:t>Hell</a:t>
            </a:r>
            <a:endParaRPr lang="cs-CZ" sz="4400" dirty="0">
              <a:latin typeface="Lucida Console" pitchFamily="49" charset="0"/>
            </a:endParaRPr>
          </a:p>
        </p:txBody>
      </p:sp>
      <p:grpSp>
        <p:nvGrpSpPr>
          <p:cNvPr id="2" name="Skupina 9"/>
          <p:cNvGrpSpPr/>
          <p:nvPr/>
        </p:nvGrpSpPr>
        <p:grpSpPr>
          <a:xfrm>
            <a:off x="8078080" y="6381328"/>
            <a:ext cx="1065920" cy="461665"/>
            <a:chOff x="8078080" y="6381328"/>
            <a:chExt cx="1065920" cy="461665"/>
          </a:xfrm>
        </p:grpSpPr>
        <p:sp>
          <p:nvSpPr>
            <p:cNvPr id="9" name="Šipka doleva 8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0" name="TextovéPole 9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3" name="Skupina 9"/>
          <p:cNvGrpSpPr/>
          <p:nvPr/>
        </p:nvGrpSpPr>
        <p:grpSpPr>
          <a:xfrm>
            <a:off x="8042584" y="5805264"/>
            <a:ext cx="1065920" cy="461665"/>
            <a:chOff x="8078080" y="6381328"/>
            <a:chExt cx="1065920" cy="461665"/>
          </a:xfrm>
        </p:grpSpPr>
        <p:sp>
          <p:nvSpPr>
            <p:cNvPr id="12" name="Šipka doleva 11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3" name="TextovéPole 12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8" name="Skupina 9"/>
          <p:cNvGrpSpPr/>
          <p:nvPr/>
        </p:nvGrpSpPr>
        <p:grpSpPr>
          <a:xfrm>
            <a:off x="7992888" y="5229200"/>
            <a:ext cx="1115616" cy="461665"/>
            <a:chOff x="8028384" y="6381328"/>
            <a:chExt cx="1115616" cy="461665"/>
          </a:xfrm>
        </p:grpSpPr>
        <p:sp>
          <p:nvSpPr>
            <p:cNvPr id="15" name="Šipka doleva 14"/>
            <p:cNvSpPr/>
            <p:nvPr/>
          </p:nvSpPr>
          <p:spPr>
            <a:xfrm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6" name="TextovéPole 15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11" name="Skupina 9"/>
          <p:cNvGrpSpPr/>
          <p:nvPr/>
        </p:nvGrpSpPr>
        <p:grpSpPr>
          <a:xfrm>
            <a:off x="8042584" y="4653136"/>
            <a:ext cx="1065920" cy="461665"/>
            <a:chOff x="8078080" y="6381328"/>
            <a:chExt cx="1065920" cy="461665"/>
          </a:xfrm>
        </p:grpSpPr>
        <p:sp>
          <p:nvSpPr>
            <p:cNvPr id="18" name="Šipka doleva 17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9" name="TextovéPole 18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79512" y="1556792"/>
            <a:ext cx="7560840" cy="3785652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cs-CZ" sz="2400" dirty="0" err="1" smtClean="0">
                <a:latin typeface="Lucida Console" pitchFamily="49" charset="0"/>
              </a:rPr>
              <a:t>HelloWorld</a:t>
            </a:r>
            <a:endParaRPr lang="cs-CZ" sz="2400" dirty="0" smtClean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{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     </a:t>
            </a:r>
            <a:r>
              <a:rPr lang="cs-CZ" sz="2400" dirty="0" smtClean="0">
                <a:latin typeface="Lucida Console" pitchFamily="49" charset="0"/>
              </a:rPr>
              <a:t>[&lt;MOVT_R ST]  [RET text]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</a:t>
            </a:r>
            <a:r>
              <a:rPr lang="cs-CZ" sz="2400" dirty="0" smtClean="0">
                <a:solidFill>
                  <a:srgbClr val="0070C0"/>
                </a:solidFill>
                <a:latin typeface="Lucida Console" pitchFamily="49" charset="0"/>
              </a:rPr>
              <a:t>     </a:t>
            </a:r>
            <a:r>
              <a:rPr lang="cs-CZ" sz="2400" dirty="0" smtClean="0">
                <a:latin typeface="Lucida Console" pitchFamily="49" charset="0"/>
              </a:rPr>
              <a:t>[&lt;MOVT_R HE]  [RET IO_TOUT]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[QNZ_RD *ST]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b="1" dirty="0" smtClean="0">
                <a:solidFill>
                  <a:srgbClr val="FF0000"/>
                </a:solidFill>
                <a:latin typeface="Lucida Console" pitchFamily="49" charset="0"/>
              </a:rPr>
              <a:t>[QRY_DR]      </a:t>
            </a:r>
            <a:r>
              <a:rPr lang="cs-CZ" sz="2400" dirty="0" smtClean="0">
                <a:latin typeface="Lucida Console" pitchFamily="49" charset="0"/>
              </a:rPr>
              <a:t>[|INC ST]</a:t>
            </a:r>
          </a:p>
          <a:p>
            <a:r>
              <a:rPr lang="cs-CZ" sz="2400" dirty="0" smtClean="0">
                <a:latin typeface="Lucida Console" pitchFamily="49" charset="0"/>
              </a:rPr>
              <a:t>[HALT]       [&gt;MOVF_R *ST] [|MOVT *HE]</a:t>
            </a:r>
          </a:p>
          <a:p>
            <a:r>
              <a:rPr lang="cs-CZ" sz="2400" dirty="0" smtClean="0">
                <a:latin typeface="Lucida Console" pitchFamily="49" charset="0"/>
              </a:rPr>
              <a:t>}</a:t>
            </a:r>
          </a:p>
          <a:p>
            <a:endParaRPr lang="cs-CZ" sz="2400" dirty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text:</a:t>
            </a:r>
          </a:p>
          <a:p>
            <a:r>
              <a:rPr lang="cs-CZ" sz="2400" dirty="0" smtClean="0">
                <a:latin typeface="Lucida Console" pitchFamily="49" charset="0"/>
              </a:rPr>
              <a:t>"</a:t>
            </a:r>
            <a:r>
              <a:rPr lang="cs-CZ" sz="2400" dirty="0" err="1" smtClean="0">
                <a:latin typeface="Lucida Console" pitchFamily="49" charset="0"/>
              </a:rPr>
              <a:t>Hello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dirty="0" err="1" smtClean="0">
                <a:latin typeface="Lucida Console" pitchFamily="49" charset="0"/>
              </a:rPr>
              <a:t>World</a:t>
            </a:r>
            <a:r>
              <a:rPr lang="cs-CZ" sz="2400" dirty="0" smtClean="0">
                <a:latin typeface="Lucida Console" pitchFamily="49" charset="0"/>
              </a:rPr>
              <a:t>!\0"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7956376" y="0"/>
            <a:ext cx="1187624" cy="6858000"/>
          </a:xfrm>
          <a:prstGeom prst="rect">
            <a:avLst/>
          </a:prstGeom>
          <a:solidFill>
            <a:srgbClr val="92D050">
              <a:alpha val="5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79512" y="5661248"/>
            <a:ext cx="7488832" cy="830997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92D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cs-CZ" sz="2400" dirty="0" smtClean="0">
                <a:latin typeface="Lucida Console" pitchFamily="49" charset="0"/>
              </a:rPr>
              <a:t>ARG:	</a:t>
            </a:r>
            <a:r>
              <a:rPr lang="en-US" sz="2400" dirty="0" smtClean="0">
                <a:latin typeface="Lucida Console" pitchFamily="49" charset="0"/>
              </a:rPr>
              <a:t>‘l’	ST:	2051	</a:t>
            </a:r>
            <a:r>
              <a:rPr lang="en-US" sz="2400" dirty="0" err="1" smtClean="0">
                <a:latin typeface="Lucida Console" pitchFamily="49" charset="0"/>
              </a:rPr>
              <a:t>xPC</a:t>
            </a:r>
            <a:r>
              <a:rPr lang="en-US" sz="2400" dirty="0" smtClean="0">
                <a:latin typeface="Lucida Console" pitchFamily="49" charset="0"/>
              </a:rPr>
              <a:t>:	1	IS:	1</a:t>
            </a:r>
            <a:r>
              <a:rPr lang="cs-CZ" sz="2400" dirty="0">
                <a:latin typeface="Lucida Console" pitchFamily="49" charset="0"/>
              </a:rPr>
              <a:t/>
            </a:r>
            <a:br>
              <a:rPr lang="cs-CZ" sz="2400" dirty="0">
                <a:latin typeface="Lucida Console" pitchFamily="49" charset="0"/>
              </a:rPr>
            </a:br>
            <a:r>
              <a:rPr lang="en-US" sz="2400" dirty="0" smtClean="0">
                <a:latin typeface="Lucida Console" pitchFamily="49" charset="0"/>
              </a:rPr>
              <a:t>*HE: ‘l’	*ST:	‘l’	</a:t>
            </a:r>
            <a:r>
              <a:rPr lang="en-US" sz="2400" dirty="0" err="1" smtClean="0">
                <a:latin typeface="Lucida Console" pitchFamily="49" charset="0"/>
              </a:rPr>
              <a:t>yPC</a:t>
            </a:r>
            <a:r>
              <a:rPr lang="en-US" sz="2400" dirty="0" smtClean="0">
                <a:latin typeface="Lucida Console" pitchFamily="49" charset="0"/>
              </a:rPr>
              <a:t>:	2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79512" y="216024"/>
            <a:ext cx="7488832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latin typeface="Lucida Console" pitchFamily="49" charset="0"/>
              </a:rPr>
              <a:t>Hell</a:t>
            </a:r>
            <a:endParaRPr lang="cs-CZ" sz="4400" dirty="0">
              <a:latin typeface="Lucida Console" pitchFamily="49" charset="0"/>
            </a:endParaRPr>
          </a:p>
        </p:txBody>
      </p:sp>
      <p:grpSp>
        <p:nvGrpSpPr>
          <p:cNvPr id="2" name="Skupina 9"/>
          <p:cNvGrpSpPr/>
          <p:nvPr/>
        </p:nvGrpSpPr>
        <p:grpSpPr>
          <a:xfrm>
            <a:off x="8078080" y="6381328"/>
            <a:ext cx="1065920" cy="461665"/>
            <a:chOff x="8078080" y="6381328"/>
            <a:chExt cx="1065920" cy="461665"/>
          </a:xfrm>
        </p:grpSpPr>
        <p:sp>
          <p:nvSpPr>
            <p:cNvPr id="9" name="Šipka doleva 8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0" name="TextovéPole 9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3" name="Skupina 9"/>
          <p:cNvGrpSpPr/>
          <p:nvPr/>
        </p:nvGrpSpPr>
        <p:grpSpPr>
          <a:xfrm>
            <a:off x="8042584" y="5805264"/>
            <a:ext cx="1065920" cy="461665"/>
            <a:chOff x="8078080" y="6381328"/>
            <a:chExt cx="1065920" cy="461665"/>
          </a:xfrm>
        </p:grpSpPr>
        <p:sp>
          <p:nvSpPr>
            <p:cNvPr id="12" name="Šipka doleva 11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3" name="TextovéPole 12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8" name="Skupina 9"/>
          <p:cNvGrpSpPr/>
          <p:nvPr/>
        </p:nvGrpSpPr>
        <p:grpSpPr>
          <a:xfrm>
            <a:off x="7992888" y="5229200"/>
            <a:ext cx="1115616" cy="461665"/>
            <a:chOff x="8028384" y="6381328"/>
            <a:chExt cx="1115616" cy="461665"/>
          </a:xfrm>
        </p:grpSpPr>
        <p:sp>
          <p:nvSpPr>
            <p:cNvPr id="15" name="Šipka doleva 14"/>
            <p:cNvSpPr/>
            <p:nvPr/>
          </p:nvSpPr>
          <p:spPr>
            <a:xfrm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6" name="TextovéPole 15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79512" y="1556792"/>
            <a:ext cx="7560840" cy="3785652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cs-CZ" sz="2400" dirty="0" err="1" smtClean="0">
                <a:latin typeface="Lucida Console" pitchFamily="49" charset="0"/>
              </a:rPr>
              <a:t>HelloWorld</a:t>
            </a:r>
            <a:endParaRPr lang="cs-CZ" sz="2400" dirty="0" smtClean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{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     </a:t>
            </a:r>
            <a:r>
              <a:rPr lang="cs-CZ" sz="2400" dirty="0" smtClean="0">
                <a:latin typeface="Lucida Console" pitchFamily="49" charset="0"/>
              </a:rPr>
              <a:t>[&lt;MOVT_R ST]  [RET text]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</a:t>
            </a:r>
            <a:r>
              <a:rPr lang="cs-CZ" sz="2400" dirty="0" smtClean="0">
                <a:solidFill>
                  <a:srgbClr val="0070C0"/>
                </a:solidFill>
                <a:latin typeface="Lucida Console" pitchFamily="49" charset="0"/>
              </a:rPr>
              <a:t>     </a:t>
            </a:r>
            <a:r>
              <a:rPr lang="cs-CZ" sz="2400" dirty="0" smtClean="0">
                <a:latin typeface="Lucida Console" pitchFamily="49" charset="0"/>
              </a:rPr>
              <a:t>[&lt;MOVT_R HE]  [RET IO_TOUT]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[QNZ_RD *ST]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[QRY_DR]      </a:t>
            </a:r>
            <a:r>
              <a:rPr lang="cs-CZ" sz="2400" b="1" dirty="0" smtClean="0">
                <a:solidFill>
                  <a:srgbClr val="FF0000"/>
                </a:solidFill>
                <a:latin typeface="Lucida Console" pitchFamily="49" charset="0"/>
              </a:rPr>
              <a:t>[|INC ST]</a:t>
            </a:r>
          </a:p>
          <a:p>
            <a:r>
              <a:rPr lang="cs-CZ" sz="2400" dirty="0" smtClean="0">
                <a:latin typeface="Lucida Console" pitchFamily="49" charset="0"/>
              </a:rPr>
              <a:t>[HALT]       [&gt;MOVF_R *ST] [|MOVT *HE]</a:t>
            </a:r>
          </a:p>
          <a:p>
            <a:r>
              <a:rPr lang="cs-CZ" sz="2400" dirty="0" smtClean="0">
                <a:latin typeface="Lucida Console" pitchFamily="49" charset="0"/>
              </a:rPr>
              <a:t>}</a:t>
            </a:r>
          </a:p>
          <a:p>
            <a:endParaRPr lang="cs-CZ" sz="2400" dirty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text:</a:t>
            </a:r>
          </a:p>
          <a:p>
            <a:r>
              <a:rPr lang="cs-CZ" sz="2400" dirty="0" smtClean="0">
                <a:latin typeface="Lucida Console" pitchFamily="49" charset="0"/>
              </a:rPr>
              <a:t>"</a:t>
            </a:r>
            <a:r>
              <a:rPr lang="cs-CZ" sz="2400" dirty="0" err="1" smtClean="0">
                <a:latin typeface="Lucida Console" pitchFamily="49" charset="0"/>
              </a:rPr>
              <a:t>Hello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dirty="0" err="1" smtClean="0">
                <a:latin typeface="Lucida Console" pitchFamily="49" charset="0"/>
              </a:rPr>
              <a:t>World</a:t>
            </a:r>
            <a:r>
              <a:rPr lang="cs-CZ" sz="2400" dirty="0" smtClean="0">
                <a:latin typeface="Lucida Console" pitchFamily="49" charset="0"/>
              </a:rPr>
              <a:t>!\0"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7956376" y="0"/>
            <a:ext cx="1187624" cy="6858000"/>
          </a:xfrm>
          <a:prstGeom prst="rect">
            <a:avLst/>
          </a:prstGeom>
          <a:solidFill>
            <a:srgbClr val="92D050">
              <a:alpha val="5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79512" y="5661248"/>
            <a:ext cx="7488832" cy="830997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92D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cs-CZ" sz="2400" dirty="0" smtClean="0">
                <a:latin typeface="Lucida Console" pitchFamily="49" charset="0"/>
              </a:rPr>
              <a:t>ARG:	</a:t>
            </a:r>
            <a:r>
              <a:rPr lang="en-US" sz="2400" dirty="0" smtClean="0">
                <a:latin typeface="Lucida Console" pitchFamily="49" charset="0"/>
              </a:rPr>
              <a:t>‘l’	ST:	2051	</a:t>
            </a:r>
            <a:r>
              <a:rPr lang="en-US" sz="2400" dirty="0" err="1" smtClean="0">
                <a:latin typeface="Lucida Console" pitchFamily="49" charset="0"/>
              </a:rPr>
              <a:t>xPC</a:t>
            </a:r>
            <a:r>
              <a:rPr lang="en-US" sz="2400" dirty="0" smtClean="0">
                <a:latin typeface="Lucida Console" pitchFamily="49" charset="0"/>
              </a:rPr>
              <a:t>:	2	IS:	0</a:t>
            </a:r>
            <a:r>
              <a:rPr lang="cs-CZ" sz="2400" dirty="0">
                <a:latin typeface="Lucida Console" pitchFamily="49" charset="0"/>
              </a:rPr>
              <a:t/>
            </a:r>
            <a:br>
              <a:rPr lang="cs-CZ" sz="2400" dirty="0">
                <a:latin typeface="Lucida Console" pitchFamily="49" charset="0"/>
              </a:rPr>
            </a:br>
            <a:r>
              <a:rPr lang="en-US" sz="2400" dirty="0" smtClean="0">
                <a:latin typeface="Lucida Console" pitchFamily="49" charset="0"/>
              </a:rPr>
              <a:t>*HE: ‘l’	*ST:	‘l’	</a:t>
            </a:r>
            <a:r>
              <a:rPr lang="en-US" sz="2400" dirty="0" err="1" smtClean="0">
                <a:latin typeface="Lucida Console" pitchFamily="49" charset="0"/>
              </a:rPr>
              <a:t>yPC</a:t>
            </a:r>
            <a:r>
              <a:rPr lang="en-US" sz="2400" dirty="0" smtClean="0">
                <a:latin typeface="Lucida Console" pitchFamily="49" charset="0"/>
              </a:rPr>
              <a:t>:	2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79512" y="216024"/>
            <a:ext cx="7488832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latin typeface="Lucida Console" pitchFamily="49" charset="0"/>
              </a:rPr>
              <a:t>Hell</a:t>
            </a:r>
            <a:endParaRPr lang="cs-CZ" sz="4400" dirty="0">
              <a:latin typeface="Lucida Console" pitchFamily="49" charset="0"/>
            </a:endParaRPr>
          </a:p>
        </p:txBody>
      </p:sp>
      <p:grpSp>
        <p:nvGrpSpPr>
          <p:cNvPr id="2" name="Skupina 9"/>
          <p:cNvGrpSpPr/>
          <p:nvPr/>
        </p:nvGrpSpPr>
        <p:grpSpPr>
          <a:xfrm>
            <a:off x="8078080" y="6381328"/>
            <a:ext cx="1065920" cy="461665"/>
            <a:chOff x="8078080" y="6381328"/>
            <a:chExt cx="1065920" cy="461665"/>
          </a:xfrm>
        </p:grpSpPr>
        <p:sp>
          <p:nvSpPr>
            <p:cNvPr id="9" name="Šipka doleva 8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0" name="TextovéPole 9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3" name="Skupina 9"/>
          <p:cNvGrpSpPr/>
          <p:nvPr/>
        </p:nvGrpSpPr>
        <p:grpSpPr>
          <a:xfrm>
            <a:off x="8042584" y="5805264"/>
            <a:ext cx="1065920" cy="461665"/>
            <a:chOff x="8078080" y="6381328"/>
            <a:chExt cx="1065920" cy="461665"/>
          </a:xfrm>
        </p:grpSpPr>
        <p:sp>
          <p:nvSpPr>
            <p:cNvPr id="12" name="Šipka doleva 11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3" name="TextovéPole 12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8" name="Skupina 9"/>
          <p:cNvGrpSpPr/>
          <p:nvPr/>
        </p:nvGrpSpPr>
        <p:grpSpPr>
          <a:xfrm>
            <a:off x="7992888" y="5229200"/>
            <a:ext cx="1115616" cy="461665"/>
            <a:chOff x="8028384" y="6381328"/>
            <a:chExt cx="1115616" cy="461665"/>
          </a:xfrm>
        </p:grpSpPr>
        <p:sp>
          <p:nvSpPr>
            <p:cNvPr id="15" name="Šipka doleva 14"/>
            <p:cNvSpPr/>
            <p:nvPr/>
          </p:nvSpPr>
          <p:spPr>
            <a:xfrm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6" name="TextovéPole 15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11" name="Skupina 9"/>
          <p:cNvGrpSpPr/>
          <p:nvPr/>
        </p:nvGrpSpPr>
        <p:grpSpPr>
          <a:xfrm>
            <a:off x="7992888" y="4653136"/>
            <a:ext cx="1115616" cy="461665"/>
            <a:chOff x="8028384" y="6381328"/>
            <a:chExt cx="1115616" cy="461665"/>
          </a:xfrm>
        </p:grpSpPr>
        <p:sp>
          <p:nvSpPr>
            <p:cNvPr id="18" name="Šipka doleva 17"/>
            <p:cNvSpPr/>
            <p:nvPr/>
          </p:nvSpPr>
          <p:spPr>
            <a:xfrm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9" name="TextovéPole 18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79512" y="1556792"/>
            <a:ext cx="7560840" cy="3785652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cs-CZ" sz="2400" dirty="0" err="1" smtClean="0">
                <a:latin typeface="Lucida Console" pitchFamily="49" charset="0"/>
              </a:rPr>
              <a:t>HelloWorld</a:t>
            </a:r>
            <a:endParaRPr lang="cs-CZ" sz="2400" dirty="0" smtClean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{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     </a:t>
            </a:r>
            <a:r>
              <a:rPr lang="cs-CZ" sz="2400" dirty="0" smtClean="0">
                <a:latin typeface="Lucida Console" pitchFamily="49" charset="0"/>
              </a:rPr>
              <a:t>[&lt;MOVT_R ST]  [RET text]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</a:t>
            </a:r>
            <a:r>
              <a:rPr lang="cs-CZ" sz="2400" dirty="0" smtClean="0">
                <a:solidFill>
                  <a:srgbClr val="0070C0"/>
                </a:solidFill>
                <a:latin typeface="Lucida Console" pitchFamily="49" charset="0"/>
              </a:rPr>
              <a:t>     </a:t>
            </a:r>
            <a:r>
              <a:rPr lang="cs-CZ" sz="2400" dirty="0" smtClean="0">
                <a:latin typeface="Lucida Console" pitchFamily="49" charset="0"/>
              </a:rPr>
              <a:t>[&lt;MOVT_R HE]  [RET IO_TOUT]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[QNZ_RD *ST]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b="1" dirty="0" smtClean="0">
                <a:solidFill>
                  <a:srgbClr val="FF0000"/>
                </a:solidFill>
                <a:latin typeface="Lucida Console" pitchFamily="49" charset="0"/>
              </a:rPr>
              <a:t>[QRY_DR]      </a:t>
            </a:r>
            <a:r>
              <a:rPr lang="cs-CZ" sz="2400" dirty="0" smtClean="0">
                <a:latin typeface="Lucida Console" pitchFamily="49" charset="0"/>
              </a:rPr>
              <a:t>[|INC ST]</a:t>
            </a:r>
          </a:p>
          <a:p>
            <a:r>
              <a:rPr lang="cs-CZ" sz="2400" dirty="0" smtClean="0">
                <a:latin typeface="Lucida Console" pitchFamily="49" charset="0"/>
              </a:rPr>
              <a:t>[HALT]       [&gt;MOVF_R *ST] [|MOVT *HE]</a:t>
            </a:r>
          </a:p>
          <a:p>
            <a:r>
              <a:rPr lang="cs-CZ" sz="2400" dirty="0" smtClean="0">
                <a:latin typeface="Lucida Console" pitchFamily="49" charset="0"/>
              </a:rPr>
              <a:t>}</a:t>
            </a:r>
          </a:p>
          <a:p>
            <a:endParaRPr lang="cs-CZ" sz="2400" dirty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text:</a:t>
            </a:r>
          </a:p>
          <a:p>
            <a:r>
              <a:rPr lang="cs-CZ" sz="2400" dirty="0" smtClean="0">
                <a:latin typeface="Lucida Console" pitchFamily="49" charset="0"/>
              </a:rPr>
              <a:t>"</a:t>
            </a:r>
            <a:r>
              <a:rPr lang="cs-CZ" sz="2400" dirty="0" err="1" smtClean="0">
                <a:latin typeface="Lucida Console" pitchFamily="49" charset="0"/>
              </a:rPr>
              <a:t>Hello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dirty="0" err="1" smtClean="0">
                <a:latin typeface="Lucida Console" pitchFamily="49" charset="0"/>
              </a:rPr>
              <a:t>World</a:t>
            </a:r>
            <a:r>
              <a:rPr lang="cs-CZ" sz="2400" dirty="0" smtClean="0">
                <a:latin typeface="Lucida Console" pitchFamily="49" charset="0"/>
              </a:rPr>
              <a:t>!\0"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7956376" y="0"/>
            <a:ext cx="1187624" cy="6858000"/>
          </a:xfrm>
          <a:prstGeom prst="rect">
            <a:avLst/>
          </a:prstGeom>
          <a:solidFill>
            <a:srgbClr val="92D050">
              <a:alpha val="5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79512" y="5661248"/>
            <a:ext cx="7488832" cy="830997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92D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cs-CZ" sz="2400" dirty="0" smtClean="0">
                <a:latin typeface="Lucida Console" pitchFamily="49" charset="0"/>
              </a:rPr>
              <a:t>ARG:	</a:t>
            </a:r>
            <a:r>
              <a:rPr lang="en-US" sz="2400" dirty="0" smtClean="0">
                <a:latin typeface="Lucida Console" pitchFamily="49" charset="0"/>
              </a:rPr>
              <a:t>‘l’	ST:	2052	</a:t>
            </a:r>
            <a:r>
              <a:rPr lang="en-US" sz="2400" dirty="0" err="1" smtClean="0">
                <a:latin typeface="Lucida Console" pitchFamily="49" charset="0"/>
              </a:rPr>
              <a:t>xPC</a:t>
            </a:r>
            <a:r>
              <a:rPr lang="en-US" sz="2400" dirty="0" smtClean="0">
                <a:latin typeface="Lucida Console" pitchFamily="49" charset="0"/>
              </a:rPr>
              <a:t>:	1	IS:	2</a:t>
            </a:r>
            <a:r>
              <a:rPr lang="cs-CZ" sz="2400" dirty="0">
                <a:latin typeface="Lucida Console" pitchFamily="49" charset="0"/>
              </a:rPr>
              <a:t/>
            </a:r>
            <a:br>
              <a:rPr lang="cs-CZ" sz="2400" dirty="0">
                <a:latin typeface="Lucida Console" pitchFamily="49" charset="0"/>
              </a:rPr>
            </a:br>
            <a:r>
              <a:rPr lang="en-US" sz="2400" dirty="0" smtClean="0">
                <a:latin typeface="Lucida Console" pitchFamily="49" charset="0"/>
              </a:rPr>
              <a:t>*HE: ‘l’	*ST:	‘o’	</a:t>
            </a:r>
            <a:r>
              <a:rPr lang="en-US" sz="2400" dirty="0" err="1" smtClean="0">
                <a:latin typeface="Lucida Console" pitchFamily="49" charset="0"/>
              </a:rPr>
              <a:t>yPC</a:t>
            </a:r>
            <a:r>
              <a:rPr lang="en-US" sz="2400" dirty="0" smtClean="0">
                <a:latin typeface="Lucida Console" pitchFamily="49" charset="0"/>
              </a:rPr>
              <a:t>:	2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79512" y="216024"/>
            <a:ext cx="7488832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latin typeface="Lucida Console" pitchFamily="49" charset="0"/>
              </a:rPr>
              <a:t>Hell</a:t>
            </a:r>
            <a:endParaRPr lang="cs-CZ" sz="4400" dirty="0">
              <a:latin typeface="Lucida Console" pitchFamily="49" charset="0"/>
            </a:endParaRPr>
          </a:p>
        </p:txBody>
      </p:sp>
      <p:grpSp>
        <p:nvGrpSpPr>
          <p:cNvPr id="2" name="Skupina 9"/>
          <p:cNvGrpSpPr/>
          <p:nvPr/>
        </p:nvGrpSpPr>
        <p:grpSpPr>
          <a:xfrm>
            <a:off x="8078080" y="6381328"/>
            <a:ext cx="1065920" cy="461665"/>
            <a:chOff x="8078080" y="6381328"/>
            <a:chExt cx="1065920" cy="461665"/>
          </a:xfrm>
        </p:grpSpPr>
        <p:sp>
          <p:nvSpPr>
            <p:cNvPr id="9" name="Šipka doleva 8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0" name="TextovéPole 9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3" name="Skupina 9"/>
          <p:cNvGrpSpPr/>
          <p:nvPr/>
        </p:nvGrpSpPr>
        <p:grpSpPr>
          <a:xfrm>
            <a:off x="8042584" y="5805264"/>
            <a:ext cx="1065920" cy="461665"/>
            <a:chOff x="8078080" y="6381328"/>
            <a:chExt cx="1065920" cy="461665"/>
          </a:xfrm>
        </p:grpSpPr>
        <p:sp>
          <p:nvSpPr>
            <p:cNvPr id="12" name="Šipka doleva 11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3" name="TextovéPole 12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8" name="Skupina 9"/>
          <p:cNvGrpSpPr/>
          <p:nvPr/>
        </p:nvGrpSpPr>
        <p:grpSpPr>
          <a:xfrm>
            <a:off x="7992888" y="5229200"/>
            <a:ext cx="1115616" cy="461665"/>
            <a:chOff x="8028384" y="6381328"/>
            <a:chExt cx="1115616" cy="461665"/>
          </a:xfrm>
        </p:grpSpPr>
        <p:sp>
          <p:nvSpPr>
            <p:cNvPr id="15" name="Šipka doleva 14"/>
            <p:cNvSpPr/>
            <p:nvPr/>
          </p:nvSpPr>
          <p:spPr>
            <a:xfrm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6" name="TextovéPole 15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79512" y="1556792"/>
            <a:ext cx="7560840" cy="3785652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cs-CZ" sz="2400" dirty="0" err="1" smtClean="0">
                <a:latin typeface="Lucida Console" pitchFamily="49" charset="0"/>
              </a:rPr>
              <a:t>HelloWorld</a:t>
            </a:r>
            <a:endParaRPr lang="cs-CZ" sz="2400" dirty="0" smtClean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{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     </a:t>
            </a:r>
            <a:r>
              <a:rPr lang="cs-CZ" sz="2400" dirty="0" smtClean="0">
                <a:latin typeface="Lucida Console" pitchFamily="49" charset="0"/>
              </a:rPr>
              <a:t>[&lt;MOVT_R ST]  [RET text]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</a:t>
            </a:r>
            <a:r>
              <a:rPr lang="cs-CZ" sz="2400" dirty="0" smtClean="0">
                <a:solidFill>
                  <a:srgbClr val="0070C0"/>
                </a:solidFill>
                <a:latin typeface="Lucida Console" pitchFamily="49" charset="0"/>
              </a:rPr>
              <a:t>     </a:t>
            </a:r>
            <a:r>
              <a:rPr lang="cs-CZ" sz="2400" dirty="0" smtClean="0">
                <a:latin typeface="Lucida Console" pitchFamily="49" charset="0"/>
              </a:rPr>
              <a:t>[&lt;MOVT_R HE]  [RET IO_TOUT]</a:t>
            </a:r>
          </a:p>
          <a:p>
            <a:r>
              <a:rPr lang="cs-CZ" sz="2400" b="1" dirty="0" smtClean="0">
                <a:solidFill>
                  <a:srgbClr val="FF0000"/>
                </a:solidFill>
                <a:latin typeface="Lucida Console" pitchFamily="49" charset="0"/>
              </a:rPr>
              <a:t>[QNZ_RD *ST]</a:t>
            </a:r>
            <a:r>
              <a:rPr lang="cs-CZ" sz="2400" dirty="0" smtClean="0">
                <a:latin typeface="Lucida Console" pitchFamily="49" charset="0"/>
              </a:rPr>
              <a:t> [QRY_DR]      [|INC ST]</a:t>
            </a:r>
          </a:p>
          <a:p>
            <a:r>
              <a:rPr lang="cs-CZ" sz="2400" dirty="0" smtClean="0">
                <a:latin typeface="Lucida Console" pitchFamily="49" charset="0"/>
              </a:rPr>
              <a:t>[HALT]       [&gt;MOVF_R *ST] [|MOVT *HE]</a:t>
            </a:r>
          </a:p>
          <a:p>
            <a:r>
              <a:rPr lang="cs-CZ" sz="2400" dirty="0" smtClean="0">
                <a:latin typeface="Lucida Console" pitchFamily="49" charset="0"/>
              </a:rPr>
              <a:t>}</a:t>
            </a:r>
          </a:p>
          <a:p>
            <a:endParaRPr lang="cs-CZ" sz="2400" dirty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text:</a:t>
            </a:r>
          </a:p>
          <a:p>
            <a:r>
              <a:rPr lang="cs-CZ" sz="2400" dirty="0" smtClean="0">
                <a:latin typeface="Lucida Console" pitchFamily="49" charset="0"/>
              </a:rPr>
              <a:t>"</a:t>
            </a:r>
            <a:r>
              <a:rPr lang="cs-CZ" sz="2400" dirty="0" err="1" smtClean="0">
                <a:latin typeface="Lucida Console" pitchFamily="49" charset="0"/>
              </a:rPr>
              <a:t>Hello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dirty="0" err="1" smtClean="0">
                <a:latin typeface="Lucida Console" pitchFamily="49" charset="0"/>
              </a:rPr>
              <a:t>World</a:t>
            </a:r>
            <a:r>
              <a:rPr lang="cs-CZ" sz="2400" dirty="0" smtClean="0">
                <a:latin typeface="Lucida Console" pitchFamily="49" charset="0"/>
              </a:rPr>
              <a:t>!\0"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7956376" y="0"/>
            <a:ext cx="1187624" cy="6858000"/>
          </a:xfrm>
          <a:prstGeom prst="rect">
            <a:avLst/>
          </a:prstGeom>
          <a:solidFill>
            <a:srgbClr val="92D050">
              <a:alpha val="5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79512" y="5661248"/>
            <a:ext cx="7488832" cy="830997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92D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cs-CZ" sz="2400" dirty="0" smtClean="0">
                <a:latin typeface="Lucida Console" pitchFamily="49" charset="0"/>
              </a:rPr>
              <a:t>ARG:	</a:t>
            </a:r>
            <a:r>
              <a:rPr lang="en-US" sz="2400" dirty="0" smtClean="0">
                <a:latin typeface="Lucida Console" pitchFamily="49" charset="0"/>
              </a:rPr>
              <a:t>‘l’	ST:	2052	</a:t>
            </a:r>
            <a:r>
              <a:rPr lang="en-US" sz="2400" dirty="0" err="1" smtClean="0">
                <a:latin typeface="Lucida Console" pitchFamily="49" charset="0"/>
              </a:rPr>
              <a:t>xPC</a:t>
            </a:r>
            <a:r>
              <a:rPr lang="en-US" sz="2400" dirty="0" smtClean="0">
                <a:latin typeface="Lucida Console" pitchFamily="49" charset="0"/>
              </a:rPr>
              <a:t>:	0	IS:	1</a:t>
            </a:r>
            <a:r>
              <a:rPr lang="cs-CZ" sz="2400" dirty="0">
                <a:latin typeface="Lucida Console" pitchFamily="49" charset="0"/>
              </a:rPr>
              <a:t/>
            </a:r>
            <a:br>
              <a:rPr lang="cs-CZ" sz="2400" dirty="0">
                <a:latin typeface="Lucida Console" pitchFamily="49" charset="0"/>
              </a:rPr>
            </a:br>
            <a:r>
              <a:rPr lang="en-US" sz="2400" dirty="0" smtClean="0">
                <a:latin typeface="Lucida Console" pitchFamily="49" charset="0"/>
              </a:rPr>
              <a:t>*HE: ‘l’	*ST:	‘o’	</a:t>
            </a:r>
            <a:r>
              <a:rPr lang="en-US" sz="2400" dirty="0" err="1" smtClean="0">
                <a:latin typeface="Lucida Console" pitchFamily="49" charset="0"/>
              </a:rPr>
              <a:t>yPC</a:t>
            </a:r>
            <a:r>
              <a:rPr lang="en-US" sz="2400" dirty="0" smtClean="0">
                <a:latin typeface="Lucida Console" pitchFamily="49" charset="0"/>
              </a:rPr>
              <a:t>:	2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79512" y="216024"/>
            <a:ext cx="7488832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latin typeface="Lucida Console" pitchFamily="49" charset="0"/>
              </a:rPr>
              <a:t>Hell</a:t>
            </a:r>
            <a:endParaRPr lang="cs-CZ" sz="4400" dirty="0">
              <a:latin typeface="Lucida Console" pitchFamily="49" charset="0"/>
            </a:endParaRPr>
          </a:p>
        </p:txBody>
      </p:sp>
      <p:grpSp>
        <p:nvGrpSpPr>
          <p:cNvPr id="2" name="Skupina 9"/>
          <p:cNvGrpSpPr/>
          <p:nvPr/>
        </p:nvGrpSpPr>
        <p:grpSpPr>
          <a:xfrm>
            <a:off x="8078080" y="6381328"/>
            <a:ext cx="1065920" cy="461665"/>
            <a:chOff x="8078080" y="6381328"/>
            <a:chExt cx="1065920" cy="461665"/>
          </a:xfrm>
        </p:grpSpPr>
        <p:sp>
          <p:nvSpPr>
            <p:cNvPr id="9" name="Šipka doleva 8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0" name="TextovéPole 9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3" name="Skupina 9"/>
          <p:cNvGrpSpPr/>
          <p:nvPr/>
        </p:nvGrpSpPr>
        <p:grpSpPr>
          <a:xfrm>
            <a:off x="8042584" y="5805264"/>
            <a:ext cx="1065920" cy="461665"/>
            <a:chOff x="8078080" y="6381328"/>
            <a:chExt cx="1065920" cy="461665"/>
          </a:xfrm>
        </p:grpSpPr>
        <p:sp>
          <p:nvSpPr>
            <p:cNvPr id="12" name="Šipka doleva 11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3" name="TextovéPole 12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79512" y="1556792"/>
            <a:ext cx="7560840" cy="3785652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cs-CZ" sz="2400" dirty="0" err="1" smtClean="0">
                <a:latin typeface="Lucida Console" pitchFamily="49" charset="0"/>
              </a:rPr>
              <a:t>HelloWorld</a:t>
            </a:r>
            <a:endParaRPr lang="cs-CZ" sz="2400" dirty="0" smtClean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{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     </a:t>
            </a:r>
            <a:r>
              <a:rPr lang="cs-CZ" sz="2400" dirty="0" smtClean="0">
                <a:latin typeface="Lucida Console" pitchFamily="49" charset="0"/>
              </a:rPr>
              <a:t>[&lt;MOVT_R ST]  [RET text]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</a:t>
            </a:r>
            <a:r>
              <a:rPr lang="cs-CZ" sz="2400" dirty="0" smtClean="0">
                <a:solidFill>
                  <a:srgbClr val="0070C0"/>
                </a:solidFill>
                <a:latin typeface="Lucida Console" pitchFamily="49" charset="0"/>
              </a:rPr>
              <a:t>     </a:t>
            </a:r>
            <a:r>
              <a:rPr lang="cs-CZ" sz="2400" dirty="0" smtClean="0">
                <a:latin typeface="Lucida Console" pitchFamily="49" charset="0"/>
              </a:rPr>
              <a:t>[&lt;MOVT_R HE]  [RET IO_TOUT]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[QNZ_RD *ST]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b="1" dirty="0" smtClean="0">
                <a:solidFill>
                  <a:srgbClr val="FF0000"/>
                </a:solidFill>
                <a:latin typeface="Lucida Console" pitchFamily="49" charset="0"/>
              </a:rPr>
              <a:t>[QRY_DR]      </a:t>
            </a:r>
            <a:r>
              <a:rPr lang="cs-CZ" sz="2400" dirty="0" smtClean="0">
                <a:latin typeface="Lucida Console" pitchFamily="49" charset="0"/>
              </a:rPr>
              <a:t>[|INC ST]</a:t>
            </a:r>
          </a:p>
          <a:p>
            <a:r>
              <a:rPr lang="cs-CZ" sz="2400" dirty="0" smtClean="0">
                <a:latin typeface="Lucida Console" pitchFamily="49" charset="0"/>
              </a:rPr>
              <a:t>[HALT]       [&gt;MOVF_R *ST] [|MOVT *HE]</a:t>
            </a:r>
          </a:p>
          <a:p>
            <a:r>
              <a:rPr lang="cs-CZ" sz="2400" dirty="0" smtClean="0">
                <a:latin typeface="Lucida Console" pitchFamily="49" charset="0"/>
              </a:rPr>
              <a:t>}</a:t>
            </a:r>
          </a:p>
          <a:p>
            <a:endParaRPr lang="cs-CZ" sz="2400" dirty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text:</a:t>
            </a:r>
          </a:p>
          <a:p>
            <a:r>
              <a:rPr lang="cs-CZ" sz="2400" dirty="0" smtClean="0">
                <a:latin typeface="Lucida Console" pitchFamily="49" charset="0"/>
              </a:rPr>
              <a:t>"</a:t>
            </a:r>
            <a:r>
              <a:rPr lang="cs-CZ" sz="2400" dirty="0" err="1" smtClean="0">
                <a:latin typeface="Lucida Console" pitchFamily="49" charset="0"/>
              </a:rPr>
              <a:t>Hello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dirty="0" err="1" smtClean="0">
                <a:latin typeface="Lucida Console" pitchFamily="49" charset="0"/>
              </a:rPr>
              <a:t>World</a:t>
            </a:r>
            <a:r>
              <a:rPr lang="cs-CZ" sz="2400" dirty="0" smtClean="0">
                <a:latin typeface="Lucida Console" pitchFamily="49" charset="0"/>
              </a:rPr>
              <a:t>!\0"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7956376" y="0"/>
            <a:ext cx="1187624" cy="6858000"/>
          </a:xfrm>
          <a:prstGeom prst="rect">
            <a:avLst/>
          </a:prstGeom>
          <a:solidFill>
            <a:srgbClr val="92D050">
              <a:alpha val="5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79512" y="5661248"/>
            <a:ext cx="7488832" cy="830997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92D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cs-CZ" sz="2400" dirty="0" smtClean="0">
                <a:latin typeface="Lucida Console" pitchFamily="49" charset="0"/>
              </a:rPr>
              <a:t>ARG:	</a:t>
            </a:r>
            <a:r>
              <a:rPr lang="en-US" sz="2400" dirty="0" smtClean="0">
                <a:latin typeface="Lucida Console" pitchFamily="49" charset="0"/>
              </a:rPr>
              <a:t>‘l’	ST:	2052	</a:t>
            </a:r>
            <a:r>
              <a:rPr lang="en-US" sz="2400" dirty="0" err="1" smtClean="0">
                <a:latin typeface="Lucida Console" pitchFamily="49" charset="0"/>
              </a:rPr>
              <a:t>xPC</a:t>
            </a:r>
            <a:r>
              <a:rPr lang="en-US" sz="2400" dirty="0" smtClean="0">
                <a:latin typeface="Lucida Console" pitchFamily="49" charset="0"/>
              </a:rPr>
              <a:t>:	1	IS:	0</a:t>
            </a:r>
            <a:r>
              <a:rPr lang="cs-CZ" sz="2400" dirty="0">
                <a:latin typeface="Lucida Console" pitchFamily="49" charset="0"/>
              </a:rPr>
              <a:t/>
            </a:r>
            <a:br>
              <a:rPr lang="cs-CZ" sz="2400" dirty="0">
                <a:latin typeface="Lucida Console" pitchFamily="49" charset="0"/>
              </a:rPr>
            </a:br>
            <a:r>
              <a:rPr lang="en-US" sz="2400" dirty="0" smtClean="0">
                <a:latin typeface="Lucida Console" pitchFamily="49" charset="0"/>
              </a:rPr>
              <a:t>*HE: ‘l’	*ST:	‘o’	</a:t>
            </a:r>
            <a:r>
              <a:rPr lang="en-US" sz="2400" dirty="0" err="1" smtClean="0">
                <a:latin typeface="Lucida Console" pitchFamily="49" charset="0"/>
              </a:rPr>
              <a:t>yPC</a:t>
            </a:r>
            <a:r>
              <a:rPr lang="en-US" sz="2400" dirty="0" smtClean="0">
                <a:latin typeface="Lucida Console" pitchFamily="49" charset="0"/>
              </a:rPr>
              <a:t>:	2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79512" y="216024"/>
            <a:ext cx="7488832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latin typeface="Lucida Console" pitchFamily="49" charset="0"/>
              </a:rPr>
              <a:t>Hell</a:t>
            </a:r>
            <a:endParaRPr lang="cs-CZ" sz="4400" dirty="0">
              <a:latin typeface="Lucida Console" pitchFamily="49" charset="0"/>
            </a:endParaRPr>
          </a:p>
        </p:txBody>
      </p:sp>
      <p:grpSp>
        <p:nvGrpSpPr>
          <p:cNvPr id="2" name="Skupina 9"/>
          <p:cNvGrpSpPr/>
          <p:nvPr/>
        </p:nvGrpSpPr>
        <p:grpSpPr>
          <a:xfrm>
            <a:off x="8078080" y="6381328"/>
            <a:ext cx="1065920" cy="461665"/>
            <a:chOff x="8078080" y="6381328"/>
            <a:chExt cx="1065920" cy="461665"/>
          </a:xfrm>
        </p:grpSpPr>
        <p:sp>
          <p:nvSpPr>
            <p:cNvPr id="9" name="Šipka doleva 8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0" name="TextovéPole 9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3" name="Skupina 9"/>
          <p:cNvGrpSpPr/>
          <p:nvPr/>
        </p:nvGrpSpPr>
        <p:grpSpPr>
          <a:xfrm>
            <a:off x="8042584" y="5805264"/>
            <a:ext cx="1065920" cy="461665"/>
            <a:chOff x="8078080" y="6381328"/>
            <a:chExt cx="1065920" cy="461665"/>
          </a:xfrm>
        </p:grpSpPr>
        <p:sp>
          <p:nvSpPr>
            <p:cNvPr id="12" name="Šipka doleva 11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3" name="TextovéPole 12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8" name="Skupina 9"/>
          <p:cNvGrpSpPr/>
          <p:nvPr/>
        </p:nvGrpSpPr>
        <p:grpSpPr>
          <a:xfrm>
            <a:off x="7992888" y="5229200"/>
            <a:ext cx="1115616" cy="461665"/>
            <a:chOff x="8028384" y="6381328"/>
            <a:chExt cx="1115616" cy="461665"/>
          </a:xfrm>
        </p:grpSpPr>
        <p:sp>
          <p:nvSpPr>
            <p:cNvPr id="15" name="Šipka doleva 14"/>
            <p:cNvSpPr/>
            <p:nvPr/>
          </p:nvSpPr>
          <p:spPr>
            <a:xfrm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6" name="TextovéPole 15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79512" y="1556792"/>
            <a:ext cx="7560840" cy="3785652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cs-CZ" sz="2400" dirty="0" err="1" smtClean="0">
                <a:latin typeface="Lucida Console" pitchFamily="49" charset="0"/>
              </a:rPr>
              <a:t>HelloWorld</a:t>
            </a:r>
            <a:endParaRPr lang="cs-CZ" sz="2400" dirty="0" smtClean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{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     </a:t>
            </a:r>
            <a:r>
              <a:rPr lang="cs-CZ" sz="2400" dirty="0" smtClean="0">
                <a:latin typeface="Lucida Console" pitchFamily="49" charset="0"/>
              </a:rPr>
              <a:t>[&lt;MOVT_R ST]  [RET text]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</a:t>
            </a:r>
            <a:r>
              <a:rPr lang="cs-CZ" sz="2400" dirty="0" smtClean="0">
                <a:solidFill>
                  <a:srgbClr val="0070C0"/>
                </a:solidFill>
                <a:latin typeface="Lucida Console" pitchFamily="49" charset="0"/>
              </a:rPr>
              <a:t>     </a:t>
            </a:r>
            <a:r>
              <a:rPr lang="cs-CZ" sz="2400" dirty="0" smtClean="0">
                <a:latin typeface="Lucida Console" pitchFamily="49" charset="0"/>
              </a:rPr>
              <a:t>[&lt;MOVT_R HE]  [RET IO_TOUT]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[QNZ_RD *ST]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[QRY_DR]      </a:t>
            </a:r>
            <a:r>
              <a:rPr lang="cs-CZ" sz="2400" dirty="0" smtClean="0">
                <a:latin typeface="Lucida Console" pitchFamily="49" charset="0"/>
              </a:rPr>
              <a:t>[|INC ST]</a:t>
            </a:r>
          </a:p>
          <a:p>
            <a:r>
              <a:rPr lang="cs-CZ" sz="2400" dirty="0" smtClean="0">
                <a:latin typeface="Lucida Console" pitchFamily="49" charset="0"/>
              </a:rPr>
              <a:t>[HALT]       </a:t>
            </a:r>
            <a:r>
              <a:rPr lang="cs-CZ" sz="2400" b="1" dirty="0" smtClean="0">
                <a:solidFill>
                  <a:srgbClr val="FF0000"/>
                </a:solidFill>
                <a:latin typeface="Lucida Console" pitchFamily="49" charset="0"/>
              </a:rPr>
              <a:t>[&gt;MOVF_R *ST] </a:t>
            </a:r>
            <a:r>
              <a:rPr lang="cs-CZ" sz="2400" dirty="0" smtClean="0">
                <a:latin typeface="Lucida Console" pitchFamily="49" charset="0"/>
              </a:rPr>
              <a:t>[|MOVT *HE]</a:t>
            </a:r>
          </a:p>
          <a:p>
            <a:r>
              <a:rPr lang="cs-CZ" sz="2400" dirty="0" smtClean="0">
                <a:latin typeface="Lucida Console" pitchFamily="49" charset="0"/>
              </a:rPr>
              <a:t>}</a:t>
            </a:r>
          </a:p>
          <a:p>
            <a:endParaRPr lang="cs-CZ" sz="2400" dirty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text:</a:t>
            </a:r>
          </a:p>
          <a:p>
            <a:r>
              <a:rPr lang="cs-CZ" sz="2400" dirty="0" smtClean="0">
                <a:latin typeface="Lucida Console" pitchFamily="49" charset="0"/>
              </a:rPr>
              <a:t>"</a:t>
            </a:r>
            <a:r>
              <a:rPr lang="cs-CZ" sz="2400" dirty="0" err="1" smtClean="0">
                <a:latin typeface="Lucida Console" pitchFamily="49" charset="0"/>
              </a:rPr>
              <a:t>Hello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dirty="0" err="1" smtClean="0">
                <a:latin typeface="Lucida Console" pitchFamily="49" charset="0"/>
              </a:rPr>
              <a:t>World</a:t>
            </a:r>
            <a:r>
              <a:rPr lang="cs-CZ" sz="2400" dirty="0" smtClean="0">
                <a:latin typeface="Lucida Console" pitchFamily="49" charset="0"/>
              </a:rPr>
              <a:t>!\0"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7956376" y="0"/>
            <a:ext cx="1187624" cy="6858000"/>
          </a:xfrm>
          <a:prstGeom prst="rect">
            <a:avLst/>
          </a:prstGeom>
          <a:solidFill>
            <a:srgbClr val="92D050">
              <a:alpha val="5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79512" y="5661248"/>
            <a:ext cx="7488832" cy="830997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92D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cs-CZ" sz="2400" dirty="0" smtClean="0">
                <a:latin typeface="Lucida Console" pitchFamily="49" charset="0"/>
              </a:rPr>
              <a:t>ARG:	</a:t>
            </a:r>
            <a:r>
              <a:rPr lang="en-US" sz="2400" dirty="0" smtClean="0">
                <a:latin typeface="Lucida Console" pitchFamily="49" charset="0"/>
              </a:rPr>
              <a:t>‘l’	ST:	2052	</a:t>
            </a:r>
            <a:r>
              <a:rPr lang="en-US" sz="2400" dirty="0" err="1" smtClean="0">
                <a:latin typeface="Lucida Console" pitchFamily="49" charset="0"/>
              </a:rPr>
              <a:t>xPC</a:t>
            </a:r>
            <a:r>
              <a:rPr lang="en-US" sz="2400" dirty="0" smtClean="0">
                <a:latin typeface="Lucida Console" pitchFamily="49" charset="0"/>
              </a:rPr>
              <a:t>:	1	IS:	0</a:t>
            </a:r>
            <a:r>
              <a:rPr lang="cs-CZ" sz="2400" dirty="0">
                <a:latin typeface="Lucida Console" pitchFamily="49" charset="0"/>
              </a:rPr>
              <a:t/>
            </a:r>
            <a:br>
              <a:rPr lang="cs-CZ" sz="2400" dirty="0">
                <a:latin typeface="Lucida Console" pitchFamily="49" charset="0"/>
              </a:rPr>
            </a:br>
            <a:r>
              <a:rPr lang="en-US" sz="2400" dirty="0" smtClean="0">
                <a:latin typeface="Lucida Console" pitchFamily="49" charset="0"/>
              </a:rPr>
              <a:t>*HE: ‘l’	*ST:	‘o’	</a:t>
            </a:r>
            <a:r>
              <a:rPr lang="en-US" sz="2400" dirty="0" err="1" smtClean="0">
                <a:latin typeface="Lucida Console" pitchFamily="49" charset="0"/>
              </a:rPr>
              <a:t>yPC</a:t>
            </a:r>
            <a:r>
              <a:rPr lang="en-US" sz="2400" dirty="0" smtClean="0">
                <a:latin typeface="Lucida Console" pitchFamily="49" charset="0"/>
              </a:rPr>
              <a:t>:	3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79512" y="216024"/>
            <a:ext cx="7488832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latin typeface="Lucida Console" pitchFamily="49" charset="0"/>
              </a:rPr>
              <a:t>Hell</a:t>
            </a:r>
            <a:endParaRPr lang="cs-CZ" sz="4400" dirty="0">
              <a:latin typeface="Lucida Console" pitchFamily="49" charset="0"/>
            </a:endParaRPr>
          </a:p>
        </p:txBody>
      </p:sp>
      <p:grpSp>
        <p:nvGrpSpPr>
          <p:cNvPr id="2" name="Skupina 9"/>
          <p:cNvGrpSpPr/>
          <p:nvPr/>
        </p:nvGrpSpPr>
        <p:grpSpPr>
          <a:xfrm>
            <a:off x="8078080" y="6381328"/>
            <a:ext cx="1065920" cy="461665"/>
            <a:chOff x="8078080" y="6381328"/>
            <a:chExt cx="1065920" cy="461665"/>
          </a:xfrm>
        </p:grpSpPr>
        <p:sp>
          <p:nvSpPr>
            <p:cNvPr id="9" name="Šipka doleva 8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0" name="TextovéPole 9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3" name="Skupina 9"/>
          <p:cNvGrpSpPr/>
          <p:nvPr/>
        </p:nvGrpSpPr>
        <p:grpSpPr>
          <a:xfrm>
            <a:off x="8042584" y="5805264"/>
            <a:ext cx="1065920" cy="461665"/>
            <a:chOff x="8078080" y="6381328"/>
            <a:chExt cx="1065920" cy="461665"/>
          </a:xfrm>
        </p:grpSpPr>
        <p:sp>
          <p:nvSpPr>
            <p:cNvPr id="12" name="Šipka doleva 11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3" name="TextovéPole 12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8" name="Skupina 9"/>
          <p:cNvGrpSpPr/>
          <p:nvPr/>
        </p:nvGrpSpPr>
        <p:grpSpPr>
          <a:xfrm>
            <a:off x="7992888" y="5229200"/>
            <a:ext cx="1115616" cy="461665"/>
            <a:chOff x="8028384" y="6381328"/>
            <a:chExt cx="1115616" cy="461665"/>
          </a:xfrm>
        </p:grpSpPr>
        <p:sp>
          <p:nvSpPr>
            <p:cNvPr id="15" name="Šipka doleva 14"/>
            <p:cNvSpPr/>
            <p:nvPr/>
          </p:nvSpPr>
          <p:spPr>
            <a:xfrm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6" name="TextovéPole 15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11" name="Skupina 9"/>
          <p:cNvGrpSpPr/>
          <p:nvPr/>
        </p:nvGrpSpPr>
        <p:grpSpPr>
          <a:xfrm>
            <a:off x="8042584" y="4653136"/>
            <a:ext cx="1065920" cy="461665"/>
            <a:chOff x="8078080" y="6381328"/>
            <a:chExt cx="1065920" cy="461665"/>
          </a:xfrm>
        </p:grpSpPr>
        <p:sp>
          <p:nvSpPr>
            <p:cNvPr id="18" name="Šipka doleva 17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9" name="TextovéPole 18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79512" y="1556792"/>
            <a:ext cx="7560840" cy="3785652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cs-CZ" sz="2400" dirty="0" err="1" smtClean="0">
                <a:latin typeface="Lucida Console" pitchFamily="49" charset="0"/>
              </a:rPr>
              <a:t>HelloWorld</a:t>
            </a:r>
            <a:endParaRPr lang="cs-CZ" sz="2400" dirty="0" smtClean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{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     </a:t>
            </a:r>
            <a:r>
              <a:rPr lang="cs-CZ" sz="2400" dirty="0" smtClean="0">
                <a:latin typeface="Lucida Console" pitchFamily="49" charset="0"/>
              </a:rPr>
              <a:t>[&lt;MOVT_R ST]  [RET text]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</a:t>
            </a:r>
            <a:r>
              <a:rPr lang="cs-CZ" sz="2400" dirty="0" smtClean="0">
                <a:solidFill>
                  <a:srgbClr val="0070C0"/>
                </a:solidFill>
                <a:latin typeface="Lucida Console" pitchFamily="49" charset="0"/>
              </a:rPr>
              <a:t>     </a:t>
            </a:r>
            <a:r>
              <a:rPr lang="cs-CZ" sz="2400" dirty="0" smtClean="0">
                <a:latin typeface="Lucida Console" pitchFamily="49" charset="0"/>
              </a:rPr>
              <a:t>[&lt;MOVT_R HE]  [RET IO_TOUT]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[QNZ_RD *ST]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[QRY_DR]      </a:t>
            </a:r>
            <a:r>
              <a:rPr lang="cs-CZ" sz="2400" dirty="0" smtClean="0">
                <a:latin typeface="Lucida Console" pitchFamily="49" charset="0"/>
              </a:rPr>
              <a:t>[|INC ST]</a:t>
            </a:r>
          </a:p>
          <a:p>
            <a:r>
              <a:rPr lang="cs-CZ" sz="2400" dirty="0" smtClean="0">
                <a:latin typeface="Lucida Console" pitchFamily="49" charset="0"/>
              </a:rPr>
              <a:t>[HALT]       </a:t>
            </a:r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[&gt;MOVF_R *ST] </a:t>
            </a:r>
            <a:r>
              <a:rPr lang="cs-CZ" sz="2400" b="1" dirty="0" smtClean="0">
                <a:solidFill>
                  <a:srgbClr val="FF0000"/>
                </a:solidFill>
                <a:latin typeface="Lucida Console" pitchFamily="49" charset="0"/>
              </a:rPr>
              <a:t>[|MOVT *HE]</a:t>
            </a:r>
          </a:p>
          <a:p>
            <a:r>
              <a:rPr lang="cs-CZ" sz="2400" dirty="0" smtClean="0">
                <a:latin typeface="Lucida Console" pitchFamily="49" charset="0"/>
              </a:rPr>
              <a:t>}</a:t>
            </a:r>
          </a:p>
          <a:p>
            <a:endParaRPr lang="cs-CZ" sz="2400" dirty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text:</a:t>
            </a:r>
          </a:p>
          <a:p>
            <a:r>
              <a:rPr lang="cs-CZ" sz="2400" dirty="0" smtClean="0">
                <a:latin typeface="Lucida Console" pitchFamily="49" charset="0"/>
              </a:rPr>
              <a:t>"</a:t>
            </a:r>
            <a:r>
              <a:rPr lang="cs-CZ" sz="2400" dirty="0" err="1" smtClean="0">
                <a:latin typeface="Lucida Console" pitchFamily="49" charset="0"/>
              </a:rPr>
              <a:t>Hello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dirty="0" err="1" smtClean="0">
                <a:latin typeface="Lucida Console" pitchFamily="49" charset="0"/>
              </a:rPr>
              <a:t>World</a:t>
            </a:r>
            <a:r>
              <a:rPr lang="cs-CZ" sz="2400" dirty="0" smtClean="0">
                <a:latin typeface="Lucida Console" pitchFamily="49" charset="0"/>
              </a:rPr>
              <a:t>!\0"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7956376" y="0"/>
            <a:ext cx="1187624" cy="6858000"/>
          </a:xfrm>
          <a:prstGeom prst="rect">
            <a:avLst/>
          </a:prstGeom>
          <a:solidFill>
            <a:srgbClr val="92D050">
              <a:alpha val="5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79512" y="5661248"/>
            <a:ext cx="7488832" cy="830997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92D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cs-CZ" sz="2400" dirty="0" smtClean="0">
                <a:latin typeface="Lucida Console" pitchFamily="49" charset="0"/>
              </a:rPr>
              <a:t>ARG:	</a:t>
            </a:r>
            <a:r>
              <a:rPr lang="en-US" sz="2400" dirty="0" smtClean="0">
                <a:latin typeface="Lucida Console" pitchFamily="49" charset="0"/>
              </a:rPr>
              <a:t>‘o’	ST:	2052	</a:t>
            </a:r>
            <a:r>
              <a:rPr lang="en-US" sz="2400" dirty="0" err="1" smtClean="0">
                <a:latin typeface="Lucida Console" pitchFamily="49" charset="0"/>
              </a:rPr>
              <a:t>xPC</a:t>
            </a:r>
            <a:r>
              <a:rPr lang="en-US" sz="2400" dirty="0" smtClean="0">
                <a:latin typeface="Lucida Console" pitchFamily="49" charset="0"/>
              </a:rPr>
              <a:t>:	2	IS:	0</a:t>
            </a:r>
            <a:r>
              <a:rPr lang="cs-CZ" sz="2400" dirty="0">
                <a:latin typeface="Lucida Console" pitchFamily="49" charset="0"/>
              </a:rPr>
              <a:t/>
            </a:r>
            <a:br>
              <a:rPr lang="cs-CZ" sz="2400" dirty="0">
                <a:latin typeface="Lucida Console" pitchFamily="49" charset="0"/>
              </a:rPr>
            </a:br>
            <a:r>
              <a:rPr lang="en-US" sz="2400" dirty="0" smtClean="0">
                <a:latin typeface="Lucida Console" pitchFamily="49" charset="0"/>
              </a:rPr>
              <a:t>*HE: ‘l’	*ST:	‘o’	</a:t>
            </a:r>
            <a:r>
              <a:rPr lang="en-US" sz="2400" dirty="0" err="1" smtClean="0">
                <a:latin typeface="Lucida Console" pitchFamily="49" charset="0"/>
              </a:rPr>
              <a:t>yPC</a:t>
            </a:r>
            <a:r>
              <a:rPr lang="en-US" sz="2400" dirty="0" smtClean="0">
                <a:latin typeface="Lucida Console" pitchFamily="49" charset="0"/>
              </a:rPr>
              <a:t>:	3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79512" y="216024"/>
            <a:ext cx="7488832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latin typeface="Lucida Console" pitchFamily="49" charset="0"/>
              </a:rPr>
              <a:t>Hell</a:t>
            </a:r>
            <a:endParaRPr lang="cs-CZ" sz="4400" dirty="0">
              <a:latin typeface="Lucida Console" pitchFamily="49" charset="0"/>
            </a:endParaRPr>
          </a:p>
        </p:txBody>
      </p:sp>
      <p:grpSp>
        <p:nvGrpSpPr>
          <p:cNvPr id="2" name="Skupina 9"/>
          <p:cNvGrpSpPr/>
          <p:nvPr/>
        </p:nvGrpSpPr>
        <p:grpSpPr>
          <a:xfrm>
            <a:off x="8078080" y="6381328"/>
            <a:ext cx="1065920" cy="461665"/>
            <a:chOff x="8078080" y="6381328"/>
            <a:chExt cx="1065920" cy="461665"/>
          </a:xfrm>
        </p:grpSpPr>
        <p:sp>
          <p:nvSpPr>
            <p:cNvPr id="9" name="Šipka doleva 8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0" name="TextovéPole 9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3" name="Skupina 9"/>
          <p:cNvGrpSpPr/>
          <p:nvPr/>
        </p:nvGrpSpPr>
        <p:grpSpPr>
          <a:xfrm>
            <a:off x="8042584" y="5805264"/>
            <a:ext cx="1065920" cy="461665"/>
            <a:chOff x="8078080" y="6381328"/>
            <a:chExt cx="1065920" cy="461665"/>
          </a:xfrm>
        </p:grpSpPr>
        <p:sp>
          <p:nvSpPr>
            <p:cNvPr id="12" name="Šipka doleva 11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3" name="TextovéPole 12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8" name="Skupina 9"/>
          <p:cNvGrpSpPr/>
          <p:nvPr/>
        </p:nvGrpSpPr>
        <p:grpSpPr>
          <a:xfrm>
            <a:off x="7992888" y="5229200"/>
            <a:ext cx="1115616" cy="461665"/>
            <a:chOff x="8028384" y="6381328"/>
            <a:chExt cx="1115616" cy="461665"/>
          </a:xfrm>
        </p:grpSpPr>
        <p:sp>
          <p:nvSpPr>
            <p:cNvPr id="15" name="Šipka doleva 14"/>
            <p:cNvSpPr/>
            <p:nvPr/>
          </p:nvSpPr>
          <p:spPr>
            <a:xfrm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6" name="TextovéPole 15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11" name="Skupina 9"/>
          <p:cNvGrpSpPr/>
          <p:nvPr/>
        </p:nvGrpSpPr>
        <p:grpSpPr>
          <a:xfrm>
            <a:off x="8042584" y="4653136"/>
            <a:ext cx="1065920" cy="461665"/>
            <a:chOff x="8078080" y="6381328"/>
            <a:chExt cx="1065920" cy="461665"/>
          </a:xfrm>
        </p:grpSpPr>
        <p:sp>
          <p:nvSpPr>
            <p:cNvPr id="18" name="Šipka doleva 17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9" name="TextovéPole 18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14" name="Skupina 9"/>
          <p:cNvGrpSpPr/>
          <p:nvPr/>
        </p:nvGrpSpPr>
        <p:grpSpPr>
          <a:xfrm>
            <a:off x="7992888" y="4119463"/>
            <a:ext cx="1115616" cy="461665"/>
            <a:chOff x="8028384" y="6381328"/>
            <a:chExt cx="1115616" cy="461665"/>
          </a:xfrm>
        </p:grpSpPr>
        <p:sp>
          <p:nvSpPr>
            <p:cNvPr id="21" name="Šipka doleva 20"/>
            <p:cNvSpPr/>
            <p:nvPr/>
          </p:nvSpPr>
          <p:spPr>
            <a:xfrm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22" name="TextovéPole 21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79512" y="1556792"/>
            <a:ext cx="7560840" cy="3785652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cs-CZ" sz="2400" dirty="0" err="1" smtClean="0">
                <a:latin typeface="Lucida Console" pitchFamily="49" charset="0"/>
              </a:rPr>
              <a:t>HelloWorld</a:t>
            </a:r>
            <a:endParaRPr lang="cs-CZ" sz="2400" dirty="0" smtClean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{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     </a:t>
            </a:r>
            <a:r>
              <a:rPr lang="cs-CZ" sz="2400" dirty="0" smtClean="0">
                <a:latin typeface="Lucida Console" pitchFamily="49" charset="0"/>
              </a:rPr>
              <a:t>[&lt;MOVT_R ST]  [RET text]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</a:t>
            </a:r>
            <a:r>
              <a:rPr lang="cs-CZ" sz="2400" dirty="0" smtClean="0">
                <a:solidFill>
                  <a:srgbClr val="0070C0"/>
                </a:solidFill>
                <a:latin typeface="Lucida Console" pitchFamily="49" charset="0"/>
              </a:rPr>
              <a:t>     </a:t>
            </a:r>
            <a:r>
              <a:rPr lang="cs-CZ" sz="2400" dirty="0" smtClean="0">
                <a:latin typeface="Lucida Console" pitchFamily="49" charset="0"/>
              </a:rPr>
              <a:t>[&lt;MOVT_R HE]  [RET IO_TOUT]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[QNZ_RD *ST]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[QRY_DR]      </a:t>
            </a:r>
            <a:r>
              <a:rPr lang="cs-CZ" sz="2400" dirty="0" smtClean="0">
                <a:latin typeface="Lucida Console" pitchFamily="49" charset="0"/>
              </a:rPr>
              <a:t>[|INC ST]</a:t>
            </a:r>
          </a:p>
          <a:p>
            <a:r>
              <a:rPr lang="cs-CZ" sz="2400" dirty="0" smtClean="0">
                <a:latin typeface="Lucida Console" pitchFamily="49" charset="0"/>
              </a:rPr>
              <a:t>[HALT]       </a:t>
            </a:r>
            <a:r>
              <a:rPr lang="cs-CZ" sz="2400" b="1" dirty="0" smtClean="0">
                <a:solidFill>
                  <a:srgbClr val="FF0000"/>
                </a:solidFill>
                <a:latin typeface="Lucida Console" pitchFamily="49" charset="0"/>
              </a:rPr>
              <a:t>[&gt;MOVF_R *ST] </a:t>
            </a:r>
            <a:r>
              <a:rPr lang="cs-CZ" sz="2400" dirty="0" smtClean="0">
                <a:latin typeface="Lucida Console" pitchFamily="49" charset="0"/>
              </a:rPr>
              <a:t>[|MOVT *HE]</a:t>
            </a:r>
          </a:p>
          <a:p>
            <a:r>
              <a:rPr lang="cs-CZ" sz="2400" dirty="0" smtClean="0">
                <a:latin typeface="Lucida Console" pitchFamily="49" charset="0"/>
              </a:rPr>
              <a:t>}</a:t>
            </a:r>
          </a:p>
          <a:p>
            <a:endParaRPr lang="cs-CZ" sz="2400" dirty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text:</a:t>
            </a:r>
          </a:p>
          <a:p>
            <a:r>
              <a:rPr lang="cs-CZ" sz="2400" dirty="0" smtClean="0">
                <a:latin typeface="Lucida Console" pitchFamily="49" charset="0"/>
              </a:rPr>
              <a:t>"</a:t>
            </a:r>
            <a:r>
              <a:rPr lang="cs-CZ" sz="2400" dirty="0" err="1" smtClean="0">
                <a:latin typeface="Lucida Console" pitchFamily="49" charset="0"/>
              </a:rPr>
              <a:t>Hello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dirty="0" err="1" smtClean="0">
                <a:latin typeface="Lucida Console" pitchFamily="49" charset="0"/>
              </a:rPr>
              <a:t>World</a:t>
            </a:r>
            <a:r>
              <a:rPr lang="cs-CZ" sz="2400" dirty="0" smtClean="0">
                <a:latin typeface="Lucida Console" pitchFamily="49" charset="0"/>
              </a:rPr>
              <a:t>!\0"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7956376" y="0"/>
            <a:ext cx="1187624" cy="6858000"/>
          </a:xfrm>
          <a:prstGeom prst="rect">
            <a:avLst/>
          </a:prstGeom>
          <a:solidFill>
            <a:srgbClr val="92D050">
              <a:alpha val="5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79512" y="5661248"/>
            <a:ext cx="7488832" cy="830997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92D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cs-CZ" sz="2400" dirty="0" smtClean="0">
                <a:latin typeface="Lucida Console" pitchFamily="49" charset="0"/>
              </a:rPr>
              <a:t>ARG:	</a:t>
            </a:r>
            <a:r>
              <a:rPr lang="en-US" sz="2400" dirty="0" smtClean="0">
                <a:latin typeface="Lucida Console" pitchFamily="49" charset="0"/>
              </a:rPr>
              <a:t>‘o’	ST:	2052	</a:t>
            </a:r>
            <a:r>
              <a:rPr lang="en-US" sz="2400" dirty="0" err="1" smtClean="0">
                <a:latin typeface="Lucida Console" pitchFamily="49" charset="0"/>
              </a:rPr>
              <a:t>xPC</a:t>
            </a:r>
            <a:r>
              <a:rPr lang="en-US" sz="2400" dirty="0" smtClean="0">
                <a:latin typeface="Lucida Console" pitchFamily="49" charset="0"/>
              </a:rPr>
              <a:t>:	1	IS:	1</a:t>
            </a:r>
            <a:r>
              <a:rPr lang="cs-CZ" sz="2400" dirty="0">
                <a:latin typeface="Lucida Console" pitchFamily="49" charset="0"/>
              </a:rPr>
              <a:t/>
            </a:r>
            <a:br>
              <a:rPr lang="cs-CZ" sz="2400" dirty="0">
                <a:latin typeface="Lucida Console" pitchFamily="49" charset="0"/>
              </a:rPr>
            </a:br>
            <a:r>
              <a:rPr lang="en-US" sz="2400" dirty="0" smtClean="0">
                <a:latin typeface="Lucida Console" pitchFamily="49" charset="0"/>
              </a:rPr>
              <a:t>*HE: ‘o’	*ST:	‘o’	</a:t>
            </a:r>
            <a:r>
              <a:rPr lang="en-US" sz="2400" dirty="0" err="1" smtClean="0">
                <a:latin typeface="Lucida Console" pitchFamily="49" charset="0"/>
              </a:rPr>
              <a:t>yPC</a:t>
            </a:r>
            <a:r>
              <a:rPr lang="en-US" sz="2400" dirty="0" smtClean="0">
                <a:latin typeface="Lucida Console" pitchFamily="49" charset="0"/>
              </a:rPr>
              <a:t>:	3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79512" y="216024"/>
            <a:ext cx="7488832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latin typeface="Lucida Console" pitchFamily="49" charset="0"/>
              </a:rPr>
              <a:t>Hello</a:t>
            </a:r>
            <a:endParaRPr lang="cs-CZ" sz="4400" dirty="0">
              <a:latin typeface="Lucida Console" pitchFamily="49" charset="0"/>
            </a:endParaRPr>
          </a:p>
        </p:txBody>
      </p:sp>
      <p:grpSp>
        <p:nvGrpSpPr>
          <p:cNvPr id="2" name="Skupina 9"/>
          <p:cNvGrpSpPr/>
          <p:nvPr/>
        </p:nvGrpSpPr>
        <p:grpSpPr>
          <a:xfrm>
            <a:off x="8078080" y="6381328"/>
            <a:ext cx="1065920" cy="461665"/>
            <a:chOff x="8078080" y="6381328"/>
            <a:chExt cx="1065920" cy="461665"/>
          </a:xfrm>
        </p:grpSpPr>
        <p:sp>
          <p:nvSpPr>
            <p:cNvPr id="9" name="Šipka doleva 8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0" name="TextovéPole 9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3" name="Skupina 9"/>
          <p:cNvGrpSpPr/>
          <p:nvPr/>
        </p:nvGrpSpPr>
        <p:grpSpPr>
          <a:xfrm>
            <a:off x="8042584" y="5805264"/>
            <a:ext cx="1065920" cy="461665"/>
            <a:chOff x="8078080" y="6381328"/>
            <a:chExt cx="1065920" cy="461665"/>
          </a:xfrm>
        </p:grpSpPr>
        <p:sp>
          <p:nvSpPr>
            <p:cNvPr id="12" name="Šipka doleva 11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3" name="TextovéPole 12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8" name="Skupina 9"/>
          <p:cNvGrpSpPr/>
          <p:nvPr/>
        </p:nvGrpSpPr>
        <p:grpSpPr>
          <a:xfrm>
            <a:off x="7992888" y="5229200"/>
            <a:ext cx="1115616" cy="461665"/>
            <a:chOff x="8028384" y="6381328"/>
            <a:chExt cx="1115616" cy="461665"/>
          </a:xfrm>
        </p:grpSpPr>
        <p:sp>
          <p:nvSpPr>
            <p:cNvPr id="15" name="Šipka doleva 14"/>
            <p:cNvSpPr/>
            <p:nvPr/>
          </p:nvSpPr>
          <p:spPr>
            <a:xfrm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6" name="TextovéPole 15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11" name="Skupina 9"/>
          <p:cNvGrpSpPr/>
          <p:nvPr/>
        </p:nvGrpSpPr>
        <p:grpSpPr>
          <a:xfrm>
            <a:off x="8042584" y="4653136"/>
            <a:ext cx="1065920" cy="461665"/>
            <a:chOff x="8078080" y="6381328"/>
            <a:chExt cx="1065920" cy="461665"/>
          </a:xfrm>
        </p:grpSpPr>
        <p:sp>
          <p:nvSpPr>
            <p:cNvPr id="18" name="Šipka doleva 17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9" name="TextovéPole 18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79512" y="1556792"/>
            <a:ext cx="7560840" cy="3785652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cs-CZ" sz="2400" dirty="0" err="1" smtClean="0">
                <a:latin typeface="Lucida Console" pitchFamily="49" charset="0"/>
              </a:rPr>
              <a:t>HelloWorld</a:t>
            </a:r>
            <a:endParaRPr lang="cs-CZ" sz="2400" dirty="0" smtClean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{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     </a:t>
            </a:r>
            <a:r>
              <a:rPr lang="cs-CZ" sz="2400" dirty="0" smtClean="0">
                <a:latin typeface="Lucida Console" pitchFamily="49" charset="0"/>
              </a:rPr>
              <a:t>[&lt;MOVT_R ST]  [RET text]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</a:t>
            </a:r>
            <a:r>
              <a:rPr lang="cs-CZ" sz="2400" dirty="0" smtClean="0">
                <a:solidFill>
                  <a:srgbClr val="0070C0"/>
                </a:solidFill>
                <a:latin typeface="Lucida Console" pitchFamily="49" charset="0"/>
              </a:rPr>
              <a:t>     </a:t>
            </a:r>
            <a:r>
              <a:rPr lang="cs-CZ" sz="2400" dirty="0" smtClean="0">
                <a:latin typeface="Lucida Console" pitchFamily="49" charset="0"/>
              </a:rPr>
              <a:t>[&lt;MOVT_R HE]  [RET IO_TOUT]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[QNZ_RD *ST]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b="1" dirty="0" smtClean="0">
                <a:solidFill>
                  <a:srgbClr val="FF0000"/>
                </a:solidFill>
                <a:latin typeface="Lucida Console" pitchFamily="49" charset="0"/>
              </a:rPr>
              <a:t>[QRY_DR]      </a:t>
            </a:r>
            <a:r>
              <a:rPr lang="cs-CZ" sz="2400" dirty="0" smtClean="0">
                <a:latin typeface="Lucida Console" pitchFamily="49" charset="0"/>
              </a:rPr>
              <a:t>[|INC ST]</a:t>
            </a:r>
          </a:p>
          <a:p>
            <a:r>
              <a:rPr lang="cs-CZ" sz="2400" dirty="0" smtClean="0">
                <a:latin typeface="Lucida Console" pitchFamily="49" charset="0"/>
              </a:rPr>
              <a:t>[HALT]       [&gt;MOVF_R *ST] [|MOVT *HE]</a:t>
            </a:r>
          </a:p>
          <a:p>
            <a:r>
              <a:rPr lang="cs-CZ" sz="2400" dirty="0" smtClean="0">
                <a:latin typeface="Lucida Console" pitchFamily="49" charset="0"/>
              </a:rPr>
              <a:t>}</a:t>
            </a:r>
          </a:p>
          <a:p>
            <a:endParaRPr lang="cs-CZ" sz="2400" dirty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text:</a:t>
            </a:r>
          </a:p>
          <a:p>
            <a:r>
              <a:rPr lang="cs-CZ" sz="2400" dirty="0" smtClean="0">
                <a:latin typeface="Lucida Console" pitchFamily="49" charset="0"/>
              </a:rPr>
              <a:t>"</a:t>
            </a:r>
            <a:r>
              <a:rPr lang="cs-CZ" sz="2400" dirty="0" err="1" smtClean="0">
                <a:latin typeface="Lucida Console" pitchFamily="49" charset="0"/>
              </a:rPr>
              <a:t>Hello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dirty="0" err="1" smtClean="0">
                <a:latin typeface="Lucida Console" pitchFamily="49" charset="0"/>
              </a:rPr>
              <a:t>World</a:t>
            </a:r>
            <a:r>
              <a:rPr lang="cs-CZ" sz="2400" dirty="0" smtClean="0">
                <a:latin typeface="Lucida Console" pitchFamily="49" charset="0"/>
              </a:rPr>
              <a:t>!\0"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7956376" y="0"/>
            <a:ext cx="1187624" cy="6858000"/>
          </a:xfrm>
          <a:prstGeom prst="rect">
            <a:avLst/>
          </a:prstGeom>
          <a:solidFill>
            <a:srgbClr val="92D050">
              <a:alpha val="5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79512" y="5661248"/>
            <a:ext cx="7488832" cy="830997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92D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cs-CZ" sz="2400" dirty="0" smtClean="0">
                <a:latin typeface="Lucida Console" pitchFamily="49" charset="0"/>
              </a:rPr>
              <a:t>ARG:	</a:t>
            </a:r>
            <a:r>
              <a:rPr lang="en-US" sz="2400" dirty="0" smtClean="0">
                <a:latin typeface="Lucida Console" pitchFamily="49" charset="0"/>
              </a:rPr>
              <a:t>‘o’	ST:	2052	</a:t>
            </a:r>
            <a:r>
              <a:rPr lang="en-US" sz="2400" dirty="0" err="1" smtClean="0">
                <a:latin typeface="Lucida Console" pitchFamily="49" charset="0"/>
              </a:rPr>
              <a:t>xPC</a:t>
            </a:r>
            <a:r>
              <a:rPr lang="en-US" sz="2400" dirty="0" smtClean="0">
                <a:latin typeface="Lucida Console" pitchFamily="49" charset="0"/>
              </a:rPr>
              <a:t>:	1	IS:	1</a:t>
            </a:r>
            <a:r>
              <a:rPr lang="cs-CZ" sz="2400" dirty="0">
                <a:latin typeface="Lucida Console" pitchFamily="49" charset="0"/>
              </a:rPr>
              <a:t/>
            </a:r>
            <a:br>
              <a:rPr lang="cs-CZ" sz="2400" dirty="0">
                <a:latin typeface="Lucida Console" pitchFamily="49" charset="0"/>
              </a:rPr>
            </a:br>
            <a:r>
              <a:rPr lang="en-US" sz="2400" dirty="0" smtClean="0">
                <a:latin typeface="Lucida Console" pitchFamily="49" charset="0"/>
              </a:rPr>
              <a:t>*HE: ‘o’	*ST:	‘o’	</a:t>
            </a:r>
            <a:r>
              <a:rPr lang="en-US" sz="2400" dirty="0" err="1" smtClean="0">
                <a:latin typeface="Lucida Console" pitchFamily="49" charset="0"/>
              </a:rPr>
              <a:t>yPC</a:t>
            </a:r>
            <a:r>
              <a:rPr lang="en-US" sz="2400" dirty="0" smtClean="0">
                <a:latin typeface="Lucida Console" pitchFamily="49" charset="0"/>
              </a:rPr>
              <a:t>:	2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79512" y="216024"/>
            <a:ext cx="7488832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latin typeface="Lucida Console" pitchFamily="49" charset="0"/>
              </a:rPr>
              <a:t>Hello</a:t>
            </a:r>
            <a:endParaRPr lang="cs-CZ" sz="4400" dirty="0">
              <a:latin typeface="Lucida Console" pitchFamily="49" charset="0"/>
            </a:endParaRPr>
          </a:p>
        </p:txBody>
      </p:sp>
      <p:grpSp>
        <p:nvGrpSpPr>
          <p:cNvPr id="2" name="Skupina 9"/>
          <p:cNvGrpSpPr/>
          <p:nvPr/>
        </p:nvGrpSpPr>
        <p:grpSpPr>
          <a:xfrm>
            <a:off x="8078080" y="6381328"/>
            <a:ext cx="1065920" cy="461665"/>
            <a:chOff x="8078080" y="6381328"/>
            <a:chExt cx="1065920" cy="461665"/>
          </a:xfrm>
        </p:grpSpPr>
        <p:sp>
          <p:nvSpPr>
            <p:cNvPr id="9" name="Šipka doleva 8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0" name="TextovéPole 9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3" name="Skupina 9"/>
          <p:cNvGrpSpPr/>
          <p:nvPr/>
        </p:nvGrpSpPr>
        <p:grpSpPr>
          <a:xfrm>
            <a:off x="8042584" y="5805264"/>
            <a:ext cx="1065920" cy="461665"/>
            <a:chOff x="8078080" y="6381328"/>
            <a:chExt cx="1065920" cy="461665"/>
          </a:xfrm>
        </p:grpSpPr>
        <p:sp>
          <p:nvSpPr>
            <p:cNvPr id="12" name="Šipka doleva 11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3" name="TextovéPole 12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8" name="Skupina 9"/>
          <p:cNvGrpSpPr/>
          <p:nvPr/>
        </p:nvGrpSpPr>
        <p:grpSpPr>
          <a:xfrm>
            <a:off x="7992888" y="5229200"/>
            <a:ext cx="1115616" cy="461665"/>
            <a:chOff x="8028384" y="6381328"/>
            <a:chExt cx="1115616" cy="461665"/>
          </a:xfrm>
        </p:grpSpPr>
        <p:sp>
          <p:nvSpPr>
            <p:cNvPr id="15" name="Šipka doleva 14"/>
            <p:cNvSpPr/>
            <p:nvPr/>
          </p:nvSpPr>
          <p:spPr>
            <a:xfrm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6" name="TextovéPole 15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79512" y="1556792"/>
            <a:ext cx="7560840" cy="3785652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cs-CZ" sz="2400" dirty="0" err="1" smtClean="0">
                <a:latin typeface="Lucida Console" pitchFamily="49" charset="0"/>
              </a:rPr>
              <a:t>HelloWorld</a:t>
            </a:r>
            <a:endParaRPr lang="cs-CZ" sz="2400" dirty="0" smtClean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{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     </a:t>
            </a:r>
            <a:r>
              <a:rPr lang="cs-CZ" sz="2400" b="1" dirty="0" smtClean="0">
                <a:solidFill>
                  <a:srgbClr val="FF0000"/>
                </a:solidFill>
                <a:latin typeface="Lucida Console" pitchFamily="49" charset="0"/>
              </a:rPr>
              <a:t>[&lt;MOVT_R ST]  </a:t>
            </a:r>
            <a:r>
              <a:rPr lang="cs-CZ" sz="2400" dirty="0" smtClean="0">
                <a:latin typeface="Lucida Console" pitchFamily="49" charset="0"/>
              </a:rPr>
              <a:t>[RET text]</a:t>
            </a:r>
          </a:p>
          <a:p>
            <a:r>
              <a:rPr lang="cs-CZ" sz="2400" dirty="0" smtClean="0">
                <a:latin typeface="Lucida Console" pitchFamily="49" charset="0"/>
              </a:rPr>
              <a:t>[QRY_RD]     [&lt;MOVT_R HE]  [RET IO_TOUT]</a:t>
            </a:r>
          </a:p>
          <a:p>
            <a:r>
              <a:rPr lang="cs-CZ" sz="2400" dirty="0" smtClean="0">
                <a:latin typeface="Lucida Console" pitchFamily="49" charset="0"/>
              </a:rPr>
              <a:t>[QNZ_RD *ST] [QRY_DR]      [|INC ST]</a:t>
            </a:r>
          </a:p>
          <a:p>
            <a:r>
              <a:rPr lang="cs-CZ" sz="2400" dirty="0" smtClean="0">
                <a:latin typeface="Lucida Console" pitchFamily="49" charset="0"/>
              </a:rPr>
              <a:t>[HALT]       [&gt;MOVF_R *ST] [|MOVT *HE]</a:t>
            </a:r>
          </a:p>
          <a:p>
            <a:r>
              <a:rPr lang="cs-CZ" sz="2400" dirty="0" smtClean="0">
                <a:latin typeface="Lucida Console" pitchFamily="49" charset="0"/>
              </a:rPr>
              <a:t>}</a:t>
            </a:r>
          </a:p>
          <a:p>
            <a:endParaRPr lang="cs-CZ" sz="2400" dirty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text:</a:t>
            </a:r>
          </a:p>
          <a:p>
            <a:r>
              <a:rPr lang="cs-CZ" sz="2400" dirty="0" smtClean="0">
                <a:latin typeface="Lucida Console" pitchFamily="49" charset="0"/>
              </a:rPr>
              <a:t>"</a:t>
            </a:r>
            <a:r>
              <a:rPr lang="cs-CZ" sz="2400" dirty="0" err="1" smtClean="0">
                <a:latin typeface="Lucida Console" pitchFamily="49" charset="0"/>
              </a:rPr>
              <a:t>Hello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dirty="0" err="1" smtClean="0">
                <a:latin typeface="Lucida Console" pitchFamily="49" charset="0"/>
              </a:rPr>
              <a:t>World</a:t>
            </a:r>
            <a:r>
              <a:rPr lang="cs-CZ" sz="2400" dirty="0" smtClean="0">
                <a:latin typeface="Lucida Console" pitchFamily="49" charset="0"/>
              </a:rPr>
              <a:t>!\0"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7956376" y="0"/>
            <a:ext cx="1187624" cy="6858000"/>
          </a:xfrm>
          <a:prstGeom prst="rect">
            <a:avLst/>
          </a:prstGeom>
          <a:solidFill>
            <a:srgbClr val="92D050">
              <a:alpha val="5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79512" y="5661248"/>
            <a:ext cx="7488832" cy="830997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92D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cs-CZ" sz="2400" dirty="0" smtClean="0">
                <a:latin typeface="Lucida Console" pitchFamily="49" charset="0"/>
              </a:rPr>
              <a:t>ARG:	</a:t>
            </a:r>
            <a:r>
              <a:rPr lang="en-US" sz="2400" dirty="0" smtClean="0">
                <a:latin typeface="Lucida Console" pitchFamily="49" charset="0"/>
              </a:rPr>
              <a:t>2048	ST:	0	</a:t>
            </a:r>
            <a:r>
              <a:rPr lang="en-US" sz="2400" dirty="0" err="1" smtClean="0">
                <a:latin typeface="Lucida Console" pitchFamily="49" charset="0"/>
              </a:rPr>
              <a:t>xPC</a:t>
            </a:r>
            <a:r>
              <a:rPr lang="en-US" sz="2400" dirty="0" smtClean="0">
                <a:latin typeface="Lucida Console" pitchFamily="49" charset="0"/>
              </a:rPr>
              <a:t>:	1	IS:	1</a:t>
            </a:r>
            <a:r>
              <a:rPr lang="cs-CZ" sz="2400" dirty="0">
                <a:latin typeface="Lucida Console" pitchFamily="49" charset="0"/>
              </a:rPr>
              <a:t/>
            </a:r>
            <a:br>
              <a:rPr lang="cs-CZ" sz="2400" dirty="0">
                <a:latin typeface="Lucida Console" pitchFamily="49" charset="0"/>
              </a:rPr>
            </a:br>
            <a:r>
              <a:rPr lang="en-US" sz="2400" dirty="0" smtClean="0">
                <a:latin typeface="Lucida Console" pitchFamily="49" charset="0"/>
              </a:rPr>
              <a:t>*HE: 0	*ST:	0	</a:t>
            </a:r>
            <a:r>
              <a:rPr lang="en-US" sz="2400" dirty="0" err="1" smtClean="0">
                <a:latin typeface="Lucida Console" pitchFamily="49" charset="0"/>
              </a:rPr>
              <a:t>yPC</a:t>
            </a:r>
            <a:r>
              <a:rPr lang="en-US" sz="2400" dirty="0" smtClean="0">
                <a:latin typeface="Lucida Console" pitchFamily="49" charset="0"/>
              </a:rPr>
              <a:t>:	0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79512" y="216024"/>
            <a:ext cx="7488832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s-CZ" sz="4400" dirty="0">
              <a:latin typeface="Lucida Console" pitchFamily="49" charset="0"/>
            </a:endParaRPr>
          </a:p>
        </p:txBody>
      </p:sp>
      <p:grpSp>
        <p:nvGrpSpPr>
          <p:cNvPr id="2" name="Skupina 9"/>
          <p:cNvGrpSpPr/>
          <p:nvPr/>
        </p:nvGrpSpPr>
        <p:grpSpPr>
          <a:xfrm>
            <a:off x="8028384" y="6381328"/>
            <a:ext cx="1115616" cy="461665"/>
            <a:chOff x="8028384" y="6381328"/>
            <a:chExt cx="1115616" cy="461665"/>
          </a:xfrm>
        </p:grpSpPr>
        <p:sp>
          <p:nvSpPr>
            <p:cNvPr id="8" name="Šipka doleva 7"/>
            <p:cNvSpPr/>
            <p:nvPr/>
          </p:nvSpPr>
          <p:spPr>
            <a:xfrm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9" name="TextovéPole 8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79512" y="1556792"/>
            <a:ext cx="7560840" cy="3785652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cs-CZ" sz="2400" dirty="0" err="1" smtClean="0">
                <a:latin typeface="Lucida Console" pitchFamily="49" charset="0"/>
              </a:rPr>
              <a:t>HelloWorld</a:t>
            </a:r>
            <a:endParaRPr lang="cs-CZ" sz="2400" dirty="0" smtClean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{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     </a:t>
            </a:r>
            <a:r>
              <a:rPr lang="cs-CZ" sz="2400" dirty="0" smtClean="0">
                <a:latin typeface="Lucida Console" pitchFamily="49" charset="0"/>
              </a:rPr>
              <a:t>[&lt;MOVT_R ST]  [RET text]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</a:t>
            </a:r>
            <a:r>
              <a:rPr lang="cs-CZ" sz="2400" dirty="0" smtClean="0">
                <a:solidFill>
                  <a:srgbClr val="0070C0"/>
                </a:solidFill>
                <a:latin typeface="Lucida Console" pitchFamily="49" charset="0"/>
              </a:rPr>
              <a:t>     </a:t>
            </a:r>
            <a:r>
              <a:rPr lang="cs-CZ" sz="2400" dirty="0" smtClean="0">
                <a:latin typeface="Lucida Console" pitchFamily="49" charset="0"/>
              </a:rPr>
              <a:t>[&lt;MOVT_R HE]  [RET IO_TOUT]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[QNZ_RD *ST]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[QRY_DR]      </a:t>
            </a:r>
            <a:r>
              <a:rPr lang="cs-CZ" sz="2400" b="1" dirty="0" smtClean="0">
                <a:solidFill>
                  <a:srgbClr val="FF0000"/>
                </a:solidFill>
                <a:latin typeface="Lucida Console" pitchFamily="49" charset="0"/>
              </a:rPr>
              <a:t>[|INC ST]</a:t>
            </a:r>
          </a:p>
          <a:p>
            <a:r>
              <a:rPr lang="cs-CZ" sz="2400" dirty="0" smtClean="0">
                <a:latin typeface="Lucida Console" pitchFamily="49" charset="0"/>
              </a:rPr>
              <a:t>[HALT]       [&gt;MOVF_R *ST] [|MOVT *HE]</a:t>
            </a:r>
          </a:p>
          <a:p>
            <a:r>
              <a:rPr lang="cs-CZ" sz="2400" dirty="0" smtClean="0">
                <a:latin typeface="Lucida Console" pitchFamily="49" charset="0"/>
              </a:rPr>
              <a:t>}</a:t>
            </a:r>
          </a:p>
          <a:p>
            <a:endParaRPr lang="cs-CZ" sz="2400" dirty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text:</a:t>
            </a:r>
          </a:p>
          <a:p>
            <a:r>
              <a:rPr lang="cs-CZ" sz="2400" dirty="0" smtClean="0">
                <a:latin typeface="Lucida Console" pitchFamily="49" charset="0"/>
              </a:rPr>
              <a:t>"</a:t>
            </a:r>
            <a:r>
              <a:rPr lang="cs-CZ" sz="2400" dirty="0" err="1" smtClean="0">
                <a:latin typeface="Lucida Console" pitchFamily="49" charset="0"/>
              </a:rPr>
              <a:t>Hello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dirty="0" err="1" smtClean="0">
                <a:latin typeface="Lucida Console" pitchFamily="49" charset="0"/>
              </a:rPr>
              <a:t>World</a:t>
            </a:r>
            <a:r>
              <a:rPr lang="cs-CZ" sz="2400" dirty="0" smtClean="0">
                <a:latin typeface="Lucida Console" pitchFamily="49" charset="0"/>
              </a:rPr>
              <a:t>!\0"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7956376" y="0"/>
            <a:ext cx="1187624" cy="6858000"/>
          </a:xfrm>
          <a:prstGeom prst="rect">
            <a:avLst/>
          </a:prstGeom>
          <a:solidFill>
            <a:srgbClr val="92D050">
              <a:alpha val="5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79512" y="5661248"/>
            <a:ext cx="7488832" cy="830997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92D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cs-CZ" sz="2400" dirty="0" smtClean="0">
                <a:latin typeface="Lucida Console" pitchFamily="49" charset="0"/>
              </a:rPr>
              <a:t>ARG:	</a:t>
            </a:r>
            <a:r>
              <a:rPr lang="en-US" sz="2400" dirty="0" smtClean="0">
                <a:latin typeface="Lucida Console" pitchFamily="49" charset="0"/>
              </a:rPr>
              <a:t>‘o’	ST:	2052	</a:t>
            </a:r>
            <a:r>
              <a:rPr lang="en-US" sz="2400" dirty="0" err="1" smtClean="0">
                <a:latin typeface="Lucida Console" pitchFamily="49" charset="0"/>
              </a:rPr>
              <a:t>xPC</a:t>
            </a:r>
            <a:r>
              <a:rPr lang="en-US" sz="2400" dirty="0" smtClean="0">
                <a:latin typeface="Lucida Console" pitchFamily="49" charset="0"/>
              </a:rPr>
              <a:t>:	2	IS:	0</a:t>
            </a:r>
            <a:r>
              <a:rPr lang="cs-CZ" sz="2400" dirty="0">
                <a:latin typeface="Lucida Console" pitchFamily="49" charset="0"/>
              </a:rPr>
              <a:t/>
            </a:r>
            <a:br>
              <a:rPr lang="cs-CZ" sz="2400" dirty="0">
                <a:latin typeface="Lucida Console" pitchFamily="49" charset="0"/>
              </a:rPr>
            </a:br>
            <a:r>
              <a:rPr lang="en-US" sz="2400" dirty="0" smtClean="0">
                <a:latin typeface="Lucida Console" pitchFamily="49" charset="0"/>
              </a:rPr>
              <a:t>*HE: ‘o’	*ST:	‘o’	</a:t>
            </a:r>
            <a:r>
              <a:rPr lang="en-US" sz="2400" dirty="0" err="1" smtClean="0">
                <a:latin typeface="Lucida Console" pitchFamily="49" charset="0"/>
              </a:rPr>
              <a:t>yPC</a:t>
            </a:r>
            <a:r>
              <a:rPr lang="en-US" sz="2400" dirty="0" smtClean="0">
                <a:latin typeface="Lucida Console" pitchFamily="49" charset="0"/>
              </a:rPr>
              <a:t>:	2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79512" y="216024"/>
            <a:ext cx="7488832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latin typeface="Lucida Console" pitchFamily="49" charset="0"/>
              </a:rPr>
              <a:t>Hello</a:t>
            </a:r>
            <a:endParaRPr lang="cs-CZ" sz="4400" dirty="0">
              <a:latin typeface="Lucida Console" pitchFamily="49" charset="0"/>
            </a:endParaRPr>
          </a:p>
        </p:txBody>
      </p:sp>
      <p:grpSp>
        <p:nvGrpSpPr>
          <p:cNvPr id="2" name="Skupina 9"/>
          <p:cNvGrpSpPr/>
          <p:nvPr/>
        </p:nvGrpSpPr>
        <p:grpSpPr>
          <a:xfrm>
            <a:off x="8078080" y="6381328"/>
            <a:ext cx="1065920" cy="461665"/>
            <a:chOff x="8078080" y="6381328"/>
            <a:chExt cx="1065920" cy="461665"/>
          </a:xfrm>
        </p:grpSpPr>
        <p:sp>
          <p:nvSpPr>
            <p:cNvPr id="9" name="Šipka doleva 8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0" name="TextovéPole 9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3" name="Skupina 9"/>
          <p:cNvGrpSpPr/>
          <p:nvPr/>
        </p:nvGrpSpPr>
        <p:grpSpPr>
          <a:xfrm>
            <a:off x="8042584" y="5805264"/>
            <a:ext cx="1065920" cy="461665"/>
            <a:chOff x="8078080" y="6381328"/>
            <a:chExt cx="1065920" cy="461665"/>
          </a:xfrm>
        </p:grpSpPr>
        <p:sp>
          <p:nvSpPr>
            <p:cNvPr id="12" name="Šipka doleva 11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3" name="TextovéPole 12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8" name="Skupina 9"/>
          <p:cNvGrpSpPr/>
          <p:nvPr/>
        </p:nvGrpSpPr>
        <p:grpSpPr>
          <a:xfrm>
            <a:off x="7992888" y="5229200"/>
            <a:ext cx="1115616" cy="461665"/>
            <a:chOff x="8028384" y="6381328"/>
            <a:chExt cx="1115616" cy="461665"/>
          </a:xfrm>
        </p:grpSpPr>
        <p:sp>
          <p:nvSpPr>
            <p:cNvPr id="15" name="Šipka doleva 14"/>
            <p:cNvSpPr/>
            <p:nvPr/>
          </p:nvSpPr>
          <p:spPr>
            <a:xfrm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6" name="TextovéPole 15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11" name="Skupina 9"/>
          <p:cNvGrpSpPr/>
          <p:nvPr/>
        </p:nvGrpSpPr>
        <p:grpSpPr>
          <a:xfrm>
            <a:off x="7992888" y="4653136"/>
            <a:ext cx="1115616" cy="461665"/>
            <a:chOff x="8028384" y="6381328"/>
            <a:chExt cx="1115616" cy="461665"/>
          </a:xfrm>
        </p:grpSpPr>
        <p:sp>
          <p:nvSpPr>
            <p:cNvPr id="18" name="Šipka doleva 17"/>
            <p:cNvSpPr/>
            <p:nvPr/>
          </p:nvSpPr>
          <p:spPr>
            <a:xfrm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9" name="TextovéPole 18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79512" y="1556792"/>
            <a:ext cx="7560840" cy="3785652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cs-CZ" sz="2400" dirty="0" err="1" smtClean="0">
                <a:latin typeface="Lucida Console" pitchFamily="49" charset="0"/>
              </a:rPr>
              <a:t>HelloWorld</a:t>
            </a:r>
            <a:endParaRPr lang="cs-CZ" sz="2400" dirty="0" smtClean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{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     </a:t>
            </a:r>
            <a:r>
              <a:rPr lang="cs-CZ" sz="2400" dirty="0" smtClean="0">
                <a:latin typeface="Lucida Console" pitchFamily="49" charset="0"/>
              </a:rPr>
              <a:t>[&lt;MOVT_R ST]  [RET text]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</a:t>
            </a:r>
            <a:r>
              <a:rPr lang="cs-CZ" sz="2400" dirty="0" smtClean="0">
                <a:solidFill>
                  <a:srgbClr val="0070C0"/>
                </a:solidFill>
                <a:latin typeface="Lucida Console" pitchFamily="49" charset="0"/>
              </a:rPr>
              <a:t>     </a:t>
            </a:r>
            <a:r>
              <a:rPr lang="cs-CZ" sz="2400" dirty="0" smtClean="0">
                <a:latin typeface="Lucida Console" pitchFamily="49" charset="0"/>
              </a:rPr>
              <a:t>[&lt;MOVT_R HE]  [RET IO_TOUT]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[QNZ_RD *ST]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b="1" dirty="0" smtClean="0">
                <a:solidFill>
                  <a:srgbClr val="FF0000"/>
                </a:solidFill>
                <a:latin typeface="Lucida Console" pitchFamily="49" charset="0"/>
              </a:rPr>
              <a:t>[QRY_DR]      </a:t>
            </a:r>
            <a:r>
              <a:rPr lang="cs-CZ" sz="2400" dirty="0" smtClean="0">
                <a:latin typeface="Lucida Console" pitchFamily="49" charset="0"/>
              </a:rPr>
              <a:t>[|INC ST]</a:t>
            </a:r>
          </a:p>
          <a:p>
            <a:r>
              <a:rPr lang="cs-CZ" sz="2400" dirty="0" smtClean="0">
                <a:latin typeface="Lucida Console" pitchFamily="49" charset="0"/>
              </a:rPr>
              <a:t>[HALT]       [&gt;MOVF_R *ST] [|MOVT *HE]</a:t>
            </a:r>
          </a:p>
          <a:p>
            <a:r>
              <a:rPr lang="cs-CZ" sz="2400" dirty="0" smtClean="0">
                <a:latin typeface="Lucida Console" pitchFamily="49" charset="0"/>
              </a:rPr>
              <a:t>}</a:t>
            </a:r>
          </a:p>
          <a:p>
            <a:endParaRPr lang="cs-CZ" sz="2400" dirty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text:</a:t>
            </a:r>
          </a:p>
          <a:p>
            <a:r>
              <a:rPr lang="cs-CZ" sz="2400" dirty="0" smtClean="0">
                <a:latin typeface="Lucida Console" pitchFamily="49" charset="0"/>
              </a:rPr>
              <a:t>"</a:t>
            </a:r>
            <a:r>
              <a:rPr lang="cs-CZ" sz="2400" dirty="0" err="1" smtClean="0">
                <a:latin typeface="Lucida Console" pitchFamily="49" charset="0"/>
              </a:rPr>
              <a:t>Hello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dirty="0" err="1" smtClean="0">
                <a:latin typeface="Lucida Console" pitchFamily="49" charset="0"/>
              </a:rPr>
              <a:t>World</a:t>
            </a:r>
            <a:r>
              <a:rPr lang="cs-CZ" sz="2400" dirty="0" smtClean="0">
                <a:latin typeface="Lucida Console" pitchFamily="49" charset="0"/>
              </a:rPr>
              <a:t>!\0"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7956376" y="0"/>
            <a:ext cx="1187624" cy="6858000"/>
          </a:xfrm>
          <a:prstGeom prst="rect">
            <a:avLst/>
          </a:prstGeom>
          <a:solidFill>
            <a:srgbClr val="92D050">
              <a:alpha val="5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79512" y="5661248"/>
            <a:ext cx="7488832" cy="830997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92D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cs-CZ" sz="2400" dirty="0" smtClean="0">
                <a:latin typeface="Lucida Console" pitchFamily="49" charset="0"/>
              </a:rPr>
              <a:t>ARG:	</a:t>
            </a:r>
            <a:r>
              <a:rPr lang="en-US" sz="2400" dirty="0" smtClean="0">
                <a:latin typeface="Lucida Console" pitchFamily="49" charset="0"/>
              </a:rPr>
              <a:t>‘o’	ST:	2053	</a:t>
            </a:r>
            <a:r>
              <a:rPr lang="en-US" sz="2400" dirty="0" err="1" smtClean="0">
                <a:latin typeface="Lucida Console" pitchFamily="49" charset="0"/>
              </a:rPr>
              <a:t>xPC</a:t>
            </a:r>
            <a:r>
              <a:rPr lang="en-US" sz="2400" dirty="0" smtClean="0">
                <a:latin typeface="Lucida Console" pitchFamily="49" charset="0"/>
              </a:rPr>
              <a:t>:	1	IS:	2</a:t>
            </a:r>
            <a:r>
              <a:rPr lang="cs-CZ" sz="2400" dirty="0">
                <a:latin typeface="Lucida Console" pitchFamily="49" charset="0"/>
              </a:rPr>
              <a:t/>
            </a:r>
            <a:br>
              <a:rPr lang="cs-CZ" sz="2400" dirty="0">
                <a:latin typeface="Lucida Console" pitchFamily="49" charset="0"/>
              </a:rPr>
            </a:br>
            <a:r>
              <a:rPr lang="en-US" sz="2400" dirty="0" smtClean="0">
                <a:latin typeface="Lucida Console" pitchFamily="49" charset="0"/>
              </a:rPr>
              <a:t>*HE: ‘o’	*ST:	‘ ’	</a:t>
            </a:r>
            <a:r>
              <a:rPr lang="en-US" sz="2400" dirty="0" err="1" smtClean="0">
                <a:latin typeface="Lucida Console" pitchFamily="49" charset="0"/>
              </a:rPr>
              <a:t>yPC</a:t>
            </a:r>
            <a:r>
              <a:rPr lang="en-US" sz="2400" dirty="0" smtClean="0">
                <a:latin typeface="Lucida Console" pitchFamily="49" charset="0"/>
              </a:rPr>
              <a:t>:	2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79512" y="216024"/>
            <a:ext cx="7488832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latin typeface="Lucida Console" pitchFamily="49" charset="0"/>
              </a:rPr>
              <a:t>Hello</a:t>
            </a:r>
            <a:endParaRPr lang="cs-CZ" sz="4400" dirty="0">
              <a:latin typeface="Lucida Console" pitchFamily="49" charset="0"/>
            </a:endParaRPr>
          </a:p>
        </p:txBody>
      </p:sp>
      <p:grpSp>
        <p:nvGrpSpPr>
          <p:cNvPr id="2" name="Skupina 9"/>
          <p:cNvGrpSpPr/>
          <p:nvPr/>
        </p:nvGrpSpPr>
        <p:grpSpPr>
          <a:xfrm>
            <a:off x="8078080" y="6381328"/>
            <a:ext cx="1065920" cy="461665"/>
            <a:chOff x="8078080" y="6381328"/>
            <a:chExt cx="1065920" cy="461665"/>
          </a:xfrm>
        </p:grpSpPr>
        <p:sp>
          <p:nvSpPr>
            <p:cNvPr id="9" name="Šipka doleva 8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0" name="TextovéPole 9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3" name="Skupina 9"/>
          <p:cNvGrpSpPr/>
          <p:nvPr/>
        </p:nvGrpSpPr>
        <p:grpSpPr>
          <a:xfrm>
            <a:off x="8042584" y="5805264"/>
            <a:ext cx="1065920" cy="461665"/>
            <a:chOff x="8078080" y="6381328"/>
            <a:chExt cx="1065920" cy="461665"/>
          </a:xfrm>
        </p:grpSpPr>
        <p:sp>
          <p:nvSpPr>
            <p:cNvPr id="12" name="Šipka doleva 11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3" name="TextovéPole 12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8" name="Skupina 9"/>
          <p:cNvGrpSpPr/>
          <p:nvPr/>
        </p:nvGrpSpPr>
        <p:grpSpPr>
          <a:xfrm>
            <a:off x="7992888" y="5229200"/>
            <a:ext cx="1115616" cy="461665"/>
            <a:chOff x="8028384" y="6381328"/>
            <a:chExt cx="1115616" cy="461665"/>
          </a:xfrm>
        </p:grpSpPr>
        <p:sp>
          <p:nvSpPr>
            <p:cNvPr id="15" name="Šipka doleva 14"/>
            <p:cNvSpPr/>
            <p:nvPr/>
          </p:nvSpPr>
          <p:spPr>
            <a:xfrm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6" name="TextovéPole 15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79512" y="1556792"/>
            <a:ext cx="7560840" cy="3785652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cs-CZ" sz="2400" dirty="0" err="1" smtClean="0">
                <a:latin typeface="Lucida Console" pitchFamily="49" charset="0"/>
              </a:rPr>
              <a:t>HelloWorld</a:t>
            </a:r>
            <a:endParaRPr lang="cs-CZ" sz="2400" dirty="0" smtClean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{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     </a:t>
            </a:r>
            <a:r>
              <a:rPr lang="cs-CZ" sz="2400" dirty="0" smtClean="0">
                <a:latin typeface="Lucida Console" pitchFamily="49" charset="0"/>
              </a:rPr>
              <a:t>[&lt;MOVT_R ST]  [RET text]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</a:t>
            </a:r>
            <a:r>
              <a:rPr lang="cs-CZ" sz="2400" dirty="0" smtClean="0">
                <a:solidFill>
                  <a:srgbClr val="0070C0"/>
                </a:solidFill>
                <a:latin typeface="Lucida Console" pitchFamily="49" charset="0"/>
              </a:rPr>
              <a:t>     </a:t>
            </a:r>
            <a:r>
              <a:rPr lang="cs-CZ" sz="2400" dirty="0" smtClean="0">
                <a:latin typeface="Lucida Console" pitchFamily="49" charset="0"/>
              </a:rPr>
              <a:t>[&lt;MOVT_R HE]  [RET IO_TOUT]</a:t>
            </a:r>
          </a:p>
          <a:p>
            <a:r>
              <a:rPr lang="cs-CZ" sz="2400" b="1" dirty="0" smtClean="0">
                <a:solidFill>
                  <a:srgbClr val="FF0000"/>
                </a:solidFill>
                <a:latin typeface="Lucida Console" pitchFamily="49" charset="0"/>
              </a:rPr>
              <a:t>[QNZ_RD *ST]</a:t>
            </a:r>
            <a:r>
              <a:rPr lang="cs-CZ" sz="2400" dirty="0" smtClean="0">
                <a:latin typeface="Lucida Console" pitchFamily="49" charset="0"/>
              </a:rPr>
              <a:t> [QRY_DR]      [|INC ST]</a:t>
            </a:r>
          </a:p>
          <a:p>
            <a:r>
              <a:rPr lang="cs-CZ" sz="2400" dirty="0" smtClean="0">
                <a:latin typeface="Lucida Console" pitchFamily="49" charset="0"/>
              </a:rPr>
              <a:t>[HALT]       [&gt;MOVF_R *ST] [|MOVT *HE]</a:t>
            </a:r>
          </a:p>
          <a:p>
            <a:r>
              <a:rPr lang="cs-CZ" sz="2400" dirty="0" smtClean="0">
                <a:latin typeface="Lucida Console" pitchFamily="49" charset="0"/>
              </a:rPr>
              <a:t>}</a:t>
            </a:r>
          </a:p>
          <a:p>
            <a:endParaRPr lang="cs-CZ" sz="2400" dirty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text:</a:t>
            </a:r>
          </a:p>
          <a:p>
            <a:r>
              <a:rPr lang="cs-CZ" sz="2400" dirty="0" smtClean="0">
                <a:latin typeface="Lucida Console" pitchFamily="49" charset="0"/>
              </a:rPr>
              <a:t>"</a:t>
            </a:r>
            <a:r>
              <a:rPr lang="cs-CZ" sz="2400" dirty="0" err="1" smtClean="0">
                <a:latin typeface="Lucida Console" pitchFamily="49" charset="0"/>
              </a:rPr>
              <a:t>Hello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dirty="0" err="1" smtClean="0">
                <a:latin typeface="Lucida Console" pitchFamily="49" charset="0"/>
              </a:rPr>
              <a:t>World</a:t>
            </a:r>
            <a:r>
              <a:rPr lang="cs-CZ" sz="2400" dirty="0" smtClean="0">
                <a:latin typeface="Lucida Console" pitchFamily="49" charset="0"/>
              </a:rPr>
              <a:t>!\0"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7956376" y="0"/>
            <a:ext cx="1187624" cy="6858000"/>
          </a:xfrm>
          <a:prstGeom prst="rect">
            <a:avLst/>
          </a:prstGeom>
          <a:solidFill>
            <a:srgbClr val="92D050">
              <a:alpha val="5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79512" y="5661248"/>
            <a:ext cx="7488832" cy="830997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92D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cs-CZ" sz="2400" dirty="0" smtClean="0">
                <a:latin typeface="Lucida Console" pitchFamily="49" charset="0"/>
              </a:rPr>
              <a:t>ARG:	</a:t>
            </a:r>
            <a:r>
              <a:rPr lang="en-US" sz="2400" dirty="0" smtClean="0">
                <a:latin typeface="Lucida Console" pitchFamily="49" charset="0"/>
              </a:rPr>
              <a:t>‘o’	ST:	2053	</a:t>
            </a:r>
            <a:r>
              <a:rPr lang="en-US" sz="2400" dirty="0" err="1" smtClean="0">
                <a:latin typeface="Lucida Console" pitchFamily="49" charset="0"/>
              </a:rPr>
              <a:t>xPC</a:t>
            </a:r>
            <a:r>
              <a:rPr lang="en-US" sz="2400" dirty="0" smtClean="0">
                <a:latin typeface="Lucida Console" pitchFamily="49" charset="0"/>
              </a:rPr>
              <a:t>:	0	IS:	1</a:t>
            </a:r>
            <a:r>
              <a:rPr lang="cs-CZ" sz="2400" dirty="0">
                <a:latin typeface="Lucida Console" pitchFamily="49" charset="0"/>
              </a:rPr>
              <a:t/>
            </a:r>
            <a:br>
              <a:rPr lang="cs-CZ" sz="2400" dirty="0">
                <a:latin typeface="Lucida Console" pitchFamily="49" charset="0"/>
              </a:rPr>
            </a:br>
            <a:r>
              <a:rPr lang="en-US" sz="2400" dirty="0" smtClean="0">
                <a:latin typeface="Lucida Console" pitchFamily="49" charset="0"/>
              </a:rPr>
              <a:t>*HE: ‘o’	*ST:	‘ ’	</a:t>
            </a:r>
            <a:r>
              <a:rPr lang="en-US" sz="2400" dirty="0" err="1" smtClean="0">
                <a:latin typeface="Lucida Console" pitchFamily="49" charset="0"/>
              </a:rPr>
              <a:t>yPC</a:t>
            </a:r>
            <a:r>
              <a:rPr lang="en-US" sz="2400" dirty="0" smtClean="0">
                <a:latin typeface="Lucida Console" pitchFamily="49" charset="0"/>
              </a:rPr>
              <a:t>:	2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79512" y="216024"/>
            <a:ext cx="7488832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latin typeface="Lucida Console" pitchFamily="49" charset="0"/>
              </a:rPr>
              <a:t>Hello</a:t>
            </a:r>
            <a:endParaRPr lang="cs-CZ" sz="4400" dirty="0">
              <a:latin typeface="Lucida Console" pitchFamily="49" charset="0"/>
            </a:endParaRPr>
          </a:p>
        </p:txBody>
      </p:sp>
      <p:grpSp>
        <p:nvGrpSpPr>
          <p:cNvPr id="2" name="Skupina 9"/>
          <p:cNvGrpSpPr/>
          <p:nvPr/>
        </p:nvGrpSpPr>
        <p:grpSpPr>
          <a:xfrm>
            <a:off x="8078080" y="6381328"/>
            <a:ext cx="1065920" cy="461665"/>
            <a:chOff x="8078080" y="6381328"/>
            <a:chExt cx="1065920" cy="461665"/>
          </a:xfrm>
        </p:grpSpPr>
        <p:sp>
          <p:nvSpPr>
            <p:cNvPr id="9" name="Šipka doleva 8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0" name="TextovéPole 9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3" name="Skupina 9"/>
          <p:cNvGrpSpPr/>
          <p:nvPr/>
        </p:nvGrpSpPr>
        <p:grpSpPr>
          <a:xfrm>
            <a:off x="8042584" y="5805264"/>
            <a:ext cx="1065920" cy="461665"/>
            <a:chOff x="8078080" y="6381328"/>
            <a:chExt cx="1065920" cy="461665"/>
          </a:xfrm>
        </p:grpSpPr>
        <p:sp>
          <p:nvSpPr>
            <p:cNvPr id="12" name="Šipka doleva 11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3" name="TextovéPole 12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ails\AppData\Local\Microsoft\Windows\Temporary Internet Files\Content.IE5\P8N67JNR\MP900289613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56592" y="-27384"/>
            <a:ext cx="10369152" cy="694877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79512" y="1556792"/>
            <a:ext cx="7560840" cy="3785652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cs-CZ" sz="2400" dirty="0" err="1" smtClean="0">
                <a:latin typeface="Lucida Console" pitchFamily="49" charset="0"/>
              </a:rPr>
              <a:t>HelloWorld</a:t>
            </a:r>
            <a:endParaRPr lang="cs-CZ" sz="2400" dirty="0" smtClean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{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     </a:t>
            </a:r>
            <a:r>
              <a:rPr lang="cs-CZ" sz="2400" dirty="0" smtClean="0">
                <a:latin typeface="Lucida Console" pitchFamily="49" charset="0"/>
              </a:rPr>
              <a:t>[&lt;MOVT_R ST]  [RET text]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</a:t>
            </a:r>
            <a:r>
              <a:rPr lang="cs-CZ" sz="2400" dirty="0" smtClean="0">
                <a:solidFill>
                  <a:srgbClr val="0070C0"/>
                </a:solidFill>
                <a:latin typeface="Lucida Console" pitchFamily="49" charset="0"/>
              </a:rPr>
              <a:t>     </a:t>
            </a:r>
            <a:r>
              <a:rPr lang="cs-CZ" sz="2400" dirty="0" smtClean="0">
                <a:latin typeface="Lucida Console" pitchFamily="49" charset="0"/>
              </a:rPr>
              <a:t>[&lt;MOVT_R HE]  [RET IO_TOUT]</a:t>
            </a:r>
          </a:p>
          <a:p>
            <a:r>
              <a:rPr lang="cs-CZ" sz="2400" b="1" dirty="0" smtClean="0">
                <a:solidFill>
                  <a:srgbClr val="FF0000"/>
                </a:solidFill>
                <a:latin typeface="Lucida Console" pitchFamily="49" charset="0"/>
              </a:rPr>
              <a:t>[QNZ_RD *ST]</a:t>
            </a:r>
            <a:r>
              <a:rPr lang="cs-CZ" sz="2400" dirty="0" smtClean="0">
                <a:latin typeface="Lucida Console" pitchFamily="49" charset="0"/>
              </a:rPr>
              <a:t> [QRY_DR]      [|INC ST]</a:t>
            </a:r>
          </a:p>
          <a:p>
            <a:r>
              <a:rPr lang="cs-CZ" sz="2400" dirty="0" smtClean="0">
                <a:latin typeface="Lucida Console" pitchFamily="49" charset="0"/>
              </a:rPr>
              <a:t>[HALT]       [&gt;MOVF_R *ST] [|MOVT *HE]</a:t>
            </a:r>
          </a:p>
          <a:p>
            <a:r>
              <a:rPr lang="cs-CZ" sz="2400" dirty="0" smtClean="0">
                <a:latin typeface="Lucida Console" pitchFamily="49" charset="0"/>
              </a:rPr>
              <a:t>}</a:t>
            </a:r>
          </a:p>
          <a:p>
            <a:endParaRPr lang="cs-CZ" sz="2400" dirty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text:</a:t>
            </a:r>
          </a:p>
          <a:p>
            <a:r>
              <a:rPr lang="cs-CZ" sz="2400" dirty="0" smtClean="0">
                <a:latin typeface="Lucida Console" pitchFamily="49" charset="0"/>
              </a:rPr>
              <a:t>"</a:t>
            </a:r>
            <a:r>
              <a:rPr lang="cs-CZ" sz="2400" dirty="0" err="1" smtClean="0">
                <a:latin typeface="Lucida Console" pitchFamily="49" charset="0"/>
              </a:rPr>
              <a:t>Hello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dirty="0" err="1" smtClean="0">
                <a:latin typeface="Lucida Console" pitchFamily="49" charset="0"/>
              </a:rPr>
              <a:t>World</a:t>
            </a:r>
            <a:r>
              <a:rPr lang="cs-CZ" sz="2400" dirty="0" smtClean="0">
                <a:latin typeface="Lucida Console" pitchFamily="49" charset="0"/>
              </a:rPr>
              <a:t>!\0"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7956376" y="0"/>
            <a:ext cx="1187624" cy="6858000"/>
          </a:xfrm>
          <a:prstGeom prst="rect">
            <a:avLst/>
          </a:prstGeom>
          <a:solidFill>
            <a:srgbClr val="92D050">
              <a:alpha val="5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79512" y="5661248"/>
            <a:ext cx="7488832" cy="830997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92D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cs-CZ" sz="2400" dirty="0" smtClean="0">
                <a:latin typeface="Lucida Console" pitchFamily="49" charset="0"/>
              </a:rPr>
              <a:t>ARG:	</a:t>
            </a:r>
            <a:r>
              <a:rPr lang="en-US" sz="2400" dirty="0" smtClean="0">
                <a:latin typeface="Lucida Console" pitchFamily="49" charset="0"/>
              </a:rPr>
              <a:t>‘d’	ST:	2058	</a:t>
            </a:r>
            <a:r>
              <a:rPr lang="en-US" sz="2400" dirty="0" err="1" smtClean="0">
                <a:latin typeface="Lucida Console" pitchFamily="49" charset="0"/>
              </a:rPr>
              <a:t>xPC</a:t>
            </a:r>
            <a:r>
              <a:rPr lang="en-US" sz="2400" dirty="0" smtClean="0">
                <a:latin typeface="Lucida Console" pitchFamily="49" charset="0"/>
              </a:rPr>
              <a:t>:	0	IS:	1</a:t>
            </a:r>
            <a:r>
              <a:rPr lang="cs-CZ" sz="2400" dirty="0">
                <a:latin typeface="Lucida Console" pitchFamily="49" charset="0"/>
              </a:rPr>
              <a:t/>
            </a:r>
            <a:br>
              <a:rPr lang="cs-CZ" sz="2400" dirty="0">
                <a:latin typeface="Lucida Console" pitchFamily="49" charset="0"/>
              </a:rPr>
            </a:br>
            <a:r>
              <a:rPr lang="en-US" sz="2400" dirty="0" smtClean="0">
                <a:latin typeface="Lucida Console" pitchFamily="49" charset="0"/>
              </a:rPr>
              <a:t>*HE: ‘d’	*ST:	‘!’	</a:t>
            </a:r>
            <a:r>
              <a:rPr lang="en-US" sz="2400" dirty="0" err="1" smtClean="0">
                <a:latin typeface="Lucida Console" pitchFamily="49" charset="0"/>
              </a:rPr>
              <a:t>yPC</a:t>
            </a:r>
            <a:r>
              <a:rPr lang="en-US" sz="2400" dirty="0" smtClean="0">
                <a:latin typeface="Lucida Console" pitchFamily="49" charset="0"/>
              </a:rPr>
              <a:t>:	2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79512" y="216024"/>
            <a:ext cx="7488832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latin typeface="Lucida Console" pitchFamily="49" charset="0"/>
              </a:rPr>
              <a:t>Hello World</a:t>
            </a:r>
            <a:endParaRPr lang="cs-CZ" sz="4400" dirty="0">
              <a:latin typeface="Lucida Console" pitchFamily="49" charset="0"/>
            </a:endParaRPr>
          </a:p>
        </p:txBody>
      </p:sp>
      <p:grpSp>
        <p:nvGrpSpPr>
          <p:cNvPr id="2" name="Skupina 9"/>
          <p:cNvGrpSpPr/>
          <p:nvPr/>
        </p:nvGrpSpPr>
        <p:grpSpPr>
          <a:xfrm>
            <a:off x="8078080" y="6381328"/>
            <a:ext cx="1065920" cy="461665"/>
            <a:chOff x="8078080" y="6381328"/>
            <a:chExt cx="1065920" cy="461665"/>
          </a:xfrm>
        </p:grpSpPr>
        <p:sp>
          <p:nvSpPr>
            <p:cNvPr id="9" name="Šipka doleva 8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0" name="TextovéPole 9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3" name="Skupina 9"/>
          <p:cNvGrpSpPr/>
          <p:nvPr/>
        </p:nvGrpSpPr>
        <p:grpSpPr>
          <a:xfrm>
            <a:off x="8042584" y="5805264"/>
            <a:ext cx="1065920" cy="461665"/>
            <a:chOff x="8078080" y="6381328"/>
            <a:chExt cx="1065920" cy="461665"/>
          </a:xfrm>
        </p:grpSpPr>
        <p:sp>
          <p:nvSpPr>
            <p:cNvPr id="12" name="Šipka doleva 11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3" name="TextovéPole 12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79512" y="1556792"/>
            <a:ext cx="7560840" cy="3785652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cs-CZ" sz="2400" dirty="0" err="1" smtClean="0">
                <a:latin typeface="Lucida Console" pitchFamily="49" charset="0"/>
              </a:rPr>
              <a:t>HelloWorld</a:t>
            </a:r>
            <a:endParaRPr lang="cs-CZ" sz="2400" dirty="0" smtClean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{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     </a:t>
            </a:r>
            <a:r>
              <a:rPr lang="cs-CZ" sz="2400" dirty="0" smtClean="0">
                <a:latin typeface="Lucida Console" pitchFamily="49" charset="0"/>
              </a:rPr>
              <a:t>[&lt;MOVT_R ST]  [RET text]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</a:t>
            </a:r>
            <a:r>
              <a:rPr lang="cs-CZ" sz="2400" dirty="0" smtClean="0">
                <a:solidFill>
                  <a:srgbClr val="0070C0"/>
                </a:solidFill>
                <a:latin typeface="Lucida Console" pitchFamily="49" charset="0"/>
              </a:rPr>
              <a:t>     </a:t>
            </a:r>
            <a:r>
              <a:rPr lang="cs-CZ" sz="2400" dirty="0" smtClean="0">
                <a:latin typeface="Lucida Console" pitchFamily="49" charset="0"/>
              </a:rPr>
              <a:t>[&lt;MOVT_R HE]  [RET IO_TOUT]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[QNZ_RD *ST]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b="1" dirty="0" smtClean="0">
                <a:solidFill>
                  <a:srgbClr val="FF0000"/>
                </a:solidFill>
                <a:latin typeface="Lucida Console" pitchFamily="49" charset="0"/>
              </a:rPr>
              <a:t>[QRY_DR]      </a:t>
            </a:r>
            <a:r>
              <a:rPr lang="cs-CZ" sz="2400" dirty="0" smtClean="0">
                <a:latin typeface="Lucida Console" pitchFamily="49" charset="0"/>
              </a:rPr>
              <a:t>[|INC ST]</a:t>
            </a:r>
          </a:p>
          <a:p>
            <a:r>
              <a:rPr lang="cs-CZ" sz="2400" dirty="0" smtClean="0">
                <a:latin typeface="Lucida Console" pitchFamily="49" charset="0"/>
              </a:rPr>
              <a:t>[HALT]       [&gt;MOVF_R *ST] [|MOVT *HE]</a:t>
            </a:r>
          </a:p>
          <a:p>
            <a:r>
              <a:rPr lang="cs-CZ" sz="2400" dirty="0" smtClean="0">
                <a:latin typeface="Lucida Console" pitchFamily="49" charset="0"/>
              </a:rPr>
              <a:t>}</a:t>
            </a:r>
          </a:p>
          <a:p>
            <a:endParaRPr lang="cs-CZ" sz="2400" dirty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text:</a:t>
            </a:r>
          </a:p>
          <a:p>
            <a:r>
              <a:rPr lang="cs-CZ" sz="2400" dirty="0" smtClean="0">
                <a:latin typeface="Lucida Console" pitchFamily="49" charset="0"/>
              </a:rPr>
              <a:t>"</a:t>
            </a:r>
            <a:r>
              <a:rPr lang="cs-CZ" sz="2400" dirty="0" err="1" smtClean="0">
                <a:latin typeface="Lucida Console" pitchFamily="49" charset="0"/>
              </a:rPr>
              <a:t>Hello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dirty="0" err="1" smtClean="0">
                <a:latin typeface="Lucida Console" pitchFamily="49" charset="0"/>
              </a:rPr>
              <a:t>World</a:t>
            </a:r>
            <a:r>
              <a:rPr lang="cs-CZ" sz="2400" dirty="0" smtClean="0">
                <a:latin typeface="Lucida Console" pitchFamily="49" charset="0"/>
              </a:rPr>
              <a:t>!\0"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7956376" y="0"/>
            <a:ext cx="1187624" cy="6858000"/>
          </a:xfrm>
          <a:prstGeom prst="rect">
            <a:avLst/>
          </a:prstGeom>
          <a:solidFill>
            <a:srgbClr val="92D050">
              <a:alpha val="5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79512" y="5661248"/>
            <a:ext cx="7488832" cy="830997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92D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cs-CZ" sz="2400" dirty="0" smtClean="0">
                <a:latin typeface="Lucida Console" pitchFamily="49" charset="0"/>
              </a:rPr>
              <a:t>ARG:	</a:t>
            </a:r>
            <a:r>
              <a:rPr lang="en-US" sz="2400" dirty="0" smtClean="0">
                <a:latin typeface="Lucida Console" pitchFamily="49" charset="0"/>
              </a:rPr>
              <a:t>‘d’	ST:	2058	</a:t>
            </a:r>
            <a:r>
              <a:rPr lang="en-US" sz="2400" dirty="0" err="1" smtClean="0">
                <a:latin typeface="Lucida Console" pitchFamily="49" charset="0"/>
              </a:rPr>
              <a:t>xPC</a:t>
            </a:r>
            <a:r>
              <a:rPr lang="en-US" sz="2400" dirty="0" smtClean="0">
                <a:latin typeface="Lucida Console" pitchFamily="49" charset="0"/>
              </a:rPr>
              <a:t>:	1	IS:	0</a:t>
            </a:r>
            <a:r>
              <a:rPr lang="cs-CZ" sz="2400" dirty="0">
                <a:latin typeface="Lucida Console" pitchFamily="49" charset="0"/>
              </a:rPr>
              <a:t/>
            </a:r>
            <a:br>
              <a:rPr lang="cs-CZ" sz="2400" dirty="0">
                <a:latin typeface="Lucida Console" pitchFamily="49" charset="0"/>
              </a:rPr>
            </a:br>
            <a:r>
              <a:rPr lang="en-US" sz="2400" dirty="0" smtClean="0">
                <a:latin typeface="Lucida Console" pitchFamily="49" charset="0"/>
              </a:rPr>
              <a:t>*HE: ‘d’	*ST:	‘!’	</a:t>
            </a:r>
            <a:r>
              <a:rPr lang="en-US" sz="2400" dirty="0" err="1" smtClean="0">
                <a:latin typeface="Lucida Console" pitchFamily="49" charset="0"/>
              </a:rPr>
              <a:t>yPC</a:t>
            </a:r>
            <a:r>
              <a:rPr lang="en-US" sz="2400" dirty="0" smtClean="0">
                <a:latin typeface="Lucida Console" pitchFamily="49" charset="0"/>
              </a:rPr>
              <a:t>:	2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79512" y="216024"/>
            <a:ext cx="7488832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latin typeface="Lucida Console" pitchFamily="49" charset="0"/>
              </a:rPr>
              <a:t>Hello World</a:t>
            </a:r>
            <a:endParaRPr lang="cs-CZ" sz="4400" dirty="0">
              <a:latin typeface="Lucida Console" pitchFamily="49" charset="0"/>
            </a:endParaRPr>
          </a:p>
        </p:txBody>
      </p:sp>
      <p:grpSp>
        <p:nvGrpSpPr>
          <p:cNvPr id="2" name="Skupina 9"/>
          <p:cNvGrpSpPr/>
          <p:nvPr/>
        </p:nvGrpSpPr>
        <p:grpSpPr>
          <a:xfrm>
            <a:off x="8078080" y="6381328"/>
            <a:ext cx="1065920" cy="461665"/>
            <a:chOff x="8078080" y="6381328"/>
            <a:chExt cx="1065920" cy="461665"/>
          </a:xfrm>
        </p:grpSpPr>
        <p:sp>
          <p:nvSpPr>
            <p:cNvPr id="9" name="Šipka doleva 8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0" name="TextovéPole 9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3" name="Skupina 9"/>
          <p:cNvGrpSpPr/>
          <p:nvPr/>
        </p:nvGrpSpPr>
        <p:grpSpPr>
          <a:xfrm>
            <a:off x="8042584" y="5805264"/>
            <a:ext cx="1065920" cy="461665"/>
            <a:chOff x="8078080" y="6381328"/>
            <a:chExt cx="1065920" cy="461665"/>
          </a:xfrm>
        </p:grpSpPr>
        <p:sp>
          <p:nvSpPr>
            <p:cNvPr id="12" name="Šipka doleva 11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3" name="TextovéPole 12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8" name="Skupina 9"/>
          <p:cNvGrpSpPr/>
          <p:nvPr/>
        </p:nvGrpSpPr>
        <p:grpSpPr>
          <a:xfrm>
            <a:off x="7992888" y="5229200"/>
            <a:ext cx="1115616" cy="461665"/>
            <a:chOff x="8028384" y="6381328"/>
            <a:chExt cx="1115616" cy="461665"/>
          </a:xfrm>
        </p:grpSpPr>
        <p:sp>
          <p:nvSpPr>
            <p:cNvPr id="15" name="Šipka doleva 14"/>
            <p:cNvSpPr/>
            <p:nvPr/>
          </p:nvSpPr>
          <p:spPr>
            <a:xfrm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6" name="TextovéPole 15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79512" y="1556792"/>
            <a:ext cx="7560840" cy="3785652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cs-CZ" sz="2400" dirty="0" err="1" smtClean="0">
                <a:latin typeface="Lucida Console" pitchFamily="49" charset="0"/>
              </a:rPr>
              <a:t>HelloWorld</a:t>
            </a:r>
            <a:endParaRPr lang="cs-CZ" sz="2400" dirty="0" smtClean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{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     </a:t>
            </a:r>
            <a:r>
              <a:rPr lang="cs-CZ" sz="2400" dirty="0" smtClean="0">
                <a:latin typeface="Lucida Console" pitchFamily="49" charset="0"/>
              </a:rPr>
              <a:t>[&lt;MOVT_R ST]  [RET text]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</a:t>
            </a:r>
            <a:r>
              <a:rPr lang="cs-CZ" sz="2400" dirty="0" smtClean="0">
                <a:solidFill>
                  <a:srgbClr val="0070C0"/>
                </a:solidFill>
                <a:latin typeface="Lucida Console" pitchFamily="49" charset="0"/>
              </a:rPr>
              <a:t>     </a:t>
            </a:r>
            <a:r>
              <a:rPr lang="cs-CZ" sz="2400" dirty="0" smtClean="0">
                <a:latin typeface="Lucida Console" pitchFamily="49" charset="0"/>
              </a:rPr>
              <a:t>[&lt;MOVT_R HE]  [RET IO_TOUT]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[QNZ_RD *ST]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[QRY_DR]      </a:t>
            </a:r>
            <a:r>
              <a:rPr lang="cs-CZ" sz="2400" dirty="0" smtClean="0">
                <a:latin typeface="Lucida Console" pitchFamily="49" charset="0"/>
              </a:rPr>
              <a:t>[|INC ST]</a:t>
            </a:r>
          </a:p>
          <a:p>
            <a:r>
              <a:rPr lang="cs-CZ" sz="2400" dirty="0" smtClean="0">
                <a:latin typeface="Lucida Console" pitchFamily="49" charset="0"/>
              </a:rPr>
              <a:t>[HALT]       </a:t>
            </a:r>
            <a:r>
              <a:rPr lang="cs-CZ" sz="2400" b="1" dirty="0" smtClean="0">
                <a:solidFill>
                  <a:srgbClr val="FF0000"/>
                </a:solidFill>
                <a:latin typeface="Lucida Console" pitchFamily="49" charset="0"/>
              </a:rPr>
              <a:t>[&gt;MOVF_R *ST] </a:t>
            </a:r>
            <a:r>
              <a:rPr lang="cs-CZ" sz="2400" dirty="0" smtClean="0">
                <a:latin typeface="Lucida Console" pitchFamily="49" charset="0"/>
              </a:rPr>
              <a:t>[|MOVT *HE]</a:t>
            </a:r>
          </a:p>
          <a:p>
            <a:r>
              <a:rPr lang="cs-CZ" sz="2400" dirty="0" smtClean="0">
                <a:latin typeface="Lucida Console" pitchFamily="49" charset="0"/>
              </a:rPr>
              <a:t>}</a:t>
            </a:r>
          </a:p>
          <a:p>
            <a:endParaRPr lang="cs-CZ" sz="2400" dirty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text:</a:t>
            </a:r>
          </a:p>
          <a:p>
            <a:r>
              <a:rPr lang="cs-CZ" sz="2400" dirty="0" smtClean="0">
                <a:latin typeface="Lucida Console" pitchFamily="49" charset="0"/>
              </a:rPr>
              <a:t>"</a:t>
            </a:r>
            <a:r>
              <a:rPr lang="cs-CZ" sz="2400" dirty="0" err="1" smtClean="0">
                <a:latin typeface="Lucida Console" pitchFamily="49" charset="0"/>
              </a:rPr>
              <a:t>Hello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dirty="0" err="1" smtClean="0">
                <a:latin typeface="Lucida Console" pitchFamily="49" charset="0"/>
              </a:rPr>
              <a:t>World</a:t>
            </a:r>
            <a:r>
              <a:rPr lang="cs-CZ" sz="2400" dirty="0" smtClean="0">
                <a:latin typeface="Lucida Console" pitchFamily="49" charset="0"/>
              </a:rPr>
              <a:t>!\0"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7956376" y="0"/>
            <a:ext cx="1187624" cy="6858000"/>
          </a:xfrm>
          <a:prstGeom prst="rect">
            <a:avLst/>
          </a:prstGeom>
          <a:solidFill>
            <a:srgbClr val="92D050">
              <a:alpha val="5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79512" y="5661248"/>
            <a:ext cx="7488832" cy="830997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92D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cs-CZ" sz="2400" dirty="0" smtClean="0">
                <a:latin typeface="Lucida Console" pitchFamily="49" charset="0"/>
              </a:rPr>
              <a:t>ARG:	</a:t>
            </a:r>
            <a:r>
              <a:rPr lang="en-US" sz="2400" dirty="0" smtClean="0">
                <a:latin typeface="Lucida Console" pitchFamily="49" charset="0"/>
              </a:rPr>
              <a:t>‘d’	ST:	2058	</a:t>
            </a:r>
            <a:r>
              <a:rPr lang="en-US" sz="2400" dirty="0" err="1" smtClean="0">
                <a:latin typeface="Lucida Console" pitchFamily="49" charset="0"/>
              </a:rPr>
              <a:t>xPC</a:t>
            </a:r>
            <a:r>
              <a:rPr lang="en-US" sz="2400" dirty="0" smtClean="0">
                <a:latin typeface="Lucida Console" pitchFamily="49" charset="0"/>
              </a:rPr>
              <a:t>:	1	IS:	0</a:t>
            </a:r>
            <a:r>
              <a:rPr lang="cs-CZ" sz="2400" dirty="0">
                <a:latin typeface="Lucida Console" pitchFamily="49" charset="0"/>
              </a:rPr>
              <a:t/>
            </a:r>
            <a:br>
              <a:rPr lang="cs-CZ" sz="2400" dirty="0">
                <a:latin typeface="Lucida Console" pitchFamily="49" charset="0"/>
              </a:rPr>
            </a:br>
            <a:r>
              <a:rPr lang="en-US" sz="2400" dirty="0" smtClean="0">
                <a:latin typeface="Lucida Console" pitchFamily="49" charset="0"/>
              </a:rPr>
              <a:t>*HE: ‘d’	*ST:	‘!’	</a:t>
            </a:r>
            <a:r>
              <a:rPr lang="en-US" sz="2400" dirty="0" err="1" smtClean="0">
                <a:latin typeface="Lucida Console" pitchFamily="49" charset="0"/>
              </a:rPr>
              <a:t>yPC</a:t>
            </a:r>
            <a:r>
              <a:rPr lang="en-US" sz="2400" dirty="0" smtClean="0">
                <a:latin typeface="Lucida Console" pitchFamily="49" charset="0"/>
              </a:rPr>
              <a:t>:	3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79512" y="216024"/>
            <a:ext cx="7488832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latin typeface="Lucida Console" pitchFamily="49" charset="0"/>
              </a:rPr>
              <a:t>Hello World</a:t>
            </a:r>
            <a:endParaRPr lang="cs-CZ" sz="4400" dirty="0">
              <a:latin typeface="Lucida Console" pitchFamily="49" charset="0"/>
            </a:endParaRPr>
          </a:p>
        </p:txBody>
      </p:sp>
      <p:grpSp>
        <p:nvGrpSpPr>
          <p:cNvPr id="2" name="Skupina 9"/>
          <p:cNvGrpSpPr/>
          <p:nvPr/>
        </p:nvGrpSpPr>
        <p:grpSpPr>
          <a:xfrm>
            <a:off x="8078080" y="6381328"/>
            <a:ext cx="1065920" cy="461665"/>
            <a:chOff x="8078080" y="6381328"/>
            <a:chExt cx="1065920" cy="461665"/>
          </a:xfrm>
        </p:grpSpPr>
        <p:sp>
          <p:nvSpPr>
            <p:cNvPr id="9" name="Šipka doleva 8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0" name="TextovéPole 9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3" name="Skupina 9"/>
          <p:cNvGrpSpPr/>
          <p:nvPr/>
        </p:nvGrpSpPr>
        <p:grpSpPr>
          <a:xfrm>
            <a:off x="8042584" y="5805264"/>
            <a:ext cx="1065920" cy="461665"/>
            <a:chOff x="8078080" y="6381328"/>
            <a:chExt cx="1065920" cy="461665"/>
          </a:xfrm>
        </p:grpSpPr>
        <p:sp>
          <p:nvSpPr>
            <p:cNvPr id="12" name="Šipka doleva 11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3" name="TextovéPole 12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8" name="Skupina 9"/>
          <p:cNvGrpSpPr/>
          <p:nvPr/>
        </p:nvGrpSpPr>
        <p:grpSpPr>
          <a:xfrm>
            <a:off x="7992888" y="5229200"/>
            <a:ext cx="1115616" cy="461665"/>
            <a:chOff x="8028384" y="6381328"/>
            <a:chExt cx="1115616" cy="461665"/>
          </a:xfrm>
        </p:grpSpPr>
        <p:sp>
          <p:nvSpPr>
            <p:cNvPr id="15" name="Šipka doleva 14"/>
            <p:cNvSpPr/>
            <p:nvPr/>
          </p:nvSpPr>
          <p:spPr>
            <a:xfrm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6" name="TextovéPole 15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11" name="Skupina 9"/>
          <p:cNvGrpSpPr/>
          <p:nvPr/>
        </p:nvGrpSpPr>
        <p:grpSpPr>
          <a:xfrm>
            <a:off x="8042584" y="4653136"/>
            <a:ext cx="1065920" cy="461665"/>
            <a:chOff x="8078080" y="6381328"/>
            <a:chExt cx="1065920" cy="461665"/>
          </a:xfrm>
        </p:grpSpPr>
        <p:sp>
          <p:nvSpPr>
            <p:cNvPr id="18" name="Šipka doleva 17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9" name="TextovéPole 18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79512" y="1556792"/>
            <a:ext cx="7560840" cy="3785652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cs-CZ" sz="2400" dirty="0" err="1" smtClean="0">
                <a:latin typeface="Lucida Console" pitchFamily="49" charset="0"/>
              </a:rPr>
              <a:t>HelloWorld</a:t>
            </a:r>
            <a:endParaRPr lang="cs-CZ" sz="2400" dirty="0" smtClean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{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     </a:t>
            </a:r>
            <a:r>
              <a:rPr lang="cs-CZ" sz="2400" dirty="0" smtClean="0">
                <a:latin typeface="Lucida Console" pitchFamily="49" charset="0"/>
              </a:rPr>
              <a:t>[&lt;MOVT_R ST]  [RET text]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</a:t>
            </a:r>
            <a:r>
              <a:rPr lang="cs-CZ" sz="2400" dirty="0" smtClean="0">
                <a:solidFill>
                  <a:srgbClr val="0070C0"/>
                </a:solidFill>
                <a:latin typeface="Lucida Console" pitchFamily="49" charset="0"/>
              </a:rPr>
              <a:t>     </a:t>
            </a:r>
            <a:r>
              <a:rPr lang="cs-CZ" sz="2400" dirty="0" smtClean="0">
                <a:latin typeface="Lucida Console" pitchFamily="49" charset="0"/>
              </a:rPr>
              <a:t>[&lt;MOVT_R HE]  [RET IO_TOUT]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[QNZ_RD *ST]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[QRY_DR]      </a:t>
            </a:r>
            <a:r>
              <a:rPr lang="cs-CZ" sz="2400" dirty="0" smtClean="0">
                <a:latin typeface="Lucida Console" pitchFamily="49" charset="0"/>
              </a:rPr>
              <a:t>[|INC ST]</a:t>
            </a:r>
          </a:p>
          <a:p>
            <a:r>
              <a:rPr lang="cs-CZ" sz="2400" dirty="0" smtClean="0">
                <a:latin typeface="Lucida Console" pitchFamily="49" charset="0"/>
              </a:rPr>
              <a:t>[HALT]       </a:t>
            </a:r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[&gt;MOVF_R *ST] </a:t>
            </a:r>
            <a:r>
              <a:rPr lang="cs-CZ" sz="2400" b="1" dirty="0" smtClean="0">
                <a:solidFill>
                  <a:srgbClr val="FF0000"/>
                </a:solidFill>
                <a:latin typeface="Lucida Console" pitchFamily="49" charset="0"/>
              </a:rPr>
              <a:t>[|MOVT *HE]</a:t>
            </a:r>
          </a:p>
          <a:p>
            <a:r>
              <a:rPr lang="cs-CZ" sz="2400" dirty="0" smtClean="0">
                <a:latin typeface="Lucida Console" pitchFamily="49" charset="0"/>
              </a:rPr>
              <a:t>}</a:t>
            </a:r>
          </a:p>
          <a:p>
            <a:endParaRPr lang="cs-CZ" sz="2400" dirty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text:</a:t>
            </a:r>
          </a:p>
          <a:p>
            <a:r>
              <a:rPr lang="cs-CZ" sz="2400" dirty="0" smtClean="0">
                <a:latin typeface="Lucida Console" pitchFamily="49" charset="0"/>
              </a:rPr>
              <a:t>"</a:t>
            </a:r>
            <a:r>
              <a:rPr lang="cs-CZ" sz="2400" dirty="0" err="1" smtClean="0">
                <a:latin typeface="Lucida Console" pitchFamily="49" charset="0"/>
              </a:rPr>
              <a:t>Hello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dirty="0" err="1" smtClean="0">
                <a:latin typeface="Lucida Console" pitchFamily="49" charset="0"/>
              </a:rPr>
              <a:t>World</a:t>
            </a:r>
            <a:r>
              <a:rPr lang="cs-CZ" sz="2400" dirty="0" smtClean="0">
                <a:latin typeface="Lucida Console" pitchFamily="49" charset="0"/>
              </a:rPr>
              <a:t>!\0"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7956376" y="0"/>
            <a:ext cx="1187624" cy="6858000"/>
          </a:xfrm>
          <a:prstGeom prst="rect">
            <a:avLst/>
          </a:prstGeom>
          <a:solidFill>
            <a:srgbClr val="92D050">
              <a:alpha val="5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79512" y="5661248"/>
            <a:ext cx="7488832" cy="830997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92D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cs-CZ" sz="2400" dirty="0" smtClean="0">
                <a:latin typeface="Lucida Console" pitchFamily="49" charset="0"/>
              </a:rPr>
              <a:t>ARG:	</a:t>
            </a:r>
            <a:r>
              <a:rPr lang="en-US" sz="2400" dirty="0" smtClean="0">
                <a:latin typeface="Lucida Console" pitchFamily="49" charset="0"/>
              </a:rPr>
              <a:t>‘!’	ST:	2058	</a:t>
            </a:r>
            <a:r>
              <a:rPr lang="en-US" sz="2400" dirty="0" err="1" smtClean="0">
                <a:latin typeface="Lucida Console" pitchFamily="49" charset="0"/>
              </a:rPr>
              <a:t>xPC</a:t>
            </a:r>
            <a:r>
              <a:rPr lang="en-US" sz="2400" dirty="0" smtClean="0">
                <a:latin typeface="Lucida Console" pitchFamily="49" charset="0"/>
              </a:rPr>
              <a:t>:	2	IS:	0</a:t>
            </a:r>
            <a:r>
              <a:rPr lang="cs-CZ" sz="2400" dirty="0">
                <a:latin typeface="Lucida Console" pitchFamily="49" charset="0"/>
              </a:rPr>
              <a:t/>
            </a:r>
            <a:br>
              <a:rPr lang="cs-CZ" sz="2400" dirty="0">
                <a:latin typeface="Lucida Console" pitchFamily="49" charset="0"/>
              </a:rPr>
            </a:br>
            <a:r>
              <a:rPr lang="en-US" sz="2400" dirty="0" smtClean="0">
                <a:latin typeface="Lucida Console" pitchFamily="49" charset="0"/>
              </a:rPr>
              <a:t>*HE: ‘d’	*ST:	‘!’	</a:t>
            </a:r>
            <a:r>
              <a:rPr lang="en-US" sz="2400" dirty="0" err="1" smtClean="0">
                <a:latin typeface="Lucida Console" pitchFamily="49" charset="0"/>
              </a:rPr>
              <a:t>yPC</a:t>
            </a:r>
            <a:r>
              <a:rPr lang="en-US" sz="2400" dirty="0" smtClean="0">
                <a:latin typeface="Lucida Console" pitchFamily="49" charset="0"/>
              </a:rPr>
              <a:t>:	3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79512" y="216024"/>
            <a:ext cx="7488832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latin typeface="Lucida Console" pitchFamily="49" charset="0"/>
              </a:rPr>
              <a:t>Hello World</a:t>
            </a:r>
            <a:endParaRPr lang="cs-CZ" sz="4400" dirty="0">
              <a:latin typeface="Lucida Console" pitchFamily="49" charset="0"/>
            </a:endParaRPr>
          </a:p>
        </p:txBody>
      </p:sp>
      <p:grpSp>
        <p:nvGrpSpPr>
          <p:cNvPr id="2" name="Skupina 9"/>
          <p:cNvGrpSpPr/>
          <p:nvPr/>
        </p:nvGrpSpPr>
        <p:grpSpPr>
          <a:xfrm>
            <a:off x="8078080" y="6381328"/>
            <a:ext cx="1065920" cy="461665"/>
            <a:chOff x="8078080" y="6381328"/>
            <a:chExt cx="1065920" cy="461665"/>
          </a:xfrm>
        </p:grpSpPr>
        <p:sp>
          <p:nvSpPr>
            <p:cNvPr id="9" name="Šipka doleva 8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0" name="TextovéPole 9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3" name="Skupina 9"/>
          <p:cNvGrpSpPr/>
          <p:nvPr/>
        </p:nvGrpSpPr>
        <p:grpSpPr>
          <a:xfrm>
            <a:off x="8042584" y="5805264"/>
            <a:ext cx="1065920" cy="461665"/>
            <a:chOff x="8078080" y="6381328"/>
            <a:chExt cx="1065920" cy="461665"/>
          </a:xfrm>
        </p:grpSpPr>
        <p:sp>
          <p:nvSpPr>
            <p:cNvPr id="12" name="Šipka doleva 11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3" name="TextovéPole 12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8" name="Skupina 9"/>
          <p:cNvGrpSpPr/>
          <p:nvPr/>
        </p:nvGrpSpPr>
        <p:grpSpPr>
          <a:xfrm>
            <a:off x="7992888" y="5229200"/>
            <a:ext cx="1115616" cy="461665"/>
            <a:chOff x="8028384" y="6381328"/>
            <a:chExt cx="1115616" cy="461665"/>
          </a:xfrm>
        </p:grpSpPr>
        <p:sp>
          <p:nvSpPr>
            <p:cNvPr id="15" name="Šipka doleva 14"/>
            <p:cNvSpPr/>
            <p:nvPr/>
          </p:nvSpPr>
          <p:spPr>
            <a:xfrm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6" name="TextovéPole 15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11" name="Skupina 9"/>
          <p:cNvGrpSpPr/>
          <p:nvPr/>
        </p:nvGrpSpPr>
        <p:grpSpPr>
          <a:xfrm>
            <a:off x="8042584" y="4653136"/>
            <a:ext cx="1065920" cy="461665"/>
            <a:chOff x="8078080" y="6381328"/>
            <a:chExt cx="1065920" cy="461665"/>
          </a:xfrm>
        </p:grpSpPr>
        <p:sp>
          <p:nvSpPr>
            <p:cNvPr id="18" name="Šipka doleva 17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9" name="TextovéPole 18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14" name="Skupina 9"/>
          <p:cNvGrpSpPr/>
          <p:nvPr/>
        </p:nvGrpSpPr>
        <p:grpSpPr>
          <a:xfrm>
            <a:off x="7992888" y="4119463"/>
            <a:ext cx="1115616" cy="461665"/>
            <a:chOff x="8028384" y="6381328"/>
            <a:chExt cx="1115616" cy="461665"/>
          </a:xfrm>
        </p:grpSpPr>
        <p:sp>
          <p:nvSpPr>
            <p:cNvPr id="21" name="Šipka doleva 20"/>
            <p:cNvSpPr/>
            <p:nvPr/>
          </p:nvSpPr>
          <p:spPr>
            <a:xfrm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22" name="TextovéPole 21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79512" y="1556792"/>
            <a:ext cx="7560840" cy="3785652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cs-CZ" sz="2400" dirty="0" err="1" smtClean="0">
                <a:latin typeface="Lucida Console" pitchFamily="49" charset="0"/>
              </a:rPr>
              <a:t>HelloWorld</a:t>
            </a:r>
            <a:endParaRPr lang="cs-CZ" sz="2400" dirty="0" smtClean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{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     </a:t>
            </a:r>
            <a:r>
              <a:rPr lang="cs-CZ" sz="2400" dirty="0" smtClean="0">
                <a:latin typeface="Lucida Console" pitchFamily="49" charset="0"/>
              </a:rPr>
              <a:t>[&lt;MOVT_R ST]  [RET text]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</a:t>
            </a:r>
            <a:r>
              <a:rPr lang="cs-CZ" sz="2400" dirty="0" smtClean="0">
                <a:solidFill>
                  <a:srgbClr val="0070C0"/>
                </a:solidFill>
                <a:latin typeface="Lucida Console" pitchFamily="49" charset="0"/>
              </a:rPr>
              <a:t>     </a:t>
            </a:r>
            <a:r>
              <a:rPr lang="cs-CZ" sz="2400" dirty="0" smtClean="0">
                <a:latin typeface="Lucida Console" pitchFamily="49" charset="0"/>
              </a:rPr>
              <a:t>[&lt;MOVT_R HE]  [RET IO_TOUT]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[QNZ_RD *ST]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[QRY_DR]      </a:t>
            </a:r>
            <a:r>
              <a:rPr lang="cs-CZ" sz="2400" dirty="0" smtClean="0">
                <a:latin typeface="Lucida Console" pitchFamily="49" charset="0"/>
              </a:rPr>
              <a:t>[|INC ST]</a:t>
            </a:r>
          </a:p>
          <a:p>
            <a:r>
              <a:rPr lang="cs-CZ" sz="2400" dirty="0" smtClean="0">
                <a:latin typeface="Lucida Console" pitchFamily="49" charset="0"/>
              </a:rPr>
              <a:t>[HALT]       </a:t>
            </a:r>
            <a:r>
              <a:rPr lang="cs-CZ" sz="2400" b="1" dirty="0" smtClean="0">
                <a:solidFill>
                  <a:srgbClr val="FF0000"/>
                </a:solidFill>
                <a:latin typeface="Lucida Console" pitchFamily="49" charset="0"/>
              </a:rPr>
              <a:t>[&gt;MOVF_R *ST] </a:t>
            </a:r>
            <a:r>
              <a:rPr lang="cs-CZ" sz="2400" dirty="0" smtClean="0">
                <a:latin typeface="Lucida Console" pitchFamily="49" charset="0"/>
              </a:rPr>
              <a:t>[|MOVT *HE]</a:t>
            </a:r>
          </a:p>
          <a:p>
            <a:r>
              <a:rPr lang="cs-CZ" sz="2400" dirty="0" smtClean="0">
                <a:latin typeface="Lucida Console" pitchFamily="49" charset="0"/>
              </a:rPr>
              <a:t>}</a:t>
            </a:r>
          </a:p>
          <a:p>
            <a:endParaRPr lang="cs-CZ" sz="2400" dirty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text:</a:t>
            </a:r>
          </a:p>
          <a:p>
            <a:r>
              <a:rPr lang="cs-CZ" sz="2400" dirty="0" smtClean="0">
                <a:latin typeface="Lucida Console" pitchFamily="49" charset="0"/>
              </a:rPr>
              <a:t>"</a:t>
            </a:r>
            <a:r>
              <a:rPr lang="cs-CZ" sz="2400" dirty="0" err="1" smtClean="0">
                <a:latin typeface="Lucida Console" pitchFamily="49" charset="0"/>
              </a:rPr>
              <a:t>Hello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dirty="0" err="1" smtClean="0">
                <a:latin typeface="Lucida Console" pitchFamily="49" charset="0"/>
              </a:rPr>
              <a:t>World</a:t>
            </a:r>
            <a:r>
              <a:rPr lang="cs-CZ" sz="2400" dirty="0" smtClean="0">
                <a:latin typeface="Lucida Console" pitchFamily="49" charset="0"/>
              </a:rPr>
              <a:t>!\0"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7956376" y="0"/>
            <a:ext cx="1187624" cy="6858000"/>
          </a:xfrm>
          <a:prstGeom prst="rect">
            <a:avLst/>
          </a:prstGeom>
          <a:solidFill>
            <a:srgbClr val="92D050">
              <a:alpha val="5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79512" y="5661248"/>
            <a:ext cx="7488832" cy="830997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92D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cs-CZ" sz="2400" dirty="0" smtClean="0">
                <a:latin typeface="Lucida Console" pitchFamily="49" charset="0"/>
              </a:rPr>
              <a:t>ARG:	</a:t>
            </a:r>
            <a:r>
              <a:rPr lang="en-US" sz="2400" dirty="0" smtClean="0">
                <a:latin typeface="Lucida Console" pitchFamily="49" charset="0"/>
              </a:rPr>
              <a:t>‘!’	ST:	2058	</a:t>
            </a:r>
            <a:r>
              <a:rPr lang="en-US" sz="2400" dirty="0" err="1" smtClean="0">
                <a:latin typeface="Lucida Console" pitchFamily="49" charset="0"/>
              </a:rPr>
              <a:t>xPC</a:t>
            </a:r>
            <a:r>
              <a:rPr lang="en-US" sz="2400" dirty="0" smtClean="0">
                <a:latin typeface="Lucida Console" pitchFamily="49" charset="0"/>
              </a:rPr>
              <a:t>:	1	IS:	1</a:t>
            </a:r>
            <a:r>
              <a:rPr lang="cs-CZ" sz="2400" dirty="0">
                <a:latin typeface="Lucida Console" pitchFamily="49" charset="0"/>
              </a:rPr>
              <a:t/>
            </a:r>
            <a:br>
              <a:rPr lang="cs-CZ" sz="2400" dirty="0">
                <a:latin typeface="Lucida Console" pitchFamily="49" charset="0"/>
              </a:rPr>
            </a:br>
            <a:r>
              <a:rPr lang="en-US" sz="2400" dirty="0" smtClean="0">
                <a:latin typeface="Lucida Console" pitchFamily="49" charset="0"/>
              </a:rPr>
              <a:t>*HE: ‘!’	*ST:	‘!’	</a:t>
            </a:r>
            <a:r>
              <a:rPr lang="en-US" sz="2400" dirty="0" err="1" smtClean="0">
                <a:latin typeface="Lucida Console" pitchFamily="49" charset="0"/>
              </a:rPr>
              <a:t>yPC</a:t>
            </a:r>
            <a:r>
              <a:rPr lang="en-US" sz="2400" dirty="0" smtClean="0">
                <a:latin typeface="Lucida Console" pitchFamily="49" charset="0"/>
              </a:rPr>
              <a:t>:	3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79512" y="216024"/>
            <a:ext cx="7488832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latin typeface="Lucida Console" pitchFamily="49" charset="0"/>
              </a:rPr>
              <a:t>Hello World!</a:t>
            </a:r>
            <a:endParaRPr lang="cs-CZ" sz="4400" dirty="0">
              <a:latin typeface="Lucida Console" pitchFamily="49" charset="0"/>
            </a:endParaRPr>
          </a:p>
        </p:txBody>
      </p:sp>
      <p:grpSp>
        <p:nvGrpSpPr>
          <p:cNvPr id="2" name="Skupina 9"/>
          <p:cNvGrpSpPr/>
          <p:nvPr/>
        </p:nvGrpSpPr>
        <p:grpSpPr>
          <a:xfrm>
            <a:off x="8078080" y="6381328"/>
            <a:ext cx="1065920" cy="461665"/>
            <a:chOff x="8078080" y="6381328"/>
            <a:chExt cx="1065920" cy="461665"/>
          </a:xfrm>
        </p:grpSpPr>
        <p:sp>
          <p:nvSpPr>
            <p:cNvPr id="9" name="Šipka doleva 8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0" name="TextovéPole 9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3" name="Skupina 9"/>
          <p:cNvGrpSpPr/>
          <p:nvPr/>
        </p:nvGrpSpPr>
        <p:grpSpPr>
          <a:xfrm>
            <a:off x="8042584" y="5805264"/>
            <a:ext cx="1065920" cy="461665"/>
            <a:chOff x="8078080" y="6381328"/>
            <a:chExt cx="1065920" cy="461665"/>
          </a:xfrm>
        </p:grpSpPr>
        <p:sp>
          <p:nvSpPr>
            <p:cNvPr id="12" name="Šipka doleva 11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3" name="TextovéPole 12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8" name="Skupina 9"/>
          <p:cNvGrpSpPr/>
          <p:nvPr/>
        </p:nvGrpSpPr>
        <p:grpSpPr>
          <a:xfrm>
            <a:off x="7992888" y="5229200"/>
            <a:ext cx="1115616" cy="461665"/>
            <a:chOff x="8028384" y="6381328"/>
            <a:chExt cx="1115616" cy="461665"/>
          </a:xfrm>
        </p:grpSpPr>
        <p:sp>
          <p:nvSpPr>
            <p:cNvPr id="15" name="Šipka doleva 14"/>
            <p:cNvSpPr/>
            <p:nvPr/>
          </p:nvSpPr>
          <p:spPr>
            <a:xfrm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6" name="TextovéPole 15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11" name="Skupina 9"/>
          <p:cNvGrpSpPr/>
          <p:nvPr/>
        </p:nvGrpSpPr>
        <p:grpSpPr>
          <a:xfrm>
            <a:off x="8042584" y="4653136"/>
            <a:ext cx="1065920" cy="461665"/>
            <a:chOff x="8078080" y="6381328"/>
            <a:chExt cx="1065920" cy="461665"/>
          </a:xfrm>
        </p:grpSpPr>
        <p:sp>
          <p:nvSpPr>
            <p:cNvPr id="18" name="Šipka doleva 17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9" name="TextovéPole 18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79512" y="1556792"/>
            <a:ext cx="7560840" cy="3785652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cs-CZ" sz="2400" dirty="0" err="1" smtClean="0">
                <a:latin typeface="Lucida Console" pitchFamily="49" charset="0"/>
              </a:rPr>
              <a:t>HelloWorld</a:t>
            </a:r>
            <a:endParaRPr lang="cs-CZ" sz="2400" dirty="0" smtClean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{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     </a:t>
            </a:r>
            <a:r>
              <a:rPr lang="cs-CZ" sz="2400" dirty="0" smtClean="0">
                <a:latin typeface="Lucida Console" pitchFamily="49" charset="0"/>
              </a:rPr>
              <a:t>[&lt;MOVT_R ST]  [RET text]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</a:t>
            </a:r>
            <a:r>
              <a:rPr lang="cs-CZ" sz="2400" dirty="0" smtClean="0">
                <a:solidFill>
                  <a:srgbClr val="0070C0"/>
                </a:solidFill>
                <a:latin typeface="Lucida Console" pitchFamily="49" charset="0"/>
              </a:rPr>
              <a:t>     </a:t>
            </a:r>
            <a:r>
              <a:rPr lang="cs-CZ" sz="2400" dirty="0" smtClean="0">
                <a:latin typeface="Lucida Console" pitchFamily="49" charset="0"/>
              </a:rPr>
              <a:t>[&lt;MOVT_R HE]  [RET IO_TOUT]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[QNZ_RD *ST]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b="1" dirty="0" smtClean="0">
                <a:solidFill>
                  <a:srgbClr val="FF0000"/>
                </a:solidFill>
                <a:latin typeface="Lucida Console" pitchFamily="49" charset="0"/>
              </a:rPr>
              <a:t>[QRY_DR]      </a:t>
            </a:r>
            <a:r>
              <a:rPr lang="cs-CZ" sz="2400" dirty="0" smtClean="0">
                <a:latin typeface="Lucida Console" pitchFamily="49" charset="0"/>
              </a:rPr>
              <a:t>[|INC ST]</a:t>
            </a:r>
          </a:p>
          <a:p>
            <a:r>
              <a:rPr lang="cs-CZ" sz="2400" dirty="0" smtClean="0">
                <a:latin typeface="Lucida Console" pitchFamily="49" charset="0"/>
              </a:rPr>
              <a:t>[HALT]       [&gt;MOVF_R *ST] [|MOVT *HE]</a:t>
            </a:r>
          </a:p>
          <a:p>
            <a:r>
              <a:rPr lang="cs-CZ" sz="2400" dirty="0" smtClean="0">
                <a:latin typeface="Lucida Console" pitchFamily="49" charset="0"/>
              </a:rPr>
              <a:t>}</a:t>
            </a:r>
          </a:p>
          <a:p>
            <a:endParaRPr lang="cs-CZ" sz="2400" dirty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text:</a:t>
            </a:r>
          </a:p>
          <a:p>
            <a:r>
              <a:rPr lang="cs-CZ" sz="2400" dirty="0" smtClean="0">
                <a:latin typeface="Lucida Console" pitchFamily="49" charset="0"/>
              </a:rPr>
              <a:t>"</a:t>
            </a:r>
            <a:r>
              <a:rPr lang="cs-CZ" sz="2400" dirty="0" err="1" smtClean="0">
                <a:latin typeface="Lucida Console" pitchFamily="49" charset="0"/>
              </a:rPr>
              <a:t>Hello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dirty="0" err="1" smtClean="0">
                <a:latin typeface="Lucida Console" pitchFamily="49" charset="0"/>
              </a:rPr>
              <a:t>World</a:t>
            </a:r>
            <a:r>
              <a:rPr lang="cs-CZ" sz="2400" dirty="0" smtClean="0">
                <a:latin typeface="Lucida Console" pitchFamily="49" charset="0"/>
              </a:rPr>
              <a:t>!\0"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7956376" y="0"/>
            <a:ext cx="1187624" cy="6858000"/>
          </a:xfrm>
          <a:prstGeom prst="rect">
            <a:avLst/>
          </a:prstGeom>
          <a:solidFill>
            <a:srgbClr val="92D050">
              <a:alpha val="5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79512" y="5661248"/>
            <a:ext cx="7488832" cy="830997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92D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cs-CZ" sz="2400" dirty="0" smtClean="0">
                <a:latin typeface="Lucida Console" pitchFamily="49" charset="0"/>
              </a:rPr>
              <a:t>ARG:	</a:t>
            </a:r>
            <a:r>
              <a:rPr lang="en-US" sz="2400" dirty="0" smtClean="0">
                <a:latin typeface="Lucida Console" pitchFamily="49" charset="0"/>
              </a:rPr>
              <a:t>‘!’	ST:	2058	</a:t>
            </a:r>
            <a:r>
              <a:rPr lang="en-US" sz="2400" dirty="0" err="1" smtClean="0">
                <a:latin typeface="Lucida Console" pitchFamily="49" charset="0"/>
              </a:rPr>
              <a:t>xPC</a:t>
            </a:r>
            <a:r>
              <a:rPr lang="en-US" sz="2400" dirty="0" smtClean="0">
                <a:latin typeface="Lucida Console" pitchFamily="49" charset="0"/>
              </a:rPr>
              <a:t>:	1	IS:	1</a:t>
            </a:r>
            <a:r>
              <a:rPr lang="cs-CZ" sz="2400" dirty="0">
                <a:latin typeface="Lucida Console" pitchFamily="49" charset="0"/>
              </a:rPr>
              <a:t/>
            </a:r>
            <a:br>
              <a:rPr lang="cs-CZ" sz="2400" dirty="0">
                <a:latin typeface="Lucida Console" pitchFamily="49" charset="0"/>
              </a:rPr>
            </a:br>
            <a:r>
              <a:rPr lang="en-US" sz="2400" dirty="0" smtClean="0">
                <a:latin typeface="Lucida Console" pitchFamily="49" charset="0"/>
              </a:rPr>
              <a:t>*HE: ‘!’	*ST:	‘!’	</a:t>
            </a:r>
            <a:r>
              <a:rPr lang="en-US" sz="2400" dirty="0" err="1" smtClean="0">
                <a:latin typeface="Lucida Console" pitchFamily="49" charset="0"/>
              </a:rPr>
              <a:t>yPC</a:t>
            </a:r>
            <a:r>
              <a:rPr lang="en-US" sz="2400" dirty="0" smtClean="0">
                <a:latin typeface="Lucida Console" pitchFamily="49" charset="0"/>
              </a:rPr>
              <a:t>:	2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79512" y="216024"/>
            <a:ext cx="7488832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latin typeface="Lucida Console" pitchFamily="49" charset="0"/>
              </a:rPr>
              <a:t>Hello World!</a:t>
            </a:r>
            <a:endParaRPr lang="cs-CZ" sz="4400" dirty="0">
              <a:latin typeface="Lucida Console" pitchFamily="49" charset="0"/>
            </a:endParaRPr>
          </a:p>
        </p:txBody>
      </p:sp>
      <p:grpSp>
        <p:nvGrpSpPr>
          <p:cNvPr id="2" name="Skupina 9"/>
          <p:cNvGrpSpPr/>
          <p:nvPr/>
        </p:nvGrpSpPr>
        <p:grpSpPr>
          <a:xfrm>
            <a:off x="8078080" y="6381328"/>
            <a:ext cx="1065920" cy="461665"/>
            <a:chOff x="8078080" y="6381328"/>
            <a:chExt cx="1065920" cy="461665"/>
          </a:xfrm>
        </p:grpSpPr>
        <p:sp>
          <p:nvSpPr>
            <p:cNvPr id="9" name="Šipka doleva 8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0" name="TextovéPole 9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3" name="Skupina 9"/>
          <p:cNvGrpSpPr/>
          <p:nvPr/>
        </p:nvGrpSpPr>
        <p:grpSpPr>
          <a:xfrm>
            <a:off x="8042584" y="5805264"/>
            <a:ext cx="1065920" cy="461665"/>
            <a:chOff x="8078080" y="6381328"/>
            <a:chExt cx="1065920" cy="461665"/>
          </a:xfrm>
        </p:grpSpPr>
        <p:sp>
          <p:nvSpPr>
            <p:cNvPr id="12" name="Šipka doleva 11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3" name="TextovéPole 12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8" name="Skupina 9"/>
          <p:cNvGrpSpPr/>
          <p:nvPr/>
        </p:nvGrpSpPr>
        <p:grpSpPr>
          <a:xfrm>
            <a:off x="7992888" y="5229200"/>
            <a:ext cx="1115616" cy="461665"/>
            <a:chOff x="8028384" y="6381328"/>
            <a:chExt cx="1115616" cy="461665"/>
          </a:xfrm>
        </p:grpSpPr>
        <p:sp>
          <p:nvSpPr>
            <p:cNvPr id="15" name="Šipka doleva 14"/>
            <p:cNvSpPr/>
            <p:nvPr/>
          </p:nvSpPr>
          <p:spPr>
            <a:xfrm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6" name="TextovéPole 15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79512" y="1556792"/>
            <a:ext cx="7560840" cy="3785652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cs-CZ" sz="2400" dirty="0" err="1" smtClean="0">
                <a:latin typeface="Lucida Console" pitchFamily="49" charset="0"/>
              </a:rPr>
              <a:t>HelloWorld</a:t>
            </a:r>
            <a:endParaRPr lang="cs-CZ" sz="2400" dirty="0" smtClean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{</a:t>
            </a:r>
          </a:p>
          <a:p>
            <a:r>
              <a:rPr lang="cs-CZ" sz="2400" b="1" dirty="0" smtClean="0">
                <a:solidFill>
                  <a:srgbClr val="FF0000"/>
                </a:solidFill>
                <a:latin typeface="Lucida Console" pitchFamily="49" charset="0"/>
              </a:rPr>
              <a:t>[QRY_RD]     </a:t>
            </a:r>
            <a:r>
              <a:rPr lang="cs-CZ" sz="2400" dirty="0" smtClean="0">
                <a:latin typeface="Lucida Console" pitchFamily="49" charset="0"/>
              </a:rPr>
              <a:t>[&lt;MOVT_R ST]  [RET text]</a:t>
            </a:r>
          </a:p>
          <a:p>
            <a:r>
              <a:rPr lang="cs-CZ" sz="2400" dirty="0" smtClean="0">
                <a:latin typeface="Lucida Console" pitchFamily="49" charset="0"/>
              </a:rPr>
              <a:t>[QRY_RD]     [&lt;MOVT_R HE]  [RET IO_TOUT]</a:t>
            </a:r>
          </a:p>
          <a:p>
            <a:r>
              <a:rPr lang="cs-CZ" sz="2400" dirty="0" smtClean="0">
                <a:latin typeface="Lucida Console" pitchFamily="49" charset="0"/>
              </a:rPr>
              <a:t>[QNZ_RD *ST] [QRY_DR]      [|INC ST]</a:t>
            </a:r>
          </a:p>
          <a:p>
            <a:r>
              <a:rPr lang="cs-CZ" sz="2400" dirty="0" smtClean="0">
                <a:latin typeface="Lucida Console" pitchFamily="49" charset="0"/>
              </a:rPr>
              <a:t>[HALT]       [&gt;MOVF_R *ST] [|MOVT *HE]</a:t>
            </a:r>
          </a:p>
          <a:p>
            <a:r>
              <a:rPr lang="cs-CZ" sz="2400" dirty="0" smtClean="0">
                <a:latin typeface="Lucida Console" pitchFamily="49" charset="0"/>
              </a:rPr>
              <a:t>}</a:t>
            </a:r>
          </a:p>
          <a:p>
            <a:endParaRPr lang="cs-CZ" sz="2400" dirty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text:</a:t>
            </a:r>
          </a:p>
          <a:p>
            <a:r>
              <a:rPr lang="cs-CZ" sz="2400" dirty="0" smtClean="0">
                <a:latin typeface="Lucida Console" pitchFamily="49" charset="0"/>
              </a:rPr>
              <a:t>"</a:t>
            </a:r>
            <a:r>
              <a:rPr lang="cs-CZ" sz="2400" dirty="0" err="1" smtClean="0">
                <a:latin typeface="Lucida Console" pitchFamily="49" charset="0"/>
              </a:rPr>
              <a:t>Hello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dirty="0" err="1" smtClean="0">
                <a:latin typeface="Lucida Console" pitchFamily="49" charset="0"/>
              </a:rPr>
              <a:t>World</a:t>
            </a:r>
            <a:r>
              <a:rPr lang="cs-CZ" sz="2400" dirty="0" smtClean="0">
                <a:latin typeface="Lucida Console" pitchFamily="49" charset="0"/>
              </a:rPr>
              <a:t>!\0"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7956376" y="0"/>
            <a:ext cx="1187624" cy="6858000"/>
          </a:xfrm>
          <a:prstGeom prst="rect">
            <a:avLst/>
          </a:prstGeom>
          <a:solidFill>
            <a:srgbClr val="92D050">
              <a:alpha val="5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79512" y="5661248"/>
            <a:ext cx="7488832" cy="830997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92D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cs-CZ" sz="2400" dirty="0" smtClean="0">
                <a:latin typeface="Lucida Console" pitchFamily="49" charset="0"/>
              </a:rPr>
              <a:t>ARG:	</a:t>
            </a:r>
            <a:r>
              <a:rPr lang="en-US" sz="2400" dirty="0" smtClean="0">
                <a:latin typeface="Lucida Console" pitchFamily="49" charset="0"/>
              </a:rPr>
              <a:t>2048	ST:	2048	</a:t>
            </a:r>
            <a:r>
              <a:rPr lang="en-US" sz="2400" dirty="0" err="1" smtClean="0">
                <a:latin typeface="Lucida Console" pitchFamily="49" charset="0"/>
              </a:rPr>
              <a:t>xPC</a:t>
            </a:r>
            <a:r>
              <a:rPr lang="en-US" sz="2400" dirty="0" smtClean="0">
                <a:latin typeface="Lucida Console" pitchFamily="49" charset="0"/>
              </a:rPr>
              <a:t>:	0	IS:	1</a:t>
            </a:r>
            <a:r>
              <a:rPr lang="cs-CZ" sz="2400" dirty="0">
                <a:latin typeface="Lucida Console" pitchFamily="49" charset="0"/>
              </a:rPr>
              <a:t/>
            </a:r>
            <a:br>
              <a:rPr lang="cs-CZ" sz="2400" dirty="0">
                <a:latin typeface="Lucida Console" pitchFamily="49" charset="0"/>
              </a:rPr>
            </a:br>
            <a:r>
              <a:rPr lang="en-US" sz="2400" dirty="0" smtClean="0">
                <a:latin typeface="Lucida Console" pitchFamily="49" charset="0"/>
              </a:rPr>
              <a:t>*HE: 0	*ST:	‘H’	</a:t>
            </a:r>
            <a:r>
              <a:rPr lang="en-US" sz="2400" dirty="0" err="1" smtClean="0">
                <a:latin typeface="Lucida Console" pitchFamily="49" charset="0"/>
              </a:rPr>
              <a:t>yPC</a:t>
            </a:r>
            <a:r>
              <a:rPr lang="en-US" sz="2400" dirty="0" smtClean="0">
                <a:latin typeface="Lucida Console" pitchFamily="49" charset="0"/>
              </a:rPr>
              <a:t>:	0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79512" y="216024"/>
            <a:ext cx="7488832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s-CZ" sz="4400" dirty="0">
              <a:latin typeface="Lucida Console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79512" y="1556792"/>
            <a:ext cx="7560840" cy="3785652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cs-CZ" sz="2400" dirty="0" err="1" smtClean="0">
                <a:latin typeface="Lucida Console" pitchFamily="49" charset="0"/>
              </a:rPr>
              <a:t>HelloWorld</a:t>
            </a:r>
            <a:endParaRPr lang="cs-CZ" sz="2400" dirty="0" smtClean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{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     </a:t>
            </a:r>
            <a:r>
              <a:rPr lang="cs-CZ" sz="2400" dirty="0" smtClean="0">
                <a:latin typeface="Lucida Console" pitchFamily="49" charset="0"/>
              </a:rPr>
              <a:t>[&lt;MOVT_R ST]  [RET text]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</a:t>
            </a:r>
            <a:r>
              <a:rPr lang="cs-CZ" sz="2400" dirty="0" smtClean="0">
                <a:solidFill>
                  <a:srgbClr val="0070C0"/>
                </a:solidFill>
                <a:latin typeface="Lucida Console" pitchFamily="49" charset="0"/>
              </a:rPr>
              <a:t>     </a:t>
            </a:r>
            <a:r>
              <a:rPr lang="cs-CZ" sz="2400" dirty="0" smtClean="0">
                <a:latin typeface="Lucida Console" pitchFamily="49" charset="0"/>
              </a:rPr>
              <a:t>[&lt;MOVT_R HE]  [RET IO_TOUT]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[QNZ_RD *ST]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[QRY_DR]      </a:t>
            </a:r>
            <a:r>
              <a:rPr lang="cs-CZ" sz="2400" b="1" dirty="0" smtClean="0">
                <a:solidFill>
                  <a:srgbClr val="FF0000"/>
                </a:solidFill>
                <a:latin typeface="Lucida Console" pitchFamily="49" charset="0"/>
              </a:rPr>
              <a:t>[|INC ST]</a:t>
            </a:r>
          </a:p>
          <a:p>
            <a:r>
              <a:rPr lang="cs-CZ" sz="2400" dirty="0" smtClean="0">
                <a:latin typeface="Lucida Console" pitchFamily="49" charset="0"/>
              </a:rPr>
              <a:t>[HALT]       [&gt;MOVF_R *ST] [|MOVT *HE]</a:t>
            </a:r>
          </a:p>
          <a:p>
            <a:r>
              <a:rPr lang="cs-CZ" sz="2400" dirty="0" smtClean="0">
                <a:latin typeface="Lucida Console" pitchFamily="49" charset="0"/>
              </a:rPr>
              <a:t>}</a:t>
            </a:r>
          </a:p>
          <a:p>
            <a:endParaRPr lang="cs-CZ" sz="2400" dirty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text:</a:t>
            </a:r>
          </a:p>
          <a:p>
            <a:r>
              <a:rPr lang="cs-CZ" sz="2400" dirty="0" smtClean="0">
                <a:latin typeface="Lucida Console" pitchFamily="49" charset="0"/>
              </a:rPr>
              <a:t>"</a:t>
            </a:r>
            <a:r>
              <a:rPr lang="cs-CZ" sz="2400" dirty="0" err="1" smtClean="0">
                <a:latin typeface="Lucida Console" pitchFamily="49" charset="0"/>
              </a:rPr>
              <a:t>Hello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dirty="0" err="1" smtClean="0">
                <a:latin typeface="Lucida Console" pitchFamily="49" charset="0"/>
              </a:rPr>
              <a:t>World</a:t>
            </a:r>
            <a:r>
              <a:rPr lang="cs-CZ" sz="2400" dirty="0" smtClean="0">
                <a:latin typeface="Lucida Console" pitchFamily="49" charset="0"/>
              </a:rPr>
              <a:t>!\0"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7956376" y="0"/>
            <a:ext cx="1187624" cy="6858000"/>
          </a:xfrm>
          <a:prstGeom prst="rect">
            <a:avLst/>
          </a:prstGeom>
          <a:solidFill>
            <a:srgbClr val="92D050">
              <a:alpha val="5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79512" y="5661248"/>
            <a:ext cx="7488832" cy="830997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92D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cs-CZ" sz="2400" dirty="0" smtClean="0">
                <a:latin typeface="Lucida Console" pitchFamily="49" charset="0"/>
              </a:rPr>
              <a:t>ARG:	</a:t>
            </a:r>
            <a:r>
              <a:rPr lang="en-US" sz="2400" dirty="0" smtClean="0">
                <a:latin typeface="Lucida Console" pitchFamily="49" charset="0"/>
              </a:rPr>
              <a:t>‘!’	ST:	2058	</a:t>
            </a:r>
            <a:r>
              <a:rPr lang="en-US" sz="2400" dirty="0" err="1" smtClean="0">
                <a:latin typeface="Lucida Console" pitchFamily="49" charset="0"/>
              </a:rPr>
              <a:t>xPC</a:t>
            </a:r>
            <a:r>
              <a:rPr lang="en-US" sz="2400" dirty="0" smtClean="0">
                <a:latin typeface="Lucida Console" pitchFamily="49" charset="0"/>
              </a:rPr>
              <a:t>:	2	IS:	0</a:t>
            </a:r>
            <a:r>
              <a:rPr lang="cs-CZ" sz="2400" dirty="0">
                <a:latin typeface="Lucida Console" pitchFamily="49" charset="0"/>
              </a:rPr>
              <a:t/>
            </a:r>
            <a:br>
              <a:rPr lang="cs-CZ" sz="2400" dirty="0">
                <a:latin typeface="Lucida Console" pitchFamily="49" charset="0"/>
              </a:rPr>
            </a:br>
            <a:r>
              <a:rPr lang="en-US" sz="2400" dirty="0" smtClean="0">
                <a:latin typeface="Lucida Console" pitchFamily="49" charset="0"/>
              </a:rPr>
              <a:t>*HE: ‘!’	*ST:	‘!’	</a:t>
            </a:r>
            <a:r>
              <a:rPr lang="en-US" sz="2400" dirty="0" err="1" smtClean="0">
                <a:latin typeface="Lucida Console" pitchFamily="49" charset="0"/>
              </a:rPr>
              <a:t>yPC</a:t>
            </a:r>
            <a:r>
              <a:rPr lang="en-US" sz="2400" dirty="0" smtClean="0">
                <a:latin typeface="Lucida Console" pitchFamily="49" charset="0"/>
              </a:rPr>
              <a:t>:	2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79512" y="216024"/>
            <a:ext cx="7488832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latin typeface="Lucida Console" pitchFamily="49" charset="0"/>
              </a:rPr>
              <a:t>Hello World!</a:t>
            </a:r>
            <a:endParaRPr lang="cs-CZ" sz="4400" dirty="0">
              <a:latin typeface="Lucida Console" pitchFamily="49" charset="0"/>
            </a:endParaRPr>
          </a:p>
        </p:txBody>
      </p:sp>
      <p:grpSp>
        <p:nvGrpSpPr>
          <p:cNvPr id="2" name="Skupina 9"/>
          <p:cNvGrpSpPr/>
          <p:nvPr/>
        </p:nvGrpSpPr>
        <p:grpSpPr>
          <a:xfrm>
            <a:off x="8078080" y="6381328"/>
            <a:ext cx="1065920" cy="461665"/>
            <a:chOff x="8078080" y="6381328"/>
            <a:chExt cx="1065920" cy="461665"/>
          </a:xfrm>
        </p:grpSpPr>
        <p:sp>
          <p:nvSpPr>
            <p:cNvPr id="9" name="Šipka doleva 8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0" name="TextovéPole 9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3" name="Skupina 9"/>
          <p:cNvGrpSpPr/>
          <p:nvPr/>
        </p:nvGrpSpPr>
        <p:grpSpPr>
          <a:xfrm>
            <a:off x="8042584" y="5805264"/>
            <a:ext cx="1065920" cy="461665"/>
            <a:chOff x="8078080" y="6381328"/>
            <a:chExt cx="1065920" cy="461665"/>
          </a:xfrm>
        </p:grpSpPr>
        <p:sp>
          <p:nvSpPr>
            <p:cNvPr id="12" name="Šipka doleva 11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3" name="TextovéPole 12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8" name="Skupina 9"/>
          <p:cNvGrpSpPr/>
          <p:nvPr/>
        </p:nvGrpSpPr>
        <p:grpSpPr>
          <a:xfrm>
            <a:off x="7992888" y="5229200"/>
            <a:ext cx="1115616" cy="461665"/>
            <a:chOff x="8028384" y="6381328"/>
            <a:chExt cx="1115616" cy="461665"/>
          </a:xfrm>
        </p:grpSpPr>
        <p:sp>
          <p:nvSpPr>
            <p:cNvPr id="15" name="Šipka doleva 14"/>
            <p:cNvSpPr/>
            <p:nvPr/>
          </p:nvSpPr>
          <p:spPr>
            <a:xfrm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6" name="TextovéPole 15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11" name="Skupina 9"/>
          <p:cNvGrpSpPr/>
          <p:nvPr/>
        </p:nvGrpSpPr>
        <p:grpSpPr>
          <a:xfrm>
            <a:off x="7992888" y="4653136"/>
            <a:ext cx="1115616" cy="461665"/>
            <a:chOff x="8028384" y="6381328"/>
            <a:chExt cx="1115616" cy="461665"/>
          </a:xfrm>
        </p:grpSpPr>
        <p:sp>
          <p:nvSpPr>
            <p:cNvPr id="18" name="Šipka doleva 17"/>
            <p:cNvSpPr/>
            <p:nvPr/>
          </p:nvSpPr>
          <p:spPr>
            <a:xfrm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9" name="TextovéPole 18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79512" y="1556792"/>
            <a:ext cx="7560840" cy="3785652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cs-CZ" sz="2400" dirty="0" err="1" smtClean="0">
                <a:latin typeface="Lucida Console" pitchFamily="49" charset="0"/>
              </a:rPr>
              <a:t>HelloWorld</a:t>
            </a:r>
            <a:endParaRPr lang="cs-CZ" sz="2400" dirty="0" smtClean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{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     </a:t>
            </a:r>
            <a:r>
              <a:rPr lang="cs-CZ" sz="2400" dirty="0" smtClean="0">
                <a:latin typeface="Lucida Console" pitchFamily="49" charset="0"/>
              </a:rPr>
              <a:t>[&lt;MOVT_R ST]  [RET text]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</a:t>
            </a:r>
            <a:r>
              <a:rPr lang="cs-CZ" sz="2400" dirty="0" smtClean="0">
                <a:solidFill>
                  <a:srgbClr val="0070C0"/>
                </a:solidFill>
                <a:latin typeface="Lucida Console" pitchFamily="49" charset="0"/>
              </a:rPr>
              <a:t>     </a:t>
            </a:r>
            <a:r>
              <a:rPr lang="cs-CZ" sz="2400" dirty="0" smtClean="0">
                <a:latin typeface="Lucida Console" pitchFamily="49" charset="0"/>
              </a:rPr>
              <a:t>[&lt;MOVT_R HE]  [RET IO_TOUT]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[QNZ_RD *ST]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b="1" dirty="0" smtClean="0">
                <a:solidFill>
                  <a:srgbClr val="FF0000"/>
                </a:solidFill>
                <a:latin typeface="Lucida Console" pitchFamily="49" charset="0"/>
              </a:rPr>
              <a:t>[QRY_DR]      </a:t>
            </a:r>
            <a:r>
              <a:rPr lang="cs-CZ" sz="2400" dirty="0" smtClean="0">
                <a:latin typeface="Lucida Console" pitchFamily="49" charset="0"/>
              </a:rPr>
              <a:t>[|INC ST]</a:t>
            </a:r>
          </a:p>
          <a:p>
            <a:r>
              <a:rPr lang="cs-CZ" sz="2400" dirty="0" smtClean="0">
                <a:latin typeface="Lucida Console" pitchFamily="49" charset="0"/>
              </a:rPr>
              <a:t>[HALT]       [&gt;MOVF_R *ST] [|MOVT *HE]</a:t>
            </a:r>
          </a:p>
          <a:p>
            <a:r>
              <a:rPr lang="cs-CZ" sz="2400" dirty="0" smtClean="0">
                <a:latin typeface="Lucida Console" pitchFamily="49" charset="0"/>
              </a:rPr>
              <a:t>}</a:t>
            </a:r>
          </a:p>
          <a:p>
            <a:endParaRPr lang="cs-CZ" sz="2400" dirty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text:</a:t>
            </a:r>
          </a:p>
          <a:p>
            <a:r>
              <a:rPr lang="cs-CZ" sz="2400" dirty="0" smtClean="0">
                <a:latin typeface="Lucida Console" pitchFamily="49" charset="0"/>
              </a:rPr>
              <a:t>"</a:t>
            </a:r>
            <a:r>
              <a:rPr lang="cs-CZ" sz="2400" dirty="0" err="1" smtClean="0">
                <a:latin typeface="Lucida Console" pitchFamily="49" charset="0"/>
              </a:rPr>
              <a:t>Hello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dirty="0" err="1" smtClean="0">
                <a:latin typeface="Lucida Console" pitchFamily="49" charset="0"/>
              </a:rPr>
              <a:t>World</a:t>
            </a:r>
            <a:r>
              <a:rPr lang="cs-CZ" sz="2400" dirty="0" smtClean="0">
                <a:latin typeface="Lucida Console" pitchFamily="49" charset="0"/>
              </a:rPr>
              <a:t>!\0"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7956376" y="0"/>
            <a:ext cx="1187624" cy="6858000"/>
          </a:xfrm>
          <a:prstGeom prst="rect">
            <a:avLst/>
          </a:prstGeom>
          <a:solidFill>
            <a:srgbClr val="92D050">
              <a:alpha val="5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79512" y="5661248"/>
            <a:ext cx="7488832" cy="830997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92D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cs-CZ" sz="2400" dirty="0" smtClean="0">
                <a:latin typeface="Lucida Console" pitchFamily="49" charset="0"/>
              </a:rPr>
              <a:t>ARG:	</a:t>
            </a:r>
            <a:r>
              <a:rPr lang="en-US" sz="2400" dirty="0" smtClean="0">
                <a:latin typeface="Lucida Console" pitchFamily="49" charset="0"/>
              </a:rPr>
              <a:t>‘!’	ST:	2059	</a:t>
            </a:r>
            <a:r>
              <a:rPr lang="en-US" sz="2400" dirty="0" err="1" smtClean="0">
                <a:latin typeface="Lucida Console" pitchFamily="49" charset="0"/>
              </a:rPr>
              <a:t>xPC</a:t>
            </a:r>
            <a:r>
              <a:rPr lang="en-US" sz="2400" dirty="0" smtClean="0">
                <a:latin typeface="Lucida Console" pitchFamily="49" charset="0"/>
              </a:rPr>
              <a:t>:	1	IS:	2</a:t>
            </a:r>
            <a:r>
              <a:rPr lang="cs-CZ" sz="2400" dirty="0">
                <a:latin typeface="Lucida Console" pitchFamily="49" charset="0"/>
              </a:rPr>
              <a:t/>
            </a:r>
            <a:br>
              <a:rPr lang="cs-CZ" sz="2400" dirty="0">
                <a:latin typeface="Lucida Console" pitchFamily="49" charset="0"/>
              </a:rPr>
            </a:br>
            <a:r>
              <a:rPr lang="en-US" sz="2400" dirty="0" smtClean="0">
                <a:latin typeface="Lucida Console" pitchFamily="49" charset="0"/>
              </a:rPr>
              <a:t>*HE: ‘!’	*ST:	0	</a:t>
            </a:r>
            <a:r>
              <a:rPr lang="en-US" sz="2400" dirty="0" err="1" smtClean="0">
                <a:latin typeface="Lucida Console" pitchFamily="49" charset="0"/>
              </a:rPr>
              <a:t>yPC</a:t>
            </a:r>
            <a:r>
              <a:rPr lang="en-US" sz="2400" dirty="0" smtClean="0">
                <a:latin typeface="Lucida Console" pitchFamily="49" charset="0"/>
              </a:rPr>
              <a:t>:	2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79512" y="216024"/>
            <a:ext cx="7488832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latin typeface="Lucida Console" pitchFamily="49" charset="0"/>
              </a:rPr>
              <a:t>Hello World!</a:t>
            </a:r>
            <a:endParaRPr lang="cs-CZ" sz="4400" dirty="0">
              <a:latin typeface="Lucida Console" pitchFamily="49" charset="0"/>
            </a:endParaRPr>
          </a:p>
        </p:txBody>
      </p:sp>
      <p:grpSp>
        <p:nvGrpSpPr>
          <p:cNvPr id="2" name="Skupina 9"/>
          <p:cNvGrpSpPr/>
          <p:nvPr/>
        </p:nvGrpSpPr>
        <p:grpSpPr>
          <a:xfrm>
            <a:off x="8078080" y="6381328"/>
            <a:ext cx="1065920" cy="461665"/>
            <a:chOff x="8078080" y="6381328"/>
            <a:chExt cx="1065920" cy="461665"/>
          </a:xfrm>
        </p:grpSpPr>
        <p:sp>
          <p:nvSpPr>
            <p:cNvPr id="9" name="Šipka doleva 8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0" name="TextovéPole 9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3" name="Skupina 9"/>
          <p:cNvGrpSpPr/>
          <p:nvPr/>
        </p:nvGrpSpPr>
        <p:grpSpPr>
          <a:xfrm>
            <a:off x="8042584" y="5805264"/>
            <a:ext cx="1065920" cy="461665"/>
            <a:chOff x="8078080" y="6381328"/>
            <a:chExt cx="1065920" cy="461665"/>
          </a:xfrm>
        </p:grpSpPr>
        <p:sp>
          <p:nvSpPr>
            <p:cNvPr id="12" name="Šipka doleva 11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3" name="TextovéPole 12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8" name="Skupina 9"/>
          <p:cNvGrpSpPr/>
          <p:nvPr/>
        </p:nvGrpSpPr>
        <p:grpSpPr>
          <a:xfrm>
            <a:off x="7992888" y="5229200"/>
            <a:ext cx="1115616" cy="461665"/>
            <a:chOff x="8028384" y="6381328"/>
            <a:chExt cx="1115616" cy="461665"/>
          </a:xfrm>
        </p:grpSpPr>
        <p:sp>
          <p:nvSpPr>
            <p:cNvPr id="15" name="Šipka doleva 14"/>
            <p:cNvSpPr/>
            <p:nvPr/>
          </p:nvSpPr>
          <p:spPr>
            <a:xfrm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6" name="TextovéPole 15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79512" y="1556792"/>
            <a:ext cx="7560840" cy="3785652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cs-CZ" sz="2400" dirty="0" err="1" smtClean="0">
                <a:latin typeface="Lucida Console" pitchFamily="49" charset="0"/>
              </a:rPr>
              <a:t>HelloWorld</a:t>
            </a:r>
            <a:endParaRPr lang="cs-CZ" sz="2400" dirty="0" smtClean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{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     </a:t>
            </a:r>
            <a:r>
              <a:rPr lang="cs-CZ" sz="2400" dirty="0" smtClean="0">
                <a:latin typeface="Lucida Console" pitchFamily="49" charset="0"/>
              </a:rPr>
              <a:t>[&lt;MOVT_R ST]  [RET text]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</a:t>
            </a:r>
            <a:r>
              <a:rPr lang="cs-CZ" sz="2400" dirty="0" smtClean="0">
                <a:solidFill>
                  <a:srgbClr val="0070C0"/>
                </a:solidFill>
                <a:latin typeface="Lucida Console" pitchFamily="49" charset="0"/>
              </a:rPr>
              <a:t>     </a:t>
            </a:r>
            <a:r>
              <a:rPr lang="cs-CZ" sz="2400" dirty="0" smtClean="0">
                <a:latin typeface="Lucida Console" pitchFamily="49" charset="0"/>
              </a:rPr>
              <a:t>[&lt;MOVT_R HE]  [RET IO_TOUT]</a:t>
            </a:r>
          </a:p>
          <a:p>
            <a:r>
              <a:rPr lang="cs-CZ" sz="2400" b="1" dirty="0" smtClean="0">
                <a:solidFill>
                  <a:srgbClr val="FF0000"/>
                </a:solidFill>
                <a:latin typeface="Lucida Console" pitchFamily="49" charset="0"/>
              </a:rPr>
              <a:t>[QNZ_RD *ST]</a:t>
            </a:r>
            <a:r>
              <a:rPr lang="cs-CZ" sz="2400" dirty="0" smtClean="0">
                <a:latin typeface="Lucida Console" pitchFamily="49" charset="0"/>
              </a:rPr>
              <a:t> [QRY_DR]      [|INC ST]</a:t>
            </a:r>
          </a:p>
          <a:p>
            <a:r>
              <a:rPr lang="cs-CZ" sz="2400" dirty="0" smtClean="0">
                <a:latin typeface="Lucida Console" pitchFamily="49" charset="0"/>
              </a:rPr>
              <a:t>[HALT]       [&gt;MOVF_R *ST] [|MOVT *HE]</a:t>
            </a:r>
          </a:p>
          <a:p>
            <a:r>
              <a:rPr lang="cs-CZ" sz="2400" dirty="0" smtClean="0">
                <a:latin typeface="Lucida Console" pitchFamily="49" charset="0"/>
              </a:rPr>
              <a:t>}</a:t>
            </a:r>
          </a:p>
          <a:p>
            <a:endParaRPr lang="cs-CZ" sz="2400" dirty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text:</a:t>
            </a:r>
          </a:p>
          <a:p>
            <a:r>
              <a:rPr lang="cs-CZ" sz="2400" dirty="0" smtClean="0">
                <a:latin typeface="Lucida Console" pitchFamily="49" charset="0"/>
              </a:rPr>
              <a:t>"</a:t>
            </a:r>
            <a:r>
              <a:rPr lang="cs-CZ" sz="2400" dirty="0" err="1" smtClean="0">
                <a:latin typeface="Lucida Console" pitchFamily="49" charset="0"/>
              </a:rPr>
              <a:t>Hello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dirty="0" err="1" smtClean="0">
                <a:latin typeface="Lucida Console" pitchFamily="49" charset="0"/>
              </a:rPr>
              <a:t>World</a:t>
            </a:r>
            <a:r>
              <a:rPr lang="cs-CZ" sz="2400" dirty="0" smtClean="0">
                <a:latin typeface="Lucida Console" pitchFamily="49" charset="0"/>
              </a:rPr>
              <a:t>!\0"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7956376" y="0"/>
            <a:ext cx="1187624" cy="6858000"/>
          </a:xfrm>
          <a:prstGeom prst="rect">
            <a:avLst/>
          </a:prstGeom>
          <a:solidFill>
            <a:srgbClr val="92D050">
              <a:alpha val="5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79512" y="5661248"/>
            <a:ext cx="7488832" cy="830997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92D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cs-CZ" sz="2400" dirty="0" smtClean="0">
                <a:latin typeface="Lucida Console" pitchFamily="49" charset="0"/>
              </a:rPr>
              <a:t>ARG:	</a:t>
            </a:r>
            <a:r>
              <a:rPr lang="en-US" sz="2400" dirty="0" smtClean="0">
                <a:latin typeface="Lucida Console" pitchFamily="49" charset="0"/>
              </a:rPr>
              <a:t>‘!’	ST:	2059	</a:t>
            </a:r>
            <a:r>
              <a:rPr lang="en-US" sz="2400" dirty="0" err="1" smtClean="0">
                <a:latin typeface="Lucida Console" pitchFamily="49" charset="0"/>
              </a:rPr>
              <a:t>xPC</a:t>
            </a:r>
            <a:r>
              <a:rPr lang="en-US" sz="2400" dirty="0" smtClean="0">
                <a:latin typeface="Lucida Console" pitchFamily="49" charset="0"/>
              </a:rPr>
              <a:t>:	0	IS:	1</a:t>
            </a:r>
            <a:r>
              <a:rPr lang="cs-CZ" sz="2400" dirty="0">
                <a:latin typeface="Lucida Console" pitchFamily="49" charset="0"/>
              </a:rPr>
              <a:t/>
            </a:r>
            <a:br>
              <a:rPr lang="cs-CZ" sz="2400" dirty="0">
                <a:latin typeface="Lucida Console" pitchFamily="49" charset="0"/>
              </a:rPr>
            </a:br>
            <a:r>
              <a:rPr lang="en-US" sz="2400" dirty="0" smtClean="0">
                <a:latin typeface="Lucida Console" pitchFamily="49" charset="0"/>
              </a:rPr>
              <a:t>*HE: ‘!’	*ST:	0	</a:t>
            </a:r>
            <a:r>
              <a:rPr lang="en-US" sz="2400" dirty="0" err="1" smtClean="0">
                <a:latin typeface="Lucida Console" pitchFamily="49" charset="0"/>
              </a:rPr>
              <a:t>yPC</a:t>
            </a:r>
            <a:r>
              <a:rPr lang="en-US" sz="2400" dirty="0" smtClean="0">
                <a:latin typeface="Lucida Console" pitchFamily="49" charset="0"/>
              </a:rPr>
              <a:t>:	2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79512" y="216024"/>
            <a:ext cx="7488832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latin typeface="Lucida Console" pitchFamily="49" charset="0"/>
              </a:rPr>
              <a:t>Hello World!</a:t>
            </a:r>
            <a:endParaRPr lang="cs-CZ" sz="4400" dirty="0">
              <a:latin typeface="Lucida Console" pitchFamily="49" charset="0"/>
            </a:endParaRPr>
          </a:p>
        </p:txBody>
      </p:sp>
      <p:grpSp>
        <p:nvGrpSpPr>
          <p:cNvPr id="2" name="Skupina 9"/>
          <p:cNvGrpSpPr/>
          <p:nvPr/>
        </p:nvGrpSpPr>
        <p:grpSpPr>
          <a:xfrm>
            <a:off x="8078080" y="6381328"/>
            <a:ext cx="1065920" cy="461665"/>
            <a:chOff x="8078080" y="6381328"/>
            <a:chExt cx="1065920" cy="461665"/>
          </a:xfrm>
        </p:grpSpPr>
        <p:sp>
          <p:nvSpPr>
            <p:cNvPr id="9" name="Šipka doleva 8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0" name="TextovéPole 9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3" name="Skupina 9"/>
          <p:cNvGrpSpPr/>
          <p:nvPr/>
        </p:nvGrpSpPr>
        <p:grpSpPr>
          <a:xfrm>
            <a:off x="8042584" y="5805264"/>
            <a:ext cx="1065920" cy="461665"/>
            <a:chOff x="8078080" y="6381328"/>
            <a:chExt cx="1065920" cy="461665"/>
          </a:xfrm>
        </p:grpSpPr>
        <p:sp>
          <p:nvSpPr>
            <p:cNvPr id="12" name="Šipka doleva 11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3" name="TextovéPole 12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79512" y="1556792"/>
            <a:ext cx="7560840" cy="3785652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cs-CZ" sz="2400" dirty="0" err="1" smtClean="0">
                <a:latin typeface="Lucida Console" pitchFamily="49" charset="0"/>
              </a:rPr>
              <a:t>HelloWorld</a:t>
            </a:r>
            <a:endParaRPr lang="cs-CZ" sz="2400" dirty="0" smtClean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{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     </a:t>
            </a:r>
            <a:r>
              <a:rPr lang="cs-CZ" sz="2400" dirty="0" smtClean="0">
                <a:latin typeface="Lucida Console" pitchFamily="49" charset="0"/>
              </a:rPr>
              <a:t>[&lt;MOVT_R ST]  [RET text]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</a:t>
            </a:r>
            <a:r>
              <a:rPr lang="cs-CZ" sz="2400" dirty="0" smtClean="0">
                <a:solidFill>
                  <a:srgbClr val="0070C0"/>
                </a:solidFill>
                <a:latin typeface="Lucida Console" pitchFamily="49" charset="0"/>
              </a:rPr>
              <a:t>     </a:t>
            </a:r>
            <a:r>
              <a:rPr lang="cs-CZ" sz="2400" dirty="0" smtClean="0">
                <a:latin typeface="Lucida Console" pitchFamily="49" charset="0"/>
              </a:rPr>
              <a:t>[&lt;MOVT_R HE]  [RET IO_TOUT]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[QNZ_RD *ST]</a:t>
            </a:r>
            <a:r>
              <a:rPr lang="cs-CZ" sz="2400" dirty="0" smtClean="0">
                <a:latin typeface="Lucida Console" pitchFamily="49" charset="0"/>
              </a:rPr>
              <a:t> [QRY_DR]      [|INC ST]</a:t>
            </a:r>
          </a:p>
          <a:p>
            <a:r>
              <a:rPr lang="cs-CZ" sz="2400" b="1" dirty="0" smtClean="0">
                <a:solidFill>
                  <a:srgbClr val="FF0000"/>
                </a:solidFill>
                <a:latin typeface="Lucida Console" pitchFamily="49" charset="0"/>
              </a:rPr>
              <a:t>[HALT]       </a:t>
            </a:r>
            <a:r>
              <a:rPr lang="cs-CZ" sz="2400" dirty="0" smtClean="0">
                <a:latin typeface="Lucida Console" pitchFamily="49" charset="0"/>
              </a:rPr>
              <a:t>[&gt;MOVF_R *ST] [|MOVT *HE]</a:t>
            </a:r>
          </a:p>
          <a:p>
            <a:r>
              <a:rPr lang="cs-CZ" sz="2400" dirty="0" smtClean="0">
                <a:latin typeface="Lucida Console" pitchFamily="49" charset="0"/>
              </a:rPr>
              <a:t>}</a:t>
            </a:r>
          </a:p>
          <a:p>
            <a:endParaRPr lang="cs-CZ" sz="2400" dirty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text:</a:t>
            </a:r>
          </a:p>
          <a:p>
            <a:r>
              <a:rPr lang="cs-CZ" sz="2400" dirty="0" smtClean="0">
                <a:latin typeface="Lucida Console" pitchFamily="49" charset="0"/>
              </a:rPr>
              <a:t>"</a:t>
            </a:r>
            <a:r>
              <a:rPr lang="cs-CZ" sz="2400" dirty="0" err="1" smtClean="0">
                <a:latin typeface="Lucida Console" pitchFamily="49" charset="0"/>
              </a:rPr>
              <a:t>Hello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dirty="0" err="1" smtClean="0">
                <a:latin typeface="Lucida Console" pitchFamily="49" charset="0"/>
              </a:rPr>
              <a:t>World</a:t>
            </a:r>
            <a:r>
              <a:rPr lang="cs-CZ" sz="2400" dirty="0" smtClean="0">
                <a:latin typeface="Lucida Console" pitchFamily="49" charset="0"/>
              </a:rPr>
              <a:t>!\0"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7956376" y="0"/>
            <a:ext cx="1187624" cy="6858000"/>
          </a:xfrm>
          <a:prstGeom prst="rect">
            <a:avLst/>
          </a:prstGeom>
          <a:solidFill>
            <a:srgbClr val="92D050">
              <a:alpha val="5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79512" y="5661248"/>
            <a:ext cx="7488832" cy="830997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92D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cs-CZ" sz="2400" dirty="0" smtClean="0">
                <a:latin typeface="Lucida Console" pitchFamily="49" charset="0"/>
              </a:rPr>
              <a:t>ARG:	</a:t>
            </a:r>
            <a:r>
              <a:rPr lang="en-US" sz="2400" dirty="0" smtClean="0">
                <a:latin typeface="Lucida Console" pitchFamily="49" charset="0"/>
              </a:rPr>
              <a:t>‘!’	ST:	2059	</a:t>
            </a:r>
            <a:r>
              <a:rPr lang="en-US" sz="2400" dirty="0" err="1" smtClean="0">
                <a:latin typeface="Lucida Console" pitchFamily="49" charset="0"/>
              </a:rPr>
              <a:t>xPC</a:t>
            </a:r>
            <a:r>
              <a:rPr lang="en-US" sz="2400" dirty="0" smtClean="0">
                <a:latin typeface="Lucida Console" pitchFamily="49" charset="0"/>
              </a:rPr>
              <a:t>:	0	IS:	0</a:t>
            </a:r>
            <a:r>
              <a:rPr lang="cs-CZ" sz="2400" dirty="0">
                <a:latin typeface="Lucida Console" pitchFamily="49" charset="0"/>
              </a:rPr>
              <a:t/>
            </a:r>
            <a:br>
              <a:rPr lang="cs-CZ" sz="2400" dirty="0">
                <a:latin typeface="Lucida Console" pitchFamily="49" charset="0"/>
              </a:rPr>
            </a:br>
            <a:r>
              <a:rPr lang="en-US" sz="2400" dirty="0" smtClean="0">
                <a:latin typeface="Lucida Console" pitchFamily="49" charset="0"/>
              </a:rPr>
              <a:t>*HE: ‘!’	*ST:	0	</a:t>
            </a:r>
            <a:r>
              <a:rPr lang="en-US" sz="2400" dirty="0" err="1" smtClean="0">
                <a:latin typeface="Lucida Console" pitchFamily="49" charset="0"/>
              </a:rPr>
              <a:t>yPC</a:t>
            </a:r>
            <a:r>
              <a:rPr lang="en-US" sz="2400" dirty="0" smtClean="0">
                <a:latin typeface="Lucida Console" pitchFamily="49" charset="0"/>
              </a:rPr>
              <a:t>:	3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79512" y="216024"/>
            <a:ext cx="7488832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latin typeface="Lucida Console" pitchFamily="49" charset="0"/>
              </a:rPr>
              <a:t>Hello World!</a:t>
            </a:r>
            <a:endParaRPr lang="cs-CZ" sz="4400" dirty="0">
              <a:latin typeface="Lucida Console" pitchFamily="49" charset="0"/>
            </a:endParaRPr>
          </a:p>
        </p:txBody>
      </p:sp>
      <p:grpSp>
        <p:nvGrpSpPr>
          <p:cNvPr id="2" name="Skupina 9"/>
          <p:cNvGrpSpPr/>
          <p:nvPr/>
        </p:nvGrpSpPr>
        <p:grpSpPr>
          <a:xfrm>
            <a:off x="8078080" y="6381328"/>
            <a:ext cx="1065920" cy="461665"/>
            <a:chOff x="8078080" y="6381328"/>
            <a:chExt cx="1065920" cy="461665"/>
          </a:xfrm>
        </p:grpSpPr>
        <p:sp>
          <p:nvSpPr>
            <p:cNvPr id="9" name="Šipka doleva 8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0" name="TextovéPole 9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3" name="Skupina 9"/>
          <p:cNvGrpSpPr/>
          <p:nvPr/>
        </p:nvGrpSpPr>
        <p:grpSpPr>
          <a:xfrm>
            <a:off x="8042584" y="5805264"/>
            <a:ext cx="1065920" cy="461665"/>
            <a:chOff x="8078080" y="6381328"/>
            <a:chExt cx="1065920" cy="461665"/>
          </a:xfrm>
        </p:grpSpPr>
        <p:sp>
          <p:nvSpPr>
            <p:cNvPr id="12" name="Šipka doleva 11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3" name="TextovéPole 12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14" name="Skupina 9"/>
          <p:cNvGrpSpPr/>
          <p:nvPr/>
        </p:nvGrpSpPr>
        <p:grpSpPr>
          <a:xfrm>
            <a:off x="8042584" y="5229200"/>
            <a:ext cx="1065920" cy="461665"/>
            <a:chOff x="8078080" y="6381328"/>
            <a:chExt cx="1065920" cy="461665"/>
          </a:xfrm>
        </p:grpSpPr>
        <p:sp>
          <p:nvSpPr>
            <p:cNvPr id="15" name="Šipka doleva 14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6" name="TextovéPole 15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79512" y="1556792"/>
            <a:ext cx="7560840" cy="3785652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cs-CZ" sz="2400" dirty="0" err="1" smtClean="0">
                <a:latin typeface="Lucida Console" pitchFamily="49" charset="0"/>
              </a:rPr>
              <a:t>HelloWorld</a:t>
            </a:r>
            <a:endParaRPr lang="cs-CZ" sz="2400" dirty="0" smtClean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{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     </a:t>
            </a:r>
            <a:r>
              <a:rPr lang="cs-CZ" sz="2400" dirty="0" smtClean="0">
                <a:latin typeface="Lucida Console" pitchFamily="49" charset="0"/>
              </a:rPr>
              <a:t>[&lt;MOVT_R ST]  [RET text]</a:t>
            </a:r>
          </a:p>
          <a:p>
            <a:r>
              <a:rPr lang="cs-CZ" sz="2400" b="1" dirty="0" smtClean="0">
                <a:solidFill>
                  <a:srgbClr val="FF0000"/>
                </a:solidFill>
                <a:latin typeface="Lucida Console" pitchFamily="49" charset="0"/>
              </a:rPr>
              <a:t>[QRY_RD]</a:t>
            </a:r>
            <a:r>
              <a:rPr lang="cs-CZ" sz="2400" dirty="0" smtClean="0">
                <a:latin typeface="Lucida Console" pitchFamily="49" charset="0"/>
              </a:rPr>
              <a:t>     [&lt;MOVT_R HE]  [RET IO_TOUT]</a:t>
            </a:r>
          </a:p>
          <a:p>
            <a:r>
              <a:rPr lang="cs-CZ" sz="2400" dirty="0" smtClean="0">
                <a:latin typeface="Lucida Console" pitchFamily="49" charset="0"/>
              </a:rPr>
              <a:t>[QNZ_RD *ST] [QRY_DR]      [|INC ST]</a:t>
            </a:r>
          </a:p>
          <a:p>
            <a:r>
              <a:rPr lang="cs-CZ" sz="2400" dirty="0" smtClean="0">
                <a:latin typeface="Lucida Console" pitchFamily="49" charset="0"/>
              </a:rPr>
              <a:t>[HALT]       [&gt;MOVF_R *ST] [|MOVT *HE]</a:t>
            </a:r>
          </a:p>
          <a:p>
            <a:r>
              <a:rPr lang="cs-CZ" sz="2400" dirty="0" smtClean="0">
                <a:latin typeface="Lucida Console" pitchFamily="49" charset="0"/>
              </a:rPr>
              <a:t>}</a:t>
            </a:r>
          </a:p>
          <a:p>
            <a:endParaRPr lang="cs-CZ" sz="2400" dirty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text:</a:t>
            </a:r>
          </a:p>
          <a:p>
            <a:r>
              <a:rPr lang="cs-CZ" sz="2400" dirty="0" smtClean="0">
                <a:latin typeface="Lucida Console" pitchFamily="49" charset="0"/>
              </a:rPr>
              <a:t>"</a:t>
            </a:r>
            <a:r>
              <a:rPr lang="cs-CZ" sz="2400" dirty="0" err="1" smtClean="0">
                <a:latin typeface="Lucida Console" pitchFamily="49" charset="0"/>
              </a:rPr>
              <a:t>Hello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dirty="0" err="1" smtClean="0">
                <a:latin typeface="Lucida Console" pitchFamily="49" charset="0"/>
              </a:rPr>
              <a:t>World</a:t>
            </a:r>
            <a:r>
              <a:rPr lang="cs-CZ" sz="2400" dirty="0" smtClean="0">
                <a:latin typeface="Lucida Console" pitchFamily="49" charset="0"/>
              </a:rPr>
              <a:t>!\0"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7956376" y="0"/>
            <a:ext cx="1187624" cy="6858000"/>
          </a:xfrm>
          <a:prstGeom prst="rect">
            <a:avLst/>
          </a:prstGeom>
          <a:solidFill>
            <a:srgbClr val="92D050">
              <a:alpha val="5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79512" y="5661248"/>
            <a:ext cx="7488832" cy="830997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92D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cs-CZ" sz="2400" dirty="0" smtClean="0">
                <a:latin typeface="Lucida Console" pitchFamily="49" charset="0"/>
              </a:rPr>
              <a:t>ARG:	</a:t>
            </a:r>
            <a:r>
              <a:rPr lang="en-US" sz="2400" dirty="0" smtClean="0">
                <a:latin typeface="Lucida Console" pitchFamily="49" charset="0"/>
              </a:rPr>
              <a:t>2048	ST:	2048	</a:t>
            </a:r>
            <a:r>
              <a:rPr lang="en-US" sz="2400" dirty="0" err="1" smtClean="0">
                <a:latin typeface="Lucida Console" pitchFamily="49" charset="0"/>
              </a:rPr>
              <a:t>xPC</a:t>
            </a:r>
            <a:r>
              <a:rPr lang="en-US" sz="2400" dirty="0" smtClean="0">
                <a:latin typeface="Lucida Console" pitchFamily="49" charset="0"/>
              </a:rPr>
              <a:t>:	0	IS:	0</a:t>
            </a:r>
            <a:r>
              <a:rPr lang="cs-CZ" sz="2400" dirty="0">
                <a:latin typeface="Lucida Console" pitchFamily="49" charset="0"/>
              </a:rPr>
              <a:t/>
            </a:r>
            <a:br>
              <a:rPr lang="cs-CZ" sz="2400" dirty="0">
                <a:latin typeface="Lucida Console" pitchFamily="49" charset="0"/>
              </a:rPr>
            </a:br>
            <a:r>
              <a:rPr lang="en-US" sz="2400" dirty="0" smtClean="0">
                <a:latin typeface="Lucida Console" pitchFamily="49" charset="0"/>
              </a:rPr>
              <a:t>*HE: 0	*ST:	‘H’	</a:t>
            </a:r>
            <a:r>
              <a:rPr lang="en-US" sz="2400" dirty="0" err="1" smtClean="0">
                <a:latin typeface="Lucida Console" pitchFamily="49" charset="0"/>
              </a:rPr>
              <a:t>yPC</a:t>
            </a:r>
            <a:r>
              <a:rPr lang="en-US" sz="2400" dirty="0" smtClean="0">
                <a:latin typeface="Lucida Console" pitchFamily="49" charset="0"/>
              </a:rPr>
              <a:t>:	1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79512" y="216024"/>
            <a:ext cx="7488832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s-CZ" sz="4400" dirty="0">
              <a:latin typeface="Lucida Console" pitchFamily="49" charset="0"/>
            </a:endParaRPr>
          </a:p>
        </p:txBody>
      </p:sp>
      <p:grpSp>
        <p:nvGrpSpPr>
          <p:cNvPr id="8" name="Skupina 9"/>
          <p:cNvGrpSpPr/>
          <p:nvPr/>
        </p:nvGrpSpPr>
        <p:grpSpPr>
          <a:xfrm>
            <a:off x="8078080" y="6381328"/>
            <a:ext cx="1065920" cy="461665"/>
            <a:chOff x="8078080" y="6381328"/>
            <a:chExt cx="1065920" cy="461665"/>
          </a:xfrm>
        </p:grpSpPr>
        <p:sp>
          <p:nvSpPr>
            <p:cNvPr id="9" name="Šipka doleva 8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0" name="TextovéPole 9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79512" y="1556792"/>
            <a:ext cx="7560840" cy="3785652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cs-CZ" sz="2400" dirty="0" err="1" smtClean="0">
                <a:latin typeface="Lucida Console" pitchFamily="49" charset="0"/>
              </a:rPr>
              <a:t>HelloWorld</a:t>
            </a:r>
            <a:endParaRPr lang="cs-CZ" sz="2400" dirty="0" smtClean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{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     </a:t>
            </a:r>
            <a:r>
              <a:rPr lang="cs-CZ" sz="2400" dirty="0" smtClean="0">
                <a:latin typeface="Lucida Console" pitchFamily="49" charset="0"/>
              </a:rPr>
              <a:t>[&lt;MOVT_R ST]  [RET text]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</a:t>
            </a:r>
            <a:r>
              <a:rPr lang="cs-CZ" sz="2400" dirty="0" smtClean="0">
                <a:solidFill>
                  <a:srgbClr val="0070C0"/>
                </a:solidFill>
                <a:latin typeface="Lucida Console" pitchFamily="49" charset="0"/>
              </a:rPr>
              <a:t>     </a:t>
            </a:r>
            <a:r>
              <a:rPr lang="cs-CZ" sz="2400" b="1" dirty="0" smtClean="0">
                <a:solidFill>
                  <a:srgbClr val="FF0000"/>
                </a:solidFill>
                <a:latin typeface="Lucida Console" pitchFamily="49" charset="0"/>
              </a:rPr>
              <a:t>[&lt;MOVT_R HE]  </a:t>
            </a:r>
            <a:r>
              <a:rPr lang="cs-CZ" sz="2400" dirty="0" smtClean="0">
                <a:latin typeface="Lucida Console" pitchFamily="49" charset="0"/>
              </a:rPr>
              <a:t>[RET IO_TOUT]</a:t>
            </a:r>
          </a:p>
          <a:p>
            <a:r>
              <a:rPr lang="cs-CZ" sz="2400" dirty="0" smtClean="0">
                <a:latin typeface="Lucida Console" pitchFamily="49" charset="0"/>
              </a:rPr>
              <a:t>[QNZ_RD *ST] [QRY_DR]      [|INC ST]</a:t>
            </a:r>
          </a:p>
          <a:p>
            <a:r>
              <a:rPr lang="cs-CZ" sz="2400" dirty="0" smtClean="0">
                <a:latin typeface="Lucida Console" pitchFamily="49" charset="0"/>
              </a:rPr>
              <a:t>[HALT]       [&gt;MOVF_R *ST] [|MOVT *HE]</a:t>
            </a:r>
          </a:p>
          <a:p>
            <a:r>
              <a:rPr lang="cs-CZ" sz="2400" dirty="0" smtClean="0">
                <a:latin typeface="Lucida Console" pitchFamily="49" charset="0"/>
              </a:rPr>
              <a:t>}</a:t>
            </a:r>
          </a:p>
          <a:p>
            <a:endParaRPr lang="cs-CZ" sz="2400" dirty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text:</a:t>
            </a:r>
          </a:p>
          <a:p>
            <a:r>
              <a:rPr lang="cs-CZ" sz="2400" dirty="0" smtClean="0">
                <a:latin typeface="Lucida Console" pitchFamily="49" charset="0"/>
              </a:rPr>
              <a:t>"</a:t>
            </a:r>
            <a:r>
              <a:rPr lang="cs-CZ" sz="2400" dirty="0" err="1" smtClean="0">
                <a:latin typeface="Lucida Console" pitchFamily="49" charset="0"/>
              </a:rPr>
              <a:t>Hello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dirty="0" err="1" smtClean="0">
                <a:latin typeface="Lucida Console" pitchFamily="49" charset="0"/>
              </a:rPr>
              <a:t>World</a:t>
            </a:r>
            <a:r>
              <a:rPr lang="cs-CZ" sz="2400" dirty="0" smtClean="0">
                <a:latin typeface="Lucida Console" pitchFamily="49" charset="0"/>
              </a:rPr>
              <a:t>!\0"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7956376" y="0"/>
            <a:ext cx="1187624" cy="6858000"/>
          </a:xfrm>
          <a:prstGeom prst="rect">
            <a:avLst/>
          </a:prstGeom>
          <a:solidFill>
            <a:srgbClr val="92D050">
              <a:alpha val="5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79512" y="5661248"/>
            <a:ext cx="7488832" cy="830997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92D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cs-CZ" sz="2400" dirty="0" smtClean="0">
                <a:latin typeface="Lucida Console" pitchFamily="49" charset="0"/>
              </a:rPr>
              <a:t>ARG:	</a:t>
            </a:r>
            <a:r>
              <a:rPr lang="en-US" sz="2400" dirty="0" smtClean="0">
                <a:latin typeface="Lucida Console" pitchFamily="49" charset="0"/>
              </a:rPr>
              <a:t>2048	ST:	2048	</a:t>
            </a:r>
            <a:r>
              <a:rPr lang="en-US" sz="2400" dirty="0" err="1" smtClean="0">
                <a:latin typeface="Lucida Console" pitchFamily="49" charset="0"/>
              </a:rPr>
              <a:t>xPC</a:t>
            </a:r>
            <a:r>
              <a:rPr lang="en-US" sz="2400" dirty="0" smtClean="0">
                <a:latin typeface="Lucida Console" pitchFamily="49" charset="0"/>
              </a:rPr>
              <a:t>:	1	IS:	0</a:t>
            </a:r>
            <a:r>
              <a:rPr lang="cs-CZ" sz="2400" dirty="0">
                <a:latin typeface="Lucida Console" pitchFamily="49" charset="0"/>
              </a:rPr>
              <a:t/>
            </a:r>
            <a:br>
              <a:rPr lang="cs-CZ" sz="2400" dirty="0">
                <a:latin typeface="Lucida Console" pitchFamily="49" charset="0"/>
              </a:rPr>
            </a:br>
            <a:r>
              <a:rPr lang="en-US" sz="2400" dirty="0" smtClean="0">
                <a:latin typeface="Lucida Console" pitchFamily="49" charset="0"/>
              </a:rPr>
              <a:t>*HE: 0	*ST:	‘H’	</a:t>
            </a:r>
            <a:r>
              <a:rPr lang="en-US" sz="2400" dirty="0" err="1" smtClean="0">
                <a:latin typeface="Lucida Console" pitchFamily="49" charset="0"/>
              </a:rPr>
              <a:t>yPC</a:t>
            </a:r>
            <a:r>
              <a:rPr lang="en-US" sz="2400" dirty="0" smtClean="0">
                <a:latin typeface="Lucida Console" pitchFamily="49" charset="0"/>
              </a:rPr>
              <a:t>:	1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79512" y="216024"/>
            <a:ext cx="7488832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s-CZ" sz="4400" dirty="0">
              <a:latin typeface="Lucida Console" pitchFamily="49" charset="0"/>
            </a:endParaRPr>
          </a:p>
        </p:txBody>
      </p:sp>
      <p:grpSp>
        <p:nvGrpSpPr>
          <p:cNvPr id="2" name="Skupina 9"/>
          <p:cNvGrpSpPr/>
          <p:nvPr/>
        </p:nvGrpSpPr>
        <p:grpSpPr>
          <a:xfrm>
            <a:off x="8078080" y="6381328"/>
            <a:ext cx="1065920" cy="461665"/>
            <a:chOff x="8078080" y="6381328"/>
            <a:chExt cx="1065920" cy="461665"/>
          </a:xfrm>
        </p:grpSpPr>
        <p:sp>
          <p:nvSpPr>
            <p:cNvPr id="9" name="Šipka doleva 8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0" name="TextovéPole 9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11" name="Skupina 9"/>
          <p:cNvGrpSpPr/>
          <p:nvPr/>
        </p:nvGrpSpPr>
        <p:grpSpPr>
          <a:xfrm>
            <a:off x="8050696" y="5877272"/>
            <a:ext cx="1115616" cy="461665"/>
            <a:chOff x="8028384" y="6381328"/>
            <a:chExt cx="1115616" cy="461665"/>
          </a:xfrm>
        </p:grpSpPr>
        <p:sp>
          <p:nvSpPr>
            <p:cNvPr id="12" name="Šipka doleva 11"/>
            <p:cNvSpPr/>
            <p:nvPr/>
          </p:nvSpPr>
          <p:spPr>
            <a:xfrm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3" name="TextovéPole 12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79512" y="1556792"/>
            <a:ext cx="7560840" cy="3785652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cs-CZ" sz="2400" dirty="0" err="1" smtClean="0">
                <a:latin typeface="Lucida Console" pitchFamily="49" charset="0"/>
              </a:rPr>
              <a:t>HelloWorld</a:t>
            </a:r>
            <a:endParaRPr lang="cs-CZ" sz="2400" dirty="0" smtClean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{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     </a:t>
            </a:r>
            <a:r>
              <a:rPr lang="cs-CZ" sz="2400" dirty="0" smtClean="0">
                <a:latin typeface="Lucida Console" pitchFamily="49" charset="0"/>
              </a:rPr>
              <a:t>[&lt;MOVT_R ST]  [RET text]</a:t>
            </a:r>
          </a:p>
          <a:p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[QRY_RD]</a:t>
            </a:r>
            <a:r>
              <a:rPr lang="cs-CZ" sz="2400" dirty="0" smtClean="0">
                <a:solidFill>
                  <a:srgbClr val="0070C0"/>
                </a:solidFill>
                <a:latin typeface="Lucida Console" pitchFamily="49" charset="0"/>
              </a:rPr>
              <a:t>     </a:t>
            </a:r>
            <a:r>
              <a:rPr lang="cs-CZ" sz="2400" b="1" dirty="0" smtClean="0">
                <a:solidFill>
                  <a:srgbClr val="0070C0"/>
                </a:solidFill>
                <a:latin typeface="Lucida Console" pitchFamily="49" charset="0"/>
              </a:rPr>
              <a:t>[&lt;MOVT_R HE]  </a:t>
            </a:r>
            <a:r>
              <a:rPr lang="cs-CZ" sz="2400" b="1" dirty="0" smtClean="0">
                <a:solidFill>
                  <a:srgbClr val="FF0000"/>
                </a:solidFill>
                <a:latin typeface="Lucida Console" pitchFamily="49" charset="0"/>
              </a:rPr>
              <a:t>[RET IO_TOUT]</a:t>
            </a:r>
          </a:p>
          <a:p>
            <a:r>
              <a:rPr lang="cs-CZ" sz="2400" dirty="0" smtClean="0">
                <a:latin typeface="Lucida Console" pitchFamily="49" charset="0"/>
              </a:rPr>
              <a:t>[QNZ_RD *ST] [QRY_DR]      [|INC ST]</a:t>
            </a:r>
          </a:p>
          <a:p>
            <a:r>
              <a:rPr lang="cs-CZ" sz="2400" dirty="0" smtClean="0">
                <a:latin typeface="Lucida Console" pitchFamily="49" charset="0"/>
              </a:rPr>
              <a:t>[HALT]       [&gt;MOVF_R *ST] [|MOVT *HE]</a:t>
            </a:r>
          </a:p>
          <a:p>
            <a:r>
              <a:rPr lang="cs-CZ" sz="2400" dirty="0" smtClean="0">
                <a:latin typeface="Lucida Console" pitchFamily="49" charset="0"/>
              </a:rPr>
              <a:t>}</a:t>
            </a:r>
          </a:p>
          <a:p>
            <a:endParaRPr lang="cs-CZ" sz="2400" dirty="0">
              <a:latin typeface="Lucida Console" pitchFamily="49" charset="0"/>
            </a:endParaRPr>
          </a:p>
          <a:p>
            <a:r>
              <a:rPr lang="cs-CZ" sz="2400" dirty="0" smtClean="0">
                <a:latin typeface="Lucida Console" pitchFamily="49" charset="0"/>
              </a:rPr>
              <a:t>text:</a:t>
            </a:r>
          </a:p>
          <a:p>
            <a:r>
              <a:rPr lang="cs-CZ" sz="2400" dirty="0" smtClean="0">
                <a:latin typeface="Lucida Console" pitchFamily="49" charset="0"/>
              </a:rPr>
              <a:t>"</a:t>
            </a:r>
            <a:r>
              <a:rPr lang="cs-CZ" sz="2400" dirty="0" err="1" smtClean="0">
                <a:latin typeface="Lucida Console" pitchFamily="49" charset="0"/>
              </a:rPr>
              <a:t>Hello</a:t>
            </a:r>
            <a:r>
              <a:rPr lang="cs-CZ" sz="2400" dirty="0" smtClean="0">
                <a:latin typeface="Lucida Console" pitchFamily="49" charset="0"/>
              </a:rPr>
              <a:t> </a:t>
            </a:r>
            <a:r>
              <a:rPr lang="cs-CZ" sz="2400" dirty="0" err="1" smtClean="0">
                <a:latin typeface="Lucida Console" pitchFamily="49" charset="0"/>
              </a:rPr>
              <a:t>World</a:t>
            </a:r>
            <a:r>
              <a:rPr lang="cs-CZ" sz="2400" dirty="0" smtClean="0">
                <a:latin typeface="Lucida Console" pitchFamily="49" charset="0"/>
              </a:rPr>
              <a:t>!\0"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7956376" y="0"/>
            <a:ext cx="1187624" cy="6858000"/>
          </a:xfrm>
          <a:prstGeom prst="rect">
            <a:avLst/>
          </a:prstGeom>
          <a:solidFill>
            <a:srgbClr val="92D050">
              <a:alpha val="5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79512" y="5661248"/>
            <a:ext cx="7488832" cy="830997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92D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cs-CZ" sz="2400" dirty="0" smtClean="0">
                <a:latin typeface="Lucida Console" pitchFamily="49" charset="0"/>
              </a:rPr>
              <a:t>ARG:	</a:t>
            </a:r>
            <a:r>
              <a:rPr lang="en-US" sz="2400" dirty="0" smtClean="0">
                <a:latin typeface="Lucida Console" pitchFamily="49" charset="0"/>
              </a:rPr>
              <a:t>2048	ST:	2048	</a:t>
            </a:r>
            <a:r>
              <a:rPr lang="en-US" sz="2400" dirty="0" err="1" smtClean="0">
                <a:latin typeface="Lucida Console" pitchFamily="49" charset="0"/>
              </a:rPr>
              <a:t>xPC</a:t>
            </a:r>
            <a:r>
              <a:rPr lang="en-US" sz="2400" dirty="0" smtClean="0">
                <a:latin typeface="Lucida Console" pitchFamily="49" charset="0"/>
              </a:rPr>
              <a:t>:	2	IS:	0</a:t>
            </a:r>
            <a:r>
              <a:rPr lang="cs-CZ" sz="2400" dirty="0">
                <a:latin typeface="Lucida Console" pitchFamily="49" charset="0"/>
              </a:rPr>
              <a:t/>
            </a:r>
            <a:br>
              <a:rPr lang="cs-CZ" sz="2400" dirty="0">
                <a:latin typeface="Lucida Console" pitchFamily="49" charset="0"/>
              </a:rPr>
            </a:br>
            <a:r>
              <a:rPr lang="en-US" sz="2400" dirty="0" smtClean="0">
                <a:latin typeface="Lucida Console" pitchFamily="49" charset="0"/>
              </a:rPr>
              <a:t>*HE: 0	*ST:	‘H’	</a:t>
            </a:r>
            <a:r>
              <a:rPr lang="en-US" sz="2400" dirty="0" err="1" smtClean="0">
                <a:latin typeface="Lucida Console" pitchFamily="49" charset="0"/>
              </a:rPr>
              <a:t>yPC</a:t>
            </a:r>
            <a:r>
              <a:rPr lang="en-US" sz="2400" dirty="0" smtClean="0">
                <a:latin typeface="Lucida Console" pitchFamily="49" charset="0"/>
              </a:rPr>
              <a:t>:	1</a:t>
            </a:r>
            <a:endParaRPr lang="cs-CZ" sz="2400" dirty="0">
              <a:latin typeface="Lucida Console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79512" y="216024"/>
            <a:ext cx="7488832" cy="908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s-CZ" sz="4400" dirty="0">
              <a:latin typeface="Lucida Console" pitchFamily="49" charset="0"/>
            </a:endParaRPr>
          </a:p>
        </p:txBody>
      </p:sp>
      <p:grpSp>
        <p:nvGrpSpPr>
          <p:cNvPr id="2" name="Skupina 9"/>
          <p:cNvGrpSpPr/>
          <p:nvPr/>
        </p:nvGrpSpPr>
        <p:grpSpPr>
          <a:xfrm>
            <a:off x="8078080" y="6381328"/>
            <a:ext cx="1065920" cy="461665"/>
            <a:chOff x="8078080" y="6381328"/>
            <a:chExt cx="1065920" cy="461665"/>
          </a:xfrm>
        </p:grpSpPr>
        <p:sp>
          <p:nvSpPr>
            <p:cNvPr id="9" name="Šipka doleva 8"/>
            <p:cNvSpPr/>
            <p:nvPr/>
          </p:nvSpPr>
          <p:spPr>
            <a:xfrm rot="5400000"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0" name="TextovéPole 9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2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3" name="Skupina 9"/>
          <p:cNvGrpSpPr/>
          <p:nvPr/>
        </p:nvGrpSpPr>
        <p:grpSpPr>
          <a:xfrm>
            <a:off x="8050696" y="5877272"/>
            <a:ext cx="1115616" cy="461665"/>
            <a:chOff x="8028384" y="6381328"/>
            <a:chExt cx="1115616" cy="461665"/>
          </a:xfrm>
        </p:grpSpPr>
        <p:sp>
          <p:nvSpPr>
            <p:cNvPr id="12" name="Šipka doleva 11"/>
            <p:cNvSpPr/>
            <p:nvPr/>
          </p:nvSpPr>
          <p:spPr>
            <a:xfrm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3" name="TextovéPole 12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  <p:grpSp>
        <p:nvGrpSpPr>
          <p:cNvPr id="14" name="Skupina 9"/>
          <p:cNvGrpSpPr/>
          <p:nvPr/>
        </p:nvGrpSpPr>
        <p:grpSpPr>
          <a:xfrm>
            <a:off x="8028384" y="5373216"/>
            <a:ext cx="1115616" cy="461665"/>
            <a:chOff x="8028384" y="6381328"/>
            <a:chExt cx="1115616" cy="461665"/>
          </a:xfrm>
        </p:grpSpPr>
        <p:sp>
          <p:nvSpPr>
            <p:cNvPr id="15" name="Šipka doleva 14"/>
            <p:cNvSpPr/>
            <p:nvPr/>
          </p:nvSpPr>
          <p:spPr>
            <a:xfrm>
              <a:off x="8028384" y="6453336"/>
              <a:ext cx="432048" cy="332656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6" name="TextovéPole 15"/>
            <p:cNvSpPr txBox="1"/>
            <p:nvPr/>
          </p:nvSpPr>
          <p:spPr>
            <a:xfrm>
              <a:off x="8604448" y="6381328"/>
              <a:ext cx="539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onsole" pitchFamily="49" charset="0"/>
                </a:rPr>
                <a:t>1</a:t>
              </a:r>
              <a:endParaRPr lang="cs-CZ" sz="2400" dirty="0">
                <a:latin typeface="Lucida Console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3971</Words>
  <Application>Microsoft Office PowerPoint</Application>
  <PresentationFormat>Předvádění na obrazovce (4:3)</PresentationFormat>
  <Paragraphs>917</Paragraphs>
  <Slides>63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63</vt:i4>
      </vt:variant>
    </vt:vector>
  </HeadingPairs>
  <TitlesOfParts>
    <vt:vector size="64" baseType="lpstr">
      <vt:lpstr>Motiv sady Office</vt:lpstr>
      <vt:lpstr>Snímek 1</vt:lpstr>
      <vt:lpstr>Snímek 2</vt:lpstr>
      <vt:lpstr>Snímek 3</vt:lpstr>
      <vt:lpstr>Snímek 4</vt:lpstr>
      <vt:lpstr>Snímek 5</vt:lpstr>
      <vt:lpstr>Snímek 6</vt:lpstr>
      <vt:lpstr>Snímek 7</vt:lpstr>
      <vt:lpstr>Snímek 8</vt:lpstr>
      <vt:lpstr>Snímek 9</vt:lpstr>
      <vt:lpstr>Snímek 10</vt:lpstr>
      <vt:lpstr>Snímek 11</vt:lpstr>
      <vt:lpstr>Snímek 12</vt:lpstr>
      <vt:lpstr>Snímek 13</vt:lpstr>
      <vt:lpstr>Snímek 14</vt:lpstr>
      <vt:lpstr>Snímek 15</vt:lpstr>
      <vt:lpstr>Snímek 16</vt:lpstr>
      <vt:lpstr>Snímek 17</vt:lpstr>
      <vt:lpstr>Snímek 18</vt:lpstr>
      <vt:lpstr>Snímek 19</vt:lpstr>
      <vt:lpstr>Snímek 20</vt:lpstr>
      <vt:lpstr>Snímek 21</vt:lpstr>
      <vt:lpstr>Snímek 22</vt:lpstr>
      <vt:lpstr>Snímek 23</vt:lpstr>
      <vt:lpstr>Snímek 24</vt:lpstr>
      <vt:lpstr>Snímek 25</vt:lpstr>
      <vt:lpstr>Snímek 26</vt:lpstr>
      <vt:lpstr>Snímek 27</vt:lpstr>
      <vt:lpstr>Snímek 28</vt:lpstr>
      <vt:lpstr>Snímek 29</vt:lpstr>
      <vt:lpstr>Snímek 30</vt:lpstr>
      <vt:lpstr>Snímek 31</vt:lpstr>
      <vt:lpstr>Snímek 32</vt:lpstr>
      <vt:lpstr>Snímek 33</vt:lpstr>
      <vt:lpstr>Snímek 34</vt:lpstr>
      <vt:lpstr>Snímek 35</vt:lpstr>
      <vt:lpstr>Snímek 36</vt:lpstr>
      <vt:lpstr>Snímek 37</vt:lpstr>
      <vt:lpstr>Snímek 38</vt:lpstr>
      <vt:lpstr>Snímek 39</vt:lpstr>
      <vt:lpstr>Snímek 40</vt:lpstr>
      <vt:lpstr>Snímek 41</vt:lpstr>
      <vt:lpstr>Snímek 42</vt:lpstr>
      <vt:lpstr>Snímek 43</vt:lpstr>
      <vt:lpstr>Snímek 44</vt:lpstr>
      <vt:lpstr>Snímek 45</vt:lpstr>
      <vt:lpstr>Snímek 46</vt:lpstr>
      <vt:lpstr>Snímek 47</vt:lpstr>
      <vt:lpstr>Snímek 48</vt:lpstr>
      <vt:lpstr>Snímek 49</vt:lpstr>
      <vt:lpstr>Snímek 50</vt:lpstr>
      <vt:lpstr>Snímek 51</vt:lpstr>
      <vt:lpstr>Snímek 52</vt:lpstr>
      <vt:lpstr>Snímek 53</vt:lpstr>
      <vt:lpstr>Snímek 54</vt:lpstr>
      <vt:lpstr>Snímek 55</vt:lpstr>
      <vt:lpstr>Snímek 56</vt:lpstr>
      <vt:lpstr>Snímek 57</vt:lpstr>
      <vt:lpstr>Snímek 58</vt:lpstr>
      <vt:lpstr>Snímek 59</vt:lpstr>
      <vt:lpstr>Snímek 60</vt:lpstr>
      <vt:lpstr>Snímek 61</vt:lpstr>
      <vt:lpstr>Snímek 62</vt:lpstr>
      <vt:lpstr>Snímek 63</vt:lpstr>
    </vt:vector>
  </TitlesOfParts>
  <Company>Solirax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Tomáš Mariančík</dc:creator>
  <cp:lastModifiedBy>Frooxius</cp:lastModifiedBy>
  <cp:revision>12</cp:revision>
  <dcterms:created xsi:type="dcterms:W3CDTF">2011-06-14T11:55:16Z</dcterms:created>
  <dcterms:modified xsi:type="dcterms:W3CDTF">2011-06-21T22:20:02Z</dcterms:modified>
</cp:coreProperties>
</file>