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10059988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942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429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342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085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49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23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716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18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827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099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122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2EA6-234A-4094-91BD-3246F39A5F92}" type="datetimeFigureOut">
              <a:rPr lang="cs-CZ" smtClean="0"/>
              <a:t>11.5.2012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12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Zaoblený obdélník 57"/>
          <p:cNvSpPr/>
          <p:nvPr/>
        </p:nvSpPr>
        <p:spPr>
          <a:xfrm>
            <a:off x="107504" y="116632"/>
            <a:ext cx="9526016" cy="6552728"/>
          </a:xfrm>
          <a:prstGeom prst="roundRect">
            <a:avLst>
              <a:gd name="adj" fmla="val 5743"/>
            </a:avLst>
          </a:prstGeom>
          <a:solidFill>
            <a:schemeClr val="accent6">
              <a:lumMod val="20000"/>
              <a:lumOff val="80000"/>
              <a:alpha val="74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1303067" y="260648"/>
            <a:ext cx="71558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2DWPU Example: Evaluating expression</a:t>
            </a:r>
            <a:endParaRPr lang="cs-CZ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1289303" y="908720"/>
            <a:ext cx="71833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R0 = ( (R1*2) / (R2-1) ) + ( R3 / (R4*R4) ) </a:t>
            </a:r>
            <a:endParaRPr lang="cs-CZ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Ovál 8"/>
          <p:cNvSpPr/>
          <p:nvPr/>
        </p:nvSpPr>
        <p:spPr>
          <a:xfrm>
            <a:off x="2753005" y="1583445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R0</a:t>
            </a:r>
            <a:endParaRPr lang="cs-CZ" sz="2000" b="1" dirty="0"/>
          </a:p>
        </p:txBody>
      </p:sp>
      <p:sp>
        <p:nvSpPr>
          <p:cNvPr id="11" name="Ovál 10"/>
          <p:cNvSpPr/>
          <p:nvPr/>
        </p:nvSpPr>
        <p:spPr>
          <a:xfrm>
            <a:off x="2753005" y="242088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+</a:t>
            </a:r>
            <a:endParaRPr lang="cs-CZ" sz="3200" b="1" dirty="0"/>
          </a:p>
        </p:txBody>
      </p:sp>
      <p:sp>
        <p:nvSpPr>
          <p:cNvPr id="12" name="Ovál 11"/>
          <p:cNvSpPr/>
          <p:nvPr/>
        </p:nvSpPr>
        <p:spPr>
          <a:xfrm>
            <a:off x="1712640" y="3284984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/</a:t>
            </a:r>
            <a:endParaRPr lang="cs-CZ" sz="3200" b="1" dirty="0"/>
          </a:p>
        </p:txBody>
      </p:sp>
      <p:sp>
        <p:nvSpPr>
          <p:cNvPr id="13" name="Ovál 12"/>
          <p:cNvSpPr/>
          <p:nvPr/>
        </p:nvSpPr>
        <p:spPr>
          <a:xfrm>
            <a:off x="3800872" y="3284984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/</a:t>
            </a:r>
            <a:endParaRPr lang="cs-CZ" sz="2000" b="1" dirty="0"/>
          </a:p>
        </p:txBody>
      </p:sp>
      <p:sp>
        <p:nvSpPr>
          <p:cNvPr id="14" name="Ovál 13"/>
          <p:cNvSpPr/>
          <p:nvPr/>
        </p:nvSpPr>
        <p:spPr>
          <a:xfrm>
            <a:off x="832642" y="414908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*</a:t>
            </a:r>
            <a:endParaRPr lang="cs-CZ" b="1" dirty="0"/>
          </a:p>
        </p:txBody>
      </p:sp>
      <p:sp>
        <p:nvSpPr>
          <p:cNvPr id="15" name="Ovál 14"/>
          <p:cNvSpPr/>
          <p:nvPr/>
        </p:nvSpPr>
        <p:spPr>
          <a:xfrm>
            <a:off x="2576736" y="414908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-</a:t>
            </a:r>
            <a:endParaRPr lang="cs-CZ" b="1" dirty="0"/>
          </a:p>
        </p:txBody>
      </p:sp>
      <p:sp>
        <p:nvSpPr>
          <p:cNvPr id="16" name="Ovál 15"/>
          <p:cNvSpPr/>
          <p:nvPr/>
        </p:nvSpPr>
        <p:spPr>
          <a:xfrm>
            <a:off x="3368824" y="414908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R3</a:t>
            </a:r>
            <a:endParaRPr lang="cs-CZ" sz="1400" b="1" dirty="0"/>
          </a:p>
        </p:txBody>
      </p:sp>
      <p:sp>
        <p:nvSpPr>
          <p:cNvPr id="17" name="Ovál 16"/>
          <p:cNvSpPr/>
          <p:nvPr/>
        </p:nvSpPr>
        <p:spPr>
          <a:xfrm>
            <a:off x="4232920" y="4149080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*</a:t>
            </a:r>
            <a:endParaRPr lang="cs-CZ" sz="2000" b="1" dirty="0"/>
          </a:p>
        </p:txBody>
      </p:sp>
      <p:sp>
        <p:nvSpPr>
          <p:cNvPr id="18" name="Ovál 17"/>
          <p:cNvSpPr/>
          <p:nvPr/>
        </p:nvSpPr>
        <p:spPr>
          <a:xfrm>
            <a:off x="4232920" y="501317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R4</a:t>
            </a:r>
            <a:endParaRPr lang="cs-CZ" sz="1400" b="1" dirty="0"/>
          </a:p>
        </p:txBody>
      </p:sp>
      <p:sp>
        <p:nvSpPr>
          <p:cNvPr id="19" name="Ovál 18"/>
          <p:cNvSpPr/>
          <p:nvPr/>
        </p:nvSpPr>
        <p:spPr>
          <a:xfrm>
            <a:off x="2144688" y="501317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R2</a:t>
            </a:r>
            <a:endParaRPr lang="cs-CZ" sz="1400" b="1" dirty="0"/>
          </a:p>
        </p:txBody>
      </p:sp>
      <p:sp>
        <p:nvSpPr>
          <p:cNvPr id="20" name="Ovál 19"/>
          <p:cNvSpPr/>
          <p:nvPr/>
        </p:nvSpPr>
        <p:spPr>
          <a:xfrm>
            <a:off x="3008784" y="501317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cs-CZ" b="1" dirty="0"/>
          </a:p>
        </p:txBody>
      </p:sp>
      <p:sp>
        <p:nvSpPr>
          <p:cNvPr id="21" name="Ovál 20"/>
          <p:cNvSpPr/>
          <p:nvPr/>
        </p:nvSpPr>
        <p:spPr>
          <a:xfrm>
            <a:off x="344488" y="5013176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R1</a:t>
            </a:r>
            <a:endParaRPr lang="cs-CZ" sz="1400" b="1" dirty="0"/>
          </a:p>
        </p:txBody>
      </p:sp>
      <p:sp>
        <p:nvSpPr>
          <p:cNvPr id="22" name="Ovál 21"/>
          <p:cNvSpPr/>
          <p:nvPr/>
        </p:nvSpPr>
        <p:spPr>
          <a:xfrm>
            <a:off x="1280592" y="5015313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cs-CZ" b="1" dirty="0"/>
          </a:p>
        </p:txBody>
      </p:sp>
      <p:cxnSp>
        <p:nvCxnSpPr>
          <p:cNvPr id="24" name="Přímá spojnice se šipkou 23"/>
          <p:cNvCxnSpPr>
            <a:stCxn id="9" idx="4"/>
            <a:endCxn id="11" idx="0"/>
          </p:cNvCxnSpPr>
          <p:nvPr/>
        </p:nvCxnSpPr>
        <p:spPr>
          <a:xfrm>
            <a:off x="3077041" y="2231517"/>
            <a:ext cx="0" cy="189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Přímá spojnice se šipkou 25"/>
          <p:cNvCxnSpPr>
            <a:stCxn id="11" idx="4"/>
            <a:endCxn id="12" idx="7"/>
          </p:cNvCxnSpPr>
          <p:nvPr/>
        </p:nvCxnSpPr>
        <p:spPr>
          <a:xfrm flipH="1">
            <a:off x="2265804" y="3068960"/>
            <a:ext cx="811237" cy="310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Přímá spojnice se šipkou 27"/>
          <p:cNvCxnSpPr>
            <a:stCxn id="11" idx="4"/>
            <a:endCxn id="13" idx="1"/>
          </p:cNvCxnSpPr>
          <p:nvPr/>
        </p:nvCxnSpPr>
        <p:spPr>
          <a:xfrm>
            <a:off x="3077041" y="3068960"/>
            <a:ext cx="818739" cy="310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Přímá spojnice se šipkou 30"/>
          <p:cNvCxnSpPr>
            <a:stCxn id="12" idx="4"/>
            <a:endCxn id="14" idx="7"/>
          </p:cNvCxnSpPr>
          <p:nvPr/>
        </p:nvCxnSpPr>
        <p:spPr>
          <a:xfrm flipH="1">
            <a:off x="1385806" y="3933056"/>
            <a:ext cx="650870" cy="310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Přímá spojnice se šipkou 34"/>
          <p:cNvCxnSpPr>
            <a:stCxn id="12" idx="4"/>
            <a:endCxn id="15" idx="1"/>
          </p:cNvCxnSpPr>
          <p:nvPr/>
        </p:nvCxnSpPr>
        <p:spPr>
          <a:xfrm>
            <a:off x="2036676" y="3933056"/>
            <a:ext cx="634968" cy="310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Přímá spojnice se šipkou 36"/>
          <p:cNvCxnSpPr>
            <a:stCxn id="14" idx="4"/>
            <a:endCxn id="21" idx="7"/>
          </p:cNvCxnSpPr>
          <p:nvPr/>
        </p:nvCxnSpPr>
        <p:spPr>
          <a:xfrm flipH="1">
            <a:off x="897652" y="4797152"/>
            <a:ext cx="259026" cy="310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Přímá spojnice se šipkou 38"/>
          <p:cNvCxnSpPr>
            <a:stCxn id="14" idx="4"/>
            <a:endCxn id="22" idx="1"/>
          </p:cNvCxnSpPr>
          <p:nvPr/>
        </p:nvCxnSpPr>
        <p:spPr>
          <a:xfrm>
            <a:off x="1156678" y="4797152"/>
            <a:ext cx="218822" cy="313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Přímá spojnice se šipkou 40"/>
          <p:cNvCxnSpPr>
            <a:stCxn id="15" idx="4"/>
            <a:endCxn id="19" idx="7"/>
          </p:cNvCxnSpPr>
          <p:nvPr/>
        </p:nvCxnSpPr>
        <p:spPr>
          <a:xfrm flipH="1">
            <a:off x="2697852" y="4797152"/>
            <a:ext cx="202920" cy="310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Přímá spojnice se šipkou 42"/>
          <p:cNvCxnSpPr>
            <a:stCxn id="15" idx="4"/>
            <a:endCxn id="20" idx="1"/>
          </p:cNvCxnSpPr>
          <p:nvPr/>
        </p:nvCxnSpPr>
        <p:spPr>
          <a:xfrm>
            <a:off x="2900772" y="4797152"/>
            <a:ext cx="202920" cy="310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Přímá spojnice se šipkou 44"/>
          <p:cNvCxnSpPr>
            <a:stCxn id="13" idx="4"/>
            <a:endCxn id="16" idx="7"/>
          </p:cNvCxnSpPr>
          <p:nvPr/>
        </p:nvCxnSpPr>
        <p:spPr>
          <a:xfrm flipH="1">
            <a:off x="3921988" y="3933056"/>
            <a:ext cx="202920" cy="310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Přímá spojnice se šipkou 46"/>
          <p:cNvCxnSpPr>
            <a:stCxn id="13" idx="4"/>
            <a:endCxn id="17" idx="1"/>
          </p:cNvCxnSpPr>
          <p:nvPr/>
        </p:nvCxnSpPr>
        <p:spPr>
          <a:xfrm>
            <a:off x="4124908" y="3933056"/>
            <a:ext cx="202920" cy="310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Přímá spojnice se šipkou 48"/>
          <p:cNvCxnSpPr>
            <a:stCxn id="17" idx="4"/>
            <a:endCxn id="18" idx="1"/>
          </p:cNvCxnSpPr>
          <p:nvPr/>
        </p:nvCxnSpPr>
        <p:spPr>
          <a:xfrm flipH="1">
            <a:off x="4327828" y="4797152"/>
            <a:ext cx="229128" cy="310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Přímá spojnice se šipkou 50"/>
          <p:cNvCxnSpPr>
            <a:stCxn id="17" idx="4"/>
            <a:endCxn id="18" idx="7"/>
          </p:cNvCxnSpPr>
          <p:nvPr/>
        </p:nvCxnSpPr>
        <p:spPr>
          <a:xfrm>
            <a:off x="4556956" y="4797152"/>
            <a:ext cx="229128" cy="310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TextovéPole 53"/>
          <p:cNvSpPr txBox="1"/>
          <p:nvPr/>
        </p:nvSpPr>
        <p:spPr>
          <a:xfrm>
            <a:off x="5025008" y="1837268"/>
            <a:ext cx="43924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[&lt;MOVT_R R0] [ADD_DR] [DIV_DR] [MUL_DD]</a:t>
            </a:r>
          </a:p>
          <a:p>
            <a:r>
              <a:rPr lang="en-US" sz="1400" dirty="0" smtClean="0">
                <a:latin typeface="Lucida Console" pitchFamily="49" charset="0"/>
              </a:rPr>
              <a:t>[MUL_D2D   ] [DIV_LD] [RET R3] [RET R4]</a:t>
            </a:r>
          </a:p>
          <a:p>
            <a:r>
              <a:rPr lang="en-US" sz="1400" dirty="0" smtClean="0">
                <a:latin typeface="Lucida Console" pitchFamily="49" charset="0"/>
              </a:rPr>
              <a:t>[RET R1    ] [SUB_DR] [RET 1 ]</a:t>
            </a:r>
          </a:p>
          <a:p>
            <a:r>
              <a:rPr lang="en-US" sz="1400" dirty="0" smtClean="0">
                <a:latin typeface="Lucida Console" pitchFamily="49" charset="0"/>
              </a:rPr>
              <a:t>[RET 2     ] [RET R2]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 smtClean="0"/>
              <a:t>How long it takes to finish (IPC in all cases = 1)</a:t>
            </a:r>
          </a:p>
          <a:p>
            <a:r>
              <a:rPr lang="en-US" sz="1400" dirty="0" smtClean="0"/>
              <a:t>With 1 core: 	27 cycles</a:t>
            </a:r>
          </a:p>
          <a:p>
            <a:r>
              <a:rPr lang="en-US" sz="1400" dirty="0" smtClean="0"/>
              <a:t>With 2 cores:	17 cycles</a:t>
            </a:r>
          </a:p>
          <a:p>
            <a:r>
              <a:rPr lang="en-US" sz="1400" dirty="0" smtClean="0"/>
              <a:t>With 4 cores:	11 cycles</a:t>
            </a:r>
          </a:p>
          <a:p>
            <a:r>
              <a:rPr lang="en-US" sz="1400" dirty="0" smtClean="0"/>
              <a:t>With 9 cores: 	9 cycles</a:t>
            </a:r>
            <a:endParaRPr lang="en-US" sz="1400" dirty="0"/>
          </a:p>
          <a:p>
            <a:endParaRPr lang="en-US" sz="1400" b="1" dirty="0" smtClean="0"/>
          </a:p>
          <a:p>
            <a:r>
              <a:rPr lang="en-US" sz="1400" b="1" dirty="0" smtClean="0"/>
              <a:t>How to read:</a:t>
            </a:r>
          </a:p>
          <a:p>
            <a:r>
              <a:rPr lang="en-US" sz="1400" dirty="0" smtClean="0"/>
              <a:t>&lt;MOVT_R R0 is operation, that will store the returned value to register R0 upon return – once it’s calculated and it starts the calculation by asking instruction on the right – ADD_DR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Operation instructions combine operation abbreviation (</a:t>
            </a:r>
            <a:r>
              <a:rPr lang="en-US" sz="1400" dirty="0" err="1" smtClean="0"/>
              <a:t>ADDition</a:t>
            </a:r>
            <a:r>
              <a:rPr lang="en-US" sz="1400" dirty="0" smtClean="0"/>
              <a:t>, </a:t>
            </a:r>
            <a:r>
              <a:rPr lang="en-US" sz="1400" dirty="0" err="1" smtClean="0"/>
              <a:t>SUBtraction</a:t>
            </a:r>
            <a:r>
              <a:rPr lang="en-US" sz="1400" dirty="0" smtClean="0"/>
              <a:t>, </a:t>
            </a:r>
            <a:r>
              <a:rPr lang="en-US" sz="1400" dirty="0" err="1" smtClean="0"/>
              <a:t>MULtiplication</a:t>
            </a:r>
            <a:r>
              <a:rPr lang="en-US" sz="1400" dirty="0" smtClean="0"/>
              <a:t> and </a:t>
            </a:r>
            <a:r>
              <a:rPr lang="en-US" sz="1400" dirty="0" err="1" smtClean="0"/>
              <a:t>DIVision</a:t>
            </a:r>
            <a:r>
              <a:rPr lang="en-US" sz="1400" dirty="0" smtClean="0"/>
              <a:t>) with two directions, in which will the instruction query for arguments: Left, Right, Down and Up. Direction can be prefixed with a number – distance of the query.</a:t>
            </a:r>
            <a:endParaRPr lang="cs-CZ" sz="1400" dirty="0"/>
          </a:p>
        </p:txBody>
      </p:sp>
      <p:sp>
        <p:nvSpPr>
          <p:cNvPr id="55" name="Obdélník 54"/>
          <p:cNvSpPr/>
          <p:nvPr/>
        </p:nvSpPr>
        <p:spPr>
          <a:xfrm>
            <a:off x="5025008" y="1477228"/>
            <a:ext cx="42490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Actual low level (2DASM) code:</a:t>
            </a:r>
            <a:endParaRPr lang="cs-CZ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514983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109</Words>
  <Application>Microsoft Office PowerPoint</Application>
  <PresentationFormat>A4 (210 x 297 mm)</PresentationFormat>
  <Paragraphs>29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systému Office</vt:lpstr>
      <vt:lpstr>Prezentace aplikace PowerPoint</vt:lpstr>
    </vt:vector>
  </TitlesOfParts>
  <Company>Solirax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Frooxius</dc:creator>
  <cp:lastModifiedBy>Frooxius</cp:lastModifiedBy>
  <cp:revision>13</cp:revision>
  <cp:lastPrinted>2012-05-11T00:40:56Z</cp:lastPrinted>
  <dcterms:created xsi:type="dcterms:W3CDTF">2012-05-10T04:39:49Z</dcterms:created>
  <dcterms:modified xsi:type="dcterms:W3CDTF">2012-05-11T01:06:40Z</dcterms:modified>
</cp:coreProperties>
</file>