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0" cy="36004500"/>
  <p:notesSz cx="6858000" cy="9144000"/>
  <p:defaultTextStyle>
    <a:defPPr>
      <a:defRPr lang="cs-CZ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34" autoAdjust="0"/>
  </p:normalViewPr>
  <p:slideViewPr>
    <p:cSldViewPr>
      <p:cViewPr>
        <p:scale>
          <a:sx n="33" d="100"/>
          <a:sy n="33" d="100"/>
        </p:scale>
        <p:origin x="-930" y="-72"/>
      </p:cViewPr>
      <p:guideLst>
        <p:guide orient="horz" pos="11340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91D3B-6610-4152-9E60-430B184CA37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73FE-7B40-468C-B88D-7466A3CE6BE3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5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C73FE-7B40-468C-B88D-7466A3CE6BE3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38" y="11184734"/>
            <a:ext cx="30603825" cy="7717631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26103262" y="1441852"/>
            <a:ext cx="8101013" cy="3072050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800225" y="1441852"/>
            <a:ext cx="23702963" cy="3072050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07" y="23136228"/>
            <a:ext cx="30603825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844107" y="15260246"/>
            <a:ext cx="30603825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800225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8302287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800225" y="8059343"/>
            <a:ext cx="15908240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800225" y="11418094"/>
            <a:ext cx="1590824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18289788" y="8059343"/>
            <a:ext cx="15914489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18289788" y="11418094"/>
            <a:ext cx="15914489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27" y="1433512"/>
            <a:ext cx="11845232" cy="610076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076759" y="1433515"/>
            <a:ext cx="20127516" cy="3072884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800227" y="7534278"/>
            <a:ext cx="11845232" cy="2462808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7057134" y="3217069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057134" y="28178524"/>
            <a:ext cx="21602700" cy="4225526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800225" y="1441850"/>
            <a:ext cx="32404050" cy="600075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800225" y="8401053"/>
            <a:ext cx="32404050" cy="2376130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800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2301538" y="33370840"/>
            <a:ext cx="11401425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25803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>
          <a:xfrm>
            <a:off x="1584427" y="792338"/>
            <a:ext cx="32115568" cy="53645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28" name="Skupina 27"/>
          <p:cNvGrpSpPr/>
          <p:nvPr/>
        </p:nvGrpSpPr>
        <p:grpSpPr>
          <a:xfrm>
            <a:off x="1584425" y="4716774"/>
            <a:ext cx="10081121" cy="11629292"/>
            <a:chOff x="1584425" y="4716774"/>
            <a:chExt cx="10081121" cy="11629292"/>
          </a:xfrm>
        </p:grpSpPr>
        <p:grpSp>
          <p:nvGrpSpPr>
            <p:cNvPr id="27" name="Skupina 26"/>
            <p:cNvGrpSpPr/>
            <p:nvPr/>
          </p:nvGrpSpPr>
          <p:grpSpPr>
            <a:xfrm>
              <a:off x="1584425" y="5328842"/>
              <a:ext cx="10081121" cy="11017224"/>
              <a:chOff x="6480969" y="2196494"/>
              <a:chExt cx="10081121" cy="11017224"/>
            </a:xfrm>
          </p:grpSpPr>
          <p:sp>
            <p:nvSpPr>
              <p:cNvPr id="20" name="Zaoblený obdélník 19"/>
              <p:cNvSpPr/>
              <p:nvPr/>
            </p:nvSpPr>
            <p:spPr>
              <a:xfrm>
                <a:off x="6480970" y="4518752"/>
                <a:ext cx="10081120" cy="8694966"/>
              </a:xfrm>
              <a:prstGeom prst="roundRect">
                <a:avLst>
                  <a:gd name="adj" fmla="val 393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" name="Šipka ve tvaru U 18"/>
              <p:cNvSpPr/>
              <p:nvPr/>
            </p:nvSpPr>
            <p:spPr>
              <a:xfrm rot="16200000" flipV="1">
                <a:off x="10238179" y="6047786"/>
                <a:ext cx="2134655" cy="891953"/>
              </a:xfrm>
              <a:prstGeom prst="uturnArrow">
                <a:avLst>
                  <a:gd name="adj1" fmla="val 13816"/>
                  <a:gd name="adj2" fmla="val 25000"/>
                  <a:gd name="adj3" fmla="val 25000"/>
                  <a:gd name="adj4" fmla="val 0"/>
                  <a:gd name="adj5" fmla="val 6859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Šipka ohnutá nahoru 17"/>
              <p:cNvSpPr/>
              <p:nvPr/>
            </p:nvSpPr>
            <p:spPr>
              <a:xfrm>
                <a:off x="7705106" y="9721330"/>
                <a:ext cx="8208912" cy="2808312"/>
              </a:xfrm>
              <a:prstGeom prst="bentUpArrow">
                <a:avLst>
                  <a:gd name="adj1" fmla="val 8223"/>
                  <a:gd name="adj2" fmla="val 9837"/>
                  <a:gd name="adj3" fmla="val 12095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7" name="Šipka ohnutá nahoru 16"/>
              <p:cNvSpPr/>
              <p:nvPr/>
            </p:nvSpPr>
            <p:spPr>
              <a:xfrm rot="5400000">
                <a:off x="10360399" y="9784336"/>
                <a:ext cx="2988332" cy="774088"/>
              </a:xfrm>
              <a:prstGeom prst="bent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7" name="Obdélník 86"/>
              <p:cNvSpPr/>
              <p:nvPr/>
            </p:nvSpPr>
            <p:spPr>
              <a:xfrm>
                <a:off x="8605206" y="7345066"/>
                <a:ext cx="2254324" cy="14041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Instruction decoder and controller</a:t>
                </a:r>
                <a:endParaRPr lang="cs-CZ" sz="2800" dirty="0"/>
              </a:p>
            </p:txBody>
          </p:sp>
          <p:sp>
            <p:nvSpPr>
              <p:cNvPr id="88" name="Obdélník 87"/>
              <p:cNvSpPr/>
              <p:nvPr/>
            </p:nvSpPr>
            <p:spPr>
              <a:xfrm rot="16200000">
                <a:off x="3487803" y="8641210"/>
                <a:ext cx="7848872" cy="6480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Program Block Cache (8 </a:t>
                </a:r>
                <a:r>
                  <a:rPr lang="en-US" sz="3200" dirty="0" err="1" smtClean="0"/>
                  <a:t>kB</a:t>
                </a:r>
                <a:r>
                  <a:rPr lang="en-US" sz="3200" dirty="0" smtClean="0"/>
                  <a:t>)</a:t>
                </a:r>
                <a:endParaRPr lang="cs-CZ" sz="3200" dirty="0"/>
              </a:p>
            </p:txBody>
          </p:sp>
          <p:sp>
            <p:nvSpPr>
              <p:cNvPr id="130" name="Obdélník 129"/>
              <p:cNvSpPr/>
              <p:nvPr/>
            </p:nvSpPr>
            <p:spPr>
              <a:xfrm>
                <a:off x="9779410" y="5426436"/>
                <a:ext cx="1368152" cy="15121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1" name="Obdélník 130"/>
              <p:cNvSpPr/>
              <p:nvPr/>
            </p:nvSpPr>
            <p:spPr>
              <a:xfrm>
                <a:off x="9995434" y="5570452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xPC</a:t>
                </a:r>
                <a:endParaRPr lang="cs-CZ" sz="2800" dirty="0"/>
              </a:p>
            </p:txBody>
          </p:sp>
          <p:sp>
            <p:nvSpPr>
              <p:cNvPr id="132" name="Obdélník 131"/>
              <p:cNvSpPr/>
              <p:nvPr/>
            </p:nvSpPr>
            <p:spPr>
              <a:xfrm>
                <a:off x="9995434" y="6002500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yPC</a:t>
                </a:r>
                <a:endParaRPr lang="cs-CZ" sz="2800" dirty="0"/>
              </a:p>
            </p:txBody>
          </p:sp>
          <p:sp>
            <p:nvSpPr>
              <p:cNvPr id="133" name="Obdélník 132"/>
              <p:cNvSpPr/>
              <p:nvPr/>
            </p:nvSpPr>
            <p:spPr>
              <a:xfrm>
                <a:off x="9995434" y="6434548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BS</a:t>
                </a:r>
                <a:endParaRPr lang="cs-CZ" sz="2800" dirty="0"/>
              </a:p>
            </p:txBody>
          </p:sp>
          <p:sp>
            <p:nvSpPr>
              <p:cNvPr id="134" name="Obdélník 133"/>
              <p:cNvSpPr/>
              <p:nvPr/>
            </p:nvSpPr>
            <p:spPr>
              <a:xfrm rot="16200000">
                <a:off x="8699290" y="5930492"/>
                <a:ext cx="1224136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Address</a:t>
                </a:r>
              </a:p>
              <a:p>
                <a:pPr algn="ctr"/>
                <a:r>
                  <a:rPr lang="en-US" sz="1600" dirty="0" smtClean="0"/>
                  <a:t>calculation</a:t>
                </a:r>
                <a:endParaRPr lang="cs-CZ" sz="1600" dirty="0"/>
              </a:p>
            </p:txBody>
          </p:sp>
          <p:sp>
            <p:nvSpPr>
              <p:cNvPr id="135" name="Šipka doprava 134"/>
              <p:cNvSpPr/>
              <p:nvPr/>
            </p:nvSpPr>
            <p:spPr>
              <a:xfrm flipH="1">
                <a:off x="9563386" y="5642460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6" name="Šipka doprava 135"/>
              <p:cNvSpPr/>
              <p:nvPr/>
            </p:nvSpPr>
            <p:spPr>
              <a:xfrm flipH="1">
                <a:off x="9563386" y="6074508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7" name="Šipka doprava 136"/>
              <p:cNvSpPr/>
              <p:nvPr/>
            </p:nvSpPr>
            <p:spPr>
              <a:xfrm flipH="1">
                <a:off x="9563386" y="6506556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8" name="Šipka doprava 137"/>
              <p:cNvSpPr/>
              <p:nvPr/>
            </p:nvSpPr>
            <p:spPr>
              <a:xfrm flipH="1">
                <a:off x="7763186" y="5714468"/>
                <a:ext cx="1296144" cy="93610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Instruction address</a:t>
                </a:r>
                <a:endParaRPr lang="cs-CZ" sz="1400" dirty="0"/>
              </a:p>
            </p:txBody>
          </p:sp>
          <p:sp>
            <p:nvSpPr>
              <p:cNvPr id="139" name="Obdélník 138"/>
              <p:cNvSpPr/>
              <p:nvPr/>
            </p:nvSpPr>
            <p:spPr>
              <a:xfrm>
                <a:off x="13818872" y="5040810"/>
                <a:ext cx="2024068" cy="8896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Private 32b registers</a:t>
                </a:r>
              </a:p>
              <a:p>
                <a:pPr algn="ctr"/>
                <a:r>
                  <a:rPr lang="en-US" sz="2000" dirty="0" smtClean="0"/>
                  <a:t>PO, PE</a:t>
                </a:r>
                <a:endParaRPr lang="cs-CZ" sz="1800" dirty="0"/>
              </a:p>
            </p:txBody>
          </p:sp>
          <p:sp>
            <p:nvSpPr>
              <p:cNvPr id="140" name="Obdélník 139"/>
              <p:cNvSpPr/>
              <p:nvPr/>
            </p:nvSpPr>
            <p:spPr>
              <a:xfrm>
                <a:off x="9577314" y="9577314"/>
                <a:ext cx="950032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(4b)</a:t>
                </a:r>
              </a:p>
            </p:txBody>
          </p:sp>
          <p:sp>
            <p:nvSpPr>
              <p:cNvPr id="142" name="Obousměrná vodorovná šipka 141"/>
              <p:cNvSpPr/>
              <p:nvPr/>
            </p:nvSpPr>
            <p:spPr>
              <a:xfrm>
                <a:off x="7736276" y="7752148"/>
                <a:ext cx="868930" cy="529022"/>
              </a:xfrm>
              <a:prstGeom prst="left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3" name="Obdélník 142"/>
              <p:cNvSpPr/>
              <p:nvPr/>
            </p:nvSpPr>
            <p:spPr>
              <a:xfrm>
                <a:off x="14401850" y="7777114"/>
                <a:ext cx="1512168" cy="19442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ALU FPU</a:t>
                </a:r>
                <a:endParaRPr lang="cs-CZ" sz="3200" dirty="0"/>
              </a:p>
            </p:txBody>
          </p:sp>
          <p:sp>
            <p:nvSpPr>
              <p:cNvPr id="144" name="Obdélník 143"/>
              <p:cNvSpPr/>
              <p:nvPr/>
            </p:nvSpPr>
            <p:spPr>
              <a:xfrm>
                <a:off x="12097594" y="9001250"/>
                <a:ext cx="1165956" cy="7200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ARG</a:t>
                </a:r>
              </a:p>
              <a:p>
                <a:pPr algn="ctr"/>
                <a:r>
                  <a:rPr lang="en-US" sz="2000" dirty="0" smtClean="0"/>
                  <a:t>32b</a:t>
                </a:r>
              </a:p>
            </p:txBody>
          </p:sp>
          <p:sp>
            <p:nvSpPr>
              <p:cNvPr id="6" name="Obousměrná vodorovná šipka 5"/>
              <p:cNvSpPr/>
              <p:nvPr/>
            </p:nvSpPr>
            <p:spPr>
              <a:xfrm>
                <a:off x="13321730" y="9217274"/>
                <a:ext cx="994284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bousměrná svislá šipka 7"/>
              <p:cNvSpPr/>
              <p:nvPr/>
            </p:nvSpPr>
            <p:spPr>
              <a:xfrm>
                <a:off x="9865346" y="8785226"/>
                <a:ext cx="373968" cy="72008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5" name="Obdélník 144"/>
              <p:cNvSpPr/>
              <p:nvPr/>
            </p:nvSpPr>
            <p:spPr>
              <a:xfrm>
                <a:off x="8411258" y="11161490"/>
                <a:ext cx="2736304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IFW Stack</a:t>
                </a:r>
              </a:p>
            </p:txBody>
          </p:sp>
          <p:sp>
            <p:nvSpPr>
              <p:cNvPr id="146" name="Obousměrná svislá šipka 145"/>
              <p:cNvSpPr/>
              <p:nvPr/>
            </p:nvSpPr>
            <p:spPr>
              <a:xfrm>
                <a:off x="9865346" y="10081370"/>
                <a:ext cx="373968" cy="97210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7" name="Obousměrná svislá šipka 146"/>
              <p:cNvSpPr/>
              <p:nvPr/>
            </p:nvSpPr>
            <p:spPr>
              <a:xfrm>
                <a:off x="9001250" y="8785226"/>
                <a:ext cx="373968" cy="2268252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12241610" y="11161490"/>
                <a:ext cx="29523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ARG Stack</a:t>
                </a:r>
              </a:p>
            </p:txBody>
          </p:sp>
          <p:sp>
            <p:nvSpPr>
              <p:cNvPr id="149" name="Obousměrná svislá šipka 148"/>
              <p:cNvSpPr/>
              <p:nvPr/>
            </p:nvSpPr>
            <p:spPr>
              <a:xfrm>
                <a:off x="12457634" y="9793338"/>
                <a:ext cx="373967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ousměrná svislá šipka 149"/>
              <p:cNvSpPr/>
              <p:nvPr/>
            </p:nvSpPr>
            <p:spPr>
              <a:xfrm>
                <a:off x="14603946" y="9793338"/>
                <a:ext cx="373868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1" name="Obousměrná vodorovná šipka 150"/>
              <p:cNvSpPr/>
              <p:nvPr/>
            </p:nvSpPr>
            <p:spPr>
              <a:xfrm>
                <a:off x="10859530" y="8425186"/>
                <a:ext cx="3542320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2" name="Zaoblený obdélník 151"/>
              <p:cNvSpPr/>
              <p:nvPr/>
            </p:nvSpPr>
            <p:spPr>
              <a:xfrm>
                <a:off x="6480969" y="4176714"/>
                <a:ext cx="10081121" cy="61206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Parallel Interface</a:t>
                </a:r>
                <a:endParaRPr lang="cs-CZ" sz="4000" dirty="0"/>
              </a:p>
            </p:txBody>
          </p:sp>
          <p:sp>
            <p:nvSpPr>
              <p:cNvPr id="22" name="Šipka doleva a nahoru 21"/>
              <p:cNvSpPr/>
              <p:nvPr/>
            </p:nvSpPr>
            <p:spPr>
              <a:xfrm>
                <a:off x="10859530" y="4788782"/>
                <a:ext cx="1382080" cy="3348372"/>
              </a:xfrm>
              <a:prstGeom prst="leftUpArrow">
                <a:avLst>
                  <a:gd name="adj1" fmla="val 12989"/>
                  <a:gd name="adj2" fmla="val 13989"/>
                  <a:gd name="adj3" fmla="val 1286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3" name="Obdélník 152"/>
              <p:cNvSpPr/>
              <p:nvPr/>
            </p:nvSpPr>
            <p:spPr>
              <a:xfrm>
                <a:off x="13818872" y="6408962"/>
                <a:ext cx="2095146" cy="8640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Data/Operand store</a:t>
                </a:r>
                <a:endParaRPr lang="cs-CZ" sz="1800" dirty="0"/>
              </a:p>
            </p:txBody>
          </p:sp>
          <p:sp>
            <p:nvSpPr>
              <p:cNvPr id="23" name="Obousměrná svislá šipka 22"/>
              <p:cNvSpPr/>
              <p:nvPr/>
            </p:nvSpPr>
            <p:spPr>
              <a:xfrm>
                <a:off x="11219570" y="2196494"/>
                <a:ext cx="662000" cy="1980220"/>
              </a:xfrm>
              <a:prstGeom prst="up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Obousměrná svislá šipka 23"/>
              <p:cNvSpPr/>
              <p:nvPr/>
            </p:nvSpPr>
            <p:spPr>
              <a:xfrm>
                <a:off x="14689882" y="5930492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4" name="Obousměrná svislá šipka 153"/>
              <p:cNvSpPr/>
              <p:nvPr/>
            </p:nvSpPr>
            <p:spPr>
              <a:xfrm>
                <a:off x="15016014" y="7306966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Šipka doleva a nahoru 24"/>
              <p:cNvSpPr/>
              <p:nvPr/>
            </p:nvSpPr>
            <p:spPr>
              <a:xfrm rot="10800000">
                <a:off x="12438583" y="6650572"/>
                <a:ext cx="1368153" cy="2314674"/>
              </a:xfrm>
              <a:prstGeom prst="leftUpArrow">
                <a:avLst>
                  <a:gd name="adj1" fmla="val 15440"/>
                  <a:gd name="adj2" fmla="val 17034"/>
                  <a:gd name="adj3" fmla="val 1384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299" name="Zaoblený obdélník 298"/>
            <p:cNvSpPr/>
            <p:nvPr/>
          </p:nvSpPr>
          <p:spPr>
            <a:xfrm>
              <a:off x="1584425" y="4716774"/>
              <a:ext cx="10081121" cy="6120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Parallel Interface</a:t>
              </a:r>
              <a:endParaRPr lang="cs-CZ" sz="4000" dirty="0"/>
            </a:p>
          </p:txBody>
        </p:sp>
      </p:grpSp>
      <p:grpSp>
        <p:nvGrpSpPr>
          <p:cNvPr id="301" name="Skupina 300"/>
          <p:cNvGrpSpPr/>
          <p:nvPr/>
        </p:nvGrpSpPr>
        <p:grpSpPr>
          <a:xfrm>
            <a:off x="12673658" y="4716774"/>
            <a:ext cx="10081121" cy="11629292"/>
            <a:chOff x="1584425" y="4716774"/>
            <a:chExt cx="10081121" cy="11629292"/>
          </a:xfrm>
        </p:grpSpPr>
        <p:grpSp>
          <p:nvGrpSpPr>
            <p:cNvPr id="302" name="Skupina 301"/>
            <p:cNvGrpSpPr/>
            <p:nvPr/>
          </p:nvGrpSpPr>
          <p:grpSpPr>
            <a:xfrm>
              <a:off x="1584425" y="5328842"/>
              <a:ext cx="10081121" cy="11017224"/>
              <a:chOff x="6480969" y="2196494"/>
              <a:chExt cx="10081121" cy="11017224"/>
            </a:xfrm>
          </p:grpSpPr>
          <p:sp>
            <p:nvSpPr>
              <p:cNvPr id="304" name="Zaoblený obdélník 303"/>
              <p:cNvSpPr/>
              <p:nvPr/>
            </p:nvSpPr>
            <p:spPr>
              <a:xfrm>
                <a:off x="6480970" y="4518752"/>
                <a:ext cx="10081120" cy="8694966"/>
              </a:xfrm>
              <a:prstGeom prst="roundRect">
                <a:avLst>
                  <a:gd name="adj" fmla="val 393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5" name="Šipka ve tvaru U 304"/>
              <p:cNvSpPr/>
              <p:nvPr/>
            </p:nvSpPr>
            <p:spPr>
              <a:xfrm rot="16200000" flipV="1">
                <a:off x="10238179" y="6047786"/>
                <a:ext cx="2134655" cy="891953"/>
              </a:xfrm>
              <a:prstGeom prst="uturnArrow">
                <a:avLst>
                  <a:gd name="adj1" fmla="val 13816"/>
                  <a:gd name="adj2" fmla="val 25000"/>
                  <a:gd name="adj3" fmla="val 25000"/>
                  <a:gd name="adj4" fmla="val 0"/>
                  <a:gd name="adj5" fmla="val 6859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Šipka ohnutá nahoru 305"/>
              <p:cNvSpPr/>
              <p:nvPr/>
            </p:nvSpPr>
            <p:spPr>
              <a:xfrm>
                <a:off x="7705106" y="9721330"/>
                <a:ext cx="8208912" cy="2808312"/>
              </a:xfrm>
              <a:prstGeom prst="bentUpArrow">
                <a:avLst>
                  <a:gd name="adj1" fmla="val 8223"/>
                  <a:gd name="adj2" fmla="val 9837"/>
                  <a:gd name="adj3" fmla="val 12095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7" name="Šipka ohnutá nahoru 306"/>
              <p:cNvSpPr/>
              <p:nvPr/>
            </p:nvSpPr>
            <p:spPr>
              <a:xfrm rot="5400000">
                <a:off x="10360399" y="9784336"/>
                <a:ext cx="2988332" cy="774088"/>
              </a:xfrm>
              <a:prstGeom prst="bent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8605206" y="7345066"/>
                <a:ext cx="2254324" cy="14041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Instruction decoder and controller</a:t>
                </a:r>
                <a:endParaRPr lang="cs-CZ" sz="2800" dirty="0"/>
              </a:p>
            </p:txBody>
          </p:sp>
          <p:sp>
            <p:nvSpPr>
              <p:cNvPr id="309" name="Obdélník 308"/>
              <p:cNvSpPr/>
              <p:nvPr/>
            </p:nvSpPr>
            <p:spPr>
              <a:xfrm rot="16200000">
                <a:off x="3487803" y="8641210"/>
                <a:ext cx="7848872" cy="6480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Program Block Cache (8 </a:t>
                </a:r>
                <a:r>
                  <a:rPr lang="en-US" sz="3200" dirty="0" err="1" smtClean="0"/>
                  <a:t>kB</a:t>
                </a:r>
                <a:r>
                  <a:rPr lang="en-US" sz="3200" dirty="0" smtClean="0"/>
                  <a:t>)</a:t>
                </a:r>
                <a:endParaRPr lang="cs-CZ" sz="3200" dirty="0"/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9779410" y="5426436"/>
                <a:ext cx="1368152" cy="15121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9995434" y="5570452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xPC</a:t>
                </a:r>
                <a:endParaRPr lang="cs-CZ" sz="2800" dirty="0"/>
              </a:p>
            </p:txBody>
          </p:sp>
          <p:sp>
            <p:nvSpPr>
              <p:cNvPr id="312" name="Obdélník 311"/>
              <p:cNvSpPr/>
              <p:nvPr/>
            </p:nvSpPr>
            <p:spPr>
              <a:xfrm>
                <a:off x="9995434" y="6002500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yPC</a:t>
                </a:r>
                <a:endParaRPr lang="cs-CZ" sz="2800" dirty="0"/>
              </a:p>
            </p:txBody>
          </p:sp>
          <p:sp>
            <p:nvSpPr>
              <p:cNvPr id="313" name="Obdélník 312"/>
              <p:cNvSpPr/>
              <p:nvPr/>
            </p:nvSpPr>
            <p:spPr>
              <a:xfrm>
                <a:off x="9995434" y="6434548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BS</a:t>
                </a:r>
                <a:endParaRPr lang="cs-CZ" sz="2800" dirty="0"/>
              </a:p>
            </p:txBody>
          </p:sp>
          <p:sp>
            <p:nvSpPr>
              <p:cNvPr id="314" name="Obdélník 313"/>
              <p:cNvSpPr/>
              <p:nvPr/>
            </p:nvSpPr>
            <p:spPr>
              <a:xfrm rot="16200000">
                <a:off x="8699290" y="5930492"/>
                <a:ext cx="1224136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Address</a:t>
                </a:r>
              </a:p>
              <a:p>
                <a:pPr algn="ctr"/>
                <a:r>
                  <a:rPr lang="en-US" sz="1600" dirty="0" smtClean="0"/>
                  <a:t>calculation</a:t>
                </a:r>
                <a:endParaRPr lang="cs-CZ" sz="1600" dirty="0"/>
              </a:p>
            </p:txBody>
          </p:sp>
          <p:sp>
            <p:nvSpPr>
              <p:cNvPr id="315" name="Šipka doprava 314"/>
              <p:cNvSpPr/>
              <p:nvPr/>
            </p:nvSpPr>
            <p:spPr>
              <a:xfrm flipH="1">
                <a:off x="9563386" y="5642460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6" name="Šipka doprava 315"/>
              <p:cNvSpPr/>
              <p:nvPr/>
            </p:nvSpPr>
            <p:spPr>
              <a:xfrm flipH="1">
                <a:off x="9563386" y="6074508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7" name="Šipka doprava 316"/>
              <p:cNvSpPr/>
              <p:nvPr/>
            </p:nvSpPr>
            <p:spPr>
              <a:xfrm flipH="1">
                <a:off x="9563386" y="6506556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8" name="Šipka doprava 317"/>
              <p:cNvSpPr/>
              <p:nvPr/>
            </p:nvSpPr>
            <p:spPr>
              <a:xfrm flipH="1">
                <a:off x="7763186" y="5714468"/>
                <a:ext cx="1296144" cy="93610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Instruction address</a:t>
                </a:r>
                <a:endParaRPr lang="cs-CZ" sz="1400" dirty="0"/>
              </a:p>
            </p:txBody>
          </p:sp>
          <p:sp>
            <p:nvSpPr>
              <p:cNvPr id="319" name="Obdélník 318"/>
              <p:cNvSpPr/>
              <p:nvPr/>
            </p:nvSpPr>
            <p:spPr>
              <a:xfrm>
                <a:off x="13818872" y="5040810"/>
                <a:ext cx="2024068" cy="8896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Private 32b registers</a:t>
                </a:r>
              </a:p>
              <a:p>
                <a:pPr algn="ctr"/>
                <a:r>
                  <a:rPr lang="en-US" sz="2000" dirty="0" smtClean="0"/>
                  <a:t>PO, PE</a:t>
                </a:r>
                <a:endParaRPr lang="cs-CZ" sz="1800" dirty="0"/>
              </a:p>
            </p:txBody>
          </p:sp>
          <p:sp>
            <p:nvSpPr>
              <p:cNvPr id="320" name="Obdélník 319"/>
              <p:cNvSpPr/>
              <p:nvPr/>
            </p:nvSpPr>
            <p:spPr>
              <a:xfrm>
                <a:off x="9577314" y="9577314"/>
                <a:ext cx="950032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(4b)</a:t>
                </a:r>
              </a:p>
            </p:txBody>
          </p:sp>
          <p:sp>
            <p:nvSpPr>
              <p:cNvPr id="321" name="Obousměrná vodorovná šipka 320"/>
              <p:cNvSpPr/>
              <p:nvPr/>
            </p:nvSpPr>
            <p:spPr>
              <a:xfrm>
                <a:off x="7736276" y="7752148"/>
                <a:ext cx="868930" cy="529022"/>
              </a:xfrm>
              <a:prstGeom prst="left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2" name="Obdélník 321"/>
              <p:cNvSpPr/>
              <p:nvPr/>
            </p:nvSpPr>
            <p:spPr>
              <a:xfrm>
                <a:off x="14401850" y="7777114"/>
                <a:ext cx="1512168" cy="19442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ALU FPU</a:t>
                </a:r>
                <a:endParaRPr lang="cs-CZ" sz="3200" dirty="0"/>
              </a:p>
            </p:txBody>
          </p:sp>
          <p:sp>
            <p:nvSpPr>
              <p:cNvPr id="323" name="Obdélník 322"/>
              <p:cNvSpPr/>
              <p:nvPr/>
            </p:nvSpPr>
            <p:spPr>
              <a:xfrm>
                <a:off x="12097594" y="9001250"/>
                <a:ext cx="1165956" cy="7200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ARG</a:t>
                </a:r>
              </a:p>
              <a:p>
                <a:pPr algn="ctr"/>
                <a:r>
                  <a:rPr lang="en-US" sz="2000" dirty="0" smtClean="0"/>
                  <a:t>32b</a:t>
                </a:r>
              </a:p>
            </p:txBody>
          </p:sp>
          <p:sp>
            <p:nvSpPr>
              <p:cNvPr id="324" name="Obousměrná vodorovná šipka 323"/>
              <p:cNvSpPr/>
              <p:nvPr/>
            </p:nvSpPr>
            <p:spPr>
              <a:xfrm>
                <a:off x="13321730" y="9217274"/>
                <a:ext cx="994284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5" name="Obousměrná svislá šipka 324"/>
              <p:cNvSpPr/>
              <p:nvPr/>
            </p:nvSpPr>
            <p:spPr>
              <a:xfrm>
                <a:off x="9865346" y="8785226"/>
                <a:ext cx="373968" cy="72008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6" name="Obdélník 325"/>
              <p:cNvSpPr/>
              <p:nvPr/>
            </p:nvSpPr>
            <p:spPr>
              <a:xfrm>
                <a:off x="8411258" y="11161490"/>
                <a:ext cx="2736304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IFW Stack</a:t>
                </a:r>
              </a:p>
            </p:txBody>
          </p:sp>
          <p:sp>
            <p:nvSpPr>
              <p:cNvPr id="327" name="Obousměrná svislá šipka 326"/>
              <p:cNvSpPr/>
              <p:nvPr/>
            </p:nvSpPr>
            <p:spPr>
              <a:xfrm>
                <a:off x="9865346" y="10081370"/>
                <a:ext cx="373968" cy="97210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8" name="Obousměrná svislá šipka 327"/>
              <p:cNvSpPr/>
              <p:nvPr/>
            </p:nvSpPr>
            <p:spPr>
              <a:xfrm>
                <a:off x="9001250" y="8785226"/>
                <a:ext cx="373968" cy="2268252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9" name="Obdélník 328"/>
              <p:cNvSpPr/>
              <p:nvPr/>
            </p:nvSpPr>
            <p:spPr>
              <a:xfrm>
                <a:off x="12241610" y="11161490"/>
                <a:ext cx="29523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ARG Stack</a:t>
                </a:r>
              </a:p>
            </p:txBody>
          </p:sp>
          <p:sp>
            <p:nvSpPr>
              <p:cNvPr id="330" name="Obousměrná svislá šipka 329"/>
              <p:cNvSpPr/>
              <p:nvPr/>
            </p:nvSpPr>
            <p:spPr>
              <a:xfrm>
                <a:off x="12457634" y="9793338"/>
                <a:ext cx="373967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1" name="Obousměrná svislá šipka 330"/>
              <p:cNvSpPr/>
              <p:nvPr/>
            </p:nvSpPr>
            <p:spPr>
              <a:xfrm>
                <a:off x="14603946" y="9793338"/>
                <a:ext cx="373868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2" name="Obousměrná vodorovná šipka 331"/>
              <p:cNvSpPr/>
              <p:nvPr/>
            </p:nvSpPr>
            <p:spPr>
              <a:xfrm>
                <a:off x="10859530" y="8425186"/>
                <a:ext cx="3542320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3" name="Zaoblený obdélník 332"/>
              <p:cNvSpPr/>
              <p:nvPr/>
            </p:nvSpPr>
            <p:spPr>
              <a:xfrm>
                <a:off x="6480969" y="4176714"/>
                <a:ext cx="10081121" cy="61206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Parallel Interface</a:t>
                </a:r>
                <a:endParaRPr lang="cs-CZ" sz="4000" dirty="0"/>
              </a:p>
            </p:txBody>
          </p:sp>
          <p:sp>
            <p:nvSpPr>
              <p:cNvPr id="334" name="Šipka doleva a nahoru 333"/>
              <p:cNvSpPr/>
              <p:nvPr/>
            </p:nvSpPr>
            <p:spPr>
              <a:xfrm>
                <a:off x="10859530" y="4788782"/>
                <a:ext cx="1382080" cy="3348372"/>
              </a:xfrm>
              <a:prstGeom prst="leftUpArrow">
                <a:avLst>
                  <a:gd name="adj1" fmla="val 12989"/>
                  <a:gd name="adj2" fmla="val 13989"/>
                  <a:gd name="adj3" fmla="val 1286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5" name="Obdélník 334"/>
              <p:cNvSpPr/>
              <p:nvPr/>
            </p:nvSpPr>
            <p:spPr>
              <a:xfrm>
                <a:off x="13818872" y="6408962"/>
                <a:ext cx="2095146" cy="8640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Data/Operand store</a:t>
                </a:r>
                <a:endParaRPr lang="cs-CZ" sz="1800" dirty="0"/>
              </a:p>
            </p:txBody>
          </p:sp>
          <p:sp>
            <p:nvSpPr>
              <p:cNvPr id="336" name="Obousměrná svislá šipka 335"/>
              <p:cNvSpPr/>
              <p:nvPr/>
            </p:nvSpPr>
            <p:spPr>
              <a:xfrm>
                <a:off x="11219570" y="2196494"/>
                <a:ext cx="662000" cy="1980220"/>
              </a:xfrm>
              <a:prstGeom prst="up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7" name="Obousměrná svislá šipka 336"/>
              <p:cNvSpPr/>
              <p:nvPr/>
            </p:nvSpPr>
            <p:spPr>
              <a:xfrm>
                <a:off x="14689882" y="5930492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8" name="Obousměrná svislá šipka 337"/>
              <p:cNvSpPr/>
              <p:nvPr/>
            </p:nvSpPr>
            <p:spPr>
              <a:xfrm>
                <a:off x="15016014" y="7306966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9" name="Šipka doleva a nahoru 338"/>
              <p:cNvSpPr/>
              <p:nvPr/>
            </p:nvSpPr>
            <p:spPr>
              <a:xfrm rot="10800000">
                <a:off x="12438583" y="6650572"/>
                <a:ext cx="1368153" cy="2314674"/>
              </a:xfrm>
              <a:prstGeom prst="leftUpArrow">
                <a:avLst>
                  <a:gd name="adj1" fmla="val 15440"/>
                  <a:gd name="adj2" fmla="val 17034"/>
                  <a:gd name="adj3" fmla="val 1384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03" name="Zaoblený obdélník 302"/>
            <p:cNvSpPr/>
            <p:nvPr/>
          </p:nvSpPr>
          <p:spPr>
            <a:xfrm>
              <a:off x="1584425" y="4716774"/>
              <a:ext cx="10081121" cy="6120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Parallel Interface</a:t>
              </a:r>
              <a:endParaRPr lang="cs-CZ" sz="4000" dirty="0"/>
            </a:p>
          </p:txBody>
        </p:sp>
      </p:grpSp>
      <p:grpSp>
        <p:nvGrpSpPr>
          <p:cNvPr id="340" name="Skupina 339"/>
          <p:cNvGrpSpPr/>
          <p:nvPr/>
        </p:nvGrpSpPr>
        <p:grpSpPr>
          <a:xfrm>
            <a:off x="23618874" y="4716774"/>
            <a:ext cx="10081121" cy="11629292"/>
            <a:chOff x="1584425" y="4716774"/>
            <a:chExt cx="10081121" cy="11629292"/>
          </a:xfrm>
        </p:grpSpPr>
        <p:grpSp>
          <p:nvGrpSpPr>
            <p:cNvPr id="341" name="Skupina 340"/>
            <p:cNvGrpSpPr/>
            <p:nvPr/>
          </p:nvGrpSpPr>
          <p:grpSpPr>
            <a:xfrm>
              <a:off x="1584425" y="5328842"/>
              <a:ext cx="10081121" cy="11017224"/>
              <a:chOff x="6480969" y="2196494"/>
              <a:chExt cx="10081121" cy="11017224"/>
            </a:xfrm>
          </p:grpSpPr>
          <p:sp>
            <p:nvSpPr>
              <p:cNvPr id="343" name="Zaoblený obdélník 342"/>
              <p:cNvSpPr/>
              <p:nvPr/>
            </p:nvSpPr>
            <p:spPr>
              <a:xfrm>
                <a:off x="6480970" y="4518752"/>
                <a:ext cx="10081120" cy="8694966"/>
              </a:xfrm>
              <a:prstGeom prst="roundRect">
                <a:avLst>
                  <a:gd name="adj" fmla="val 3937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4" name="Šipka ve tvaru U 343"/>
              <p:cNvSpPr/>
              <p:nvPr/>
            </p:nvSpPr>
            <p:spPr>
              <a:xfrm rot="16200000" flipV="1">
                <a:off x="10238179" y="6047786"/>
                <a:ext cx="2134655" cy="891953"/>
              </a:xfrm>
              <a:prstGeom prst="uturnArrow">
                <a:avLst>
                  <a:gd name="adj1" fmla="val 13816"/>
                  <a:gd name="adj2" fmla="val 25000"/>
                  <a:gd name="adj3" fmla="val 25000"/>
                  <a:gd name="adj4" fmla="val 0"/>
                  <a:gd name="adj5" fmla="val 6859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Šipka ohnutá nahoru 344"/>
              <p:cNvSpPr/>
              <p:nvPr/>
            </p:nvSpPr>
            <p:spPr>
              <a:xfrm>
                <a:off x="7705106" y="9721330"/>
                <a:ext cx="8208912" cy="2808312"/>
              </a:xfrm>
              <a:prstGeom prst="bentUpArrow">
                <a:avLst>
                  <a:gd name="adj1" fmla="val 8223"/>
                  <a:gd name="adj2" fmla="val 9837"/>
                  <a:gd name="adj3" fmla="val 12095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6" name="Šipka ohnutá nahoru 345"/>
              <p:cNvSpPr/>
              <p:nvPr/>
            </p:nvSpPr>
            <p:spPr>
              <a:xfrm rot="5400000">
                <a:off x="10360399" y="9784336"/>
                <a:ext cx="2988332" cy="774088"/>
              </a:xfrm>
              <a:prstGeom prst="bent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7" name="Obdélník 346"/>
              <p:cNvSpPr/>
              <p:nvPr/>
            </p:nvSpPr>
            <p:spPr>
              <a:xfrm>
                <a:off x="8605206" y="7345066"/>
                <a:ext cx="2254324" cy="14041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Instruction decoder and controller</a:t>
                </a:r>
                <a:endParaRPr lang="cs-CZ" sz="2800" dirty="0"/>
              </a:p>
            </p:txBody>
          </p:sp>
          <p:sp>
            <p:nvSpPr>
              <p:cNvPr id="348" name="Obdélník 347"/>
              <p:cNvSpPr/>
              <p:nvPr/>
            </p:nvSpPr>
            <p:spPr>
              <a:xfrm rot="16200000">
                <a:off x="3487803" y="8641210"/>
                <a:ext cx="7848872" cy="6480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Program Block Cache (8 </a:t>
                </a:r>
                <a:r>
                  <a:rPr lang="en-US" sz="3200" dirty="0" err="1" smtClean="0"/>
                  <a:t>kB</a:t>
                </a:r>
                <a:r>
                  <a:rPr lang="en-US" sz="3200" dirty="0" smtClean="0"/>
                  <a:t>)</a:t>
                </a:r>
                <a:endParaRPr lang="cs-CZ" sz="3200" dirty="0"/>
              </a:p>
            </p:txBody>
          </p:sp>
          <p:sp>
            <p:nvSpPr>
              <p:cNvPr id="349" name="Obdélník 348"/>
              <p:cNvSpPr/>
              <p:nvPr/>
            </p:nvSpPr>
            <p:spPr>
              <a:xfrm>
                <a:off x="9779410" y="5426436"/>
                <a:ext cx="1368152" cy="15121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0" name="Obdélník 349"/>
              <p:cNvSpPr/>
              <p:nvPr/>
            </p:nvSpPr>
            <p:spPr>
              <a:xfrm>
                <a:off x="9995434" y="5570452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xPC</a:t>
                </a:r>
                <a:endParaRPr lang="cs-CZ" sz="2800" dirty="0"/>
              </a:p>
            </p:txBody>
          </p:sp>
          <p:sp>
            <p:nvSpPr>
              <p:cNvPr id="351" name="Obdélník 350"/>
              <p:cNvSpPr/>
              <p:nvPr/>
            </p:nvSpPr>
            <p:spPr>
              <a:xfrm>
                <a:off x="9995434" y="6002500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yPC</a:t>
                </a:r>
                <a:endParaRPr lang="cs-CZ" sz="2800" dirty="0"/>
              </a:p>
            </p:txBody>
          </p:sp>
          <p:sp>
            <p:nvSpPr>
              <p:cNvPr id="352" name="Obdélník 351"/>
              <p:cNvSpPr/>
              <p:nvPr/>
            </p:nvSpPr>
            <p:spPr>
              <a:xfrm>
                <a:off x="9995434" y="6434548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BS</a:t>
                </a:r>
                <a:endParaRPr lang="cs-CZ" sz="2800" dirty="0"/>
              </a:p>
            </p:txBody>
          </p:sp>
          <p:sp>
            <p:nvSpPr>
              <p:cNvPr id="353" name="Obdélník 352"/>
              <p:cNvSpPr/>
              <p:nvPr/>
            </p:nvSpPr>
            <p:spPr>
              <a:xfrm rot="16200000">
                <a:off x="8699290" y="5930492"/>
                <a:ext cx="1224136" cy="5040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Address</a:t>
                </a:r>
              </a:p>
              <a:p>
                <a:pPr algn="ctr"/>
                <a:r>
                  <a:rPr lang="en-US" sz="1600" dirty="0" smtClean="0"/>
                  <a:t>calculation</a:t>
                </a:r>
                <a:endParaRPr lang="cs-CZ" sz="1600" dirty="0"/>
              </a:p>
            </p:txBody>
          </p:sp>
          <p:sp>
            <p:nvSpPr>
              <p:cNvPr id="354" name="Šipka doprava 353"/>
              <p:cNvSpPr/>
              <p:nvPr/>
            </p:nvSpPr>
            <p:spPr>
              <a:xfrm flipH="1">
                <a:off x="9563386" y="5642460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5" name="Šipka doprava 354"/>
              <p:cNvSpPr/>
              <p:nvPr/>
            </p:nvSpPr>
            <p:spPr>
              <a:xfrm flipH="1">
                <a:off x="9563386" y="6074508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6" name="Šipka doprava 355"/>
              <p:cNvSpPr/>
              <p:nvPr/>
            </p:nvSpPr>
            <p:spPr>
              <a:xfrm flipH="1">
                <a:off x="9563386" y="6506556"/>
                <a:ext cx="432048" cy="21602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7" name="Šipka doprava 356"/>
              <p:cNvSpPr/>
              <p:nvPr/>
            </p:nvSpPr>
            <p:spPr>
              <a:xfrm flipH="1">
                <a:off x="7763186" y="5714468"/>
                <a:ext cx="1296144" cy="93610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Instruction address</a:t>
                </a:r>
                <a:endParaRPr lang="cs-CZ" sz="1400" dirty="0"/>
              </a:p>
            </p:txBody>
          </p:sp>
          <p:sp>
            <p:nvSpPr>
              <p:cNvPr id="358" name="Obdélník 357"/>
              <p:cNvSpPr/>
              <p:nvPr/>
            </p:nvSpPr>
            <p:spPr>
              <a:xfrm>
                <a:off x="13818872" y="5040810"/>
                <a:ext cx="2024068" cy="8896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Private 32b registers</a:t>
                </a:r>
              </a:p>
              <a:p>
                <a:pPr algn="ctr"/>
                <a:r>
                  <a:rPr lang="en-US" sz="2000" dirty="0" smtClean="0"/>
                  <a:t>PO, PE</a:t>
                </a:r>
                <a:endParaRPr lang="cs-CZ" sz="1800" dirty="0"/>
              </a:p>
            </p:txBody>
          </p:sp>
          <p:sp>
            <p:nvSpPr>
              <p:cNvPr id="359" name="Obdélník 358"/>
              <p:cNvSpPr/>
              <p:nvPr/>
            </p:nvSpPr>
            <p:spPr>
              <a:xfrm>
                <a:off x="9577314" y="9577314"/>
                <a:ext cx="950032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IS (4b)</a:t>
                </a:r>
              </a:p>
            </p:txBody>
          </p:sp>
          <p:sp>
            <p:nvSpPr>
              <p:cNvPr id="360" name="Obousměrná vodorovná šipka 359"/>
              <p:cNvSpPr/>
              <p:nvPr/>
            </p:nvSpPr>
            <p:spPr>
              <a:xfrm>
                <a:off x="7736276" y="7752148"/>
                <a:ext cx="868930" cy="529022"/>
              </a:xfrm>
              <a:prstGeom prst="left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1" name="Obdélník 360"/>
              <p:cNvSpPr/>
              <p:nvPr/>
            </p:nvSpPr>
            <p:spPr>
              <a:xfrm>
                <a:off x="14401850" y="7777114"/>
                <a:ext cx="1512168" cy="19442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ALU FPU</a:t>
                </a:r>
                <a:endParaRPr lang="cs-CZ" sz="3200" dirty="0"/>
              </a:p>
            </p:txBody>
          </p:sp>
          <p:sp>
            <p:nvSpPr>
              <p:cNvPr id="362" name="Obdélník 361"/>
              <p:cNvSpPr/>
              <p:nvPr/>
            </p:nvSpPr>
            <p:spPr>
              <a:xfrm>
                <a:off x="12097594" y="9001250"/>
                <a:ext cx="1165956" cy="7200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ARG</a:t>
                </a:r>
              </a:p>
              <a:p>
                <a:pPr algn="ctr"/>
                <a:r>
                  <a:rPr lang="en-US" sz="2000" dirty="0" smtClean="0"/>
                  <a:t>32b</a:t>
                </a:r>
              </a:p>
            </p:txBody>
          </p:sp>
          <p:sp>
            <p:nvSpPr>
              <p:cNvPr id="363" name="Obousměrná vodorovná šipka 362"/>
              <p:cNvSpPr/>
              <p:nvPr/>
            </p:nvSpPr>
            <p:spPr>
              <a:xfrm>
                <a:off x="13321730" y="9217274"/>
                <a:ext cx="994284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4" name="Obousměrná svislá šipka 363"/>
              <p:cNvSpPr/>
              <p:nvPr/>
            </p:nvSpPr>
            <p:spPr>
              <a:xfrm>
                <a:off x="9865346" y="8785226"/>
                <a:ext cx="373968" cy="72008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5" name="Obdélník 364"/>
              <p:cNvSpPr/>
              <p:nvPr/>
            </p:nvSpPr>
            <p:spPr>
              <a:xfrm>
                <a:off x="8411258" y="11161490"/>
                <a:ext cx="2736304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IFW Stack</a:t>
                </a:r>
              </a:p>
            </p:txBody>
          </p:sp>
          <p:sp>
            <p:nvSpPr>
              <p:cNvPr id="366" name="Obousměrná svislá šipka 365"/>
              <p:cNvSpPr/>
              <p:nvPr/>
            </p:nvSpPr>
            <p:spPr>
              <a:xfrm>
                <a:off x="9865346" y="10081370"/>
                <a:ext cx="373968" cy="97210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7" name="Obousměrná svislá šipka 366"/>
              <p:cNvSpPr/>
              <p:nvPr/>
            </p:nvSpPr>
            <p:spPr>
              <a:xfrm>
                <a:off x="9001250" y="8785226"/>
                <a:ext cx="373968" cy="2268252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8" name="Obdélník 367"/>
              <p:cNvSpPr/>
              <p:nvPr/>
            </p:nvSpPr>
            <p:spPr>
              <a:xfrm>
                <a:off x="12241610" y="11161490"/>
                <a:ext cx="29523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ARG Stack</a:t>
                </a:r>
              </a:p>
            </p:txBody>
          </p:sp>
          <p:sp>
            <p:nvSpPr>
              <p:cNvPr id="369" name="Obousměrná svislá šipka 368"/>
              <p:cNvSpPr/>
              <p:nvPr/>
            </p:nvSpPr>
            <p:spPr>
              <a:xfrm>
                <a:off x="12457634" y="9793338"/>
                <a:ext cx="373967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0" name="Obousměrná svislá šipka 369"/>
              <p:cNvSpPr/>
              <p:nvPr/>
            </p:nvSpPr>
            <p:spPr>
              <a:xfrm>
                <a:off x="14603946" y="9793338"/>
                <a:ext cx="373868" cy="1260140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1" name="Obousměrná vodorovná šipka 370"/>
              <p:cNvSpPr/>
              <p:nvPr/>
            </p:nvSpPr>
            <p:spPr>
              <a:xfrm>
                <a:off x="10859530" y="8425186"/>
                <a:ext cx="3542320" cy="360040"/>
              </a:xfrm>
              <a:prstGeom prst="left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2" name="Zaoblený obdélník 371"/>
              <p:cNvSpPr/>
              <p:nvPr/>
            </p:nvSpPr>
            <p:spPr>
              <a:xfrm>
                <a:off x="6480969" y="4176714"/>
                <a:ext cx="10081121" cy="61206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Parallel Interface</a:t>
                </a:r>
                <a:endParaRPr lang="cs-CZ" sz="4000" dirty="0"/>
              </a:p>
            </p:txBody>
          </p:sp>
          <p:sp>
            <p:nvSpPr>
              <p:cNvPr id="373" name="Šipka doleva a nahoru 372"/>
              <p:cNvSpPr/>
              <p:nvPr/>
            </p:nvSpPr>
            <p:spPr>
              <a:xfrm>
                <a:off x="10859530" y="4788782"/>
                <a:ext cx="1382080" cy="3348372"/>
              </a:xfrm>
              <a:prstGeom prst="leftUpArrow">
                <a:avLst>
                  <a:gd name="adj1" fmla="val 12989"/>
                  <a:gd name="adj2" fmla="val 13989"/>
                  <a:gd name="adj3" fmla="val 12862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4" name="Obdélník 373"/>
              <p:cNvSpPr/>
              <p:nvPr/>
            </p:nvSpPr>
            <p:spPr>
              <a:xfrm>
                <a:off x="13818872" y="6408962"/>
                <a:ext cx="2095146" cy="86409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Data/Operand store</a:t>
                </a:r>
                <a:endParaRPr lang="cs-CZ" sz="1800" dirty="0"/>
              </a:p>
            </p:txBody>
          </p:sp>
          <p:sp>
            <p:nvSpPr>
              <p:cNvPr id="375" name="Obousměrná svislá šipka 374"/>
              <p:cNvSpPr/>
              <p:nvPr/>
            </p:nvSpPr>
            <p:spPr>
              <a:xfrm>
                <a:off x="11219570" y="2196494"/>
                <a:ext cx="662000" cy="1980220"/>
              </a:xfrm>
              <a:prstGeom prst="up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6" name="Obousměrná svislá šipka 375"/>
              <p:cNvSpPr/>
              <p:nvPr/>
            </p:nvSpPr>
            <p:spPr>
              <a:xfrm>
                <a:off x="14689882" y="5930492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7" name="Obousměrná svislá šipka 376"/>
              <p:cNvSpPr/>
              <p:nvPr/>
            </p:nvSpPr>
            <p:spPr>
              <a:xfrm>
                <a:off x="15016014" y="7306966"/>
                <a:ext cx="287932" cy="432048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8" name="Šipka doleva a nahoru 377"/>
              <p:cNvSpPr/>
              <p:nvPr/>
            </p:nvSpPr>
            <p:spPr>
              <a:xfrm rot="10800000">
                <a:off x="12438583" y="6650572"/>
                <a:ext cx="1368153" cy="2314674"/>
              </a:xfrm>
              <a:prstGeom prst="leftUpArrow">
                <a:avLst>
                  <a:gd name="adj1" fmla="val 15440"/>
                  <a:gd name="adj2" fmla="val 17034"/>
                  <a:gd name="adj3" fmla="val 1384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42" name="Zaoblený obdélník 341"/>
            <p:cNvSpPr/>
            <p:nvPr/>
          </p:nvSpPr>
          <p:spPr>
            <a:xfrm>
              <a:off x="1584425" y="4716774"/>
              <a:ext cx="10081121" cy="61206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Parallel Interface</a:t>
              </a:r>
              <a:endParaRPr lang="cs-CZ" sz="4000" dirty="0"/>
            </a:p>
          </p:txBody>
        </p:sp>
      </p:grpSp>
      <p:sp>
        <p:nvSpPr>
          <p:cNvPr id="30" name="Obdélník 29"/>
          <p:cNvSpPr/>
          <p:nvPr/>
        </p:nvSpPr>
        <p:spPr>
          <a:xfrm>
            <a:off x="2105486" y="1224386"/>
            <a:ext cx="3206352" cy="9721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Results stack</a:t>
            </a:r>
            <a:endParaRPr lang="cs-CZ" sz="4000" dirty="0"/>
          </a:p>
        </p:txBody>
      </p:sp>
      <p:sp>
        <p:nvSpPr>
          <p:cNvPr id="379" name="Obdélník 378"/>
          <p:cNvSpPr/>
          <p:nvPr/>
        </p:nvSpPr>
        <p:spPr>
          <a:xfrm>
            <a:off x="12976241" y="1260390"/>
            <a:ext cx="3206352" cy="9721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Results stack</a:t>
            </a:r>
            <a:endParaRPr lang="cs-CZ" sz="4000" dirty="0"/>
          </a:p>
        </p:txBody>
      </p:sp>
      <p:sp>
        <p:nvSpPr>
          <p:cNvPr id="380" name="Obdélník 379"/>
          <p:cNvSpPr/>
          <p:nvPr/>
        </p:nvSpPr>
        <p:spPr>
          <a:xfrm>
            <a:off x="24012922" y="1224386"/>
            <a:ext cx="3206352" cy="9721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Results stack</a:t>
            </a:r>
            <a:endParaRPr lang="cs-CZ" sz="4000" dirty="0"/>
          </a:p>
        </p:txBody>
      </p:sp>
      <p:sp>
        <p:nvSpPr>
          <p:cNvPr id="31" name="Obdélník 30"/>
          <p:cNvSpPr/>
          <p:nvPr/>
        </p:nvSpPr>
        <p:spPr>
          <a:xfrm>
            <a:off x="2191657" y="3024586"/>
            <a:ext cx="30860265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Data exchange</a:t>
            </a:r>
            <a:endParaRPr lang="cs-CZ" sz="6000" dirty="0"/>
          </a:p>
        </p:txBody>
      </p:sp>
      <p:sp>
        <p:nvSpPr>
          <p:cNvPr id="32" name="Obousměrná svislá šipka 31"/>
          <p:cNvSpPr/>
          <p:nvPr/>
        </p:nvSpPr>
        <p:spPr>
          <a:xfrm>
            <a:off x="2664546" y="2232498"/>
            <a:ext cx="842020" cy="24842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1" name="Obousměrná svislá šipka 380"/>
          <p:cNvSpPr/>
          <p:nvPr/>
        </p:nvSpPr>
        <p:spPr>
          <a:xfrm>
            <a:off x="13452332" y="2214496"/>
            <a:ext cx="842020" cy="24842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2" name="Obousměrná svislá šipka 381"/>
          <p:cNvSpPr/>
          <p:nvPr/>
        </p:nvSpPr>
        <p:spPr>
          <a:xfrm>
            <a:off x="24550144" y="2196494"/>
            <a:ext cx="842020" cy="24842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384" name="Skupina 383"/>
          <p:cNvGrpSpPr/>
          <p:nvPr/>
        </p:nvGrpSpPr>
        <p:grpSpPr>
          <a:xfrm>
            <a:off x="4392738" y="2232498"/>
            <a:ext cx="443086" cy="2484276"/>
            <a:chOff x="4392738" y="2232498"/>
            <a:chExt cx="443086" cy="2484276"/>
          </a:xfrm>
        </p:grpSpPr>
        <p:sp>
          <p:nvSpPr>
            <p:cNvPr id="33" name="Obousměrná svislá šipka 32"/>
            <p:cNvSpPr/>
            <p:nvPr/>
          </p:nvSpPr>
          <p:spPr>
            <a:xfrm>
              <a:off x="4414814" y="2232498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3" name="Obousměrná svislá šipka 382"/>
            <p:cNvSpPr/>
            <p:nvPr/>
          </p:nvSpPr>
          <p:spPr>
            <a:xfrm>
              <a:off x="4392738" y="3924686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85" name="Skupina 384"/>
          <p:cNvGrpSpPr/>
          <p:nvPr/>
        </p:nvGrpSpPr>
        <p:grpSpPr>
          <a:xfrm>
            <a:off x="15159380" y="2238707"/>
            <a:ext cx="443086" cy="2484276"/>
            <a:chOff x="4392738" y="2232498"/>
            <a:chExt cx="443086" cy="2484276"/>
          </a:xfrm>
        </p:grpSpPr>
        <p:sp>
          <p:nvSpPr>
            <p:cNvPr id="386" name="Obousměrná svislá šipka 385"/>
            <p:cNvSpPr/>
            <p:nvPr/>
          </p:nvSpPr>
          <p:spPr>
            <a:xfrm>
              <a:off x="4414814" y="2232498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7" name="Obousměrná svislá šipka 386"/>
            <p:cNvSpPr/>
            <p:nvPr/>
          </p:nvSpPr>
          <p:spPr>
            <a:xfrm>
              <a:off x="4392738" y="3924686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88" name="Skupina 387"/>
          <p:cNvGrpSpPr/>
          <p:nvPr/>
        </p:nvGrpSpPr>
        <p:grpSpPr>
          <a:xfrm>
            <a:off x="26392629" y="2214496"/>
            <a:ext cx="443086" cy="2484276"/>
            <a:chOff x="4392738" y="2232498"/>
            <a:chExt cx="443086" cy="2484276"/>
          </a:xfrm>
        </p:grpSpPr>
        <p:sp>
          <p:nvSpPr>
            <p:cNvPr id="389" name="Obousměrná svislá šipka 388"/>
            <p:cNvSpPr/>
            <p:nvPr/>
          </p:nvSpPr>
          <p:spPr>
            <a:xfrm>
              <a:off x="4414814" y="2232498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0" name="Obousměrná svislá šipka 389"/>
            <p:cNvSpPr/>
            <p:nvPr/>
          </p:nvSpPr>
          <p:spPr>
            <a:xfrm>
              <a:off x="4392738" y="3924686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93" name="Skupina 392"/>
          <p:cNvGrpSpPr/>
          <p:nvPr/>
        </p:nvGrpSpPr>
        <p:grpSpPr>
          <a:xfrm>
            <a:off x="7902130" y="1266599"/>
            <a:ext cx="3206352" cy="1764196"/>
            <a:chOff x="7902130" y="1266599"/>
            <a:chExt cx="3206352" cy="1764196"/>
          </a:xfrm>
        </p:grpSpPr>
        <p:sp>
          <p:nvSpPr>
            <p:cNvPr id="391" name="Obdélník 390"/>
            <p:cNvSpPr/>
            <p:nvPr/>
          </p:nvSpPr>
          <p:spPr>
            <a:xfrm>
              <a:off x="7902130" y="1266599"/>
              <a:ext cx="3206352" cy="972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Core status</a:t>
              </a:r>
              <a:endParaRPr lang="cs-CZ" sz="4000" dirty="0"/>
            </a:p>
          </p:txBody>
        </p:sp>
        <p:sp>
          <p:nvSpPr>
            <p:cNvPr id="392" name="Obousměrná svislá šipka 391"/>
            <p:cNvSpPr/>
            <p:nvPr/>
          </p:nvSpPr>
          <p:spPr>
            <a:xfrm>
              <a:off x="9338223" y="2238707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94" name="Skupina 393"/>
          <p:cNvGrpSpPr/>
          <p:nvPr/>
        </p:nvGrpSpPr>
        <p:grpSpPr>
          <a:xfrm>
            <a:off x="18722330" y="1247881"/>
            <a:ext cx="3206352" cy="1764196"/>
            <a:chOff x="7902130" y="1266599"/>
            <a:chExt cx="3206352" cy="1764196"/>
          </a:xfrm>
        </p:grpSpPr>
        <p:sp>
          <p:nvSpPr>
            <p:cNvPr id="395" name="Obdélník 394"/>
            <p:cNvSpPr/>
            <p:nvPr/>
          </p:nvSpPr>
          <p:spPr>
            <a:xfrm>
              <a:off x="7902130" y="1266599"/>
              <a:ext cx="3206352" cy="972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Core status</a:t>
              </a:r>
              <a:endParaRPr lang="cs-CZ" sz="4000" dirty="0"/>
            </a:p>
          </p:txBody>
        </p:sp>
        <p:sp>
          <p:nvSpPr>
            <p:cNvPr id="396" name="Obousměrná svislá šipka 395"/>
            <p:cNvSpPr/>
            <p:nvPr/>
          </p:nvSpPr>
          <p:spPr>
            <a:xfrm>
              <a:off x="9338223" y="2238707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97" name="Skupina 396"/>
          <p:cNvGrpSpPr/>
          <p:nvPr/>
        </p:nvGrpSpPr>
        <p:grpSpPr>
          <a:xfrm>
            <a:off x="29251448" y="1224386"/>
            <a:ext cx="3206352" cy="1764196"/>
            <a:chOff x="7902130" y="1266599"/>
            <a:chExt cx="3206352" cy="1764196"/>
          </a:xfrm>
        </p:grpSpPr>
        <p:sp>
          <p:nvSpPr>
            <p:cNvPr id="398" name="Obdélník 397"/>
            <p:cNvSpPr/>
            <p:nvPr/>
          </p:nvSpPr>
          <p:spPr>
            <a:xfrm>
              <a:off x="7902130" y="1266599"/>
              <a:ext cx="3206352" cy="9721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Core status</a:t>
              </a:r>
              <a:endParaRPr lang="cs-CZ" sz="4000" dirty="0"/>
            </a:p>
          </p:txBody>
        </p:sp>
        <p:sp>
          <p:nvSpPr>
            <p:cNvPr id="399" name="Obousměrná svislá šipka 398"/>
            <p:cNvSpPr/>
            <p:nvPr/>
          </p:nvSpPr>
          <p:spPr>
            <a:xfrm>
              <a:off x="9338223" y="2238707"/>
              <a:ext cx="421010" cy="792088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00" name="Obdélník 399"/>
          <p:cNvSpPr/>
          <p:nvPr/>
        </p:nvSpPr>
        <p:spPr>
          <a:xfrm>
            <a:off x="1698826" y="19730442"/>
            <a:ext cx="15135610" cy="144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&amp; Data Memory</a:t>
            </a:r>
            <a:endParaRPr lang="cs-CZ" dirty="0"/>
          </a:p>
        </p:txBody>
      </p:sp>
      <p:sp>
        <p:nvSpPr>
          <p:cNvPr id="401" name="Obdélník 400"/>
          <p:cNvSpPr/>
          <p:nvPr/>
        </p:nvSpPr>
        <p:spPr>
          <a:xfrm>
            <a:off x="18404683" y="19730442"/>
            <a:ext cx="15135610" cy="144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interface</a:t>
            </a:r>
            <a:endParaRPr lang="cs-CZ" dirty="0"/>
          </a:p>
        </p:txBody>
      </p:sp>
      <p:grpSp>
        <p:nvGrpSpPr>
          <p:cNvPr id="404" name="Skupina 403"/>
          <p:cNvGrpSpPr/>
          <p:nvPr/>
        </p:nvGrpSpPr>
        <p:grpSpPr>
          <a:xfrm>
            <a:off x="18497887" y="21170602"/>
            <a:ext cx="3053952" cy="3960440"/>
            <a:chOff x="18383487" y="21170602"/>
            <a:chExt cx="3053952" cy="3960440"/>
          </a:xfrm>
        </p:grpSpPr>
        <p:sp>
          <p:nvSpPr>
            <p:cNvPr id="402" name="Obdélník 401"/>
            <p:cNvSpPr/>
            <p:nvPr/>
          </p:nvSpPr>
          <p:spPr>
            <a:xfrm>
              <a:off x="18383487" y="22466746"/>
              <a:ext cx="3053952" cy="26642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Device</a:t>
              </a:r>
              <a:endParaRPr lang="cs-CZ" dirty="0"/>
            </a:p>
          </p:txBody>
        </p:sp>
        <p:sp>
          <p:nvSpPr>
            <p:cNvPr id="403" name="Obousměrná svislá šipka 402"/>
            <p:cNvSpPr/>
            <p:nvPr/>
          </p:nvSpPr>
          <p:spPr>
            <a:xfrm>
              <a:off x="19639383" y="21170602"/>
              <a:ext cx="595115" cy="1296144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05" name="Skupina 404"/>
          <p:cNvGrpSpPr/>
          <p:nvPr/>
        </p:nvGrpSpPr>
        <p:grpSpPr>
          <a:xfrm>
            <a:off x="22437130" y="21170602"/>
            <a:ext cx="3053952" cy="3960440"/>
            <a:chOff x="18383487" y="21170602"/>
            <a:chExt cx="3053952" cy="3960440"/>
          </a:xfrm>
        </p:grpSpPr>
        <p:sp>
          <p:nvSpPr>
            <p:cNvPr id="406" name="Obdélník 405"/>
            <p:cNvSpPr/>
            <p:nvPr/>
          </p:nvSpPr>
          <p:spPr>
            <a:xfrm>
              <a:off x="18383487" y="22466746"/>
              <a:ext cx="3053952" cy="26642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Device</a:t>
              </a:r>
              <a:endParaRPr lang="cs-CZ" dirty="0"/>
            </a:p>
          </p:txBody>
        </p:sp>
        <p:sp>
          <p:nvSpPr>
            <p:cNvPr id="407" name="Obousměrná svislá šipka 406"/>
            <p:cNvSpPr/>
            <p:nvPr/>
          </p:nvSpPr>
          <p:spPr>
            <a:xfrm>
              <a:off x="19639383" y="21170602"/>
              <a:ext cx="595115" cy="1296144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08" name="Skupina 407"/>
          <p:cNvGrpSpPr/>
          <p:nvPr/>
        </p:nvGrpSpPr>
        <p:grpSpPr>
          <a:xfrm>
            <a:off x="26541586" y="21144209"/>
            <a:ext cx="3053952" cy="3960440"/>
            <a:chOff x="18383487" y="21170602"/>
            <a:chExt cx="3053952" cy="3960440"/>
          </a:xfrm>
        </p:grpSpPr>
        <p:sp>
          <p:nvSpPr>
            <p:cNvPr id="409" name="Obdélník 408"/>
            <p:cNvSpPr/>
            <p:nvPr/>
          </p:nvSpPr>
          <p:spPr>
            <a:xfrm>
              <a:off x="18383487" y="22466746"/>
              <a:ext cx="3053952" cy="26642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Device</a:t>
              </a:r>
              <a:endParaRPr lang="cs-CZ" dirty="0"/>
            </a:p>
          </p:txBody>
        </p:sp>
        <p:sp>
          <p:nvSpPr>
            <p:cNvPr id="410" name="Obousměrná svislá šipka 409"/>
            <p:cNvSpPr/>
            <p:nvPr/>
          </p:nvSpPr>
          <p:spPr>
            <a:xfrm>
              <a:off x="19639383" y="21170602"/>
              <a:ext cx="595115" cy="1296144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11" name="Skupina 410"/>
          <p:cNvGrpSpPr/>
          <p:nvPr/>
        </p:nvGrpSpPr>
        <p:grpSpPr>
          <a:xfrm>
            <a:off x="30502026" y="21170602"/>
            <a:ext cx="3053952" cy="3960440"/>
            <a:chOff x="18383487" y="21170602"/>
            <a:chExt cx="3053952" cy="3960440"/>
          </a:xfrm>
        </p:grpSpPr>
        <p:sp>
          <p:nvSpPr>
            <p:cNvPr id="412" name="Obdélník 411"/>
            <p:cNvSpPr/>
            <p:nvPr/>
          </p:nvSpPr>
          <p:spPr>
            <a:xfrm>
              <a:off x="18383487" y="22466746"/>
              <a:ext cx="3053952" cy="26642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Device</a:t>
              </a:r>
              <a:endParaRPr lang="cs-CZ" dirty="0"/>
            </a:p>
          </p:txBody>
        </p:sp>
        <p:sp>
          <p:nvSpPr>
            <p:cNvPr id="413" name="Obousměrná svislá šipka 412"/>
            <p:cNvSpPr/>
            <p:nvPr/>
          </p:nvSpPr>
          <p:spPr>
            <a:xfrm>
              <a:off x="19639383" y="21170602"/>
              <a:ext cx="595115" cy="1296144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16" name="Obousměrná svislá šipka 415"/>
          <p:cNvSpPr/>
          <p:nvPr/>
        </p:nvSpPr>
        <p:spPr>
          <a:xfrm>
            <a:off x="25563090" y="18362290"/>
            <a:ext cx="783728" cy="136815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7" name="Šipka doleva a nahoru 416"/>
          <p:cNvSpPr/>
          <p:nvPr/>
        </p:nvSpPr>
        <p:spPr>
          <a:xfrm rot="16200000">
            <a:off x="8023933" y="12714872"/>
            <a:ext cx="7571258" cy="144016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9" name="Šipka doleva a nahoru 418"/>
          <p:cNvSpPr/>
          <p:nvPr/>
        </p:nvSpPr>
        <p:spPr>
          <a:xfrm rot="16200000">
            <a:off x="19041157" y="12697632"/>
            <a:ext cx="7571258" cy="144016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0" name="Šipka doleva a nahoru 419"/>
          <p:cNvSpPr/>
          <p:nvPr/>
        </p:nvSpPr>
        <p:spPr>
          <a:xfrm rot="16200000">
            <a:off x="29986374" y="12630553"/>
            <a:ext cx="7571258" cy="1440160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1" name="Obousměrná svislá šipka 420"/>
          <p:cNvSpPr/>
          <p:nvPr/>
        </p:nvSpPr>
        <p:spPr>
          <a:xfrm>
            <a:off x="9009610" y="18362290"/>
            <a:ext cx="783728" cy="136815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4" name="Šipka nahoru 423"/>
          <p:cNvSpPr/>
          <p:nvPr/>
        </p:nvSpPr>
        <p:spPr>
          <a:xfrm>
            <a:off x="2191658" y="16022030"/>
            <a:ext cx="648073" cy="126014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5" name="Šipka nahoru 424"/>
          <p:cNvSpPr/>
          <p:nvPr/>
        </p:nvSpPr>
        <p:spPr>
          <a:xfrm>
            <a:off x="13321729" y="16010259"/>
            <a:ext cx="648073" cy="126014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6" name="Šipka nahoru 425"/>
          <p:cNvSpPr/>
          <p:nvPr/>
        </p:nvSpPr>
        <p:spPr>
          <a:xfrm>
            <a:off x="24226107" y="16022030"/>
            <a:ext cx="648073" cy="126014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4" name="Obdélník 413"/>
          <p:cNvSpPr/>
          <p:nvPr/>
        </p:nvSpPr>
        <p:spPr>
          <a:xfrm>
            <a:off x="864346" y="17282170"/>
            <a:ext cx="33915768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Memory &amp; IO interface Access Manger</a:t>
            </a:r>
            <a:endParaRPr lang="cs-CZ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157</Words>
  <Application>Microsoft Office PowerPoint</Application>
  <PresentationFormat>Vlastní</PresentationFormat>
  <Paragraphs>72</Paragraphs>
  <Slides>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Tails.cpp</dc:creator>
  <cp:lastModifiedBy>Frooxius</cp:lastModifiedBy>
  <cp:revision>294</cp:revision>
  <dcterms:created xsi:type="dcterms:W3CDTF">2011-04-13T08:52:44Z</dcterms:created>
  <dcterms:modified xsi:type="dcterms:W3CDTF">2012-05-10T14:08:42Z</dcterms:modified>
</cp:coreProperties>
</file>