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6"/>
  </p:notesMasterIdLst>
  <p:handoutMasterIdLst>
    <p:handoutMasterId r:id="rId77"/>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6" d="100"/>
          <a:sy n="116" d="100"/>
        </p:scale>
        <p:origin x="138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5D7C8F3D-3EAE-49B6-9A29-384B1E2E77F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C9B51242-DB32-4435-A4CF-FA8B4C893564}" type="presOf" srcId="{6BE0002D-9DA5-4D70-AD8F-2F43F459F1B1}" destId="{B58CA3E3-D617-47EF-B140-DA1C14BB00D2}" srcOrd="0" destOrd="0" presId="urn:microsoft.com/office/officeart/2005/8/layout/matrix3"/>
    <dgm:cxn modelId="{8C8F8769-764A-4932-962D-67099F3330BD}"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CD99DEF0-84C6-4AD1-8CA0-2846B8C38602}" type="presOf" srcId="{CB44E568-9772-4E84-A2C6-40ACBDEE4C4B}" destId="{ACE26436-20E4-41C8-A551-862EF2612188}"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39D5097D-F39C-493C-99C0-606BA078C0A4}" type="presOf" srcId="{C926EDBD-C381-4786-8067-B05C71F5C534}" destId="{34D50D9A-F0DD-40B8-9971-72AD07E36C1D}" srcOrd="0" destOrd="0" presId="urn:microsoft.com/office/officeart/2005/8/layout/matrix3"/>
    <dgm:cxn modelId="{B233D4A8-0DC9-4977-A9AF-394F8150C2CA}" type="presOf" srcId="{CB44E568-9772-4E84-A2C6-40ACBDEE4C4B}" destId="{ACE26436-20E4-41C8-A551-862EF2612188}"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FFD30ECE-E0BB-43C9-9561-33A5DBCA5F8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8B279A24-CBAB-4BED-B863-CF6EBDE8BA1D}" type="presOf" srcId="{6BE0002D-9DA5-4D70-AD8F-2F43F459F1B1}" destId="{B58CA3E3-D617-47EF-B140-DA1C14BB00D2}"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28DFDA65-BB41-41DA-AD3A-3DC67EE529BB}" type="presOf" srcId="{EC4220DB-A195-4910-ACA2-F34E9D510322}" destId="{88A2433F-563E-4126-977B-57F02511B761}"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43137D5-62BD-4FB2-B8D6-38EE56D99DFC}"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51EE15FA-244E-451E-84E7-F7D40DE236FA}" type="presOf" srcId="{9AF048B2-B17B-4F96-AF72-AAB8A51CD6EA}" destId="{8A89066A-4A82-4ED2-968E-BBBDA4732C8A}" srcOrd="0" destOrd="0" presId="urn:microsoft.com/office/officeart/2005/8/layout/matrix3"/>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071BAC27-89A7-4699-8CB3-EEDB366387A2}"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CA16DA6C-5F91-4B62-9D8D-AFDC1C67931E}" type="presOf" srcId="{6BE0002D-9DA5-4D70-AD8F-2F43F459F1B1}" destId="{B58CA3E3-D617-47EF-B140-DA1C14BB00D2}" srcOrd="0" destOrd="0" presId="urn:microsoft.com/office/officeart/2005/8/layout/matrix3"/>
    <dgm:cxn modelId="{E32D254E-5DB3-4CC2-B2F3-E01BE8600411}" type="presOf" srcId="{CB44E568-9772-4E84-A2C6-40ACBDEE4C4B}" destId="{ACE26436-20E4-41C8-A551-862EF2612188}" srcOrd="0" destOrd="0" presId="urn:microsoft.com/office/officeart/2005/8/layout/matrix3"/>
    <dgm:cxn modelId="{EE691F4F-E2B4-47C0-A306-5A2787C3F3A3}"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D6635AEF-B3DE-4D40-AFAA-A2712ECD86C9}" type="presOf" srcId="{EC4220DB-A195-4910-ACA2-F34E9D510322}" destId="{88A2433F-563E-4126-977B-57F02511B761}" srcOrd="0" destOrd="0" presId="urn:microsoft.com/office/officeart/2005/8/layout/matrix3"/>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F58EDD36-BFCD-4DD8-B51A-AA2C5ADB6DA1}" type="presOf" srcId="{5472254D-9634-4047-8A16-555A87F4F178}" destId="{9B2E1859-5F7E-4D1F-AC51-E22BD89F053F}"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5C585F43-53C4-4463-8D37-A859C4F60CEA}" type="presOf" srcId="{209D9142-821E-4E0D-B5F6-3B88AA53938D}" destId="{FB1F9451-04C4-45DE-AD79-FD4594643EEA}"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6C7E614D-24E8-4606-AC99-7294366F7CAA}" type="presOf" srcId="{FEC11B9A-2619-4E8F-B9D8-FB3E0DE2E7AF}" destId="{502081D9-F1B2-4C5C-B883-F86F3DD1E841}"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DD806CAC-9E67-489A-8CD7-BA7BD5EF8CEE}" type="presOf" srcId="{86CC440D-C785-48EE-97AB-1159637650CD}" destId="{0975E0EE-7970-43EC-B31A-52A312CA91EA}"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664318C9-0306-47CB-96F8-4D37E1526EE1}" type="presOf" srcId="{903395EF-47A8-4D96-AE92-8E3ECB2C82DB}" destId="{A5220D25-D937-430D-9F81-1DE66FBC827C}" srcOrd="0" destOrd="0" presId="urn:microsoft.com/office/officeart/2005/8/layout/hierarchy3"/>
    <dgm:cxn modelId="{BBC225EB-E70C-419F-9E97-36E62BE73A30}"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A3C9FF">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61675404-8927-4B94-9D8B-06567F93D679}" type="presOf" srcId="{FEC11B9A-2619-4E8F-B9D8-FB3E0DE2E7AF}" destId="{502081D9-F1B2-4C5C-B883-F86F3DD1E841}" srcOrd="0" destOrd="0" presId="urn:microsoft.com/office/officeart/2005/8/layout/hierarchy3"/>
    <dgm:cxn modelId="{3D44CD06-9E84-463E-A33F-E5C9A0C93243}" type="presOf" srcId="{209D9142-821E-4E0D-B5F6-3B88AA53938D}" destId="{FB1F9451-04C4-45DE-AD79-FD4594643EEA}" srcOrd="0" destOrd="0" presId="urn:microsoft.com/office/officeart/2005/8/layout/hierarchy3"/>
    <dgm:cxn modelId="{55B7CD20-813B-4EFD-B06E-FEDF6DBD2419}" type="presOf" srcId="{903395EF-47A8-4D96-AE92-8E3ECB2C82DB}" destId="{A5220D25-D937-430D-9F81-1DE66FBC827C}" srcOrd="0"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81BF4546-E5E5-4BB3-A77A-C33D1225A23E}" type="presOf" srcId="{B37117B7-5B57-4DC7-85DC-0608B17D02B9}" destId="{CF919843-A6F8-4C05-9D36-D24AE39EF835}"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7912DC4A-9A8E-4BAC-B2B5-CFACAB9BCEEB}" type="presOf" srcId="{E9276243-DEB6-4735-A916-8725338D27C2}" destId="{A45AE1A5-2FFF-4A44-A811-5347ABBD21B9}"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5C7B4DD4-654E-4E8F-A75F-943F83C52FB6}" type="presOf" srcId="{5472254D-9634-4047-8A16-555A87F4F178}" destId="{9B2E1859-5F7E-4D1F-AC51-E22BD89F053F}"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D60B49FF-C581-4044-A6DD-FFFA40BF7416}" type="presOf" srcId="{86CC440D-C785-48EE-97AB-1159637650CD}" destId="{0975E0EE-7970-43EC-B31A-52A312CA91EA}"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A3C9FF">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E4853306-6DC6-49E1-8DBC-1B0F46C5A022}" type="presOf" srcId="{272E334D-2B7C-4F18-9F1A-A26ADFB1AE5B}" destId="{08B11CAB-98E7-4779-9789-DBE6A7C27FB6}" srcOrd="0" destOrd="0" presId="urn:microsoft.com/office/officeart/2005/8/layout/hierarchy3"/>
    <dgm:cxn modelId="{F6F8DC31-7D79-4EF7-99A7-E615C9C05C7C}" type="presOf" srcId="{209D9142-821E-4E0D-B5F6-3B88AA53938D}" destId="{FB1F9451-04C4-45DE-AD79-FD4594643EEA}"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AAFD6F70-F830-4D4A-B446-027E2422DD1B}" type="presOf" srcId="{FEC11B9A-2619-4E8F-B9D8-FB3E0DE2E7AF}" destId="{502081D9-F1B2-4C5C-B883-F86F3DD1E841}"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44E1A351-328F-4F4A-838A-5B58E2DD65C1}" type="presOf" srcId="{86CC440D-C785-48EE-97AB-1159637650CD}" destId="{0975E0EE-7970-43EC-B31A-52A312CA91EA}"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12F5F8C7-4D35-4A21-801E-C48BBCB477B9}" type="presOf" srcId="{5472254D-9634-4047-8A16-555A87F4F178}" destId="{9B2E1859-5F7E-4D1F-AC51-E22BD89F053F}" srcOrd="0" destOrd="0" presId="urn:microsoft.com/office/officeart/2005/8/layout/hierarchy3"/>
    <dgm:cxn modelId="{F3EFADCD-2686-4207-B24D-1788E74F21DD}" type="presOf" srcId="{903395EF-47A8-4D96-AE92-8E3ECB2C82DB}" destId="{A5220D25-D937-430D-9F81-1DE66FBC827C}"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A3C9FF">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A238DE17-E570-487E-A27C-B119F156D69E}" type="presOf" srcId="{5472254D-9634-4047-8A16-555A87F4F178}" destId="{9B2E1859-5F7E-4D1F-AC51-E22BD89F053F}"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4A05B99E-254F-4B85-AF21-2B0FB40A191E}"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9E15DC5-6786-4A5F-8F07-B4424A758F14}" type="presOf" srcId="{903395EF-47A8-4D96-AE92-8E3ECB2C82DB}" destId="{A5220D25-D937-430D-9F81-1DE66FBC827C}" srcOrd="0" destOrd="0" presId="urn:microsoft.com/office/officeart/2005/8/layout/hierarchy3"/>
    <dgm:cxn modelId="{21DC48E3-E32F-48AA-9684-8B24CA9E1E37}" type="presOf" srcId="{272E334D-2B7C-4F18-9F1A-A26ADFB1AE5B}" destId="{AF7D72CA-3C2D-4E34-8871-5DAE652BF274}" srcOrd="1" destOrd="0" presId="urn:microsoft.com/office/officeart/2005/8/layout/hierarchy3"/>
    <dgm:cxn modelId="{02A72FF2-CC35-4250-9365-DC2225EDA9EB}"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A3C9FF">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334F910B-10F7-46FB-BD34-673EACC877CD}" type="presOf" srcId="{B37117B7-5B57-4DC7-85DC-0608B17D02B9}" destId="{CF919843-A6F8-4C05-9D36-D24AE39EF835}"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244F6224-799D-4E84-83BB-588FF765CB32}" type="presOf" srcId="{ED595AFD-BB7A-42A7-8062-F03407151E5C}" destId="{8EACC7E1-3BB0-4012-8E95-C956D712E308}"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BAA7E650-64B3-4B83-95FE-F3D90C6538B7}" type="presOf" srcId="{86CC440D-C785-48EE-97AB-1159637650CD}" destId="{0975E0EE-7970-43EC-B31A-52A312CA91EA}" srcOrd="0"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9712897C-BFD8-40CB-AF63-53510E32EBD1}" type="presOf" srcId="{272E334D-2B7C-4F18-9F1A-A26ADFB1AE5B}" destId="{AF7D72CA-3C2D-4E34-8871-5DAE652BF274}" srcOrd="1"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24A150F8-FA4F-4850-BA00-704E232720F8}" srcId="{86CC440D-C785-48EE-97AB-1159637650CD}" destId="{272E334D-2B7C-4F18-9F1A-A26ADFB1AE5B}" srcOrd="0" destOrd="0" parTransId="{1E51A333-2F0D-4ECF-9339-225DA3BD22A8}" sibTransId="{91C0E1B6-96B4-4723-AC90-1B380C5C4CC6}"/>
    <dgm:cxn modelId="{293C05F9-2D0F-4554-95CF-9A72DBAA76E3}"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B9810D5F-8EB4-4EB2-A618-2155257E79B1}" type="presOf" srcId="{C926EDBD-C381-4786-8067-B05C71F5C534}" destId="{34D50D9A-F0DD-40B8-9971-72AD07E36C1D}" srcOrd="0" destOrd="0" presId="urn:microsoft.com/office/officeart/2005/8/layout/matrix3"/>
    <dgm:cxn modelId="{40B64B71-A1EA-4CB6-A43B-B085877FD0FD}" type="presOf" srcId="{CB44E568-9772-4E84-A2C6-40ACBDEE4C4B}" destId="{ACE26436-20E4-41C8-A551-862EF2612188}"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CC3AB29E-3504-4FA3-8936-72185A2B7E92}"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8C4E55F5-41A7-41D7-825C-73ED02E6BF7F}" type="presOf" srcId="{6BE0002D-9DA5-4D70-AD8F-2F43F459F1B1}" destId="{B58CA3E3-D617-47EF-B140-DA1C14BB00D2}" srcOrd="0" destOrd="0" presId="urn:microsoft.com/office/officeart/2005/8/layout/matrix3"/>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dirty="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Simples o Compuestos</a:t>
          </a:r>
          <a:endParaRPr lang="es-CR" sz="2500" kern="1200" dirty="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19/9/2017</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19/9/2017</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3914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36</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27482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37</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132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38</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101929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39</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33739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40</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26538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6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44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3366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993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45</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381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9</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107197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50</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7888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51</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08882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52</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19115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53</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265391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57</a:t>
            </a:fld>
            <a:endParaRPr lang="es-CR"/>
          </a:p>
        </p:txBody>
      </p:sp>
    </p:spTree>
    <p:extLst>
      <p:ext uri="{BB962C8B-B14F-4D97-AF65-F5344CB8AC3E}">
        <p14:creationId xmlns:p14="http://schemas.microsoft.com/office/powerpoint/2010/main" val="103982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344523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68</a:t>
            </a:fld>
            <a:endParaRPr lang="es-CR"/>
          </a:p>
        </p:txBody>
      </p:sp>
    </p:spTree>
    <p:extLst>
      <p:ext uri="{BB962C8B-B14F-4D97-AF65-F5344CB8AC3E}">
        <p14:creationId xmlns:p14="http://schemas.microsoft.com/office/powerpoint/2010/main" val="20052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313533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12</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41038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13</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437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25</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8217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30</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345945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33</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081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35</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040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9/19/2017</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9980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spTree>
    <p:extLst>
      <p:ext uri="{BB962C8B-B14F-4D97-AF65-F5344CB8AC3E}">
        <p14:creationId xmlns:p14="http://schemas.microsoft.com/office/powerpoint/2010/main" val="406078863"/>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grpSp>
        <p:nvGrpSpPr>
          <p:cNvPr id="32803" name="Group 35"/>
          <p:cNvGrpSpPr>
            <a:grpSpLocks/>
          </p:cNvGrpSpPr>
          <p:nvPr/>
        </p:nvGrpSpPr>
        <p:grpSpPr bwMode="auto">
          <a:xfrm>
            <a:off x="1823045" y="3174169"/>
            <a:ext cx="5702300" cy="1812926"/>
            <a:chOff x="1056" y="1920"/>
            <a:chExt cx="3592" cy="1142"/>
          </a:xfrm>
        </p:grpSpPr>
        <p:sp>
          <p:nvSpPr>
            <p:cNvPr id="32775" name="Text Box 7"/>
            <p:cNvSpPr txBox="1">
              <a:spLocks noChangeArrowheads="1"/>
            </p:cNvSpPr>
            <p:nvPr/>
          </p:nvSpPr>
          <p:spPr bwMode="auto">
            <a:xfrm>
              <a:off x="2064" y="1920"/>
              <a:ext cx="258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titulo</a:t>
              </a:r>
              <a:r>
                <a:rPr lang="es-ES_tradnl" sz="2400" dirty="0">
                  <a:solidFill>
                    <a:schemeClr val="accent1"/>
                  </a:solidFill>
                </a:rPr>
                <a:t> = El alquimista impaciente</a:t>
              </a:r>
              <a:endParaRPr lang="es-ES" sz="2400" dirty="0">
                <a:solidFill>
                  <a:schemeClr val="accent1"/>
                </a:solidFill>
              </a:endParaRPr>
            </a:p>
          </p:txBody>
        </p:sp>
        <p:sp>
          <p:nvSpPr>
            <p:cNvPr id="32776" name="Text Box 8"/>
            <p:cNvSpPr txBox="1">
              <a:spLocks noChangeArrowheads="1"/>
            </p:cNvSpPr>
            <p:nvPr/>
          </p:nvSpPr>
          <p:spPr bwMode="auto">
            <a:xfrm>
              <a:off x="2064" y="2124"/>
              <a:ext cx="135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genero</a:t>
              </a:r>
              <a:r>
                <a:rPr lang="es-ES_tradnl" sz="2400" dirty="0">
                  <a:solidFill>
                    <a:schemeClr val="accent1"/>
                  </a:solidFill>
                </a:rPr>
                <a:t> = Thriller</a:t>
              </a:r>
              <a:endParaRPr lang="es-ES" sz="2400" dirty="0">
                <a:solidFill>
                  <a:schemeClr val="accent1"/>
                </a:solidFill>
              </a:endParaRPr>
            </a:p>
          </p:txBody>
        </p:sp>
        <p:sp>
          <p:nvSpPr>
            <p:cNvPr id="32777" name="Text Box 9"/>
            <p:cNvSpPr txBox="1">
              <a:spLocks noChangeArrowheads="1"/>
            </p:cNvSpPr>
            <p:nvPr/>
          </p:nvSpPr>
          <p:spPr bwMode="auto">
            <a:xfrm>
              <a:off x="2064" y="2364"/>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78" name="Text Box 10"/>
            <p:cNvSpPr txBox="1">
              <a:spLocks noChangeArrowheads="1"/>
            </p:cNvSpPr>
            <p:nvPr/>
          </p:nvSpPr>
          <p:spPr bwMode="auto">
            <a:xfrm>
              <a:off x="2064" y="2592"/>
              <a:ext cx="1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accent1"/>
                  </a:solidFill>
                </a:rPr>
                <a:t>annoestreno</a:t>
              </a:r>
              <a:r>
                <a:rPr lang="es-ES_tradnl" sz="2400" dirty="0">
                  <a:solidFill>
                    <a:schemeClr val="accent1"/>
                  </a:solidFill>
                </a:rPr>
                <a:t> = 2002</a:t>
              </a:r>
              <a:endParaRPr lang="es-ES" sz="2400" dirty="0">
                <a:solidFill>
                  <a:schemeClr val="accent1"/>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accent1"/>
                  </a:solidFill>
                </a:rPr>
                <a:t>p1</a:t>
              </a:r>
              <a:endParaRPr lang="es-ES" sz="2400">
                <a:solidFill>
                  <a:schemeClr val="accent1"/>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accent1"/>
                  </a:solidFill>
                </a:rPr>
                <a:t>...</a:t>
              </a:r>
              <a:endParaRPr lang="es-ES" sz="2400" b="1">
                <a:solidFill>
                  <a:schemeClr val="accent1"/>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grpSp>
      <p:grpSp>
        <p:nvGrpSpPr>
          <p:cNvPr id="32805" name="Group 37"/>
          <p:cNvGrpSpPr>
            <a:grpSpLocks/>
          </p:cNvGrpSpPr>
          <p:nvPr/>
        </p:nvGrpSpPr>
        <p:grpSpPr bwMode="auto">
          <a:xfrm>
            <a:off x="1823045" y="4990271"/>
            <a:ext cx="5137150" cy="1814514"/>
            <a:chOff x="1056" y="3064"/>
            <a:chExt cx="3236" cy="1143"/>
          </a:xfrm>
        </p:grpSpPr>
        <p:sp>
          <p:nvSpPr>
            <p:cNvPr id="32789" name="Text Box 21"/>
            <p:cNvSpPr txBox="1">
              <a:spLocks noChangeArrowheads="1"/>
            </p:cNvSpPr>
            <p:nvPr/>
          </p:nvSpPr>
          <p:spPr bwMode="auto">
            <a:xfrm>
              <a:off x="2064" y="3290"/>
              <a:ext cx="172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carnet</a:t>
              </a:r>
              <a:r>
                <a:rPr lang="es-ES_tradnl" sz="2400" dirty="0">
                  <a:solidFill>
                    <a:schemeClr val="accent1"/>
                  </a:solidFill>
                </a:rPr>
                <a:t> = 1122334455</a:t>
              </a:r>
              <a:endParaRPr lang="es-ES" sz="2400" dirty="0">
                <a:solidFill>
                  <a:schemeClr val="accent1"/>
                </a:solidFill>
              </a:endParaRPr>
            </a:p>
          </p:txBody>
        </p:sp>
        <p:sp>
          <p:nvSpPr>
            <p:cNvPr id="32791" name="Text Box 23"/>
            <p:cNvSpPr txBox="1">
              <a:spLocks noChangeArrowheads="1"/>
            </p:cNvSpPr>
            <p:nvPr/>
          </p:nvSpPr>
          <p:spPr bwMode="auto">
            <a:xfrm>
              <a:off x="2064" y="3503"/>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sp>
          <p:nvSpPr>
            <p:cNvPr id="32792" name="Text Box 24"/>
            <p:cNvSpPr txBox="1">
              <a:spLocks noChangeArrowheads="1"/>
            </p:cNvSpPr>
            <p:nvPr/>
          </p:nvSpPr>
          <p:spPr bwMode="auto">
            <a:xfrm>
              <a:off x="2064" y="3716"/>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rPr>
                <a:t>e1</a:t>
              </a:r>
              <a:endParaRPr lang="es-ES" sz="2400" dirty="0">
                <a:solidFill>
                  <a:schemeClr val="accent1"/>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endParaRPr>
            </a:p>
          </p:txBody>
        </p:sp>
        <p:sp>
          <p:nvSpPr>
            <p:cNvPr id="32801" name="Text Box 33"/>
            <p:cNvSpPr txBox="1">
              <a:spLocks noChangeArrowheads="1"/>
            </p:cNvSpPr>
            <p:nvPr/>
          </p:nvSpPr>
          <p:spPr bwMode="auto">
            <a:xfrm>
              <a:off x="2064" y="3929"/>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a:t>
              </a:r>
              <a:endParaRPr lang="es-ES" sz="2400" b="1" dirty="0">
                <a:solidFill>
                  <a:schemeClr val="accent1"/>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0" name="Text Box 22">
              <a:extLst>
                <a:ext uri="{FF2B5EF4-FFF2-40B4-BE49-F238E27FC236}">
                  <a16:creationId xmlns:a16="http://schemas.microsoft.com/office/drawing/2014/main" id="{F0BE9CC5-5742-4AAC-99B2-10E3E36EEE4F}"/>
                </a:ext>
              </a:extLst>
            </p:cNvPr>
            <p:cNvSpPr txBox="1">
              <a:spLocks noChangeArrowheads="1"/>
            </p:cNvSpPr>
            <p:nvPr/>
          </p:nvSpPr>
          <p:spPr bwMode="auto">
            <a:xfrm>
              <a:off x="2064" y="3064"/>
              <a:ext cx="160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b="1" dirty="0">
                  <a:solidFill>
                    <a:schemeClr val="accent1"/>
                  </a:solidFill>
                </a:rPr>
                <a:t>cedula</a:t>
              </a:r>
              <a:r>
                <a:rPr lang="es-ES_tradnl" sz="2400" dirty="0">
                  <a:solidFill>
                    <a:schemeClr val="accent1"/>
                  </a:solidFill>
                </a:rPr>
                <a:t>= 87654321</a:t>
              </a:r>
              <a:endParaRPr lang="es-ES" sz="2400" dirty="0">
                <a:solidFill>
                  <a:schemeClr val="accent1"/>
                </a:solidFill>
              </a:endParaRPr>
            </a:p>
          </p:txBody>
        </p:sp>
        <p:sp>
          <p:nvSpPr>
            <p:cNvPr id="31" name="Text Box 23">
              <a:extLst>
                <a:ext uri="{FF2B5EF4-FFF2-40B4-BE49-F238E27FC236}">
                  <a16:creationId xmlns:a16="http://schemas.microsoft.com/office/drawing/2014/main" id="{0B38C17F-D90F-48A5-9819-1B239920749C}"/>
                </a:ext>
              </a:extLst>
            </p:cNvPr>
            <p:cNvSpPr txBox="1">
              <a:spLocks noChangeArrowheads="1"/>
            </p:cNvSpPr>
            <p:nvPr/>
          </p:nvSpPr>
          <p:spPr bwMode="auto">
            <a:xfrm>
              <a:off x="2064" y="3490"/>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s-ES_tradnl" sz="2800" dirty="0"/>
              <a:t>Instancia de una entidad</a:t>
            </a:r>
          </a:p>
        </p:txBody>
      </p:sp>
      <p:sp>
        <p:nvSpPr>
          <p:cNvPr id="166914" name="Rectangle 2"/>
          <p:cNvSpPr>
            <a:spLocks noGrp="1" noChangeArrowheads="1"/>
          </p:cNvSpPr>
          <p:nvPr>
            <p:ph type="title"/>
          </p:nvPr>
        </p:nvSpPr>
        <p:spPr/>
        <p:txBody>
          <a:bodyPr>
            <a:normAutofit/>
          </a:bodyPr>
          <a:lstStyle/>
          <a:p>
            <a:r>
              <a:rPr lang="es-CR" sz="4000" dirty="0"/>
              <a:t>Modelo entidad-relación: Conceptos</a:t>
            </a:r>
            <a:endParaRPr lang="es-ES_tradnl" sz="4000" b="1" dirty="0"/>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500313"/>
            <a:ext cx="4622800" cy="1801813"/>
            <a:chOff x="2810" y="1569"/>
            <a:chExt cx="2912" cy="1135"/>
          </a:xfrm>
        </p:grpSpPr>
        <p:sp>
          <p:nvSpPr>
            <p:cNvPr id="166922" name="Text Box 10"/>
            <p:cNvSpPr txBox="1">
              <a:spLocks noChangeArrowheads="1"/>
            </p:cNvSpPr>
            <p:nvPr/>
          </p:nvSpPr>
          <p:spPr bwMode="auto">
            <a:xfrm>
              <a:off x="3444" y="1569"/>
              <a:ext cx="227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El señor de los anillos</a:t>
              </a:r>
              <a:endParaRPr lang="es-ES" sz="2400" dirty="0">
                <a:solidFill>
                  <a:schemeClr val="accent1"/>
                </a:solidFill>
                <a:latin typeface="Times New Roman" pitchFamily="18" charset="0"/>
              </a:endParaRPr>
            </a:p>
          </p:txBody>
        </p:sp>
        <p:sp>
          <p:nvSpPr>
            <p:cNvPr id="166923" name="Text Box 11"/>
            <p:cNvSpPr txBox="1">
              <a:spLocks noChangeArrowheads="1"/>
            </p:cNvSpPr>
            <p:nvPr/>
          </p:nvSpPr>
          <p:spPr bwMode="auto">
            <a:xfrm>
              <a:off x="3437" y="1751"/>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Fantasía</a:t>
              </a:r>
              <a:endParaRPr lang="es-ES" sz="2400" dirty="0">
                <a:solidFill>
                  <a:schemeClr val="accent1"/>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EEUU</a:t>
              </a:r>
              <a:endParaRPr lang="es-ES" sz="2400" dirty="0">
                <a:solidFill>
                  <a:schemeClr val="accent1"/>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p2</a:t>
              </a:r>
              <a:endParaRPr lang="es-ES" sz="2400" dirty="0">
                <a:solidFill>
                  <a:schemeClr val="accent1"/>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t>
              </a:r>
              <a:r>
                <a:rPr lang="es-ES_tradnl" sz="2400" dirty="0" err="1">
                  <a:solidFill>
                    <a:schemeClr val="accent1"/>
                  </a:solidFill>
                  <a:latin typeface="Times New Roman" pitchFamily="18" charset="0"/>
                </a:rPr>
                <a:t>Amelie</a:t>
              </a:r>
              <a:endParaRPr lang="es-ES" sz="2400" dirty="0">
                <a:solidFill>
                  <a:schemeClr val="accent1"/>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Comedia</a:t>
              </a:r>
              <a:endParaRPr lang="es-ES" sz="2400" dirty="0">
                <a:solidFill>
                  <a:schemeClr val="accent1"/>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Francia</a:t>
              </a:r>
              <a:endParaRPr lang="es-ES" sz="2400" dirty="0">
                <a:solidFill>
                  <a:schemeClr val="accent1"/>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p4</a:t>
              </a:r>
              <a:endParaRPr lang="es-ES" sz="2400" dirty="0">
                <a:solidFill>
                  <a:schemeClr val="accent1"/>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52850" cy="1809750"/>
            <a:chOff x="720" y="2865"/>
            <a:chExt cx="236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Amores perros</a:t>
              </a:r>
              <a:endParaRPr lang="es-ES" sz="2400" dirty="0">
                <a:solidFill>
                  <a:schemeClr val="accent1"/>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Drama</a:t>
              </a:r>
              <a:endParaRPr lang="es-ES" sz="2400" dirty="0">
                <a:solidFill>
                  <a:schemeClr val="accent1"/>
                </a:solidFill>
                <a:latin typeface="Times New Roman" pitchFamily="18" charset="0"/>
              </a:endParaRPr>
            </a:p>
          </p:txBody>
        </p:sp>
        <p:sp>
          <p:nvSpPr>
            <p:cNvPr id="166951" name="Text Box 39"/>
            <p:cNvSpPr txBox="1">
              <a:spLocks noChangeArrowheads="1"/>
            </p:cNvSpPr>
            <p:nvPr/>
          </p:nvSpPr>
          <p:spPr bwMode="auto">
            <a:xfrm>
              <a:off x="1344" y="3309"/>
              <a:ext cx="174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México</a:t>
              </a:r>
              <a:endParaRPr lang="es-ES" sz="2400" dirty="0">
                <a:solidFill>
                  <a:schemeClr val="accent1"/>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1999</a:t>
              </a:r>
              <a:endParaRPr lang="es-ES" sz="2400" dirty="0">
                <a:solidFill>
                  <a:schemeClr val="accent1"/>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p3</a:t>
              </a:r>
              <a:endParaRPr lang="es-ES" sz="2400" dirty="0">
                <a:solidFill>
                  <a:schemeClr val="accent1"/>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640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5418030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647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8427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accent1"/>
                  </a:solidFill>
                  <a:latin typeface="Arial Narrow" pitchFamily="34" charset="0"/>
                </a:rPr>
                <a:t>fechanacim</a:t>
              </a:r>
              <a:endParaRPr lang="es-ES_tradnl" sz="2400" b="1" dirty="0">
                <a:solidFill>
                  <a:schemeClr val="accent1"/>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a:solidFill>
                    <a:schemeClr val="accent1"/>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accent1"/>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81446332"/>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375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accent1"/>
                </a:solidFill>
                <a:latin typeface="Arial Narrow" pitchFamily="34" charset="0"/>
              </a:rPr>
              <a:t>edad</a:t>
            </a:r>
            <a:r>
              <a:rPr lang="es-ES_tradnl" sz="1800" dirty="0"/>
              <a:t> [de </a:t>
            </a:r>
            <a:r>
              <a:rPr lang="es-ES_tradnl" sz="2400" dirty="0">
                <a:solidFill>
                  <a:schemeClr val="accent1"/>
                </a:solidFill>
                <a:latin typeface="Arial Narrow" pitchFamily="34" charset="0"/>
              </a:rPr>
              <a:t>EMPLEADO</a:t>
            </a:r>
            <a:r>
              <a:rPr lang="es-ES_tradnl" sz="1800" dirty="0"/>
              <a:t>], cálculo a partir de </a:t>
            </a:r>
            <a:r>
              <a:rPr lang="es-ES_tradnl" sz="2400" dirty="0" err="1">
                <a:solidFill>
                  <a:schemeClr val="accent1"/>
                </a:solidFill>
                <a:latin typeface="Arial Narrow" pitchFamily="34" charset="0"/>
              </a:rPr>
              <a:t>fechanacim</a:t>
            </a:r>
            <a:endParaRPr lang="es-ES_tradnl" sz="1800" dirty="0">
              <a:solidFill>
                <a:schemeClr val="accent1"/>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accent1"/>
                </a:solidFill>
                <a:latin typeface="Arial Narrow" pitchFamily="34" charset="0"/>
              </a:rPr>
              <a:t>numcopias</a:t>
            </a:r>
            <a:r>
              <a:rPr lang="es-ES_tradnl" sz="1800" dirty="0"/>
              <a:t> [de una </a:t>
            </a:r>
            <a:r>
              <a:rPr lang="es-ES_tradnl" sz="2400" dirty="0">
                <a:solidFill>
                  <a:schemeClr val="accent1"/>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
        <p:nvSpPr>
          <p:cNvPr id="2" name="1 Título"/>
          <p:cNvSpPr>
            <a:spLocks noGrp="1"/>
          </p:cNvSpPr>
          <p:nvPr>
            <p:ph type="title"/>
          </p:nvPr>
        </p:nvSpPr>
        <p:spPr/>
        <p:txBody>
          <a:bodyPr>
            <a:normAutofit/>
          </a:bodyPr>
          <a:lstStyle/>
          <a:p>
            <a:r>
              <a:rPr lang="es-CR" dirty="0"/>
              <a:t>Modelo entidad-relación: Conceptos</a:t>
            </a:r>
          </a:p>
        </p:txBody>
      </p:sp>
    </p:spTree>
    <p:extLst>
      <p:ext uri="{BB962C8B-B14F-4D97-AF65-F5344CB8AC3E}">
        <p14:creationId xmlns:p14="http://schemas.microsoft.com/office/powerpoint/2010/main" val="4597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28668468"/>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2618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accent1"/>
                </a:solidFill>
                <a:latin typeface="Arial Narrow" pitchFamily="34" charset="0"/>
              </a:rPr>
              <a:t>fechanacim</a:t>
            </a:r>
            <a:r>
              <a:rPr lang="es-ES_tradnl" sz="1800" dirty="0"/>
              <a:t> [de un </a:t>
            </a:r>
            <a:r>
              <a:rPr lang="es-ES_tradnl" sz="2400" dirty="0">
                <a:solidFill>
                  <a:schemeClr val="accent1"/>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accent1"/>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accent1"/>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5832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accent1"/>
                </a:solidFill>
                <a:latin typeface="Arial Narrow" pitchFamily="34" charset="0"/>
              </a:rPr>
              <a:t>nacionalidad</a:t>
            </a:r>
            <a:r>
              <a:rPr lang="es-ES_tradnl" sz="1800" dirty="0"/>
              <a:t> [ </a:t>
            </a:r>
            <a:r>
              <a:rPr lang="es-ES_tradnl" sz="2400" dirty="0">
                <a:solidFill>
                  <a:schemeClr val="accent1"/>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accent1"/>
                </a:solidFill>
                <a:latin typeface="Arial Narrow" pitchFamily="34" charset="0"/>
              </a:rPr>
              <a:t>telefono</a:t>
            </a:r>
            <a:r>
              <a:rPr lang="es-ES_tradnl" sz="1800" dirty="0"/>
              <a:t> [ </a:t>
            </a:r>
            <a:r>
              <a:rPr lang="es-ES_tradnl" sz="2400" dirty="0">
                <a:solidFill>
                  <a:schemeClr val="accent1"/>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accent1"/>
                </a:solidFill>
                <a:latin typeface="Arial Narrow" pitchFamily="34" charset="0"/>
              </a:rPr>
              <a:t>nacionalidad (1-2)</a:t>
            </a:r>
          </a:p>
          <a:p>
            <a:pPr lvl="3">
              <a:lnSpc>
                <a:spcPct val="80000"/>
              </a:lnSpc>
              <a:buFontTx/>
              <a:buNone/>
            </a:pPr>
            <a:r>
              <a:rPr lang="es-ES_tradnl" sz="2400" b="1" dirty="0" err="1">
                <a:solidFill>
                  <a:schemeClr val="accent1"/>
                </a:solidFill>
                <a:latin typeface="Arial Narrow" pitchFamily="34" charset="0"/>
              </a:rPr>
              <a:t>telefono</a:t>
            </a:r>
            <a:r>
              <a:rPr lang="es-ES_tradnl" sz="2400" b="1" dirty="0">
                <a:solidFill>
                  <a:schemeClr val="accent1"/>
                </a:solidFill>
                <a:latin typeface="Arial Narrow" pitchFamily="34" charset="0"/>
              </a:rPr>
              <a:t> (0-3)</a:t>
            </a:r>
            <a:endParaRPr lang="es-CR" dirty="0">
              <a:solidFill>
                <a:schemeClr val="accent1"/>
              </a:solidFill>
            </a:endParaRP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804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4858296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40795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accent1"/>
                </a:solidFill>
                <a:latin typeface="Arial Narrow" pitchFamily="34" charset="0"/>
              </a:rPr>
              <a:t>altura</a:t>
            </a:r>
            <a:r>
              <a:rPr lang="es-ES_tradnl" sz="1800" dirty="0"/>
              <a:t> [de un </a:t>
            </a:r>
            <a:r>
              <a:rPr lang="es-ES_tradnl" sz="2400" dirty="0">
                <a:solidFill>
                  <a:schemeClr val="accent1"/>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accent1"/>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accent1"/>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accent1"/>
                </a:solidFill>
                <a:latin typeface="Arial Narrow" pitchFamily="34" charset="0"/>
              </a:rPr>
              <a:t>fechaalquiler</a:t>
            </a:r>
            <a:r>
              <a:rPr lang="es-ES_tradnl" sz="2000" dirty="0"/>
              <a:t> </a:t>
            </a:r>
            <a:r>
              <a:rPr lang="es-ES_tradnl" sz="1800" dirty="0"/>
              <a:t>[</a:t>
            </a:r>
            <a:r>
              <a:rPr lang="es-ES_tradnl" dirty="0">
                <a:solidFill>
                  <a:schemeClr val="accent1"/>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02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sz="2800" dirty="0"/>
              <a:t>Modelo entidad-relación: Conceptos</a:t>
            </a:r>
            <a:endParaRPr lang="es-ES_tradnl" sz="2800" dirty="0"/>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7751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0" name="Group 108"/>
          <p:cNvGraphicFramePr>
            <a:graphicFrameLocks noGrp="1"/>
          </p:cNvGraphicFramePr>
          <p:nvPr>
            <p:ph idx="1"/>
            <p:extLst>
              <p:ext uri="{D42A27DB-BD31-4B8C-83A1-F6EECF244321}">
                <p14:modId xmlns:p14="http://schemas.microsoft.com/office/powerpoint/2010/main" val="1354342539"/>
              </p:ext>
            </p:extLst>
          </p:nvPr>
        </p:nvGraphicFramePr>
        <p:xfrm>
          <a:off x="628650" y="2915073"/>
          <a:ext cx="7886701" cy="3170874"/>
        </p:xfrm>
        <a:graphic>
          <a:graphicData uri="http://schemas.openxmlformats.org/drawingml/2006/table">
            <a:tbl>
              <a:tblPr/>
              <a:tblGrid>
                <a:gridCol w="1972544">
                  <a:extLst>
                    <a:ext uri="{9D8B030D-6E8A-4147-A177-3AD203B41FA5}">
                      <a16:colId xmlns:a16="http://schemas.microsoft.com/office/drawing/2014/main" val="20000"/>
                    </a:ext>
                  </a:extLst>
                </a:gridCol>
                <a:gridCol w="1970806">
                  <a:extLst>
                    <a:ext uri="{9D8B030D-6E8A-4147-A177-3AD203B41FA5}">
                      <a16:colId xmlns:a16="http://schemas.microsoft.com/office/drawing/2014/main" val="20001"/>
                    </a:ext>
                  </a:extLst>
                </a:gridCol>
                <a:gridCol w="1972544">
                  <a:extLst>
                    <a:ext uri="{9D8B030D-6E8A-4147-A177-3AD203B41FA5}">
                      <a16:colId xmlns:a16="http://schemas.microsoft.com/office/drawing/2014/main" val="20002"/>
                    </a:ext>
                  </a:extLst>
                </a:gridCol>
                <a:gridCol w="1970807">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W116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58" name="Rectangle 106"/>
          <p:cNvSpPr>
            <a:spLocks noGrp="1" noChangeArrowheads="1"/>
          </p:cNvSpPr>
          <p:nvPr>
            <p:ph type="title"/>
          </p:nvPr>
        </p:nvSpPr>
        <p:spPr/>
        <p:txBody>
          <a:bodyPr>
            <a:normAutofit fontScale="90000"/>
          </a:bodyPr>
          <a:lstStyle/>
          <a:p>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r>
              <a:rPr lang="es-ES" sz="2400" i="1" u="sng" dirty="0" err="1">
                <a:solidFill>
                  <a:schemeClr val="accent1"/>
                </a:solidFill>
              </a:rPr>
              <a:t>Automovil</a:t>
            </a:r>
            <a:r>
              <a:rPr lang="es-ES" sz="2400" dirty="0">
                <a:solidFill>
                  <a:schemeClr val="accent1"/>
                </a:solidFill>
              </a:rPr>
              <a:t> (sin clave): resulta imposible identificar a alguno de los 2 autos marca Peugeot:</a:t>
            </a:r>
          </a:p>
        </p:txBody>
      </p:sp>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36" name="Group 136"/>
          <p:cNvGraphicFramePr>
            <a:graphicFrameLocks noGrp="1"/>
          </p:cNvGraphicFramePr>
          <p:nvPr>
            <p:ph idx="1"/>
            <p:extLst>
              <p:ext uri="{D42A27DB-BD31-4B8C-83A1-F6EECF244321}">
                <p14:modId xmlns:p14="http://schemas.microsoft.com/office/powerpoint/2010/main" val="3263254560"/>
              </p:ext>
            </p:extLst>
          </p:nvPr>
        </p:nvGraphicFramePr>
        <p:xfrm>
          <a:off x="612648" y="2717720"/>
          <a:ext cx="7886701" cy="3278823"/>
        </p:xfrm>
        <a:graphic>
          <a:graphicData uri="http://schemas.openxmlformats.org/drawingml/2006/table">
            <a:tbl>
              <a:tblPr/>
              <a:tblGrid>
                <a:gridCol w="1528178">
                  <a:extLst>
                    <a:ext uri="{9D8B030D-6E8A-4147-A177-3AD203B41FA5}">
                      <a16:colId xmlns:a16="http://schemas.microsoft.com/office/drawing/2014/main" val="20000"/>
                    </a:ext>
                  </a:extLst>
                </a:gridCol>
                <a:gridCol w="1758520">
                  <a:extLst>
                    <a:ext uri="{9D8B030D-6E8A-4147-A177-3AD203B41FA5}">
                      <a16:colId xmlns:a16="http://schemas.microsoft.com/office/drawing/2014/main" val="20001"/>
                    </a:ext>
                  </a:extLst>
                </a:gridCol>
                <a:gridCol w="1443947">
                  <a:extLst>
                    <a:ext uri="{9D8B030D-6E8A-4147-A177-3AD203B41FA5}">
                      <a16:colId xmlns:a16="http://schemas.microsoft.com/office/drawing/2014/main" val="20002"/>
                    </a:ext>
                  </a:extLst>
                </a:gridCol>
                <a:gridCol w="1578028">
                  <a:extLst>
                    <a:ext uri="{9D8B030D-6E8A-4147-A177-3AD203B41FA5}">
                      <a16:colId xmlns:a16="http://schemas.microsoft.com/office/drawing/2014/main" val="20003"/>
                    </a:ext>
                  </a:extLst>
                </a:gridCol>
                <a:gridCol w="1578028">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602" name="Rectangle 2"/>
          <p:cNvSpPr>
            <a:spLocks noGrp="1" noChangeArrowheads="1"/>
          </p:cNvSpPr>
          <p:nvPr>
            <p:ph type="title"/>
          </p:nvPr>
        </p:nvSpPr>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sp>
        <p:nvSpPr>
          <p:cNvPr id="5" name="1 Título"/>
          <p:cNvSpPr txBox="1">
            <a:spLocks/>
          </p:cNvSpPr>
          <p:nvPr/>
        </p:nvSpPr>
        <p:spPr>
          <a:xfrm>
            <a:off x="612648" y="1399558"/>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solidFill>
                  <a:schemeClr val="accent1"/>
                </a:solidFill>
              </a:rPr>
              <a:t>Modelo entidad-relación: Conceptos</a:t>
            </a:r>
          </a:p>
        </p:txBody>
      </p:sp>
    </p:spTree>
    <p:extLst>
      <p:ext uri="{BB962C8B-B14F-4D97-AF65-F5344CB8AC3E}">
        <p14:creationId xmlns:p14="http://schemas.microsoft.com/office/powerpoint/2010/main" val="199484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nSpc>
                <a:spcPct val="90000"/>
              </a:lnSpc>
            </a:pPr>
            <a:endParaRPr lang="es-ES" b="1" dirty="0">
              <a:solidFill>
                <a:schemeClr val="accent1"/>
              </a:solidFill>
            </a:endParaRPr>
          </a:p>
          <a:p>
            <a:pPr>
              <a:lnSpc>
                <a:spcPct val="90000"/>
              </a:lnSpc>
            </a:pPr>
            <a:r>
              <a:rPr lang="es-ES" b="1" dirty="0" err="1">
                <a:solidFill>
                  <a:schemeClr val="accent1"/>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accent1"/>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accent1"/>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3387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68707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dirty="0"/>
              <a:t>Modelo entidad-relación: Conceptos</a:t>
            </a:r>
            <a:endParaRPr lang="es-ES_tradnl" b="1" dirty="0"/>
          </a:p>
        </p:txBody>
      </p:sp>
      <p:grpSp>
        <p:nvGrpSpPr>
          <p:cNvPr id="45175" name="Group 119"/>
          <p:cNvGrpSpPr>
            <a:grpSpLocks/>
          </p:cNvGrpSpPr>
          <p:nvPr/>
        </p:nvGrpSpPr>
        <p:grpSpPr bwMode="auto">
          <a:xfrm>
            <a:off x="2123034" y="2561226"/>
            <a:ext cx="4897437" cy="3218869"/>
            <a:chOff x="466" y="1610"/>
            <a:chExt cx="2631" cy="1750"/>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954" y="2976"/>
              <a:ext cx="326"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nss</a:t>
              </a:r>
            </a:p>
          </p:txBody>
        </p:sp>
        <p:sp>
          <p:nvSpPr>
            <p:cNvPr id="45127" name="Oval 71"/>
            <p:cNvSpPr>
              <a:spLocks noChangeArrowheads="1"/>
            </p:cNvSpPr>
            <p:nvPr/>
          </p:nvSpPr>
          <p:spPr bwMode="auto">
            <a:xfrm>
              <a:off x="1290" y="3120"/>
              <a:ext cx="287"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dni</a:t>
              </a:r>
              <a:endParaRPr lang="es-ES_tradnl" sz="1800" dirty="0"/>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9159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30738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idx="1"/>
          </p:nvPr>
        </p:nvSpPr>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sp>
        <p:nvSpPr>
          <p:cNvPr id="21" name="1 Título"/>
          <p:cNvSpPr>
            <a:spLocks noGrp="1"/>
          </p:cNvSpPr>
          <p:nvPr>
            <p:ph type="title"/>
          </p:nvPr>
        </p:nvSpPr>
        <p:spPr/>
        <p:txBody>
          <a:bodyPr>
            <a:normAutofit/>
          </a:bodyPr>
          <a:lstStyle/>
          <a:p>
            <a:r>
              <a:rPr lang="es-CR" sz="2800" dirty="0"/>
              <a:t>Modelo entidad-relación: Conceptos</a:t>
            </a:r>
          </a:p>
        </p:txBody>
      </p:sp>
      <p:graphicFrame>
        <p:nvGraphicFramePr>
          <p:cNvPr id="51206" name="Group 6"/>
          <p:cNvGraphicFramePr>
            <a:graphicFrameLocks noGrp="1"/>
          </p:cNvGraphicFramePr>
          <p:nvPr>
            <p:extLst>
              <p:ext uri="{D42A27DB-BD31-4B8C-83A1-F6EECF244321}">
                <p14:modId xmlns:p14="http://schemas.microsoft.com/office/powerpoint/2010/main" val="2778069188"/>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accent1"/>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accent1"/>
                          </a:solidFill>
                          <a:effectLst/>
                          <a:latin typeface="Arial Narrow" pitchFamily="34" charset="0"/>
                        </a:rPr>
                        <a:t>telefono</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accent1"/>
                          </a:solidFill>
                          <a:effectLst/>
                          <a:latin typeface="Arial Narrow" pitchFamily="34" charset="0"/>
                        </a:rPr>
                        <a:t>altura</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21393"/>
      </p:ext>
    </p:extLst>
  </p:cSld>
  <p:clrMapOvr>
    <a:masterClrMapping/>
  </p:clrMapOvr>
  <p:transition advTm="6508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52889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accent1"/>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accent1"/>
                </a:solidFill>
                <a:latin typeface="Arial Narrow" pitchFamily="34" charset="0"/>
              </a:rPr>
              <a:t>ha rodado</a:t>
            </a:r>
            <a:r>
              <a:rPr lang="es-ES" sz="2100" dirty="0">
                <a:solidFill>
                  <a:schemeClr val="accent1"/>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accent1"/>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accent1"/>
                </a:solidFill>
                <a:latin typeface="Arial Narrow" pitchFamily="34" charset="0"/>
              </a:rPr>
              <a:t>VE_005  </a:t>
            </a:r>
            <a:r>
              <a:rPr lang="es-ES_tradnl" sz="2100" b="1" dirty="0">
                <a:solidFill>
                  <a:schemeClr val="accent1"/>
                </a:solidFill>
                <a:latin typeface="Arial Narrow" pitchFamily="34" charset="0"/>
              </a:rPr>
              <a:t>trabaja en</a:t>
            </a:r>
            <a:r>
              <a:rPr lang="es-ES_tradnl" sz="2100" dirty="0">
                <a:solidFill>
                  <a:schemeClr val="accent1"/>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accent1"/>
                </a:solidFill>
              </a:rPr>
              <a:t>“</a:t>
            </a:r>
            <a:r>
              <a:rPr lang="es-ES_tradnl" sz="2100" dirty="0">
                <a:solidFill>
                  <a:schemeClr val="accent1"/>
                </a:solidFill>
                <a:latin typeface="Arial Narrow" pitchFamily="34" charset="0"/>
              </a:rPr>
              <a:t>principal</a:t>
            </a:r>
            <a:r>
              <a:rPr lang="es-ES_tradnl" sz="2100" dirty="0">
                <a:solidFill>
                  <a:schemeClr val="accent1"/>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accent1"/>
                </a:solidFill>
                <a:latin typeface="Arial Narrow" pitchFamily="34" charset="0"/>
              </a:rPr>
              <a:t>es una continuación de</a:t>
            </a:r>
            <a:r>
              <a:rPr lang="es-ES_tradnl" sz="2100" dirty="0">
                <a:solidFill>
                  <a:schemeClr val="accent1"/>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idx="1"/>
          </p:nvPr>
        </p:nvSpPr>
        <p:spPr/>
        <p:txBody>
          <a:bodyPr/>
          <a:lstStyle/>
          <a:p>
            <a:pPr>
              <a:lnSpc>
                <a:spcPct val="90000"/>
              </a:lnSpc>
            </a:pPr>
            <a:endParaRPr lang="es-ES" sz="2800" dirty="0"/>
          </a:p>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accent1"/>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accent1"/>
                </a:solidFill>
                <a:latin typeface="Arial Narrow" pitchFamily="34" charset="0"/>
              </a:rPr>
              <a:t>PELICULA</a:t>
            </a:r>
            <a:r>
              <a:rPr lang="es-ES_tradnl" sz="2100" dirty="0" err="1">
                <a:solidFill>
                  <a:schemeClr val="accent1"/>
                </a:solidFill>
              </a:rPr>
              <a:t>’s</a:t>
            </a:r>
            <a:endParaRPr lang="es-ES_tradnl" sz="2100" dirty="0">
              <a:solidFill>
                <a:schemeClr val="accent1"/>
              </a:solidFill>
            </a:endParaRPr>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sp>
        <p:nvSpPr>
          <p:cNvPr id="13" name="1 Título"/>
          <p:cNvSpPr>
            <a:spLocks noGrp="1"/>
          </p:cNvSpPr>
          <p:nvPr>
            <p:ph type="title"/>
          </p:nvPr>
        </p:nvSpPr>
        <p:spPr/>
        <p:txBody>
          <a:bodyPr>
            <a:normAutofit/>
          </a:bodyPr>
          <a:lstStyle/>
          <a:p>
            <a:r>
              <a:rPr lang="es-CR" sz="2800" dirty="0"/>
              <a:t>Modelo entidad-relación: Conceptos</a:t>
            </a: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accent1"/>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1115752492"/>
      </p:ext>
    </p:extLst>
  </p:cSld>
  <p:clrMapOvr>
    <a:masterClrMapping/>
  </p:clrMapOvr>
  <p:transition advTm="4464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sp>
        <p:nvSpPr>
          <p:cNvPr id="29" name="1 Título"/>
          <p:cNvSpPr>
            <a:spLocks noGrp="1"/>
          </p:cNvSpPr>
          <p:nvPr>
            <p:ph type="title"/>
          </p:nvPr>
        </p:nvSpPr>
        <p:spPr/>
        <p:txBody>
          <a:bodyPr>
            <a:normAutofit/>
          </a:bodyPr>
          <a:lstStyle/>
          <a:p>
            <a:r>
              <a:rPr lang="es-CR" sz="2800" dirty="0"/>
              <a:t>Modelo entidad-relación: Conceptos</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Tree>
    <p:extLst>
      <p:ext uri="{BB962C8B-B14F-4D97-AF65-F5344CB8AC3E}">
        <p14:creationId xmlns:p14="http://schemas.microsoft.com/office/powerpoint/2010/main" val="256030051"/>
      </p:ext>
    </p:extLst>
  </p:cSld>
  <p:clrMapOvr>
    <a:masterClrMapping/>
  </p:clrMapOvr>
  <p:transition advTm="745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sp>
        <p:nvSpPr>
          <p:cNvPr id="25" name="1 Título"/>
          <p:cNvSpPr>
            <a:spLocks noGrp="1"/>
          </p:cNvSpPr>
          <p:nvPr>
            <p:ph type="title"/>
          </p:nvPr>
        </p:nvSpPr>
        <p:spPr/>
        <p:txBody>
          <a:bodyPr>
            <a:normAutofit/>
          </a:bodyPr>
          <a:lstStyle/>
          <a:p>
            <a:r>
              <a:rPr lang="es-CR" sz="2800" dirty="0"/>
              <a:t>Modelo entidad-relación: Conceptos</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Tree>
    <p:extLst>
      <p:ext uri="{BB962C8B-B14F-4D97-AF65-F5344CB8AC3E}">
        <p14:creationId xmlns:p14="http://schemas.microsoft.com/office/powerpoint/2010/main" val="2088324137"/>
      </p:ext>
    </p:extLst>
  </p:cSld>
  <p:clrMapOvr>
    <a:masterClrMapping/>
  </p:clrMapOvr>
  <p:transition advTm="835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
        <p:nvSpPr>
          <p:cNvPr id="2" name="1 Título"/>
          <p:cNvSpPr>
            <a:spLocks noGrp="1"/>
          </p:cNvSpPr>
          <p:nvPr>
            <p:ph type="title"/>
          </p:nvPr>
        </p:nvSpPr>
        <p:spPr/>
        <p:txBody>
          <a:bodyPr/>
          <a:lstStyle/>
          <a:p>
            <a:r>
              <a:rPr lang="es-CR" sz="3200" dirty="0"/>
              <a:t>Modelo de datos: Definición</a:t>
            </a:r>
          </a:p>
        </p:txBody>
      </p:sp>
    </p:spTree>
    <p:extLst>
      <p:ext uri="{BB962C8B-B14F-4D97-AF65-F5344CB8AC3E}">
        <p14:creationId xmlns:p14="http://schemas.microsoft.com/office/powerpoint/2010/main" val="38630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sp>
        <p:nvSpPr>
          <p:cNvPr id="15" name="1 Título"/>
          <p:cNvSpPr>
            <a:spLocks noGrp="1"/>
          </p:cNvSpPr>
          <p:nvPr>
            <p:ph type="title"/>
          </p:nvPr>
        </p:nvSpPr>
        <p:spPr/>
        <p:txBody>
          <a:bodyPr>
            <a:normAutofit/>
          </a:bodyPr>
          <a:lstStyle/>
          <a:p>
            <a:r>
              <a:rPr lang="es-CR" sz="2800" dirty="0"/>
              <a:t>Modelo entidad-relación: Conceptos</a:t>
            </a:r>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Tree>
    <p:extLst>
      <p:ext uri="{BB962C8B-B14F-4D97-AF65-F5344CB8AC3E}">
        <p14:creationId xmlns:p14="http://schemas.microsoft.com/office/powerpoint/2010/main" val="1962588709"/>
      </p:ext>
    </p:extLst>
  </p:cSld>
  <p:clrMapOvr>
    <a:masterClrMapping/>
  </p:clrMapOvr>
  <p:transition advTm="1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87566" cy="4954464"/>
          </a:xfrm>
        </p:spPr>
        <p:txBody>
          <a:bodyPr/>
          <a:lstStyle/>
          <a:p>
            <a:r>
              <a:rPr lang="es-ES" sz="2800" dirty="0"/>
              <a:t>Razones de cardinalidad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228701" y="2560394"/>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dirty="0"/>
              <a:t>CLIENTE</a:t>
            </a:r>
          </a:p>
        </p:txBody>
      </p:sp>
      <p:sp>
        <p:nvSpPr>
          <p:cNvPr id="6" name="Rectangle 48"/>
          <p:cNvSpPr>
            <a:spLocks noChangeArrowheads="1"/>
          </p:cNvSpPr>
          <p:nvPr/>
        </p:nvSpPr>
        <p:spPr bwMode="auto">
          <a:xfrm>
            <a:off x="6857226" y="4293231"/>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51001" y="3741853"/>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51001" y="2827453"/>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82751" y="28274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49301" y="3223243"/>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43122" y="3347399"/>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HOSPEDA_EN</a:t>
            </a:r>
          </a:p>
        </p:txBody>
      </p:sp>
      <p:sp>
        <p:nvSpPr>
          <p:cNvPr id="23" name="Text Box 65"/>
          <p:cNvSpPr txBox="1">
            <a:spLocks noChangeArrowheads="1"/>
          </p:cNvSpPr>
          <p:nvPr/>
        </p:nvSpPr>
        <p:spPr bwMode="auto">
          <a:xfrm>
            <a:off x="7924026" y="38180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ext uri="{D42A27DB-BD31-4B8C-83A1-F6EECF244321}">
                <p14:modId xmlns:p14="http://schemas.microsoft.com/office/powerpoint/2010/main" val="1263139389"/>
              </p:ext>
            </p:extLst>
          </p:nvPr>
        </p:nvGraphicFramePr>
        <p:xfrm>
          <a:off x="52139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3247008707"/>
              </p:ext>
            </p:extLst>
          </p:nvPr>
        </p:nvGraphicFramePr>
        <p:xfrm>
          <a:off x="377318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473751" y="549174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66630" y="585178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466630" y="621182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25635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05042"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17" name="Rectangle 47"/>
          <p:cNvSpPr>
            <a:spLocks noChangeArrowheads="1"/>
          </p:cNvSpPr>
          <p:nvPr/>
        </p:nvSpPr>
        <p:spPr bwMode="auto">
          <a:xfrm>
            <a:off x="6952303" y="2946080"/>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612697" y="4678917"/>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606472" y="4127539"/>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606472" y="3213139"/>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638222" y="32131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704772" y="3608929"/>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6854503" y="3733085"/>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679497" y="42037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12300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ext uri="{D42A27DB-BD31-4B8C-83A1-F6EECF244321}">
                <p14:modId xmlns:p14="http://schemas.microsoft.com/office/powerpoint/2010/main" val="1172866815"/>
              </p:ext>
            </p:extLst>
          </p:nvPr>
        </p:nvGraphicFramePr>
        <p:xfrm>
          <a:off x="356749" y="4356563"/>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329733068"/>
              </p:ext>
            </p:extLst>
          </p:nvPr>
        </p:nvGraphicFramePr>
        <p:xfrm>
          <a:off x="3608539" y="3978515"/>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309109" y="5274659"/>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301988" y="5634699"/>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301988" y="5994739"/>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90558" y="4914619"/>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309109" y="5994739"/>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90558" y="5283663"/>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309109" y="5276455"/>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309109" y="5634699"/>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es-ES" sz="2400" b="1" dirty="0"/>
          </a:p>
          <a:p>
            <a:r>
              <a:rPr lang="es-ES" sz="2400" b="1" dirty="0"/>
              <a:t>Cardinalidad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27910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extLst/>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27"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Grp="1" noChangeArrowheads="1"/>
          </p:cNvSpPr>
          <p:nvPr>
            <p:ph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4231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2" name="1 Título"/>
          <p:cNvSpPr>
            <a:spLocks noGrp="1"/>
          </p:cNvSpPr>
          <p:nvPr>
            <p:ph type="title"/>
          </p:nvPr>
        </p:nvSpPr>
        <p:spPr/>
        <p:txBody>
          <a:bodyPr>
            <a:normAutofit/>
          </a:bodyPr>
          <a:lstStyle/>
          <a:p>
            <a:r>
              <a:rPr lang="es-CR" sz="2800" dirty="0"/>
              <a:t>Modelo entidad-relación: Conceptos</a:t>
            </a:r>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extLst/>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1"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endParaRPr lang="es-ES" dirty="0"/>
          </a:p>
          <a:p>
            <a:r>
              <a:rPr lang="es-ES" dirty="0"/>
              <a:t>Analice y describa las restricciones de cardinalidad (uno a uno, uno a varios, varios a uno y varios a varios) para la relación del conjunto de entidades Cliente y Cuenta.</a:t>
            </a:r>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6957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71643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endParaRPr lang="es-ES_tradnl" dirty="0">
              <a:solidFill>
                <a:schemeClr val="accent2"/>
              </a:solidFill>
            </a:endParaRPr>
          </a:p>
          <a:p>
            <a:r>
              <a:rPr lang="es-ES_tradnl" dirty="0">
                <a:solidFill>
                  <a:schemeClr val="accent2"/>
                </a:solidFill>
              </a:rPr>
              <a:t>Notación</a:t>
            </a:r>
          </a:p>
          <a:p>
            <a:pPr lvl="1"/>
            <a:r>
              <a:rPr lang="es-ES_tradnl" dirty="0"/>
              <a:t>Líneas dobles o simples</a:t>
            </a:r>
          </a:p>
        </p:txBody>
      </p:sp>
      <p:sp>
        <p:nvSpPr>
          <p:cNvPr id="48" name="1 Título"/>
          <p:cNvSpPr>
            <a:spLocks noGrp="1"/>
          </p:cNvSpPr>
          <p:nvPr>
            <p:ph type="title"/>
          </p:nvPr>
        </p:nvSpPr>
        <p:spPr/>
        <p:txBody>
          <a:bodyPr>
            <a:normAutofit/>
          </a:bodyPr>
          <a:lstStyle/>
          <a:p>
            <a:r>
              <a:rPr lang="es-CR" sz="2800" dirty="0"/>
              <a:t>Modelo entidad-relación: Conceptos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trabajador</a:t>
              </a:r>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Tree>
    <p:extLst>
      <p:ext uri="{BB962C8B-B14F-4D97-AF65-F5344CB8AC3E}">
        <p14:creationId xmlns:p14="http://schemas.microsoft.com/office/powerpoint/2010/main" val="2637559689"/>
      </p:ext>
    </p:extLst>
  </p:cSld>
  <p:clrMapOvr>
    <a:masterClrMapping/>
  </p:clrMapOvr>
  <p:transition advTm="989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sp>
        <p:nvSpPr>
          <p:cNvPr id="30" name="1 Título"/>
          <p:cNvSpPr>
            <a:spLocks noGrp="1"/>
          </p:cNvSpPr>
          <p:nvPr>
            <p:ph type="title"/>
          </p:nvPr>
        </p:nvSpPr>
        <p:spPr/>
        <p:txBody>
          <a:bodyPr>
            <a:normAutofit/>
          </a:bodyPr>
          <a:lstStyle/>
          <a:p>
            <a:r>
              <a:rPr lang="es-CR" sz="2800" dirty="0"/>
              <a:t>Modelo entidad-relación: Conceptos</a:t>
            </a:r>
          </a:p>
        </p:txBody>
      </p:sp>
      <p:grpSp>
        <p:nvGrpSpPr>
          <p:cNvPr id="2" name="1 Grupo"/>
          <p:cNvGrpSpPr/>
          <p:nvPr/>
        </p:nvGrpSpPr>
        <p:grpSpPr>
          <a:xfrm>
            <a:off x="1151618" y="2962052"/>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Tree>
    <p:extLst>
      <p:ext uri="{BB962C8B-B14F-4D97-AF65-F5344CB8AC3E}">
        <p14:creationId xmlns:p14="http://schemas.microsoft.com/office/powerpoint/2010/main" val="3796763165"/>
      </p:ext>
    </p:extLst>
  </p:cSld>
  <p:clrMapOvr>
    <a:masterClrMapping/>
  </p:clrMapOvr>
  <p:transition advTm="2764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sp>
        <p:nvSpPr>
          <p:cNvPr id="39" name="1 Título"/>
          <p:cNvSpPr>
            <a:spLocks noGrp="1"/>
          </p:cNvSpPr>
          <p:nvPr>
            <p:ph type="title"/>
          </p:nvPr>
        </p:nvSpPr>
        <p:spPr/>
        <p:txBody>
          <a:bodyPr>
            <a:normAutofit/>
          </a:bodyPr>
          <a:lstStyle/>
          <a:p>
            <a:r>
              <a:rPr lang="es-CR" sz="2800" dirty="0"/>
              <a:t>Modelo entidad-relación: Conceptos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Font typeface="Arial" pitchFamily="34" charset="0"/>
              <a:buChar char="•"/>
              <a:defRPr/>
            </a:pPr>
            <a:endParaRPr lang="es-ES_tradnl" sz="2000" b="1" dirty="0">
              <a:latin typeface="+mj-lt"/>
            </a:endParaRPr>
          </a:p>
          <a:p>
            <a:pPr>
              <a:buFont typeface="Arial" pitchFamily="34" charset="0"/>
              <a:buChar char="•"/>
              <a:defRPr/>
            </a:pPr>
            <a:endParaRPr lang="es-ES_tradnl" sz="2000" b="1" dirty="0">
              <a:latin typeface="+mj-lt"/>
            </a:endParaRPr>
          </a:p>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
        <p:nvSpPr>
          <p:cNvPr id="2" name="1 Título"/>
          <p:cNvSpPr>
            <a:spLocks noGrp="1"/>
          </p:cNvSpPr>
          <p:nvPr>
            <p:ph type="title"/>
          </p:nvPr>
        </p:nvSpPr>
        <p:spPr>
          <a:noFill/>
        </p:spPr>
        <p:txBody>
          <a:bodyPr>
            <a:normAutofit/>
          </a:bodyPr>
          <a:lstStyle/>
          <a:p>
            <a:pPr>
              <a:defRPr/>
            </a:pPr>
            <a:r>
              <a:rPr lang="es-CR" dirty="0"/>
              <a:t>Diagrama E-R: Pasos</a:t>
            </a:r>
          </a:p>
        </p:txBody>
      </p:sp>
    </p:spTree>
    <p:extLst>
      <p:ext uri="{BB962C8B-B14F-4D97-AF65-F5344CB8AC3E}">
        <p14:creationId xmlns:p14="http://schemas.microsoft.com/office/powerpoint/2010/main" val="276661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3006466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290720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31832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47291" y="1211588"/>
            <a:ext cx="3886200" cy="5485242"/>
          </a:xfrm>
        </p:spPr>
        <p:txBody>
          <a:bodyPr>
            <a:normAutofit fontScale="92500" lnSpcReduction="10000"/>
          </a:bodyPr>
          <a:lstStyle/>
          <a:p>
            <a:pPr algn="just"/>
            <a:r>
              <a:rPr lang="es-ES" dirty="0"/>
              <a:t>Paso 1: Identificar entidades</a:t>
            </a:r>
          </a:p>
          <a:p>
            <a:pPr lvl="1" algn="just"/>
            <a:r>
              <a:rPr lang="es-ES" dirty="0"/>
              <a:t>Una entidad es un objeto del mundo real, algo que tiene interés para la empresa. Se hace un análisis del enunciado, de donde sacaremos los candidatos a entidades: </a:t>
            </a:r>
            <a:r>
              <a:rPr lang="es-ES" b="1" i="1" dirty="0"/>
              <a:t>CENTRO, CURSO, ALUMNO, ASIGNATURA, DELEGADO</a:t>
            </a:r>
            <a:r>
              <a:rPr lang="es-ES" dirty="0"/>
              <a:t>. 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endParaRPr lang="es-CR" dirty="0"/>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4572000" y="1211587"/>
            <a:ext cx="4572000" cy="5417813"/>
          </a:xfrm>
        </p:spPr>
        <p:txBody>
          <a:bodyPr>
            <a:normAutofit fontScale="92500" lnSpcReduction="1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1" y="1211587"/>
            <a:ext cx="4384104" cy="3556219"/>
          </a:xfrm>
        </p:spPr>
        <p:txBody>
          <a:bodyPr>
            <a:normAutofit lnSpcReduction="1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78538" y="1211587"/>
            <a:ext cx="4065462" cy="5465507"/>
          </a:xfrm>
        </p:spPr>
        <p:txBody>
          <a:bodyPr>
            <a:normAutofit fontScale="625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ext uri="{D42A27DB-BD31-4B8C-83A1-F6EECF244321}">
                <p14:modId xmlns:p14="http://schemas.microsoft.com/office/powerpoint/2010/main" val="2910390196"/>
              </p:ext>
            </p:extLst>
          </p:nvPr>
        </p:nvGraphicFramePr>
        <p:xfrm>
          <a:off x="628650" y="4767806"/>
          <a:ext cx="4767836" cy="161544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3832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3045"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31291"/>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04977"/>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2344221"/>
              </p:ext>
            </p:extLst>
          </p:nvPr>
        </p:nvGraphicFramePr>
        <p:xfrm>
          <a:off x="389312" y="4629659"/>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6"/>
            <a:ext cx="4548564" cy="5531291"/>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472085"/>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5760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4126206613"/>
              </p:ext>
            </p:extLst>
          </p:nvPr>
        </p:nvGraphicFramePr>
        <p:xfrm>
          <a:off x="489964" y="4702022"/>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2714"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1813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941552630"/>
              </p:ext>
            </p:extLst>
          </p:nvPr>
        </p:nvGraphicFramePr>
        <p:xfrm>
          <a:off x="323528" y="4682287"/>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820863"/>
            <a:ext cx="3886200" cy="4351337"/>
          </a:xfrm>
        </p:spPr>
        <p:txBody>
          <a:bodyPr>
            <a:normAutofit/>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7082"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10106" y="1276213"/>
            <a:ext cx="3933894" cy="5581787"/>
          </a:xfrm>
        </p:spPr>
        <p:txBody>
          <a:bodyPr>
            <a:normAutofit/>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28869"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132810" y="1426158"/>
            <a:ext cx="3886200" cy="4351337"/>
          </a:xfrm>
        </p:spPr>
        <p:txBody>
          <a:bodyPr>
            <a:normAutofit/>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0CB1C4-00AC-49CA-BA82-AAD480780D5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dirty="0"/>
          </a:p>
          <a:p>
            <a:endParaRPr lang="es-CR" dirty="0"/>
          </a:p>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95986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b="1" dirty="0">
                <a:solidFill>
                  <a:schemeClr val="accent1"/>
                </a:solidFill>
                <a:latin typeface="Arial Narrow" pitchFamily="34" charset="0"/>
              </a:rPr>
              <a:t>persona</a:t>
            </a:r>
            <a:r>
              <a:rPr lang="es-ES_tradnl" sz="2100" dirty="0"/>
              <a:t>, un </a:t>
            </a:r>
            <a:r>
              <a:rPr lang="es-ES_tradnl" sz="2100" b="1" dirty="0">
                <a:solidFill>
                  <a:schemeClr val="accent1"/>
                </a:solidFill>
                <a:latin typeface="Arial Narrow" pitchFamily="34" charset="0"/>
              </a:rPr>
              <a:t>libro</a:t>
            </a:r>
            <a:r>
              <a:rPr lang="es-ES_tradnl" sz="2100" dirty="0"/>
              <a:t>, un </a:t>
            </a:r>
            <a:r>
              <a:rPr lang="es-ES_tradnl" sz="2100" b="1" dirty="0">
                <a:solidFill>
                  <a:schemeClr val="accent1"/>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b="1" dirty="0">
                <a:solidFill>
                  <a:schemeClr val="accent1"/>
                </a:solidFill>
                <a:latin typeface="Arial Narrow" pitchFamily="34" charset="0"/>
              </a:rPr>
              <a:t>asignatura</a:t>
            </a:r>
            <a:r>
              <a:rPr lang="es-ES_tradnl" sz="2100" dirty="0"/>
              <a:t>, un </a:t>
            </a:r>
            <a:r>
              <a:rPr lang="es-ES_tradnl" sz="2100" b="1" dirty="0">
                <a:solidFill>
                  <a:schemeClr val="accent1"/>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7334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Casos por grupos</a:t>
            </a:r>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840739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
        <p:nvSpPr>
          <p:cNvPr id="2" name="Título 1"/>
          <p:cNvSpPr>
            <a:spLocks noGrp="1"/>
          </p:cNvSpPr>
          <p:nvPr>
            <p:ph type="title"/>
          </p:nvPr>
        </p:nvSpPr>
        <p:spPr/>
        <p:txBody>
          <a:bodyPr/>
          <a:lstStyle/>
          <a:p>
            <a:r>
              <a:rPr lang="es-ES" sz="2800" dirty="0"/>
              <a:t>Sitios web para ampliar conocimientos</a:t>
            </a:r>
            <a:endParaRPr lang="es-CR" sz="2800" dirty="0"/>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Entidad</a:t>
            </a:r>
          </a:p>
          <a:p>
            <a:pPr lvl="1"/>
            <a:r>
              <a:rPr lang="es-CR" dirty="0"/>
              <a:t>¿Cuáles serían algunos ejemplos de entidades?</a:t>
            </a:r>
          </a:p>
        </p:txBody>
      </p:sp>
      <p:sp>
        <p:nvSpPr>
          <p:cNvPr id="43018" name="Rectangle 10"/>
          <p:cNvSpPr>
            <a:spLocks noGrp="1" noChangeArrowheads="1"/>
          </p:cNvSpPr>
          <p:nvPr>
            <p:ph type="title"/>
          </p:nvPr>
        </p:nvSpPr>
        <p:spPr/>
        <p:txBody>
          <a:bodyPr>
            <a:normAutofit/>
          </a:bodyPr>
          <a:lstStyle/>
          <a:p>
            <a:r>
              <a:rPr lang="es-CR" sz="2800" dirty="0"/>
              <a:t>Modelo entidad-relación: Conceptos</a:t>
            </a:r>
            <a:endParaRPr lang="es-ES_tradnl" sz="2800" dirty="0"/>
          </a:p>
        </p:txBody>
      </p:sp>
    </p:spTree>
    <p:extLst>
      <p:ext uri="{BB962C8B-B14F-4D97-AF65-F5344CB8AC3E}">
        <p14:creationId xmlns:p14="http://schemas.microsoft.com/office/powerpoint/2010/main" val="610121777"/>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r>
              <a:rPr lang="es-CR" dirty="0"/>
              <a:t>Entidad</a:t>
            </a:r>
          </a:p>
          <a:p>
            <a:pPr lvl="1"/>
            <a:r>
              <a:rPr lang="es-CR" dirty="0"/>
              <a:t>Notación</a:t>
            </a:r>
          </a:p>
        </p:txBody>
      </p:sp>
      <p:sp>
        <p:nvSpPr>
          <p:cNvPr id="43018" name="Rectangle 10"/>
          <p:cNvSpPr>
            <a:spLocks noGrp="1" noChangeArrowheads="1"/>
          </p:cNvSpPr>
          <p:nvPr>
            <p:ph type="title"/>
          </p:nvPr>
        </p:nvSpPr>
        <p:spPr/>
        <p:txBody>
          <a:bodyPr>
            <a:normAutofit/>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Tree>
    <p:extLst>
      <p:ext uri="{BB962C8B-B14F-4D97-AF65-F5344CB8AC3E}">
        <p14:creationId xmlns:p14="http://schemas.microsoft.com/office/powerpoint/2010/main" val="501174244"/>
      </p:ext>
    </p:extLst>
  </p:cSld>
  <p:clrMapOvr>
    <a:masterClrMapping/>
  </p:clrMapOvr>
  <p:transition advTm="66448"/>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807</TotalTime>
  <Words>5095</Words>
  <Application>Microsoft Office PowerPoint</Application>
  <PresentationFormat>Presentación en pantalla (4:3)</PresentationFormat>
  <Paragraphs>844</Paragraphs>
  <Slides>71</Slides>
  <Notes>26</Notes>
  <HiddenSlides>0</HiddenSlides>
  <MMClips>0</MMClips>
  <ScaleCrop>false</ScaleCrop>
  <HeadingPairs>
    <vt:vector size="8" baseType="variant">
      <vt:variant>
        <vt:lpstr>Fuentes usadas</vt:lpstr>
      </vt:variant>
      <vt:variant>
        <vt:i4>6</vt:i4>
      </vt:variant>
      <vt:variant>
        <vt:lpstr>Tema</vt:lpstr>
      </vt:variant>
      <vt:variant>
        <vt:i4>4</vt:i4>
      </vt:variant>
      <vt:variant>
        <vt:lpstr>Servidores OLE incrustados</vt:lpstr>
      </vt:variant>
      <vt:variant>
        <vt:i4>1</vt:i4>
      </vt:variant>
      <vt:variant>
        <vt:lpstr>Títulos de diapositiva</vt:lpstr>
      </vt:variant>
      <vt:variant>
        <vt:i4>71</vt:i4>
      </vt:variant>
    </vt:vector>
  </HeadingPairs>
  <TitlesOfParts>
    <vt:vector size="82" baseType="lpstr">
      <vt:lpstr>Arial</vt:lpstr>
      <vt:lpstr>Arial Narrow</vt:lpstr>
      <vt:lpstr>Calibri</vt:lpstr>
      <vt:lpstr>Calibri Light</vt:lpstr>
      <vt:lpstr>Times New Roman</vt:lpstr>
      <vt:lpstr>Wingdings 2</vt:lpstr>
      <vt:lpstr>HDOfficeLightV0</vt:lpstr>
      <vt:lpstr>1_HDOfficeLightV0</vt:lpstr>
      <vt:lpstr>Blank</vt:lpstr>
      <vt:lpstr>Storyboard Layouts</vt:lpstr>
      <vt:lpstr>SmartDraw</vt:lpstr>
      <vt:lpstr>Presentación de PowerPoint</vt:lpstr>
      <vt:lpstr>Fundamentos de bases de datos ISW­-312 </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          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44</cp:revision>
  <dcterms:created xsi:type="dcterms:W3CDTF">2016-01-04T17:43:21Z</dcterms:created>
  <dcterms:modified xsi:type="dcterms:W3CDTF">2017-09-19T17:46:16Z</dcterms:modified>
</cp:coreProperties>
</file>