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Constanti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onstantia-bold.fntdata"/><Relationship Id="rId25" Type="http://schemas.openxmlformats.org/officeDocument/2006/relationships/font" Target="fonts/Constantia-regular.fntdata"/><Relationship Id="rId28" Type="http://schemas.openxmlformats.org/officeDocument/2006/relationships/font" Target="fonts/Constantia-boldItalic.fntdata"/><Relationship Id="rId27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nstructables.com/id/Pocket-Sized-Robot-Arm-meArm-V04/" TargetMode="External"/><Relationship Id="rId3" Type="http://schemas.openxmlformats.org/officeDocument/2006/relationships/hyperlink" Target="https://www.thingiverse.com/thing:1885663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Timing diagram is shown below. You only need to supply a short 10uS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pulse to the trigger input to start the ranging, and then the module will send out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 8 cycle burst of ultrasound at 40 kHz and raise its echo. The Echo is a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distance object that is pulse width and the range in proportion .You can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calculate the range through the time interval between sending trigger signal and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receiving echo signal. Formula: uS / 58 = centimeters or uS / 148 =inch; or: the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range = high level time * velocity (340M/S) / 2; we suggest to use over 60ms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measurement cycle, in order to prevent trigger signal to the echo signal.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http://www.instructables.com/id/Pocket-Sized-Robot-Arm-meArm-V04/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https://www.thingiverse.com/thing:1885663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28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buSzPts val="28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57150" lvl="0" marL="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200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525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525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525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525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57150" lvl="0" marL="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200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525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525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9525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525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</a:pPr>
            <a:fld id="{00000000-1234-1234-1234-123412341234}" type="slidenum">
              <a:rPr lang="en-GB" sz="1200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5775" y="1063000"/>
            <a:ext cx="9028200" cy="500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AutoNum type="arabicPeriod"/>
              <a:defRPr/>
            </a:lvl1pPr>
            <a:lvl2pPr lvl="1" rtl="0">
              <a:spcBef>
                <a:spcPts val="0"/>
              </a:spcBef>
              <a:buSzPts val="2400"/>
              <a:buAutoNum type="arabicPeriod"/>
              <a:defRPr/>
            </a:lvl2pPr>
            <a:lvl3pPr lvl="2" rtl="0">
              <a:spcBef>
                <a:spcPts val="0"/>
              </a:spcBef>
              <a:buSzPts val="2400"/>
              <a:buAutoNum type="arabicPeriod"/>
              <a:defRPr/>
            </a:lvl3pPr>
            <a:lvl4pPr lvl="3" rtl="0">
              <a:spcBef>
                <a:spcPts val="0"/>
              </a:spcBef>
              <a:buSzPts val="1800"/>
              <a:buAutoNum type="arabicPeriod"/>
              <a:defRPr/>
            </a:lvl4pPr>
            <a:lvl5pPr lvl="4" rtl="0">
              <a:spcBef>
                <a:spcPts val="0"/>
              </a:spcBef>
              <a:buSzPts val="1800"/>
              <a:buAutoNum type="arabicPeriod"/>
              <a:defRPr/>
            </a:lvl5pPr>
            <a:lvl6pPr lvl="5" rtl="0">
              <a:spcBef>
                <a:spcPts val="0"/>
              </a:spcBef>
              <a:buSzPts val="1800"/>
              <a:buAutoNum type="arabicPeriod"/>
              <a:defRPr/>
            </a:lvl6pPr>
            <a:lvl7pPr lvl="6" rtl="0">
              <a:spcBef>
                <a:spcPts val="0"/>
              </a:spcBef>
              <a:buSzPts val="1800"/>
              <a:buAutoNum type="arabicPeriod"/>
              <a:defRPr/>
            </a:lvl7pPr>
            <a:lvl8pPr lvl="7" rtl="0">
              <a:spcBef>
                <a:spcPts val="0"/>
              </a:spcBef>
              <a:buSzPts val="1800"/>
              <a:buAutoNum type="arabicPeriod"/>
              <a:defRPr/>
            </a:lvl8pPr>
            <a:lvl9pPr lvl="8" rtl="0">
              <a:spcBef>
                <a:spcPts val="0"/>
              </a:spcBef>
              <a:buSzPts val="1800"/>
              <a:buAutoNum type="arabi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s.wikipedia.org/wiki/Sensor_de_proximida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5" Type="http://schemas.openxmlformats.org/officeDocument/2006/relationships/hyperlink" Target="http://www.proyecto-ciaa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0" y="4578225"/>
            <a:ext cx="91440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3000">
                <a:solidFill>
                  <a:srgbClr val="FFFFFF"/>
                </a:solidFill>
              </a:rPr>
              <a:t>Nivel 3 - Sensores de distancia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1600">
                <a:solidFill>
                  <a:schemeClr val="lt1"/>
                </a:solidFill>
              </a:rPr>
              <a:t>Profesores: Ing. Alejandro Permingeat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1600">
                <a:solidFill>
                  <a:schemeClr val="lt1"/>
                </a:solidFill>
              </a:rPr>
              <a:t>Lic. Danilo Zecchin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1600">
                <a:solidFill>
                  <a:schemeClr val="lt1"/>
                </a:solidFill>
              </a:rPr>
              <a:t>Ing. Mariano Bustos</a:t>
            </a:r>
          </a:p>
        </p:txBody>
      </p:sp>
      <p:pic>
        <p:nvPicPr>
          <p:cNvPr descr="LogoGanador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401" y="227475"/>
            <a:ext cx="3651200" cy="28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0" y="2953325"/>
            <a:ext cx="91440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3800">
                <a:solidFill>
                  <a:srgbClr val="FFFFFF"/>
                </a:solidFill>
              </a:rPr>
              <a:t>Cursos Abiertos de Programación de Sistemas Embebidos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89817"/>
          <a:stretch/>
        </p:blipFill>
        <p:spPr>
          <a:xfrm>
            <a:off x="0" y="5831402"/>
            <a:ext cx="9144000" cy="102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Ganador.jpg" id="82" name="Shape 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1150" y="5831400"/>
            <a:ext cx="1317600" cy="10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275" y="5856725"/>
            <a:ext cx="1722965" cy="10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44750" y="732300"/>
            <a:ext cx="8854500" cy="568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2400"/>
              <a:t>Diagrama de tiempo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pic>
        <p:nvPicPr>
          <p:cNvPr descr="LogoGanador.jpg" id="153" name="Shape 153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solidFill>
                  <a:schemeClr val="dk1"/>
                </a:solidFill>
              </a:rPr>
              <a:t>HC-SR04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8220"/>
            <a:ext cx="9144001" cy="549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888" y="610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Ganador.jpg" id="161" name="Shape 161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solidFill>
                  <a:schemeClr val="dk1"/>
                </a:solidFill>
              </a:rPr>
              <a:t>Conexión CIAA y HC-SR04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650" y="966075"/>
            <a:ext cx="5885808" cy="57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Ganador.jpg" id="168" name="Shape 168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solidFill>
                  <a:schemeClr val="dk1"/>
                </a:solidFill>
              </a:rPr>
              <a:t>Conexión CIAA y HC-SR04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88" y="1447800"/>
            <a:ext cx="79724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Ganador.jpg" id="175" name="Shape 175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/>
              <a:t>API Sensor HC-SR04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0" y="776700"/>
            <a:ext cx="9144000" cy="611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100"/>
              <a:t>La biblioteca "sapi_ultrasonicSensor.h" incluye definiciones y funciones para interactuar con cada sensor: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GB" sz="2100">
                <a:solidFill>
                  <a:srgbClr val="741B47"/>
                </a:solidFill>
              </a:rPr>
              <a:t>void</a:t>
            </a:r>
            <a:r>
              <a:rPr lang="en-GB" sz="2100">
                <a:solidFill>
                  <a:srgbClr val="1155CC"/>
                </a:solidFill>
              </a:rPr>
              <a:t> ultrasonicSensorConfig</a:t>
            </a:r>
            <a:r>
              <a:rPr lang="en-GB" sz="2100">
                <a:solidFill>
                  <a:srgbClr val="000000"/>
                </a:solidFill>
              </a:rPr>
              <a:t>(</a:t>
            </a:r>
            <a:r>
              <a:rPr lang="en-GB" sz="2100">
                <a:solidFill>
                  <a:srgbClr val="38761D"/>
                </a:solidFill>
              </a:rPr>
              <a:t>ultrasonicSensorMap_t</a:t>
            </a:r>
            <a:r>
              <a:rPr lang="en-GB" sz="2100">
                <a:solidFill>
                  <a:srgbClr val="1155CC"/>
                </a:solidFill>
              </a:rPr>
              <a:t> </a:t>
            </a:r>
            <a:r>
              <a:rPr lang="en-GB" sz="2100">
                <a:solidFill>
                  <a:srgbClr val="000000"/>
                </a:solidFill>
              </a:rPr>
              <a:t>aSensor,</a:t>
            </a:r>
            <a:r>
              <a:rPr lang="en-GB" sz="2100">
                <a:solidFill>
                  <a:srgbClr val="1155CC"/>
                </a:solidFill>
              </a:rPr>
              <a:t> </a:t>
            </a:r>
            <a:r>
              <a:rPr lang="en-GB" sz="2100">
                <a:solidFill>
                  <a:srgbClr val="38761D"/>
                </a:solidFill>
              </a:rPr>
              <a:t>ultrasonicSensorConfig_t</a:t>
            </a:r>
            <a:r>
              <a:rPr lang="en-GB" sz="2100">
                <a:solidFill>
                  <a:srgbClr val="1155CC"/>
                </a:solidFill>
              </a:rPr>
              <a:t> </a:t>
            </a:r>
            <a:r>
              <a:rPr lang="en-GB" sz="2100">
                <a:solidFill>
                  <a:srgbClr val="000000"/>
                </a:solidFill>
              </a:rPr>
              <a:t>aConfig);</a:t>
            </a: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GB" sz="2100">
                <a:solidFill>
                  <a:srgbClr val="741B47"/>
                </a:solidFill>
              </a:rPr>
              <a:t>float</a:t>
            </a:r>
            <a:r>
              <a:rPr lang="en-GB" sz="2100">
                <a:solidFill>
                  <a:srgbClr val="000000"/>
                </a:solidFill>
              </a:rPr>
              <a:t> </a:t>
            </a:r>
            <a:r>
              <a:rPr lang="en-GB" sz="2100">
                <a:solidFill>
                  <a:srgbClr val="1155CC"/>
                </a:solidFill>
              </a:rPr>
              <a:t>ultrasonicSensorGetDistance</a:t>
            </a:r>
            <a:r>
              <a:rPr lang="en-GB" sz="2100">
                <a:solidFill>
                  <a:srgbClr val="000000"/>
                </a:solidFill>
              </a:rPr>
              <a:t>(</a:t>
            </a:r>
            <a:r>
              <a:rPr lang="en-GB" sz="2100">
                <a:solidFill>
                  <a:srgbClr val="38761D"/>
                </a:solidFill>
              </a:rPr>
              <a:t>ultrasonicSensorMap_t</a:t>
            </a:r>
            <a:r>
              <a:rPr lang="en-GB" sz="2100">
                <a:solidFill>
                  <a:srgbClr val="000000"/>
                </a:solidFill>
              </a:rPr>
              <a:t> aSensor, </a:t>
            </a:r>
            <a:r>
              <a:rPr lang="en-GB" sz="2100">
                <a:solidFill>
                  <a:srgbClr val="38761D"/>
                </a:solidFill>
              </a:rPr>
              <a:t>unitMap_t</a:t>
            </a:r>
            <a:r>
              <a:rPr lang="en-GB" sz="2100">
                <a:solidFill>
                  <a:srgbClr val="000000"/>
                </a:solidFill>
              </a:rPr>
              <a:t> anUnit);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100"/>
              <a:t>Valores posibles para </a:t>
            </a:r>
            <a:r>
              <a:rPr i="1" lang="en-GB" sz="2100"/>
              <a:t>aSensor</a:t>
            </a:r>
            <a:r>
              <a:rPr lang="en-GB" sz="2100"/>
              <a:t>:		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rgbClr val="1155CC"/>
                </a:solidFill>
              </a:rPr>
              <a:t>ULTRASONIC_SENSOR_0, ULTRASONIC_SENSOR_1, ULTRASONIC_SENSOR_2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</a:rPr>
              <a:t>Valores posibles para </a:t>
            </a:r>
            <a:r>
              <a:rPr i="1" lang="en-GB" sz="2100">
                <a:solidFill>
                  <a:srgbClr val="000000"/>
                </a:solidFill>
              </a:rPr>
              <a:t>aConfig</a:t>
            </a:r>
            <a:r>
              <a:rPr lang="en-GB" sz="2100">
                <a:solidFill>
                  <a:srgbClr val="000000"/>
                </a:solidFill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rgbClr val="1155CC"/>
                </a:solidFill>
              </a:rPr>
              <a:t>ULTRASONIC_SENSOR_ENABLE </a:t>
            </a:r>
            <a:r>
              <a:rPr lang="en-GB" sz="2100">
                <a:solidFill>
                  <a:srgbClr val="000000"/>
                </a:solidFill>
              </a:rPr>
              <a:t>habilita el sensor </a:t>
            </a:r>
            <a:r>
              <a:rPr i="1" lang="en-GB" sz="2100">
                <a:solidFill>
                  <a:srgbClr val="1155CC"/>
                </a:solidFill>
              </a:rPr>
              <a:t>ULTRASONIC_SENSOR_DISABLE </a:t>
            </a:r>
            <a:r>
              <a:rPr lang="en-GB" sz="2100">
                <a:solidFill>
                  <a:srgbClr val="000000"/>
                </a:solidFill>
              </a:rPr>
              <a:t>deshabilita el sensor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2100"/>
              <a:t>Valores posibles para </a:t>
            </a:r>
            <a:r>
              <a:rPr i="1" lang="en-GB" sz="2100"/>
              <a:t>anUnit</a:t>
            </a:r>
            <a:r>
              <a:rPr lang="en-GB" sz="2100"/>
              <a:t>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100">
                <a:solidFill>
                  <a:srgbClr val="1155CC"/>
                </a:solidFill>
              </a:rPr>
              <a:t>CM, INCH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Ganador.jpg" id="182" name="Shape 182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/>
              <a:t>Ejemplo: Lectura del sensor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-125" y="982075"/>
            <a:ext cx="9144000" cy="558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"sapi_ultrasonicSensor.h"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main(void)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distanceInInchs, distanceInCms;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/* Inicializar la placa */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boardConfig();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/* Inicializar el sensor ultrasonico #0 */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ultrasonicSensorConfig(</a:t>
            </a:r>
            <a:r>
              <a:rPr i="1" lang="en-GB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ULTRASONIC_SENSOR_0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ULTRASONIC_SENSOR_ENABLE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while(1)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/* Obtenemos la distancia actual medida por el sensor en pulgadas */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	 	distanceInInchs = ultrasonicSensorGetDistance(</a:t>
            </a:r>
            <a:r>
              <a:rPr i="1" lang="en-GB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ULTRASONIC_SENSOR_0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INCH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/* Obtenemos la distancia actual medida por el sensor en centimetros */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	 	distanceInCms = ultrasonicSensorGetDistance(</a:t>
            </a:r>
            <a:r>
              <a:rPr i="1" lang="en-GB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ULTRASONIC_SENSOR_0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CM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delay(50);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Ganador.jpg" id="189" name="Shape 189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326250" y="642925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/>
              <a:t>Ejemplo: Envío de distancia por UART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0" y="1183050"/>
            <a:ext cx="9002400" cy="5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main(void)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distanceInInchs;</a:t>
            </a:r>
          </a:p>
          <a:p>
            <a:pPr indent="3873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Inicializar la placa */</a:t>
            </a:r>
          </a:p>
          <a:p>
            <a:pPr indent="457200" lvl="0" marL="0" rtl="0">
              <a:spcBef>
                <a:spcPts val="600"/>
              </a:spcBef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boardConfig();</a:t>
            </a:r>
          </a:p>
          <a:p>
            <a:pPr indent="457200" lvl="0" marL="0" rtl="0">
              <a:spcBef>
                <a:spcPts val="600"/>
              </a:spcBef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Inicializar UART_USB como salida de consola */</a:t>
            </a:r>
          </a:p>
          <a:p>
            <a:pPr indent="457200" lvl="0" marL="0" rtl="0">
              <a:spcBef>
                <a:spcPts val="600"/>
              </a:spcBef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consolePrintConfigUart( UART_USB, 115200 );	</a:t>
            </a:r>
          </a:p>
          <a:p>
            <a:pPr indent="3873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Inicializar el sensor ultrasonico #0 */</a:t>
            </a:r>
          </a:p>
          <a:p>
            <a:pPr indent="3873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ultrasonicSensorConfig(</a:t>
            </a:r>
            <a:r>
              <a:rPr i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ULTRASONIC_SENSOR_0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ULTRASONIC_SENSOR_ENABLE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3873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while(1){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/* Obtenemos la distancia actual medida por el sensor en pulgadas */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	distanceInInchs = ultrasonicSensorGetDistance(</a:t>
            </a:r>
            <a:r>
              <a:rPr i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ULTRASONIC_SENSOR_0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INCH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consolePrintString(</a:t>
            </a:r>
            <a:r>
              <a:rPr lang="en-GB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"Distance inchs = "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	consolePrintInt(distanceInInchs);</a:t>
            </a:r>
          </a:p>
          <a:p>
            <a:pPr indent="387350" lvl="0" marL="45720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consolePrintEnter();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delay(50);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Ganador.jpg" id="196" name="Shape 196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/>
              <a:t>Ejercicio: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11050" y="1302350"/>
            <a:ext cx="58854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400"/>
              <a:t>Combinar 3 sensores y enviar por uart en que zona se detecto el objeto.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2400"/>
              <a:t>Combinar servo con sensor y detectar en que zona se detecto el objeto segun el angulo del servo.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955" y="0"/>
            <a:ext cx="91959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5082775" y="2223750"/>
            <a:ext cx="37746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4800"/>
              <a:t>¿Preguntas?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153600" y="80625"/>
            <a:ext cx="83694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4800"/>
              <a:t>Enlaces utiles: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63775" y="1104525"/>
            <a:ext cx="8369400" cy="5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https://es.wikipedia.org/wiki/Sensor_de_proximidad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HC-SR04 datasheet: http://www.micropik.com/PDF/HCSR04.pdf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Ganador.jp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675" y="356125"/>
            <a:ext cx="3070650" cy="239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51385" l="0" r="0" t="0"/>
          <a:stretch/>
        </p:blipFill>
        <p:spPr>
          <a:xfrm>
            <a:off x="393550" y="5639374"/>
            <a:ext cx="687100" cy="10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4648850" y="5639375"/>
            <a:ext cx="2974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600">
                <a:solidFill>
                  <a:schemeClr val="accent1"/>
                </a:solidFill>
              </a:rPr>
              <a:t>/ProyectoCIAA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93675" y="6236751"/>
            <a:ext cx="2847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600">
                <a:solidFill>
                  <a:schemeClr val="accent1"/>
                </a:solidFill>
              </a:rPr>
              <a:t>@ProyectoCIAA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944220" y="5639375"/>
            <a:ext cx="2847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600">
                <a:solidFill>
                  <a:schemeClr val="accent1"/>
                </a:solidFill>
              </a:rPr>
              <a:t>/ProyectoCIAA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648850" y="6152150"/>
            <a:ext cx="4116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600" u="sng">
                <a:solidFill>
                  <a:schemeClr val="hlink"/>
                </a:solidFill>
                <a:hlinkClick r:id="rId5"/>
              </a:rPr>
              <a:t>www.proyecto-ciaa.com.ar</a:t>
            </a:r>
            <a:r>
              <a:rPr lang="en-GB" sz="26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221" name="Shape 221"/>
          <p:cNvSpPr txBox="1"/>
          <p:nvPr>
            <p:ph type="ctrTitle"/>
          </p:nvPr>
        </p:nvSpPr>
        <p:spPr>
          <a:xfrm>
            <a:off x="2950325" y="4649500"/>
            <a:ext cx="2852100" cy="82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-GB" sz="4000">
                <a:solidFill>
                  <a:srgbClr val="666666"/>
                </a:solidFill>
              </a:rPr>
              <a:t>Seguinos:</a:t>
            </a:r>
          </a:p>
        </p:txBody>
      </p:sp>
      <p:sp>
        <p:nvSpPr>
          <p:cNvPr id="222" name="Shape 222"/>
          <p:cNvSpPr txBox="1"/>
          <p:nvPr>
            <p:ph type="ctrTitle"/>
          </p:nvPr>
        </p:nvSpPr>
        <p:spPr>
          <a:xfrm>
            <a:off x="1225800" y="2827500"/>
            <a:ext cx="6692400" cy="140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5000"/>
              <a:t>¡Muchas gracias!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 b="0" l="0" r="0" t="51385"/>
          <a:stretch/>
        </p:blipFill>
        <p:spPr>
          <a:xfrm>
            <a:off x="3880425" y="5564024"/>
            <a:ext cx="687100" cy="10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45775" y="1309431"/>
            <a:ext cx="82329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33333"/>
                </a:solidFill>
              </a:rPr>
              <a:t>“Sensores de distancia”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33"/>
                </a:solidFill>
              </a:rPr>
              <a:t>por Ing. Mariano Bustos, </a:t>
            </a:r>
            <a:r>
              <a:rPr lang="en-GB" sz="2400"/>
              <a:t>Lic. Danilo Zecchin</a:t>
            </a:r>
            <a:r>
              <a:rPr lang="en-GB" sz="2400">
                <a:solidFill>
                  <a:srgbClr val="333333"/>
                </a:solidFill>
              </a:rPr>
              <a:t>, Ing. Alejandro Permingeat, se distribuye bajo una Licencia Creative Commons Atribución-CompartirIgual 4.0 Internacional.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326250" y="61050"/>
            <a:ext cx="7817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/>
              <a:t>Licencia</a:t>
            </a:r>
          </a:p>
        </p:txBody>
      </p:sp>
      <p:pic>
        <p:nvPicPr>
          <p:cNvPr descr="LogoGanador.jpg" id="90" name="Shape 90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y-sa.pn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163" y="3544131"/>
            <a:ext cx="19716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45775" y="982075"/>
            <a:ext cx="8232900" cy="58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¿Qué es un sensor de distancia?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Tipos de sensores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Capacitivo/Inductivo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Óptico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Infrarrojo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Ultrasónico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HC-SR04 características y conexión.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3600"/>
              <a:t>Cableado y programas de ejemplo.</a:t>
            </a:r>
          </a:p>
          <a:p>
            <a:pPr indent="-457200" lvl="0" marL="457200" rtl="0">
              <a:spcBef>
                <a:spcPts val="0"/>
              </a:spcBef>
              <a:buSzPts val="3600"/>
              <a:buAutoNum type="arabicPeriod"/>
            </a:pPr>
            <a:r>
              <a:rPr lang="en-GB" sz="3600"/>
              <a:t>Preguntas (?)</a:t>
            </a:r>
          </a:p>
        </p:txBody>
      </p:sp>
      <p:pic>
        <p:nvPicPr>
          <p:cNvPr descr="LogoGanador.jpg" id="97" name="Shape 97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/>
              <a:t>Temario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45775" y="1053825"/>
            <a:ext cx="8232900" cy="557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000000"/>
                </a:solidFill>
              </a:rPr>
              <a:t>Un sensor de distancia es un transductor que nos brinda datos analógicos o digitales relacionados con la distancia a un objeto. También conocidos como sensores de proximidad.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descr="LogoGanador.jpg" id="104" name="Shape 104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solidFill>
                  <a:schemeClr val="dk1"/>
                </a:solidFill>
              </a:rPr>
              <a:t>¿Qué es un sensor de distancia?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45775" y="907925"/>
            <a:ext cx="8232900" cy="571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ts val="3600"/>
              <a:buChar char="●"/>
            </a:pPr>
            <a:r>
              <a:rPr lang="en-GB" sz="3600"/>
              <a:t>Capacitivo/Inductivo: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3600"/>
              <a:t>INDUCTIVO: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     (+):Preciso, Inmunidad.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     (-): Distancia, Solo metales.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CAPACITIVO: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     (+): Metales y no metales.</a:t>
            </a:r>
            <a:br>
              <a:rPr lang="en-GB" sz="3600"/>
            </a:br>
            <a:r>
              <a:rPr lang="en-GB" sz="3600"/>
              <a:t>           Bajo costo, bajo consumo.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     (-): Estabilidad por T y Humedad.</a:t>
            </a:r>
            <a:br>
              <a:rPr lang="en-GB" sz="3600"/>
            </a:br>
            <a:r>
              <a:rPr lang="en-GB" sz="3600"/>
              <a:t>           Baja Precisión.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descr="LogoGanador.jpg" id="111" name="Shape 111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solidFill>
                  <a:schemeClr val="dk1"/>
                </a:solidFill>
              </a:rPr>
              <a:t>Tipos de sensores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45775" y="907925"/>
            <a:ext cx="8232900" cy="571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ts val="3600"/>
              <a:buChar char="●"/>
            </a:pPr>
            <a:r>
              <a:rPr lang="en-GB" sz="3600"/>
              <a:t>Óptico: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descr="LogoGanador.jpg" id="118" name="Shape 118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solidFill>
                  <a:schemeClr val="dk1"/>
                </a:solidFill>
              </a:rPr>
              <a:t>Tipos de sensores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13" y="25050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45775" y="907925"/>
            <a:ext cx="8232900" cy="571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ts val="3600"/>
              <a:buChar char="●"/>
            </a:pPr>
            <a:r>
              <a:rPr lang="en-GB" sz="3600"/>
              <a:t>Infrarrojo</a:t>
            </a:r>
            <a:r>
              <a:rPr lang="en-GB" sz="3600"/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descr="LogoGanador.jpg" id="126" name="Shape 126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solidFill>
                  <a:schemeClr val="dk1"/>
                </a:solidFill>
              </a:rPr>
              <a:t>Tipos de sensores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00" y="2113975"/>
            <a:ext cx="4511550" cy="37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45775" y="907925"/>
            <a:ext cx="8232900" cy="571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ts val="3600"/>
              <a:buChar char="●"/>
            </a:pPr>
            <a:r>
              <a:rPr lang="en-GB" sz="3600"/>
              <a:t>Ultrasonico</a:t>
            </a:r>
            <a:r>
              <a:rPr lang="en-GB" sz="3600"/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descr="LogoGanador.jpg" id="134" name="Shape 134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solidFill>
                  <a:schemeClr val="dk1"/>
                </a:solidFill>
              </a:rPr>
              <a:t>Tipos de sensores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88" y="18628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6963" y="1970563"/>
            <a:ext cx="26765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8863" y="1765775"/>
            <a:ext cx="26193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144750" y="637925"/>
            <a:ext cx="8854500" cy="518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2400"/>
              <a:t>Características: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Medición sin contacto de 2 a 400 cms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Puede alcanzar 3 mm de precisión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Incluye transmisor y receptor ultrasónicos (Tx y Rx) y circuito de control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GB" sz="2400"/>
              <a:t>Funcionamiento: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Para disparar una medición, generamos</a:t>
            </a:r>
            <a:r>
              <a:rPr lang="en-GB" sz="2400"/>
              <a:t> un pulso en alto de 10us de duración en el pin de </a:t>
            </a:r>
            <a:r>
              <a:rPr b="1" lang="en-GB" sz="2400"/>
              <a:t>Trigger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El módulo envía automáticamente 8 pulsos a 40 kHZ y detecta si hay señal de retorno</a:t>
            </a:r>
          </a:p>
          <a:p>
            <a:pPr indent="-381000" lvl="0" marL="457200" rtl="0">
              <a:spcBef>
                <a:spcPts val="0"/>
              </a:spcBef>
              <a:buSzPts val="2400"/>
              <a:buAutoNum type="arabicPeriod"/>
            </a:pPr>
            <a:r>
              <a:rPr lang="en-GB" sz="2400"/>
              <a:t>Si la señal regresa, genera un pulso en alto en el pin de </a:t>
            </a:r>
            <a:r>
              <a:rPr b="1" lang="en-GB" sz="2400"/>
              <a:t>Echo. </a:t>
            </a:r>
            <a:r>
              <a:rPr lang="en-GB" sz="2400"/>
              <a:t>Su</a:t>
            </a:r>
            <a:r>
              <a:rPr lang="en-GB" sz="2400"/>
              <a:t> duración es el tiempo en microsegundos que tardó la señal en ir y volver.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LogoGanador.jpg" id="144" name="Shape 144"/>
          <p:cNvPicPr preferRelativeResize="0"/>
          <p:nvPr/>
        </p:nvPicPr>
        <p:blipFill rotWithShape="1">
          <a:blip r:embed="rId3">
            <a:alphaModFix/>
          </a:blip>
          <a:srcRect b="8928" l="11077" r="9569" t="30866"/>
          <a:stretch/>
        </p:blipFill>
        <p:spPr>
          <a:xfrm>
            <a:off x="115775" y="61050"/>
            <a:ext cx="1210465" cy="7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326250" y="0"/>
            <a:ext cx="7817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3600">
                <a:solidFill>
                  <a:schemeClr val="dk1"/>
                </a:solidFill>
              </a:rPr>
              <a:t>HC-SR04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888" y="-12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82100" y="5956750"/>
            <a:ext cx="8179800" cy="776700"/>
          </a:xfrm>
          <a:prstGeom prst="rect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400"/>
              <a:t>Distancia = (tiempo pulso echo * velocidad del sonido ) /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