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58" r:id="rId4"/>
    <p:sldId id="259" r:id="rId5"/>
    <p:sldId id="260" r:id="rId6"/>
    <p:sldId id="261" r:id="rId7"/>
    <p:sldId id="262" r:id="rId8"/>
    <p:sldId id="263" r:id="rId9"/>
    <p:sldId id="264" r:id="rId10"/>
    <p:sldId id="265" r:id="rId11"/>
    <p:sldId id="266" r:id="rId12"/>
    <p:sldId id="257" r:id="rId13"/>
    <p:sldId id="267" r:id="rId14"/>
    <p:sldId id="268" r:id="rId15"/>
    <p:sldId id="269" r:id="rId16"/>
    <p:sldId id="27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2" r:id="rId37"/>
    <p:sldId id="293" r:id="rId38"/>
    <p:sldId id="294" r:id="rId39"/>
    <p:sldId id="295" r:id="rId40"/>
    <p:sldId id="296" r:id="rId41"/>
    <p:sldId id="297" r:id="rId42"/>
    <p:sldId id="298" r:id="rId43"/>
    <p:sldId id="299" r:id="rId44"/>
    <p:sldId id="300" r:id="rId45"/>
    <p:sldId id="304" r:id="rId46"/>
    <p:sldId id="301" r:id="rId47"/>
    <p:sldId id="302" r:id="rId48"/>
    <p:sldId id="303" r:id="rId49"/>
    <p:sldId id="307" r:id="rId50"/>
    <p:sldId id="290" r:id="rId51"/>
    <p:sldId id="291" r:id="rId52"/>
    <p:sldId id="305" r:id="rId53"/>
    <p:sldId id="308" r:id="rId5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C90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7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B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187170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392291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B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243247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207165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B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2368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Date Placeholder 4"/>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22078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B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7" name="Date Placeholder 6"/>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356940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BR"/>
          </a:p>
        </p:txBody>
      </p:sp>
      <p:sp>
        <p:nvSpPr>
          <p:cNvPr id="3" name="Date Placeholder 2"/>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23594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48719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B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343609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B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D09E55-3BF8-45D5-80BD-5A745629D33A}" type="datetimeFigureOut">
              <a:rPr lang="pt-BR" smtClean="0"/>
              <a:pPr/>
              <a:t>28/10/2015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52400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B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09E55-3BF8-45D5-80BD-5A745629D33A}" type="datetimeFigureOut">
              <a:rPr lang="pt-BR" smtClean="0"/>
              <a:pPr/>
              <a:t>28/10/2015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0F5AF-5A7A-4DEE-952A-AB5DF242B9CD}" type="slidenum">
              <a:rPr lang="pt-BR" smtClean="0"/>
              <a:pPr/>
              <a:t>‹nº›</a:t>
            </a:fld>
            <a:endParaRPr lang="pt-BR"/>
          </a:p>
        </p:txBody>
      </p:sp>
    </p:spTree>
    <p:extLst>
      <p:ext uri="{BB962C8B-B14F-4D97-AF65-F5344CB8AC3E}">
        <p14:creationId xmlns:p14="http://schemas.microsoft.com/office/powerpoint/2010/main" xmlns="" val="104302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ctrTitle"/>
          </p:nvPr>
        </p:nvSpPr>
        <p:spPr/>
        <p:txBody>
          <a:bodyPr/>
          <a:lstStyle/>
          <a:p>
            <a:r>
              <a:rPr lang="pt-PT" dirty="0" smtClean="0">
                <a:solidFill>
                  <a:schemeClr val="bg1">
                    <a:lumMod val="85000"/>
                  </a:schemeClr>
                </a:solidFill>
                <a:latin typeface="Trebuchet MS" pitchFamily="34" charset="0"/>
              </a:rPr>
              <a:t>HTML5 na prática em software web</a:t>
            </a:r>
            <a:endParaRPr lang="pt-BR" dirty="0">
              <a:solidFill>
                <a:schemeClr val="bg1">
                  <a:lumMod val="85000"/>
                </a:schemeClr>
              </a:solidFill>
              <a:latin typeface="Trebuchet MS" pitchFamily="34" charset="0"/>
            </a:endParaRPr>
          </a:p>
        </p:txBody>
      </p:sp>
      <p:sp>
        <p:nvSpPr>
          <p:cNvPr id="3" name="Subtitle 2"/>
          <p:cNvSpPr>
            <a:spLocks noGrp="1"/>
          </p:cNvSpPr>
          <p:nvPr>
            <p:ph type="subTitle" idx="1"/>
          </p:nvPr>
        </p:nvSpPr>
        <p:spPr>
          <a:xfrm>
            <a:off x="1371600" y="5013176"/>
            <a:ext cx="6400800" cy="625624"/>
          </a:xfrm>
        </p:spPr>
        <p:txBody>
          <a:bodyPr>
            <a:normAutofit/>
          </a:bodyPr>
          <a:lstStyle/>
          <a:p>
            <a:pPr algn="r"/>
            <a:r>
              <a:rPr lang="pt-PT" dirty="0" smtClean="0">
                <a:solidFill>
                  <a:schemeClr val="bg1">
                    <a:lumMod val="85000"/>
                  </a:schemeClr>
                </a:solidFill>
              </a:rPr>
              <a:t>Victor </a:t>
            </a:r>
            <a:r>
              <a:rPr lang="pt-PT" dirty="0">
                <a:solidFill>
                  <a:srgbClr val="AEC908"/>
                </a:solidFill>
                <a:ea typeface="+mj-ea"/>
                <a:cs typeface="+mj-cs"/>
              </a:rPr>
              <a:t>Frossard</a:t>
            </a:r>
            <a:endParaRPr lang="pt-BR" dirty="0">
              <a:solidFill>
                <a:srgbClr val="AEC908"/>
              </a:solidFill>
              <a:ea typeface="+mj-ea"/>
              <a:cs typeface="+mj-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419872" y="1052736"/>
            <a:ext cx="2000250" cy="438150"/>
          </a:xfrm>
          <a:prstGeom prst="rect">
            <a:avLst/>
          </a:prstGeom>
        </p:spPr>
      </p:pic>
    </p:spTree>
    <p:extLst>
      <p:ext uri="{BB962C8B-B14F-4D97-AF65-F5344CB8AC3E}">
        <p14:creationId xmlns:p14="http://schemas.microsoft.com/office/powerpoint/2010/main" xmlns="" val="1124906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endParaRPr lang="pt-BR" dirty="0">
              <a:solidFill>
                <a:srgbClr val="AEC908"/>
              </a:solidFill>
              <a:ea typeface="+mj-ea"/>
              <a:cs typeface="+mj-cs"/>
            </a:endParaRP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2420888"/>
            <a:ext cx="7175754" cy="288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9592" y="4365104"/>
            <a:ext cx="2808312" cy="34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Padronização</a:t>
            </a:r>
            <a:endParaRPr lang="pt-BR" dirty="0">
              <a:solidFill>
                <a:srgbClr val="AEC908"/>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Retrô-compatibilidade</a:t>
            </a:r>
          </a:p>
          <a:p>
            <a:r>
              <a:rPr lang="pt-PT" dirty="0" smtClean="0">
                <a:solidFill>
                  <a:schemeClr val="bg1">
                    <a:lumMod val="85000"/>
                  </a:schemeClr>
                </a:solidFill>
              </a:rPr>
              <a:t>Mais forte contra erros de codificação</a:t>
            </a:r>
          </a:p>
          <a:p>
            <a:r>
              <a:rPr lang="pt-PT" dirty="0" smtClean="0">
                <a:solidFill>
                  <a:schemeClr val="bg1">
                    <a:lumMod val="85000"/>
                  </a:schemeClr>
                </a:solidFill>
              </a:rPr>
              <a:t>Tags bem definidas</a:t>
            </a:r>
          </a:p>
          <a:p>
            <a:endParaRPr lang="pt-BR" dirty="0">
              <a:solidFill>
                <a:schemeClr val="bg1">
                  <a:lumMod val="85000"/>
                </a:schemeClr>
              </a:solidFill>
            </a:endParaRPr>
          </a:p>
        </p:txBody>
      </p:sp>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a:solidFill>
                  <a:srgbClr val="AEC908"/>
                </a:solidFill>
              </a:rPr>
              <a:t>5</a:t>
            </a:r>
            <a:r>
              <a:rPr lang="pt-PT" dirty="0" smtClean="0">
                <a:solidFill>
                  <a:schemeClr val="bg1">
                    <a:lumMod val="85000"/>
                  </a:schemeClr>
                </a:solidFill>
              </a:rPr>
              <a:t> Passos para tornar o seu HTML - </a:t>
            </a:r>
            <a:r>
              <a:rPr lang="pt-PT" dirty="0">
                <a:solidFill>
                  <a:srgbClr val="AEC908"/>
                </a:solidFill>
              </a:rPr>
              <a:t>5</a:t>
            </a:r>
            <a:endParaRPr lang="pt-BR" dirty="0">
              <a:solidFill>
                <a:srgbClr val="AEC908"/>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pt-PT" dirty="0" smtClean="0">
                <a:solidFill>
                  <a:schemeClr val="bg1">
                    <a:lumMod val="85000"/>
                  </a:schemeClr>
                </a:solidFill>
              </a:rPr>
              <a:t>SE</a:t>
            </a:r>
            <a:r>
              <a:rPr lang="pt-PT" dirty="0" smtClean="0">
                <a:solidFill>
                  <a:srgbClr val="AEC908"/>
                </a:solidFill>
                <a:ea typeface="+mj-ea"/>
                <a:cs typeface="+mj-cs"/>
              </a:rPr>
              <a:t>O</a:t>
            </a:r>
          </a:p>
          <a:p>
            <a:pPr marL="514350" indent="-514350">
              <a:buFont typeface="+mj-lt"/>
              <a:buAutoNum type="arabicPeriod"/>
            </a:pPr>
            <a:r>
              <a:rPr lang="pt-PT" dirty="0" smtClean="0">
                <a:solidFill>
                  <a:schemeClr val="bg1">
                    <a:lumMod val="85000"/>
                  </a:schemeClr>
                </a:solidFill>
              </a:rPr>
              <a:t>Microdata é </a:t>
            </a:r>
            <a:r>
              <a:rPr lang="pt-PT" dirty="0" smtClean="0">
                <a:solidFill>
                  <a:srgbClr val="AEC908"/>
                </a:solidFill>
                <a:ea typeface="+mj-ea"/>
                <a:cs typeface="+mj-cs"/>
              </a:rPr>
              <a:t>semântica</a:t>
            </a:r>
          </a:p>
          <a:p>
            <a:pPr marL="514350" indent="-514350">
              <a:buFont typeface="+mj-lt"/>
              <a:buAutoNum type="arabicPeriod"/>
            </a:pPr>
            <a:r>
              <a:rPr lang="pt-PT" dirty="0" smtClean="0">
                <a:solidFill>
                  <a:schemeClr val="bg1">
                    <a:lumMod val="85000"/>
                  </a:schemeClr>
                </a:solidFill>
              </a:rPr>
              <a:t>Content </a:t>
            </a:r>
            <a:r>
              <a:rPr lang="pt-PT" dirty="0" smtClean="0">
                <a:solidFill>
                  <a:srgbClr val="AEC908"/>
                </a:solidFill>
                <a:ea typeface="+mj-ea"/>
                <a:cs typeface="+mj-cs"/>
              </a:rPr>
              <a:t>Sharing</a:t>
            </a:r>
          </a:p>
          <a:p>
            <a:pPr marL="514350" indent="-514350">
              <a:buFont typeface="+mj-lt"/>
              <a:buAutoNum type="arabicPeriod"/>
            </a:pPr>
            <a:r>
              <a:rPr lang="pt-PT" dirty="0" smtClean="0">
                <a:solidFill>
                  <a:srgbClr val="AEC908"/>
                </a:solidFill>
                <a:ea typeface="+mj-ea"/>
                <a:cs typeface="+mj-cs"/>
              </a:rPr>
              <a:t>Arquitetura</a:t>
            </a:r>
            <a:r>
              <a:rPr lang="pt-PT" dirty="0" smtClean="0">
                <a:solidFill>
                  <a:schemeClr val="bg1">
                    <a:lumMod val="85000"/>
                  </a:schemeClr>
                </a:solidFill>
              </a:rPr>
              <a:t> de informação</a:t>
            </a:r>
          </a:p>
          <a:p>
            <a:pPr marL="514350" indent="-514350">
              <a:buFont typeface="+mj-lt"/>
              <a:buAutoNum type="arabicPeriod"/>
            </a:pPr>
            <a:r>
              <a:rPr lang="pt-PT" dirty="0" smtClean="0">
                <a:solidFill>
                  <a:srgbClr val="AEC908"/>
                </a:solidFill>
                <a:ea typeface="+mj-ea"/>
                <a:cs typeface="+mj-cs"/>
              </a:rPr>
              <a:t>Responsividade</a:t>
            </a:r>
            <a:endParaRPr lang="pt-BR" dirty="0">
              <a:solidFill>
                <a:srgbClr val="AEC908"/>
              </a:solidFill>
              <a:ea typeface="+mj-ea"/>
              <a:cs typeface="+mj-cs"/>
            </a:endParaRPr>
          </a:p>
        </p:txBody>
      </p:sp>
    </p:spTree>
    <p:extLst>
      <p:ext uri="{BB962C8B-B14F-4D97-AF65-F5344CB8AC3E}">
        <p14:creationId xmlns:p14="http://schemas.microsoft.com/office/powerpoint/2010/main" xmlns="" val="1236626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a:solidFill>
                  <a:srgbClr val="AEC908"/>
                </a:solidFill>
              </a:rPr>
              <a:t>Optimization</a:t>
            </a:r>
            <a:endParaRPr lang="pt-BR" dirty="0">
              <a:solidFill>
                <a:srgbClr val="AEC908"/>
              </a:solidFill>
            </a:endParaRPr>
          </a:p>
        </p:txBody>
      </p:sp>
      <p:sp>
        <p:nvSpPr>
          <p:cNvPr id="3" name="Content Placeholder 2"/>
          <p:cNvSpPr>
            <a:spLocks noGrp="1"/>
          </p:cNvSpPr>
          <p:nvPr>
            <p:ph idx="1"/>
          </p:nvPr>
        </p:nvSpPr>
        <p:spPr/>
        <p:txBody>
          <a:bodyPr/>
          <a:lstStyle/>
          <a:p>
            <a:pPr marL="0" indent="0" algn="ctr">
              <a:buNone/>
            </a:pPr>
            <a:endParaRPr lang="pt-BR" dirty="0" smtClean="0">
              <a:solidFill>
                <a:schemeClr val="bg1">
                  <a:lumMod val="85000"/>
                </a:schemeClr>
              </a:solidFill>
            </a:endParaRPr>
          </a:p>
          <a:p>
            <a:pPr marL="0" indent="0" algn="ctr">
              <a:buNone/>
            </a:pPr>
            <a:r>
              <a:rPr lang="pt-BR" dirty="0" smtClean="0">
                <a:solidFill>
                  <a:schemeClr val="bg1">
                    <a:lumMod val="85000"/>
                  </a:schemeClr>
                </a:solidFill>
              </a:rPr>
              <a:t>O </a:t>
            </a:r>
            <a:r>
              <a:rPr lang="pt-BR" dirty="0">
                <a:solidFill>
                  <a:schemeClr val="bg1">
                    <a:lumMod val="85000"/>
                  </a:schemeClr>
                </a:solidFill>
              </a:rPr>
              <a:t>que o Google quer é</a:t>
            </a:r>
          </a:p>
          <a:p>
            <a:pPr marL="0" indent="0" algn="ctr">
              <a:buNone/>
            </a:pPr>
            <a:r>
              <a:rPr lang="pt-BR" dirty="0">
                <a:solidFill>
                  <a:schemeClr val="bg1">
                    <a:lumMod val="85000"/>
                  </a:schemeClr>
                </a:solidFill>
              </a:rPr>
              <a:t>informação de qualidade,</a:t>
            </a:r>
          </a:p>
          <a:p>
            <a:pPr marL="0" indent="0" algn="ctr">
              <a:buNone/>
            </a:pPr>
            <a:r>
              <a:rPr lang="pt-BR" dirty="0">
                <a:solidFill>
                  <a:schemeClr val="bg1">
                    <a:lumMod val="85000"/>
                  </a:schemeClr>
                </a:solidFill>
              </a:rPr>
              <a:t>bem estruturada, semântica</a:t>
            </a:r>
          </a:p>
          <a:p>
            <a:pPr marL="0" indent="0" algn="ctr">
              <a:buNone/>
            </a:pPr>
            <a:r>
              <a:rPr lang="pt-BR" dirty="0">
                <a:solidFill>
                  <a:schemeClr val="bg1">
                    <a:lumMod val="85000"/>
                  </a:schemeClr>
                </a:solidFill>
              </a:rPr>
              <a:t>e relevante.</a:t>
            </a:r>
          </a:p>
        </p:txBody>
      </p:sp>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Ilusão sobre o que se pode fazer com SEO</a:t>
            </a:r>
          </a:p>
          <a:p>
            <a:pPr lvl="1"/>
            <a:r>
              <a:rPr lang="pt-BR" dirty="0" smtClean="0">
                <a:solidFill>
                  <a:schemeClr val="bg1">
                    <a:lumMod val="85000"/>
                  </a:schemeClr>
                </a:solidFill>
              </a:rPr>
              <a:t>Trata-se de uma ciência subjetiva, mal compreendida e que não faz milagres!</a:t>
            </a:r>
          </a:p>
          <a:p>
            <a:pPr lvl="1"/>
            <a:endParaRPr lang="pt-PT" dirty="0" smtClean="0">
              <a:solidFill>
                <a:schemeClr val="bg1">
                  <a:lumMod val="85000"/>
                </a:schemeClr>
              </a:solidFill>
            </a:endParaRPr>
          </a:p>
          <a:p>
            <a:r>
              <a:rPr lang="pt-BR" dirty="0" smtClean="0">
                <a:solidFill>
                  <a:schemeClr val="bg1">
                    <a:lumMod val="85000"/>
                  </a:schemeClr>
                </a:solidFill>
              </a:rPr>
              <a:t>A primeira regra de design para e-commerce:</a:t>
            </a:r>
          </a:p>
          <a:p>
            <a:pPr lvl="1"/>
            <a:r>
              <a:rPr lang="pt-BR" dirty="0" smtClean="0">
                <a:solidFill>
                  <a:schemeClr val="bg1">
                    <a:lumMod val="85000"/>
                  </a:schemeClr>
                </a:solidFill>
              </a:rPr>
              <a:t>se o cliente não encontrar o produto, o cliente não pode comprar o produto.</a:t>
            </a:r>
            <a:endParaRPr lang="pt-PT" dirty="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SEO = Marketing</a:t>
            </a:r>
          </a:p>
          <a:p>
            <a:pPr lvl="1"/>
            <a:r>
              <a:rPr lang="pt-BR" dirty="0" smtClean="0">
                <a:solidFill>
                  <a:schemeClr val="bg1">
                    <a:lumMod val="85000"/>
                  </a:schemeClr>
                </a:solidFill>
              </a:rPr>
              <a:t>Otimizar os sites para melhorar o posicionamento nas buscas, e assim poder vender mais.</a:t>
            </a:r>
            <a:endParaRPr lang="pt-BR" dirty="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BR" strike="sngStrike" dirty="0" smtClean="0">
                <a:solidFill>
                  <a:schemeClr val="bg1">
                    <a:lumMod val="85000"/>
                  </a:schemeClr>
                </a:solidFill>
              </a:rPr>
              <a:t>SEO = Marketing</a:t>
            </a:r>
          </a:p>
          <a:p>
            <a:pPr lvl="1"/>
            <a:r>
              <a:rPr lang="pt-BR" strike="sngStrike" dirty="0" smtClean="0">
                <a:solidFill>
                  <a:schemeClr val="bg1">
                    <a:lumMod val="85000"/>
                  </a:schemeClr>
                </a:solidFill>
              </a:rPr>
              <a:t>Otimizar os sites para melhorar o posicionamento nas buscas, e assim poder vender mais.</a:t>
            </a:r>
          </a:p>
          <a:p>
            <a:endParaRPr lang="pt-PT" dirty="0">
              <a:solidFill>
                <a:schemeClr val="bg1">
                  <a:lumMod val="85000"/>
                </a:schemeClr>
              </a:solidFill>
            </a:endParaRPr>
          </a:p>
          <a:p>
            <a:r>
              <a:rPr lang="pt-BR" dirty="0">
                <a:solidFill>
                  <a:srgbClr val="AEC908"/>
                </a:solidFill>
                <a:ea typeface="+mj-ea"/>
                <a:cs typeface="+mj-cs"/>
              </a:rPr>
              <a:t>SEO = UX</a:t>
            </a:r>
          </a:p>
          <a:p>
            <a:pPr lvl="1"/>
            <a:r>
              <a:rPr lang="pt-BR" dirty="0">
                <a:solidFill>
                  <a:srgbClr val="AEC908"/>
                </a:solidFill>
                <a:ea typeface="+mj-ea"/>
                <a:cs typeface="+mj-cs"/>
              </a:rPr>
              <a:t>Aprimorar a encontrabilidade das informações para melhorar a experiência do usuário.</a:t>
            </a:r>
          </a:p>
        </p:txBody>
      </p:sp>
    </p:spTree>
    <p:extLst>
      <p:ext uri="{BB962C8B-B14F-4D97-AF65-F5344CB8AC3E}">
        <p14:creationId xmlns:p14="http://schemas.microsoft.com/office/powerpoint/2010/main" xmlns="" val="3345411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207923" y="1600200"/>
            <a:ext cx="4728153" cy="4525963"/>
          </a:xfrm>
        </p:spPr>
      </p:pic>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207923" y="1600200"/>
            <a:ext cx="4728153" cy="4525963"/>
          </a:xfrm>
        </p:spPr>
      </p:pic>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pPr marL="0" indent="0" algn="ctr">
              <a:buNone/>
            </a:pPr>
            <a:endParaRPr lang="pt-BR" dirty="0" smtClean="0">
              <a:solidFill>
                <a:schemeClr val="bg1">
                  <a:lumMod val="85000"/>
                </a:schemeClr>
              </a:solidFill>
            </a:endParaRPr>
          </a:p>
          <a:p>
            <a:pPr marL="0" indent="0" algn="ctr">
              <a:buNone/>
            </a:pPr>
            <a:r>
              <a:rPr lang="pt-BR" dirty="0" smtClean="0">
                <a:solidFill>
                  <a:schemeClr val="bg1">
                    <a:lumMod val="85000"/>
                  </a:schemeClr>
                </a:solidFill>
              </a:rPr>
              <a:t>Quando </a:t>
            </a:r>
            <a:r>
              <a:rPr lang="pt-BR" dirty="0">
                <a:solidFill>
                  <a:schemeClr val="bg1">
                    <a:lumMod val="85000"/>
                  </a:schemeClr>
                </a:solidFill>
              </a:rPr>
              <a:t>usuários não encontram algo </a:t>
            </a:r>
            <a:r>
              <a:rPr lang="pt-BR" dirty="0" smtClean="0">
                <a:solidFill>
                  <a:schemeClr val="bg1">
                    <a:lumMod val="85000"/>
                  </a:schemeClr>
                </a:solidFill>
              </a:rPr>
              <a:t>que querem </a:t>
            </a:r>
            <a:r>
              <a:rPr lang="pt-BR" dirty="0">
                <a:solidFill>
                  <a:schemeClr val="bg1">
                    <a:lumMod val="85000"/>
                  </a:schemeClr>
                </a:solidFill>
              </a:rPr>
              <a:t>em um site de e-commerce</a:t>
            </a:r>
            <a:r>
              <a:rPr lang="pt-BR" dirty="0" smtClean="0">
                <a:solidFill>
                  <a:schemeClr val="bg1">
                    <a:lumMod val="85000"/>
                  </a:schemeClr>
                </a:solidFill>
              </a:rPr>
              <a:t>,</a:t>
            </a:r>
          </a:p>
          <a:p>
            <a:pPr marL="0" indent="0" algn="ctr">
              <a:buNone/>
            </a:pPr>
            <a:r>
              <a:rPr lang="pt-BR" dirty="0">
                <a:solidFill>
                  <a:srgbClr val="AEC908"/>
                </a:solidFill>
                <a:ea typeface="+mj-ea"/>
                <a:cs typeface="+mj-cs"/>
              </a:rPr>
              <a:t>na maioria das vezes eles acreditam que </a:t>
            </a:r>
            <a:r>
              <a:rPr lang="pt-BR" dirty="0" smtClean="0">
                <a:solidFill>
                  <a:srgbClr val="AEC908"/>
                </a:solidFill>
                <a:ea typeface="+mj-ea"/>
                <a:cs typeface="+mj-cs"/>
              </a:rPr>
              <a:t>o </a:t>
            </a:r>
            <a:r>
              <a:rPr lang="pt-BR" dirty="0">
                <a:solidFill>
                  <a:srgbClr val="AEC908"/>
                </a:solidFill>
                <a:ea typeface="+mj-ea"/>
                <a:cs typeface="+mj-cs"/>
              </a:rPr>
              <a:t>site não </a:t>
            </a:r>
            <a:r>
              <a:rPr lang="pt-BR" dirty="0" smtClean="0">
                <a:solidFill>
                  <a:srgbClr val="AEC908"/>
                </a:solidFill>
                <a:ea typeface="+mj-ea"/>
                <a:cs typeface="+mj-cs"/>
              </a:rPr>
              <a:t>tem o </a:t>
            </a:r>
            <a:r>
              <a:rPr lang="pt-BR" dirty="0">
                <a:solidFill>
                  <a:srgbClr val="AEC908"/>
                </a:solidFill>
                <a:ea typeface="+mj-ea"/>
                <a:cs typeface="+mj-cs"/>
              </a:rPr>
              <a:t>produto desejado.</a:t>
            </a: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sz="4000" dirty="0" smtClean="0">
                <a:solidFill>
                  <a:srgbClr val="AEC908"/>
                </a:solidFill>
              </a:rPr>
              <a:t>Apresentação</a:t>
            </a:r>
            <a:endParaRPr lang="pt-BR" sz="4000" dirty="0">
              <a:solidFill>
                <a:srgbClr val="AEC908"/>
              </a:solidFill>
            </a:endParaRPr>
          </a:p>
        </p:txBody>
      </p:sp>
      <p:sp>
        <p:nvSpPr>
          <p:cNvPr id="3" name="Content Placeholder 2"/>
          <p:cNvSpPr>
            <a:spLocks noGrp="1"/>
          </p:cNvSpPr>
          <p:nvPr>
            <p:ph idx="1"/>
          </p:nvPr>
        </p:nvSpPr>
        <p:spPr/>
        <p:txBody>
          <a:bodyPr/>
          <a:lstStyle/>
          <a:p>
            <a:pPr>
              <a:buNone/>
            </a:pPr>
            <a:r>
              <a:rPr lang="pt-BR" dirty="0" smtClean="0">
                <a:solidFill>
                  <a:schemeClr val="bg1">
                    <a:lumMod val="75000"/>
                  </a:schemeClr>
                </a:solidFill>
              </a:rPr>
              <a:t>Acesso externo do projeto</a:t>
            </a:r>
          </a:p>
          <a:p>
            <a:endParaRPr lang="pt-BR" dirty="0" smtClean="0">
              <a:solidFill>
                <a:schemeClr val="bg1">
                  <a:lumMod val="75000"/>
                </a:schemeClr>
              </a:solidFill>
            </a:endParaRPr>
          </a:p>
          <a:p>
            <a:r>
              <a:rPr lang="pt-BR" dirty="0" err="1" smtClean="0">
                <a:solidFill>
                  <a:schemeClr val="bg1">
                    <a:lumMod val="75000"/>
                  </a:schemeClr>
                </a:solidFill>
              </a:rPr>
              <a:t>Github</a:t>
            </a:r>
            <a:r>
              <a:rPr lang="pt-BR" dirty="0" smtClean="0">
                <a:solidFill>
                  <a:schemeClr val="bg1">
                    <a:lumMod val="75000"/>
                  </a:schemeClr>
                </a:solidFill>
              </a:rPr>
              <a:t>: </a:t>
            </a:r>
          </a:p>
          <a:p>
            <a:pPr lvl="1"/>
            <a:r>
              <a:rPr lang="pt-BR" dirty="0" smtClean="0">
                <a:solidFill>
                  <a:schemeClr val="bg1">
                    <a:lumMod val="75000"/>
                  </a:schemeClr>
                </a:solidFill>
              </a:rPr>
              <a:t>https://github.com/Frossard/HTML5-na-pratica</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&lt;title&gt; único, descritivo e curto;</a:t>
            </a:r>
          </a:p>
          <a:p>
            <a:pPr lvl="1"/>
            <a:endParaRPr lang="pt-BR" dirty="0" smtClean="0">
              <a:solidFill>
                <a:schemeClr val="bg1">
                  <a:lumMod val="85000"/>
                </a:schemeClr>
              </a:solidFill>
            </a:endParaRPr>
          </a:p>
          <a:p>
            <a:pPr lvl="1"/>
            <a:r>
              <a:rPr lang="pt-BR" dirty="0" smtClean="0">
                <a:solidFill>
                  <a:schemeClr val="bg1">
                    <a:lumMod val="85000"/>
                  </a:schemeClr>
                </a:solidFill>
              </a:rPr>
              <a:t>URL amigável;</a:t>
            </a:r>
          </a:p>
          <a:p>
            <a:pPr lvl="1"/>
            <a:endParaRPr lang="pt-BR" dirty="0" smtClean="0">
              <a:solidFill>
                <a:schemeClr val="bg1">
                  <a:lumMod val="85000"/>
                </a:schemeClr>
              </a:solidFill>
            </a:endParaRPr>
          </a:p>
          <a:p>
            <a:pPr lvl="1"/>
            <a:r>
              <a:rPr lang="pt-PT" dirty="0" smtClean="0">
                <a:solidFill>
                  <a:schemeClr val="bg1">
                    <a:lumMod val="85000"/>
                  </a:schemeClr>
                </a:solidFill>
              </a:rPr>
              <a:t>&lt;meta&gt; description única por página;</a:t>
            </a:r>
          </a:p>
          <a:p>
            <a:pPr lvl="1"/>
            <a:endParaRPr lang="pt-PT" dirty="0" smtClean="0">
              <a:solidFill>
                <a:schemeClr val="bg1">
                  <a:lumMod val="85000"/>
                </a:schemeClr>
              </a:solidFill>
            </a:endParaRPr>
          </a:p>
          <a:p>
            <a:pPr lvl="1"/>
            <a:r>
              <a:rPr lang="pt-PT" dirty="0" smtClean="0">
                <a:solidFill>
                  <a:schemeClr val="bg1">
                    <a:lumMod val="85000"/>
                  </a:schemeClr>
                </a:solidFill>
              </a:rPr>
              <a:t>Herarquia de navegação;</a:t>
            </a: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Redução do número de requisições do site, principalmente de Javascript;</a:t>
            </a:r>
          </a:p>
          <a:p>
            <a:pPr lvl="1"/>
            <a:endParaRPr lang="pt-BR" dirty="0" smtClean="0">
              <a:solidFill>
                <a:schemeClr val="bg1">
                  <a:lumMod val="85000"/>
                </a:schemeClr>
              </a:solidFill>
            </a:endParaRPr>
          </a:p>
          <a:p>
            <a:pPr lvl="1"/>
            <a:r>
              <a:rPr lang="pt-BR" dirty="0" smtClean="0">
                <a:solidFill>
                  <a:schemeClr val="bg1">
                    <a:lumMod val="85000"/>
                  </a:schemeClr>
                </a:solidFill>
              </a:rPr>
              <a:t>Conteúdo de qualidade, textos de fácil leitura e linguagem adequada;</a:t>
            </a:r>
          </a:p>
          <a:p>
            <a:pPr lvl="1"/>
            <a:endParaRPr lang="pt-PT" dirty="0" smtClean="0"/>
          </a:p>
          <a:p>
            <a:pPr lvl="1"/>
            <a:r>
              <a:rPr lang="pt-BR" dirty="0" smtClean="0">
                <a:solidFill>
                  <a:schemeClr val="bg1">
                    <a:lumMod val="85000"/>
                  </a:schemeClr>
                </a:solidFill>
              </a:rPr>
              <a:t>Texto âncora descritivos, concisos, e estilizados de forma a torná-los facilmente reconhecíveis;</a:t>
            </a:r>
            <a:endParaRPr lang="pt-BR" dirty="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normAutofit/>
          </a:bodyPr>
          <a:lstStyle/>
          <a:p>
            <a:r>
              <a:rPr lang="pt-PT" dirty="0" smtClean="0">
                <a:solidFill>
                  <a:schemeClr val="bg1">
                    <a:lumMod val="85000"/>
                  </a:schemeClr>
                </a:solidFill>
              </a:rPr>
              <a:t>Mas o que é SEO na prática?</a:t>
            </a:r>
          </a:p>
          <a:p>
            <a:pPr lvl="1"/>
            <a:r>
              <a:rPr lang="pt-BR" dirty="0">
                <a:solidFill>
                  <a:schemeClr val="bg1">
                    <a:lumMod val="85000"/>
                  </a:schemeClr>
                </a:solidFill>
              </a:rPr>
              <a:t>T</a:t>
            </a:r>
            <a:r>
              <a:rPr lang="pt-BR" dirty="0" smtClean="0">
                <a:solidFill>
                  <a:schemeClr val="bg1">
                    <a:lumMod val="85000"/>
                  </a:schemeClr>
                </a:solidFill>
              </a:rPr>
              <a:t>ags de cabeçalho usadas apropriadamente (&lt;h1&gt;,&lt;h2&gt;,etc) e com moderação;</a:t>
            </a:r>
          </a:p>
          <a:p>
            <a:pPr lvl="1"/>
            <a:endParaRPr lang="pt-PT" dirty="0">
              <a:solidFill>
                <a:schemeClr val="bg1">
                  <a:lumMod val="85000"/>
                </a:schemeClr>
              </a:solidFill>
            </a:endParaRPr>
          </a:p>
          <a:p>
            <a:pPr lvl="1"/>
            <a:r>
              <a:rPr lang="pt-BR" dirty="0" smtClean="0">
                <a:solidFill>
                  <a:schemeClr val="bg1">
                    <a:lumMod val="85000"/>
                  </a:schemeClr>
                </a:solidFill>
              </a:rPr>
              <a:t>Uso de imagens</a:t>
            </a:r>
          </a:p>
          <a:p>
            <a:pPr lvl="2"/>
            <a:r>
              <a:rPr lang="pt-BR" dirty="0" smtClean="0">
                <a:solidFill>
                  <a:schemeClr val="bg1">
                    <a:lumMod val="85000"/>
                  </a:schemeClr>
                </a:solidFill>
              </a:rPr>
              <a:t>Nomes de arquivos curtos;</a:t>
            </a:r>
          </a:p>
          <a:p>
            <a:pPr lvl="2"/>
            <a:r>
              <a:rPr lang="pt-BR" dirty="0" smtClean="0">
                <a:solidFill>
                  <a:schemeClr val="bg1">
                    <a:lumMod val="85000"/>
                  </a:schemeClr>
                </a:solidFill>
              </a:rPr>
              <a:t>Atributos “alt” curtos e descritivos;</a:t>
            </a:r>
          </a:p>
          <a:p>
            <a:pPr lvl="2"/>
            <a:r>
              <a:rPr lang="pt-BR" dirty="0" smtClean="0">
                <a:solidFill>
                  <a:schemeClr val="bg1">
                    <a:lumMod val="85000"/>
                  </a:schemeClr>
                </a:solidFill>
              </a:rPr>
              <a:t>Armazenar as imagens em um diretório separado;</a:t>
            </a:r>
          </a:p>
          <a:p>
            <a:pPr lvl="2"/>
            <a:r>
              <a:rPr lang="pt-BR" dirty="0" smtClean="0">
                <a:solidFill>
                  <a:schemeClr val="bg1">
                    <a:lumMod val="85000"/>
                  </a:schemeClr>
                </a:solidFill>
              </a:rPr>
              <a:t>Utilizar formatos de arquivos amplamente suportados.</a:t>
            </a:r>
            <a:endParaRPr lang="pt-BR" dirty="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Mas o que é SEO na prática?</a:t>
            </a:r>
          </a:p>
          <a:p>
            <a:pPr lvl="1"/>
            <a:r>
              <a:rPr lang="pt-BR" dirty="0" smtClean="0">
                <a:solidFill>
                  <a:schemeClr val="bg1">
                    <a:lumMod val="85000"/>
                  </a:schemeClr>
                </a:solidFill>
              </a:rPr>
              <a:t>Imagens com o uso de sprites, compressores, Base64 encode, ou substituindo-as por CSS3;</a:t>
            </a:r>
          </a:p>
          <a:p>
            <a:pPr lvl="1"/>
            <a:endParaRPr lang="pt-PT" dirty="0">
              <a:solidFill>
                <a:schemeClr val="bg1">
                  <a:lumMod val="85000"/>
                </a:schemeClr>
              </a:solidFill>
            </a:endParaRPr>
          </a:p>
          <a:p>
            <a:pPr lvl="1"/>
            <a:r>
              <a:rPr lang="pt-BR" dirty="0" smtClean="0">
                <a:solidFill>
                  <a:schemeClr val="bg1">
                    <a:lumMod val="85000"/>
                  </a:schemeClr>
                </a:solidFill>
              </a:rPr>
              <a:t>Utilização eficaz do robots.txt;</a:t>
            </a:r>
          </a:p>
          <a:p>
            <a:pPr lvl="1"/>
            <a:endParaRPr lang="pt-PT" dirty="0">
              <a:solidFill>
                <a:schemeClr val="bg1">
                  <a:lumMod val="85000"/>
                </a:schemeClr>
              </a:solidFill>
            </a:endParaRPr>
          </a:p>
          <a:p>
            <a:pPr lvl="1"/>
            <a:r>
              <a:rPr lang="pt-BR" dirty="0" smtClean="0">
                <a:solidFill>
                  <a:schemeClr val="bg1">
                    <a:lumMod val="85000"/>
                  </a:schemeClr>
                </a:solidFill>
              </a:rPr>
              <a:t>Utilizar rel="nofollow" para links, fazendo com que a reputação do seu site não seja passada para sites não confiáveis.</a:t>
            </a:r>
            <a:endParaRPr lang="pt-BR" dirty="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fontScale="90000"/>
          </a:bodyPr>
          <a:lstStyle/>
          <a:p>
            <a:r>
              <a:rPr lang="pt-PT" dirty="0" smtClean="0">
                <a:solidFill>
                  <a:schemeClr val="bg1">
                    <a:lumMod val="85000"/>
                  </a:schemeClr>
                </a:solidFill>
              </a:rPr>
              <a:t>1. SE</a:t>
            </a:r>
            <a:r>
              <a:rPr lang="pt-PT" dirty="0" smtClean="0">
                <a:solidFill>
                  <a:srgbClr val="AEC908"/>
                </a:solidFill>
              </a:rPr>
              <a:t>O </a:t>
            </a:r>
            <a:r>
              <a:rPr lang="pt-PT" dirty="0" smtClean="0">
                <a:solidFill>
                  <a:schemeClr val="bg1">
                    <a:lumMod val="85000"/>
                  </a:schemeClr>
                </a:solidFill>
              </a:rPr>
              <a:t>-</a:t>
            </a:r>
            <a:r>
              <a:rPr lang="pt-PT" dirty="0" smtClean="0">
                <a:solidFill>
                  <a:srgbClr val="AEC908"/>
                </a:solidFill>
              </a:rPr>
              <a:t> </a:t>
            </a:r>
            <a:r>
              <a:rPr lang="pt-PT" dirty="0" smtClean="0">
                <a:solidFill>
                  <a:schemeClr val="bg1">
                    <a:lumMod val="85000"/>
                  </a:schemeClr>
                </a:solidFill>
              </a:rPr>
              <a:t>Search Engine </a:t>
            </a:r>
            <a:r>
              <a:rPr lang="pt-PT" dirty="0" smtClean="0">
                <a:solidFill>
                  <a:srgbClr val="AEC908"/>
                </a:solidFill>
              </a:rPr>
              <a:t>Optimization</a:t>
            </a:r>
            <a:endParaRPr lang="pt-BR" dirty="0"/>
          </a:p>
        </p:txBody>
      </p:sp>
      <p:sp>
        <p:nvSpPr>
          <p:cNvPr id="3" name="Content Placeholder 2"/>
          <p:cNvSpPr>
            <a:spLocks noGrp="1"/>
          </p:cNvSpPr>
          <p:nvPr>
            <p:ph idx="1"/>
          </p:nvPr>
        </p:nvSpPr>
        <p:spPr/>
        <p:txBody>
          <a:bodyPr/>
          <a:lstStyle/>
          <a:p>
            <a:pPr marL="0" indent="0" algn="ctr">
              <a:buNone/>
            </a:pPr>
            <a:r>
              <a:rPr lang="pt-BR" dirty="0" smtClean="0">
                <a:solidFill>
                  <a:schemeClr val="bg1">
                    <a:lumMod val="85000"/>
                  </a:schemeClr>
                </a:solidFill>
              </a:rPr>
              <a:t>&lt;meta name="description" content="Página de demonstração de vídeo no HTML5"&gt;</a:t>
            </a:r>
          </a:p>
          <a:p>
            <a:pPr marL="0" indent="0" algn="ctr">
              <a:buNone/>
            </a:pPr>
            <a:endParaRPr lang="pt-PT" dirty="0">
              <a:solidFill>
                <a:schemeClr val="bg1">
                  <a:lumMod val="85000"/>
                </a:schemeClr>
              </a:solidFill>
            </a:endParaRPr>
          </a:p>
          <a:p>
            <a:pPr marL="0" indent="0" algn="ctr">
              <a:buNone/>
            </a:pPr>
            <a:r>
              <a:rPr lang="en-US" dirty="0" smtClean="0">
                <a:solidFill>
                  <a:schemeClr val="bg1">
                    <a:lumMod val="85000"/>
                  </a:schemeClr>
                </a:solidFill>
              </a:rPr>
              <a:t>&lt;meta name="robots" content="index, follow"&gt;</a:t>
            </a:r>
            <a:endParaRPr lang="pt-PT" dirty="0" smtClean="0">
              <a:solidFill>
                <a:schemeClr val="bg1">
                  <a:lumMod val="85000"/>
                </a:schemeClr>
              </a:solidFill>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chemeClr val="bg1">
                    <a:lumMod val="85000"/>
                  </a:schemeClr>
                </a:solidFill>
              </a:rPr>
              <a:t>2. Microdata é </a:t>
            </a:r>
            <a:r>
              <a:rPr lang="pt-PT" dirty="0">
                <a:solidFill>
                  <a:srgbClr val="AEC908"/>
                </a:solidFill>
              </a:rPr>
              <a:t>semântica</a:t>
            </a:r>
            <a:endParaRPr lang="pt-BR" dirty="0">
              <a:solidFill>
                <a:srgbClr val="AEC908"/>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Padrão de representação de informações</a:t>
            </a:r>
          </a:p>
          <a:p>
            <a:endParaRPr lang="pt-PT" dirty="0">
              <a:solidFill>
                <a:schemeClr val="bg1">
                  <a:lumMod val="85000"/>
                </a:schemeClr>
              </a:solidFill>
            </a:endParaRPr>
          </a:p>
          <a:p>
            <a:r>
              <a:rPr lang="pt-PT" dirty="0" smtClean="0">
                <a:solidFill>
                  <a:schemeClr val="bg1">
                    <a:lumMod val="85000"/>
                  </a:schemeClr>
                </a:solidFill>
              </a:rPr>
              <a:t>Microdata utiliza vocabulário específico encontrado em </a:t>
            </a:r>
            <a:r>
              <a:rPr lang="pt-PT" dirty="0" smtClean="0">
                <a:solidFill>
                  <a:srgbClr val="AEC908"/>
                </a:solidFill>
                <a:ea typeface="+mj-ea"/>
                <a:cs typeface="+mj-cs"/>
              </a:rPr>
              <a:t>http://</a:t>
            </a:r>
            <a:r>
              <a:rPr lang="pt-PT" dirty="0">
                <a:solidFill>
                  <a:srgbClr val="AEC908"/>
                </a:solidFill>
                <a:ea typeface="+mj-ea"/>
                <a:cs typeface="+mj-cs"/>
              </a:rPr>
              <a:t>schema.org</a:t>
            </a:r>
            <a:r>
              <a:rPr lang="pt-PT" dirty="0" smtClean="0">
                <a:solidFill>
                  <a:srgbClr val="AEC908"/>
                </a:solidFill>
                <a:ea typeface="+mj-ea"/>
                <a:cs typeface="+mj-cs"/>
              </a:rPr>
              <a:t>/</a:t>
            </a:r>
          </a:p>
          <a:p>
            <a:endParaRPr lang="pt-PT" dirty="0">
              <a:solidFill>
                <a:srgbClr val="AEC908"/>
              </a:solidFill>
              <a:ea typeface="+mj-ea"/>
              <a:cs typeface="+mj-cs"/>
            </a:endParaRPr>
          </a:p>
          <a:p>
            <a:r>
              <a:rPr lang="pt-PT" dirty="0" smtClean="0">
                <a:solidFill>
                  <a:schemeClr val="bg1">
                    <a:lumMod val="85000"/>
                  </a:schemeClr>
                </a:solidFill>
                <a:ea typeface="+mj-ea"/>
                <a:cs typeface="+mj-cs"/>
              </a:rPr>
              <a:t>Descreve eventos, empresas, pessoa, produto e até breadcrumbs</a:t>
            </a:r>
            <a:endParaRPr lang="pt-BR" dirty="0">
              <a:solidFill>
                <a:schemeClr val="bg1">
                  <a:lumMod val="85000"/>
                </a:schemeClr>
              </a:solidFill>
              <a:ea typeface="+mj-ea"/>
              <a:cs typeface="+mj-cs"/>
            </a:endParaRPr>
          </a:p>
        </p:txBody>
      </p:sp>
    </p:spTree>
    <p:extLst>
      <p:ext uri="{BB962C8B-B14F-4D97-AF65-F5344CB8AC3E}">
        <p14:creationId xmlns:p14="http://schemas.microsoft.com/office/powerpoint/2010/main" xmlns="" val="3308039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2. Microdata é </a:t>
            </a:r>
            <a:r>
              <a:rPr lang="pt-PT" dirty="0" smtClean="0">
                <a:solidFill>
                  <a:srgbClr val="AEC908"/>
                </a:solidFill>
              </a:rPr>
              <a:t>semântica</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Escopo do microdata, itemscope e itemtype:</a:t>
            </a:r>
          </a:p>
          <a:p>
            <a:endParaRPr lang="pt-PT" dirty="0">
              <a:solidFill>
                <a:schemeClr val="bg1">
                  <a:lumMod val="85000"/>
                </a:schemeClr>
              </a:solidFill>
            </a:endParaRPr>
          </a:p>
          <a:p>
            <a:endParaRPr lang="pt-PT" dirty="0" smtClean="0">
              <a:solidFill>
                <a:schemeClr val="bg1">
                  <a:lumMod val="85000"/>
                </a:schemeClr>
              </a:solidFill>
            </a:endParaRPr>
          </a:p>
          <a:p>
            <a:r>
              <a:rPr lang="pt-BR" dirty="0" smtClean="0">
                <a:solidFill>
                  <a:schemeClr val="bg1">
                    <a:lumMod val="85000"/>
                  </a:schemeClr>
                </a:solidFill>
              </a:rPr>
              <a:t>No caso do vocabulário Organization temos elementos como name (nome da empresa), tel (telefone), geo (coordenadas geográficas como latitude e longitude), entre outras.</a:t>
            </a:r>
            <a:endParaRPr lang="pt-BR" dirty="0">
              <a:solidFill>
                <a:schemeClr val="bg1">
                  <a:lumMod val="85000"/>
                </a:schemeClr>
              </a:solidFill>
            </a:endParaRP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47664" y="2420888"/>
            <a:ext cx="6379656" cy="720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chemeClr val="bg1">
                    <a:lumMod val="85000"/>
                  </a:schemeClr>
                </a:solidFill>
              </a:rPr>
              <a:t>2. Microdata é </a:t>
            </a:r>
            <a:r>
              <a:rPr lang="pt-PT" dirty="0">
                <a:solidFill>
                  <a:srgbClr val="AEC908"/>
                </a:solidFill>
              </a:rPr>
              <a:t>semântica</a:t>
            </a:r>
            <a:endParaRPr lang="pt-BR" dirty="0"/>
          </a:p>
        </p:txBody>
      </p:sp>
      <p:sp>
        <p:nvSpPr>
          <p:cNvPr id="3" name="Content Placeholder 2"/>
          <p:cNvSpPr>
            <a:spLocks noGrp="1"/>
          </p:cNvSpPr>
          <p:nvPr>
            <p:ph idx="1"/>
          </p:nvPr>
        </p:nvSpPr>
        <p:spPr/>
        <p:txBody>
          <a:bodyPr/>
          <a:lstStyle/>
          <a:p>
            <a:r>
              <a:rPr lang="pt-BR" dirty="0" smtClean="0">
                <a:solidFill>
                  <a:schemeClr val="bg1">
                    <a:lumMod val="85000"/>
                  </a:schemeClr>
                </a:solidFill>
              </a:rPr>
              <a:t>A propriedade itemprop identifica qual elemento aquela tag estará representando:</a:t>
            </a:r>
            <a:endParaRPr lang="pt-PT" dirty="0" smtClean="0">
              <a:solidFill>
                <a:schemeClr val="bg1">
                  <a:lumMod val="85000"/>
                </a:schemeClr>
              </a:solidFill>
            </a:endParaRPr>
          </a:p>
          <a:p>
            <a:endParaRPr lang="pt-BR"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2924944"/>
            <a:ext cx="6795014" cy="280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chemeClr val="bg1">
                    <a:lumMod val="85000"/>
                  </a:schemeClr>
                </a:solidFill>
              </a:rPr>
              <a:t>3. Content </a:t>
            </a:r>
            <a:r>
              <a:rPr lang="pt-PT" dirty="0" smtClean="0">
                <a:solidFill>
                  <a:srgbClr val="AEC908"/>
                </a:solidFill>
              </a:rPr>
              <a:t>Sharing</a:t>
            </a:r>
            <a:endParaRPr lang="pt-BR" dirty="0">
              <a:solidFill>
                <a:srgbClr val="AEC908"/>
              </a:solidFill>
            </a:endParaRPr>
          </a:p>
        </p:txBody>
      </p:sp>
      <p:sp>
        <p:nvSpPr>
          <p:cNvPr id="3" name="Content Placeholder 2"/>
          <p:cNvSpPr>
            <a:spLocks noGrp="1"/>
          </p:cNvSpPr>
          <p:nvPr>
            <p:ph idx="1"/>
          </p:nvPr>
        </p:nvSpPr>
        <p:spPr/>
        <p:txBody>
          <a:bodyPr/>
          <a:lstStyle/>
          <a:p>
            <a:r>
              <a:rPr lang="pt-BR" dirty="0" smtClean="0">
                <a:solidFill>
                  <a:schemeClr val="bg1">
                    <a:lumMod val="75000"/>
                  </a:schemeClr>
                </a:solidFill>
              </a:rPr>
              <a:t>Compartilhamento de informações entre diversos aplicativos</a:t>
            </a:r>
          </a:p>
          <a:p>
            <a:endParaRPr lang="pt-BR" dirty="0" smtClean="0">
              <a:solidFill>
                <a:schemeClr val="bg1">
                  <a:lumMod val="75000"/>
                </a:schemeClr>
              </a:solidFill>
            </a:endParaRPr>
          </a:p>
          <a:p>
            <a:r>
              <a:rPr lang="pt-BR" dirty="0" smtClean="0">
                <a:solidFill>
                  <a:srgbClr val="AEC908"/>
                </a:solidFill>
                <a:ea typeface="+mj-ea"/>
                <a:cs typeface="+mj-cs"/>
              </a:rPr>
              <a:t>Facebook</a:t>
            </a:r>
          </a:p>
          <a:p>
            <a:pPr lvl="1"/>
            <a:r>
              <a:rPr lang="pt-BR" dirty="0" smtClean="0">
                <a:solidFill>
                  <a:schemeClr val="bg1">
                    <a:lumMod val="75000"/>
                  </a:schemeClr>
                </a:solidFill>
                <a:ea typeface="+mj-ea"/>
                <a:cs typeface="+mj-cs"/>
              </a:rPr>
              <a:t>Título: </a:t>
            </a:r>
            <a:endParaRPr lang="pt-BR" dirty="0">
              <a:solidFill>
                <a:schemeClr val="bg1">
                  <a:lumMod val="75000"/>
                </a:schemeClr>
              </a:solidFill>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1043608" y="4797152"/>
            <a:ext cx="7432690" cy="1080120"/>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Nome do site:</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URL:</a:t>
            </a:r>
          </a:p>
          <a:p>
            <a:pPr lvl="1"/>
            <a:endParaRPr lang="pt-BR" dirty="0">
              <a:solidFill>
                <a:schemeClr val="bg1">
                  <a:lumMod val="75000"/>
                </a:schemeClr>
              </a:solidFill>
            </a:endParaRPr>
          </a:p>
        </p:txBody>
      </p:sp>
      <p:pic>
        <p:nvPicPr>
          <p:cNvPr id="2050" name="Picture 2"/>
          <p:cNvPicPr>
            <a:picLocks noChangeAspect="1" noChangeArrowheads="1"/>
          </p:cNvPicPr>
          <p:nvPr/>
        </p:nvPicPr>
        <p:blipFill>
          <a:blip r:embed="rId3" cstate="print"/>
          <a:srcRect/>
          <a:stretch>
            <a:fillRect/>
          </a:stretch>
        </p:blipFill>
        <p:spPr bwMode="auto">
          <a:xfrm>
            <a:off x="467544" y="2924944"/>
            <a:ext cx="8306533" cy="699318"/>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9552" y="5013176"/>
            <a:ext cx="7863274" cy="864096"/>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sz="4000" dirty="0">
                <a:solidFill>
                  <a:srgbClr val="AEC908"/>
                </a:solidFill>
              </a:rPr>
              <a:t>HTML5</a:t>
            </a:r>
            <a:r>
              <a:rPr lang="pt-PT" dirty="0" smtClean="0">
                <a:solidFill>
                  <a:schemeClr val="bg1">
                    <a:lumMod val="85000"/>
                  </a:schemeClr>
                </a:solidFill>
              </a:rPr>
              <a:t> – O que mudou?</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Multimídia</a:t>
            </a:r>
          </a:p>
          <a:p>
            <a:r>
              <a:rPr lang="pt-PT" dirty="0" smtClean="0">
                <a:solidFill>
                  <a:schemeClr val="bg1">
                    <a:lumMod val="85000"/>
                  </a:schemeClr>
                </a:solidFill>
              </a:rPr>
              <a:t>Multi-plataforma e dispositivos</a:t>
            </a:r>
          </a:p>
          <a:p>
            <a:r>
              <a:rPr lang="pt-PT" dirty="0" smtClean="0">
                <a:solidFill>
                  <a:schemeClr val="bg1">
                    <a:lumMod val="85000"/>
                  </a:schemeClr>
                </a:solidFill>
              </a:rPr>
              <a:t>Programação gráfica e de jogos</a:t>
            </a:r>
          </a:p>
          <a:p>
            <a:r>
              <a:rPr lang="pt-PT" dirty="0" smtClean="0">
                <a:solidFill>
                  <a:schemeClr val="bg1">
                    <a:lumMod val="85000"/>
                  </a:schemeClr>
                </a:solidFill>
              </a:rPr>
              <a:t>Simples, direto e robusto</a:t>
            </a:r>
          </a:p>
          <a:p>
            <a:r>
              <a:rPr lang="pt-PT" dirty="0" smtClean="0">
                <a:solidFill>
                  <a:schemeClr val="bg1">
                    <a:lumMod val="85000"/>
                  </a:schemeClr>
                </a:solidFill>
              </a:rPr>
              <a:t>Padronização </a:t>
            </a:r>
            <a:endParaRPr lang="pt-BR" dirty="0">
              <a:solidFill>
                <a:schemeClr val="bg1">
                  <a:lumMod val="85000"/>
                </a:schemeClr>
              </a:solidFill>
            </a:endParaRPr>
          </a:p>
        </p:txBody>
      </p:sp>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endParaRPr lang="pt-BR" dirty="0"/>
          </a:p>
          <a:p>
            <a:pPr lvl="1"/>
            <a:r>
              <a:rPr lang="pt-BR" dirty="0" smtClean="0">
                <a:solidFill>
                  <a:schemeClr val="bg1">
                    <a:lumMod val="75000"/>
                  </a:schemeClr>
                </a:solidFill>
              </a:rPr>
              <a:t>Descrição:</a:t>
            </a:r>
          </a:p>
        </p:txBody>
      </p:sp>
      <p:pic>
        <p:nvPicPr>
          <p:cNvPr id="3074" name="Picture 2"/>
          <p:cNvPicPr>
            <a:picLocks noChangeAspect="1" noChangeArrowheads="1"/>
          </p:cNvPicPr>
          <p:nvPr/>
        </p:nvPicPr>
        <p:blipFill>
          <a:blip r:embed="rId3" cstate="print"/>
          <a:srcRect/>
          <a:stretch>
            <a:fillRect/>
          </a:stretch>
        </p:blipFill>
        <p:spPr bwMode="auto">
          <a:xfrm>
            <a:off x="395536" y="3068960"/>
            <a:ext cx="8423396" cy="2520280"/>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Tipo de publicação:</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Imagem:</a:t>
            </a:r>
          </a:p>
          <a:p>
            <a:endParaRPr lang="pt-BR" dirty="0"/>
          </a:p>
        </p:txBody>
      </p:sp>
      <p:pic>
        <p:nvPicPr>
          <p:cNvPr id="4098" name="Picture 2"/>
          <p:cNvPicPr>
            <a:picLocks noChangeAspect="1" noChangeArrowheads="1"/>
          </p:cNvPicPr>
          <p:nvPr/>
        </p:nvPicPr>
        <p:blipFill>
          <a:blip r:embed="rId3" cstate="print"/>
          <a:srcRect/>
          <a:stretch>
            <a:fillRect/>
          </a:stretch>
        </p:blipFill>
        <p:spPr bwMode="auto">
          <a:xfrm>
            <a:off x="467544" y="4941168"/>
            <a:ext cx="8337768" cy="864096"/>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611560" y="3068960"/>
            <a:ext cx="6120679" cy="649409"/>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Facebook</a:t>
            </a:r>
          </a:p>
          <a:p>
            <a:pPr lvl="1"/>
            <a:r>
              <a:rPr lang="pt-BR" dirty="0" smtClean="0">
                <a:solidFill>
                  <a:schemeClr val="bg1">
                    <a:lumMod val="75000"/>
                  </a:schemeClr>
                </a:solidFill>
              </a:rPr>
              <a:t>Tipo da imagem:</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Largura e altura da imagem:</a:t>
            </a:r>
            <a:endParaRPr lang="pt-BR" dirty="0">
              <a:solidFill>
                <a:schemeClr val="bg1">
                  <a:lumMod val="75000"/>
                </a:schemeClr>
              </a:solidFill>
            </a:endParaRPr>
          </a:p>
        </p:txBody>
      </p:sp>
      <p:pic>
        <p:nvPicPr>
          <p:cNvPr id="5122" name="Picture 2"/>
          <p:cNvPicPr>
            <a:picLocks noChangeAspect="1" noChangeArrowheads="1"/>
          </p:cNvPicPr>
          <p:nvPr/>
        </p:nvPicPr>
        <p:blipFill>
          <a:blip r:embed="rId3" cstate="print"/>
          <a:srcRect/>
          <a:stretch>
            <a:fillRect/>
          </a:stretch>
        </p:blipFill>
        <p:spPr bwMode="auto">
          <a:xfrm>
            <a:off x="1043608" y="2780928"/>
            <a:ext cx="3888432" cy="768643"/>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043608" y="4509120"/>
            <a:ext cx="4180064" cy="648072"/>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1043608" y="5445224"/>
            <a:ext cx="4602973" cy="648072"/>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Twitter</a:t>
            </a:r>
          </a:p>
          <a:p>
            <a:pPr lvl="1"/>
            <a:r>
              <a:rPr lang="pt-BR" dirty="0" smtClean="0">
                <a:solidFill>
                  <a:schemeClr val="bg1">
                    <a:lumMod val="75000"/>
                  </a:schemeClr>
                </a:solidFill>
              </a:rPr>
              <a:t>Tipo de </a:t>
            </a:r>
            <a:r>
              <a:rPr lang="pt-BR" dirty="0" err="1" smtClean="0">
                <a:solidFill>
                  <a:schemeClr val="bg1">
                    <a:lumMod val="75000"/>
                  </a:schemeClr>
                </a:solidFill>
              </a:rPr>
              <a:t>Card</a:t>
            </a:r>
            <a:r>
              <a:rPr lang="pt-BR" dirty="0" smtClean="0">
                <a:solidFill>
                  <a:schemeClr val="bg1">
                    <a:lumMod val="75000"/>
                  </a:schemeClr>
                </a:solidFill>
              </a:rPr>
              <a:t>:</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Site:</a:t>
            </a:r>
          </a:p>
          <a:p>
            <a:pPr lvl="1"/>
            <a:endParaRPr lang="pt-BR" dirty="0" smtClean="0">
              <a:solidFill>
                <a:srgbClr val="AEC908"/>
              </a:solidFill>
            </a:endParaRPr>
          </a:p>
        </p:txBody>
      </p:sp>
      <p:pic>
        <p:nvPicPr>
          <p:cNvPr id="1026" name="Picture 2"/>
          <p:cNvPicPr>
            <a:picLocks noChangeAspect="1" noChangeArrowheads="1"/>
          </p:cNvPicPr>
          <p:nvPr/>
        </p:nvPicPr>
        <p:blipFill>
          <a:blip r:embed="rId3" cstate="print"/>
          <a:srcRect/>
          <a:stretch>
            <a:fillRect/>
          </a:stretch>
        </p:blipFill>
        <p:spPr bwMode="auto">
          <a:xfrm>
            <a:off x="1043608" y="2780928"/>
            <a:ext cx="6411592" cy="43204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115616" y="4653136"/>
            <a:ext cx="5505612" cy="360040"/>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3. Content </a:t>
            </a:r>
            <a:r>
              <a:rPr lang="pt-PT" dirty="0" smtClean="0">
                <a:solidFill>
                  <a:srgbClr val="AEC908"/>
                </a:solidFill>
              </a:rPr>
              <a:t>Sharing</a:t>
            </a:r>
            <a:endParaRPr lang="pt-BR" dirty="0"/>
          </a:p>
        </p:txBody>
      </p:sp>
      <p:sp>
        <p:nvSpPr>
          <p:cNvPr id="3" name="Content Placeholder 2"/>
          <p:cNvSpPr>
            <a:spLocks noGrp="1"/>
          </p:cNvSpPr>
          <p:nvPr>
            <p:ph idx="1"/>
          </p:nvPr>
        </p:nvSpPr>
        <p:spPr/>
        <p:txBody>
          <a:bodyPr/>
          <a:lstStyle/>
          <a:p>
            <a:r>
              <a:rPr lang="pt-BR" dirty="0" smtClean="0">
                <a:solidFill>
                  <a:srgbClr val="AEC908"/>
                </a:solidFill>
              </a:rPr>
              <a:t>Twitter</a:t>
            </a:r>
            <a:endParaRPr lang="pt-BR" dirty="0"/>
          </a:p>
          <a:p>
            <a:pPr lvl="1"/>
            <a:r>
              <a:rPr lang="pt-BR" dirty="0" smtClean="0">
                <a:solidFill>
                  <a:schemeClr val="bg1">
                    <a:lumMod val="75000"/>
                  </a:schemeClr>
                </a:solidFill>
              </a:rPr>
              <a:t>Título:</a:t>
            </a: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endParaRPr lang="pt-BR" dirty="0" smtClean="0">
              <a:solidFill>
                <a:schemeClr val="bg1">
                  <a:lumMod val="75000"/>
                </a:schemeClr>
              </a:solidFill>
            </a:endParaRPr>
          </a:p>
          <a:p>
            <a:pPr lvl="1"/>
            <a:r>
              <a:rPr lang="pt-BR" dirty="0" smtClean="0">
                <a:solidFill>
                  <a:schemeClr val="bg1">
                    <a:lumMod val="75000"/>
                  </a:schemeClr>
                </a:solidFill>
              </a:rPr>
              <a:t>Descrição:</a:t>
            </a:r>
          </a:p>
        </p:txBody>
      </p:sp>
      <p:pic>
        <p:nvPicPr>
          <p:cNvPr id="2050" name="Picture 2"/>
          <p:cNvPicPr>
            <a:picLocks noChangeAspect="1" noChangeArrowheads="1"/>
          </p:cNvPicPr>
          <p:nvPr/>
        </p:nvPicPr>
        <p:blipFill>
          <a:blip r:embed="rId3" cstate="print"/>
          <a:srcRect/>
          <a:stretch>
            <a:fillRect/>
          </a:stretch>
        </p:blipFill>
        <p:spPr bwMode="auto">
          <a:xfrm>
            <a:off x="827584" y="2924944"/>
            <a:ext cx="7807007" cy="648072"/>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827583" y="5085184"/>
            <a:ext cx="6993149" cy="648072"/>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4. Arquitetura</a:t>
            </a:r>
            <a:r>
              <a:rPr lang="pt-PT" dirty="0" smtClean="0">
                <a:solidFill>
                  <a:schemeClr val="bg1">
                    <a:lumMod val="85000"/>
                  </a:schemeClr>
                </a:solidFill>
              </a:rPr>
              <a:t> de informação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A categorização da informação em uma estrutura coerente e compreensível.</a:t>
            </a:r>
          </a:p>
          <a:p>
            <a:endParaRPr lang="pt-BR" dirty="0" smtClean="0">
              <a:solidFill>
                <a:schemeClr val="bg1">
                  <a:lumMod val="75000"/>
                </a:schemeClr>
              </a:solidFill>
            </a:endParaRPr>
          </a:p>
          <a:p>
            <a:r>
              <a:rPr lang="pt-BR" dirty="0" smtClean="0">
                <a:solidFill>
                  <a:schemeClr val="bg1">
                    <a:lumMod val="75000"/>
                  </a:schemeClr>
                </a:solidFill>
              </a:rPr>
              <a:t>A maioria das empresas está fazendo errado</a:t>
            </a:r>
          </a:p>
          <a:p>
            <a:endParaRPr lang="pt-BR" dirty="0" smtClean="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4. Arquitetura</a:t>
            </a:r>
            <a:r>
              <a:rPr lang="pt-PT" dirty="0" smtClean="0">
                <a:solidFill>
                  <a:schemeClr val="bg1">
                    <a:lumMod val="85000"/>
                  </a:schemeClr>
                </a:solidFill>
              </a:rPr>
              <a:t> de informação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Importância hierárquica das informações</a:t>
            </a:r>
          </a:p>
          <a:p>
            <a:endParaRPr lang="pt-BR" dirty="0"/>
          </a:p>
        </p:txBody>
      </p:sp>
      <p:pic>
        <p:nvPicPr>
          <p:cNvPr id="5" name="Picture 2"/>
          <p:cNvPicPr>
            <a:picLocks noChangeAspect="1" noChangeArrowheads="1"/>
          </p:cNvPicPr>
          <p:nvPr/>
        </p:nvPicPr>
        <p:blipFill>
          <a:blip r:embed="rId3" cstate="print"/>
          <a:srcRect/>
          <a:stretch>
            <a:fillRect/>
          </a:stretch>
        </p:blipFill>
        <p:spPr bwMode="auto">
          <a:xfrm>
            <a:off x="323528" y="2564904"/>
            <a:ext cx="8461344" cy="2016224"/>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5. Responsividade</a:t>
            </a:r>
            <a:endParaRPr lang="pt-BR" dirty="0"/>
          </a:p>
        </p:txBody>
      </p:sp>
      <p:sp>
        <p:nvSpPr>
          <p:cNvPr id="3" name="Content Placeholder 2"/>
          <p:cNvSpPr>
            <a:spLocks noGrp="1"/>
          </p:cNvSpPr>
          <p:nvPr>
            <p:ph idx="1"/>
          </p:nvPr>
        </p:nvSpPr>
        <p:spPr/>
        <p:txBody>
          <a:bodyPr/>
          <a:lstStyle/>
          <a:p>
            <a:r>
              <a:rPr lang="pt-BR" dirty="0" err="1" smtClean="0">
                <a:solidFill>
                  <a:schemeClr val="bg1">
                    <a:lumMod val="75000"/>
                  </a:schemeClr>
                </a:solidFill>
              </a:rPr>
              <a:t>Grids</a:t>
            </a:r>
            <a:r>
              <a:rPr lang="pt-BR" dirty="0" smtClean="0">
                <a:solidFill>
                  <a:schemeClr val="bg1">
                    <a:lumMod val="75000"/>
                  </a:schemeClr>
                </a:solidFill>
              </a:rPr>
              <a:t> Fluidos</a:t>
            </a:r>
          </a:p>
          <a:p>
            <a:endParaRPr lang="pt-BR" dirty="0" smtClean="0">
              <a:solidFill>
                <a:schemeClr val="bg1">
                  <a:lumMod val="75000"/>
                </a:schemeClr>
              </a:solidFill>
            </a:endParaRPr>
          </a:p>
          <a:p>
            <a:r>
              <a:rPr lang="pt-BR" dirty="0" smtClean="0">
                <a:solidFill>
                  <a:schemeClr val="bg1">
                    <a:lumMod val="75000"/>
                  </a:schemeClr>
                </a:solidFill>
              </a:rPr>
              <a:t>Design Adaptativo</a:t>
            </a:r>
          </a:p>
          <a:p>
            <a:endParaRPr lang="pt-BR" dirty="0" smtClean="0">
              <a:solidFill>
                <a:schemeClr val="bg1">
                  <a:lumMod val="75000"/>
                </a:schemeClr>
              </a:solidFill>
            </a:endParaRPr>
          </a:p>
          <a:p>
            <a:r>
              <a:rPr lang="pt-BR" dirty="0" smtClean="0">
                <a:solidFill>
                  <a:schemeClr val="bg1">
                    <a:lumMod val="75000"/>
                  </a:schemeClr>
                </a:solidFill>
              </a:rPr>
              <a:t>Conteúdo Flexível</a:t>
            </a:r>
          </a:p>
          <a:p>
            <a:endParaRPr lang="pt-BR" dirty="0" smtClean="0">
              <a:solidFill>
                <a:schemeClr val="bg1">
                  <a:lumMod val="75000"/>
                </a:schemeClr>
              </a:solidFill>
            </a:endParaRPr>
          </a:p>
          <a:p>
            <a:r>
              <a:rPr lang="pt-BR" dirty="0" smtClean="0">
                <a:solidFill>
                  <a:schemeClr val="bg1">
                    <a:lumMod val="75000"/>
                  </a:schemeClr>
                </a:solidFill>
              </a:rPr>
              <a:t>Otimização de desempenho</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4098" name="Picture 2"/>
          <p:cNvPicPr>
            <a:picLocks noChangeAspect="1" noChangeArrowheads="1"/>
          </p:cNvPicPr>
          <p:nvPr/>
        </p:nvPicPr>
        <p:blipFill>
          <a:blip r:embed="rId3" cstate="print"/>
          <a:srcRect/>
          <a:stretch>
            <a:fillRect/>
          </a:stretch>
        </p:blipFill>
        <p:spPr bwMode="auto">
          <a:xfrm>
            <a:off x="2267744" y="1268760"/>
            <a:ext cx="4924425" cy="5410200"/>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5122" name="Picture 2"/>
          <p:cNvPicPr>
            <a:picLocks noChangeAspect="1" noChangeArrowheads="1"/>
          </p:cNvPicPr>
          <p:nvPr/>
        </p:nvPicPr>
        <p:blipFill>
          <a:blip r:embed="rId3" cstate="print"/>
          <a:srcRect/>
          <a:stretch>
            <a:fillRect/>
          </a:stretch>
        </p:blipFill>
        <p:spPr bwMode="auto">
          <a:xfrm>
            <a:off x="2987824" y="1340768"/>
            <a:ext cx="3286125" cy="5286375"/>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mídia</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Músicas</a:t>
            </a:r>
          </a:p>
          <a:p>
            <a:r>
              <a:rPr lang="pt-PT" dirty="0" smtClean="0">
                <a:solidFill>
                  <a:schemeClr val="bg1">
                    <a:lumMod val="85000"/>
                  </a:schemeClr>
                </a:solidFill>
              </a:rPr>
              <a:t>Vídeos </a:t>
            </a:r>
            <a:endParaRPr lang="pt-BR" strike="sngStrike" dirty="0" smtClean="0">
              <a:solidFill>
                <a:schemeClr val="bg1">
                  <a:lumMod val="85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771800" y="3442692"/>
            <a:ext cx="3371788" cy="1571253"/>
          </a:xfrm>
          <a:prstGeom prst="rect">
            <a:avLst/>
          </a:prstGeom>
        </p:spPr>
      </p:pic>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pic>
        <p:nvPicPr>
          <p:cNvPr id="6147" name="Picture 3"/>
          <p:cNvPicPr>
            <a:picLocks noChangeAspect="1" noChangeArrowheads="1"/>
          </p:cNvPicPr>
          <p:nvPr/>
        </p:nvPicPr>
        <p:blipFill>
          <a:blip r:embed="rId3" cstate="print"/>
          <a:srcRect/>
          <a:stretch>
            <a:fillRect/>
          </a:stretch>
        </p:blipFill>
        <p:spPr bwMode="auto">
          <a:xfrm>
            <a:off x="3779912" y="1268760"/>
            <a:ext cx="1619250" cy="5400675"/>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5. Responsividade</a:t>
            </a:r>
            <a:endParaRPr lang="pt-BR" dirty="0"/>
          </a:p>
        </p:txBody>
      </p:sp>
      <p:sp>
        <p:nvSpPr>
          <p:cNvPr id="3" name="Content Placeholder 2"/>
          <p:cNvSpPr>
            <a:spLocks noGrp="1"/>
          </p:cNvSpPr>
          <p:nvPr>
            <p:ph idx="1"/>
          </p:nvPr>
        </p:nvSpPr>
        <p:spPr>
          <a:xfrm>
            <a:off x="457200" y="1600200"/>
            <a:ext cx="8291264" cy="5069160"/>
          </a:xfrm>
        </p:spPr>
        <p:txBody>
          <a:bodyPr>
            <a:normAutofit fontScale="92500"/>
          </a:bodyPr>
          <a:lstStyle/>
          <a:p>
            <a:pPr>
              <a:buNone/>
            </a:pPr>
            <a:r>
              <a:rPr lang="pt-BR" dirty="0" smtClean="0">
                <a:solidFill>
                  <a:schemeClr val="bg1">
                    <a:lumMod val="75000"/>
                  </a:schemeClr>
                </a:solidFill>
              </a:rPr>
              <a:t>O Google recomenda, e também te recompensa.</a:t>
            </a:r>
          </a:p>
          <a:p>
            <a:pPr>
              <a:buNone/>
            </a:pPr>
            <a:endParaRPr lang="pt-BR" dirty="0" smtClean="0">
              <a:solidFill>
                <a:schemeClr val="bg1">
                  <a:lumMod val="75000"/>
                </a:schemeClr>
              </a:solidFill>
            </a:endParaRPr>
          </a:p>
          <a:p>
            <a:pPr algn="ctr">
              <a:buNone/>
            </a:pPr>
            <a:r>
              <a:rPr lang="pt-BR" dirty="0" smtClean="0">
                <a:solidFill>
                  <a:schemeClr val="bg1">
                    <a:lumMod val="75000"/>
                  </a:schemeClr>
                </a:solidFill>
              </a:rPr>
              <a:t>“Sites que usam Web Design Responsivo, isto é, sites que funcionam em todos os dispositivos com o mesmo conjunto de </a:t>
            </a:r>
            <a:r>
              <a:rPr lang="pt-BR" dirty="0" err="1" smtClean="0">
                <a:solidFill>
                  <a:schemeClr val="bg1">
                    <a:lumMod val="75000"/>
                  </a:schemeClr>
                </a:solidFill>
              </a:rPr>
              <a:t>URLs</a:t>
            </a:r>
            <a:r>
              <a:rPr lang="pt-BR" dirty="0" smtClean="0">
                <a:solidFill>
                  <a:schemeClr val="bg1">
                    <a:lumMod val="75000"/>
                  </a:schemeClr>
                </a:solidFill>
              </a:rPr>
              <a:t>, com cada URL fornecendo o mesmo HTML a todos os dispositivos e usando apenas CSS para alterar como a página é processada no dispositivo. Essa é a configuração recomendada pelo Google.”</a:t>
            </a:r>
          </a:p>
          <a:p>
            <a:pPr algn="ctr">
              <a:buNone/>
            </a:pPr>
            <a:r>
              <a:rPr lang="pt-BR" sz="2200" b="1" dirty="0" smtClean="0">
                <a:solidFill>
                  <a:schemeClr val="bg1">
                    <a:lumMod val="75000"/>
                  </a:schemeClr>
                </a:solidFill>
              </a:rPr>
              <a:t>Fonte:</a:t>
            </a:r>
            <a:r>
              <a:rPr lang="pt-BR" sz="2200" dirty="0" smtClean="0">
                <a:solidFill>
                  <a:schemeClr val="bg1">
                    <a:lumMod val="75000"/>
                  </a:schemeClr>
                </a:solidFill>
              </a:rPr>
              <a:t> https://developers.google.com/webmasters/smartphone-sites/details</a:t>
            </a:r>
            <a:endParaRPr lang="pt-BR" sz="2200"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solidFill>
                <a:srgbClr val="AEC908"/>
              </a:solidFill>
            </a:endParaRPr>
          </a:p>
        </p:txBody>
      </p:sp>
      <p:sp>
        <p:nvSpPr>
          <p:cNvPr id="3" name="Content Placeholder 2"/>
          <p:cNvSpPr>
            <a:spLocks noGrp="1"/>
          </p:cNvSpPr>
          <p:nvPr>
            <p:ph idx="1"/>
          </p:nvPr>
        </p:nvSpPr>
        <p:spPr/>
        <p:txBody>
          <a:bodyPr>
            <a:normAutofit fontScale="92500"/>
          </a:bodyPr>
          <a:lstStyle/>
          <a:p>
            <a:r>
              <a:rPr lang="pt-BR" dirty="0" smtClean="0">
                <a:solidFill>
                  <a:schemeClr val="bg1">
                    <a:lumMod val="75000"/>
                  </a:schemeClr>
                </a:solidFill>
              </a:rPr>
              <a:t>&lt;header&gt; é usado para definir o cabeçalho de uma página ou sessão, e pode conter logo, títulos, menu de navegação, campo de busca, etc.</a:t>
            </a:r>
          </a:p>
          <a:p>
            <a:endParaRPr lang="pt-BR" dirty="0" smtClean="0">
              <a:solidFill>
                <a:schemeClr val="bg1">
                  <a:lumMod val="75000"/>
                </a:schemeClr>
              </a:solidFill>
            </a:endParaRPr>
          </a:p>
          <a:p>
            <a:r>
              <a:rPr lang="pt-BR" dirty="0" smtClean="0">
                <a:solidFill>
                  <a:schemeClr val="bg1">
                    <a:lumMod val="75000"/>
                  </a:schemeClr>
                </a:solidFill>
              </a:rPr>
              <a:t>&lt;</a:t>
            </a:r>
            <a:r>
              <a:rPr lang="pt-BR" dirty="0" err="1" smtClean="0">
                <a:solidFill>
                  <a:schemeClr val="bg1">
                    <a:lumMod val="75000"/>
                  </a:schemeClr>
                </a:solidFill>
              </a:rPr>
              <a:t>nav</a:t>
            </a:r>
            <a:r>
              <a:rPr lang="pt-BR" dirty="0" smtClean="0">
                <a:solidFill>
                  <a:schemeClr val="bg1">
                    <a:lumMod val="75000"/>
                  </a:schemeClr>
                </a:solidFill>
              </a:rPr>
              <a:t>&gt; serve para agrupar uma lista de links para outras partes do site, seja essa lista de navegação local ou global. Esses blocos de links podem estar em diferentes partes do layout, como no cabeçalho ou no rodapé.</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normAutofit/>
          </a:bodyPr>
          <a:lstStyle/>
          <a:p>
            <a:pPr algn="just"/>
            <a:r>
              <a:rPr lang="pt-BR" dirty="0" smtClean="0">
                <a:solidFill>
                  <a:schemeClr val="bg1">
                    <a:lumMod val="75000"/>
                  </a:schemeClr>
                </a:solidFill>
              </a:rPr>
              <a:t>&lt;</a:t>
            </a:r>
            <a:r>
              <a:rPr lang="pt-BR" dirty="0" err="1" smtClean="0">
                <a:solidFill>
                  <a:schemeClr val="bg1">
                    <a:lumMod val="75000"/>
                  </a:schemeClr>
                </a:solidFill>
              </a:rPr>
              <a:t>section</a:t>
            </a:r>
            <a:r>
              <a:rPr lang="pt-BR" dirty="0" smtClean="0">
                <a:solidFill>
                  <a:schemeClr val="bg1">
                    <a:lumMod val="75000"/>
                  </a:schemeClr>
                </a:solidFill>
              </a:rPr>
              <a:t>&gt; é o menos específico entre as novas </a:t>
            </a:r>
            <a:r>
              <a:rPr lang="pt-BR" dirty="0" err="1" smtClean="0">
                <a:solidFill>
                  <a:schemeClr val="bg1">
                    <a:lumMod val="75000"/>
                  </a:schemeClr>
                </a:solidFill>
              </a:rPr>
              <a:t>tags</a:t>
            </a:r>
            <a:r>
              <a:rPr lang="pt-BR" dirty="0" smtClean="0">
                <a:solidFill>
                  <a:schemeClr val="bg1">
                    <a:lumMod val="75000"/>
                  </a:schemeClr>
                </a:solidFill>
              </a:rPr>
              <a:t> do HTML5. A diferença do &lt;</a:t>
            </a:r>
            <a:r>
              <a:rPr lang="pt-BR" dirty="0" err="1" smtClean="0">
                <a:solidFill>
                  <a:schemeClr val="bg1">
                    <a:lumMod val="75000"/>
                  </a:schemeClr>
                </a:solidFill>
              </a:rPr>
              <a:t>section</a:t>
            </a:r>
            <a:r>
              <a:rPr lang="pt-BR" dirty="0" smtClean="0">
                <a:solidFill>
                  <a:schemeClr val="bg1">
                    <a:lumMod val="75000"/>
                  </a:schemeClr>
                </a:solidFill>
              </a:rPr>
              <a:t>&gt; para um &lt;div&gt; é que o primeiro serve para dividir o conteúdo em diferentes sessões, que podem conter elementos como &lt;header&gt; ou &lt;</a:t>
            </a:r>
            <a:r>
              <a:rPr lang="pt-BR" dirty="0" err="1" smtClean="0">
                <a:solidFill>
                  <a:schemeClr val="bg1">
                    <a:lumMod val="75000"/>
                  </a:schemeClr>
                </a:solidFill>
              </a:rPr>
              <a:t>article</a:t>
            </a:r>
            <a:r>
              <a:rPr lang="pt-BR" dirty="0" smtClean="0">
                <a:solidFill>
                  <a:schemeClr val="bg1">
                    <a:lumMod val="75000"/>
                  </a:schemeClr>
                </a:solidFill>
              </a:rPr>
              <a:t>&gt;, enquanto o segundo divide qualquer conteúdo, sem uma finalidade específica.</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article</a:t>
            </a:r>
            <a:r>
              <a:rPr lang="pt-BR" dirty="0" smtClean="0">
                <a:solidFill>
                  <a:schemeClr val="bg1">
                    <a:lumMod val="75000"/>
                  </a:schemeClr>
                </a:solidFill>
              </a:rPr>
              <a:t>&gt; serve para identificar um conteúdo independente e de maior relevância dentro da página, que pode ser </a:t>
            </a:r>
            <a:r>
              <a:rPr lang="pt-BR" dirty="0" err="1" smtClean="0">
                <a:solidFill>
                  <a:schemeClr val="bg1">
                    <a:lumMod val="75000"/>
                  </a:schemeClr>
                </a:solidFill>
              </a:rPr>
              <a:t>distribuido</a:t>
            </a:r>
            <a:r>
              <a:rPr lang="pt-BR" dirty="0" smtClean="0">
                <a:solidFill>
                  <a:schemeClr val="bg1">
                    <a:lumMod val="75000"/>
                  </a:schemeClr>
                </a:solidFill>
              </a:rPr>
              <a:t> via </a:t>
            </a:r>
            <a:r>
              <a:rPr lang="pt-BR" dirty="0" err="1" smtClean="0">
                <a:solidFill>
                  <a:schemeClr val="bg1">
                    <a:lumMod val="75000"/>
                  </a:schemeClr>
                </a:solidFill>
              </a:rPr>
              <a:t>feed</a:t>
            </a:r>
            <a:r>
              <a:rPr lang="pt-BR" dirty="0" smtClean="0">
                <a:solidFill>
                  <a:schemeClr val="bg1">
                    <a:lumMod val="75000"/>
                  </a:schemeClr>
                </a:solidFill>
              </a:rPr>
              <a:t>, como um </a:t>
            </a:r>
            <a:r>
              <a:rPr lang="pt-BR" dirty="0" err="1" smtClean="0">
                <a:solidFill>
                  <a:schemeClr val="bg1">
                    <a:lumMod val="75000"/>
                  </a:schemeClr>
                </a:solidFill>
              </a:rPr>
              <a:t>post</a:t>
            </a:r>
            <a:r>
              <a:rPr lang="pt-BR" dirty="0" smtClean="0">
                <a:solidFill>
                  <a:schemeClr val="bg1">
                    <a:lumMod val="75000"/>
                  </a:schemeClr>
                </a:solidFill>
              </a:rPr>
              <a:t>, artigo ou bloco de comentários. O elemento &lt;</a:t>
            </a:r>
            <a:r>
              <a:rPr lang="pt-BR" dirty="0" err="1" smtClean="0">
                <a:solidFill>
                  <a:schemeClr val="bg1">
                    <a:lumMod val="75000"/>
                  </a:schemeClr>
                </a:solidFill>
              </a:rPr>
              <a:t>article</a:t>
            </a:r>
            <a:r>
              <a:rPr lang="pt-BR" dirty="0" smtClean="0">
                <a:solidFill>
                  <a:schemeClr val="bg1">
                    <a:lumMod val="75000"/>
                  </a:schemeClr>
                </a:solidFill>
              </a:rPr>
              <a:t>&gt; pode conter outros elementos como &lt;header&gt; ou &lt;</a:t>
            </a:r>
            <a:r>
              <a:rPr lang="pt-BR" dirty="0" err="1" smtClean="0">
                <a:solidFill>
                  <a:schemeClr val="bg1">
                    <a:lumMod val="75000"/>
                  </a:schemeClr>
                </a:solidFill>
              </a:rPr>
              <a:t>footer</a:t>
            </a:r>
            <a:r>
              <a:rPr lang="pt-BR" dirty="0" smtClean="0">
                <a:solidFill>
                  <a:schemeClr val="bg1">
                    <a:lumMod val="75000"/>
                  </a:schemeClr>
                </a:solidFill>
              </a:rPr>
              <a:t>&gt;.</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aside</a:t>
            </a:r>
            <a:r>
              <a:rPr lang="pt-BR" dirty="0" smtClean="0">
                <a:solidFill>
                  <a:schemeClr val="bg1">
                    <a:lumMod val="75000"/>
                  </a:schemeClr>
                </a:solidFill>
              </a:rPr>
              <a:t>&gt; serve para mostrar conteúdos que fazem referência ao conteúdo principal à sua volta, como informações, blocos de navegação ou até mesmo publicidade.</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Algumas </a:t>
            </a:r>
            <a:r>
              <a:rPr lang="pt-BR" dirty="0" err="1" smtClean="0">
                <a:solidFill>
                  <a:srgbClr val="AEC908"/>
                </a:solidFill>
              </a:rPr>
              <a:t>tags</a:t>
            </a:r>
            <a:r>
              <a:rPr lang="pt-BR" dirty="0" smtClean="0">
                <a:solidFill>
                  <a:srgbClr val="AEC908"/>
                </a:solidFill>
              </a:rPr>
              <a:t> muito utilizadas</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&lt;</a:t>
            </a:r>
            <a:r>
              <a:rPr lang="pt-BR" dirty="0" err="1" smtClean="0">
                <a:solidFill>
                  <a:schemeClr val="bg1">
                    <a:lumMod val="75000"/>
                  </a:schemeClr>
                </a:solidFill>
              </a:rPr>
              <a:t>footer</a:t>
            </a:r>
            <a:r>
              <a:rPr lang="pt-BR" dirty="0" smtClean="0">
                <a:solidFill>
                  <a:schemeClr val="bg1">
                    <a:lumMod val="75000"/>
                  </a:schemeClr>
                </a:solidFill>
              </a:rPr>
              <a:t>&gt; representa o rodapé de um documento ou de uma sessão específica do mesmo, podendo conter informações relacionadas ao autor e ao copyright, blocos de navegação ou links relacionados.</a:t>
            </a:r>
            <a:endParaRPr lang="pt-BR" dirty="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HTML4 - velha estrutura</a:t>
            </a:r>
            <a:endParaRPr lang="pt-BR" dirty="0"/>
          </a:p>
        </p:txBody>
      </p:sp>
      <p:pic>
        <p:nvPicPr>
          <p:cNvPr id="8194" name="Picture 2"/>
          <p:cNvPicPr>
            <a:picLocks noChangeAspect="1" noChangeArrowheads="1"/>
          </p:cNvPicPr>
          <p:nvPr/>
        </p:nvPicPr>
        <p:blipFill>
          <a:blip r:embed="rId3" cstate="print"/>
          <a:srcRect/>
          <a:stretch>
            <a:fillRect/>
          </a:stretch>
        </p:blipFill>
        <p:spPr bwMode="auto">
          <a:xfrm>
            <a:off x="827584" y="1700808"/>
            <a:ext cx="7523360" cy="4577652"/>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HTML5 – novas marcações</a:t>
            </a:r>
            <a:endParaRPr lang="pt-BR" dirty="0"/>
          </a:p>
        </p:txBody>
      </p:sp>
      <p:pic>
        <p:nvPicPr>
          <p:cNvPr id="9218" name="Picture 2"/>
          <p:cNvPicPr>
            <a:picLocks noChangeAspect="1" noChangeArrowheads="1"/>
          </p:cNvPicPr>
          <p:nvPr/>
        </p:nvPicPr>
        <p:blipFill>
          <a:blip r:embed="rId3" cstate="print"/>
          <a:srcRect/>
          <a:stretch>
            <a:fillRect/>
          </a:stretch>
        </p:blipFill>
        <p:spPr bwMode="auto">
          <a:xfrm>
            <a:off x="755576" y="1484784"/>
            <a:ext cx="7670907" cy="4680198"/>
          </a:xfrm>
          <a:prstGeom prst="rect">
            <a:avLst/>
          </a:prstGeom>
          <a:noFill/>
          <a:ln w="9525">
            <a:noFill/>
            <a:miter lim="800000"/>
            <a:headEnd/>
            <a:tailEnd/>
          </a:ln>
        </p:spPr>
      </p:pic>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err="1" smtClean="0">
                <a:solidFill>
                  <a:srgbClr val="AEC908"/>
                </a:solidFill>
              </a:rPr>
              <a:t>Bora</a:t>
            </a:r>
            <a:r>
              <a:rPr lang="pt-BR" dirty="0" smtClean="0">
                <a:solidFill>
                  <a:srgbClr val="AEC908"/>
                </a:solidFill>
              </a:rPr>
              <a:t> programar?</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Voltando ao </a:t>
            </a:r>
            <a:r>
              <a:rPr lang="pt-BR" dirty="0" err="1" smtClean="0">
                <a:solidFill>
                  <a:schemeClr val="bg1">
                    <a:lumMod val="75000"/>
                  </a:schemeClr>
                </a:solidFill>
              </a:rPr>
              <a:t>Netbeans</a:t>
            </a:r>
            <a:r>
              <a:rPr lang="pt-BR" dirty="0" smtClean="0">
                <a:solidFill>
                  <a:schemeClr val="bg1">
                    <a:lumMod val="75000"/>
                  </a:schemeClr>
                </a:solidFill>
              </a:rPr>
              <a:t>...</a:t>
            </a:r>
          </a:p>
          <a:p>
            <a:pPr lvl="1">
              <a:buNone/>
            </a:pPr>
            <a:endParaRPr lang="pt-BR" dirty="0" smtClean="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mídia</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Vídeos</a:t>
            </a:r>
          </a:p>
          <a:p>
            <a:endParaRPr lang="pt-BR" dirty="0">
              <a:solidFill>
                <a:schemeClr val="bg1">
                  <a:lumMod val="85000"/>
                </a:schemeClr>
              </a:solidFill>
            </a:endParaRPr>
          </a:p>
        </p:txBody>
      </p:sp>
      <p:pic>
        <p:nvPicPr>
          <p:cNvPr id="1028" name="Picture 4"/>
          <p:cNvPicPr>
            <a:picLocks noChangeAspect="1" noChangeArrowheads="1"/>
          </p:cNvPicPr>
          <p:nvPr/>
        </p:nvPicPr>
        <p:blipFill>
          <a:blip r:embed="rId3"/>
          <a:srcRect/>
          <a:stretch>
            <a:fillRect/>
          </a:stretch>
        </p:blipFill>
        <p:spPr bwMode="auto">
          <a:xfrm>
            <a:off x="368576" y="2605087"/>
            <a:ext cx="8561142" cy="2109797"/>
          </a:xfrm>
          <a:prstGeom prst="rect">
            <a:avLst/>
          </a:prstGeom>
          <a:noFill/>
          <a:ln w="9525">
            <a:noFill/>
            <a:miter lim="800000"/>
            <a:headEnd/>
            <a:tailEnd/>
          </a:ln>
          <a:effectLst/>
        </p:spPr>
      </p:pic>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Referências</a:t>
            </a:r>
            <a:endParaRPr lang="pt-BR" dirty="0">
              <a:solidFill>
                <a:schemeClr val="bg1">
                  <a:lumMod val="85000"/>
                </a:schemeClr>
              </a:solidFill>
            </a:endParaRPr>
          </a:p>
        </p:txBody>
      </p:sp>
      <p:sp>
        <p:nvSpPr>
          <p:cNvPr id="3" name="Content Placeholder 2"/>
          <p:cNvSpPr>
            <a:spLocks noGrp="1"/>
          </p:cNvSpPr>
          <p:nvPr>
            <p:ph idx="1"/>
          </p:nvPr>
        </p:nvSpPr>
        <p:spPr/>
        <p:txBody>
          <a:bodyPr>
            <a:normAutofit fontScale="85000" lnSpcReduction="20000"/>
          </a:bodyPr>
          <a:lstStyle/>
          <a:p>
            <a:r>
              <a:rPr lang="pt-BR" dirty="0">
                <a:solidFill>
                  <a:schemeClr val="bg1">
                    <a:lumMod val="85000"/>
                  </a:schemeClr>
                </a:solidFill>
              </a:rPr>
              <a:t>http://</a:t>
            </a:r>
            <a:r>
              <a:rPr lang="pt-BR" dirty="0" smtClean="0">
                <a:solidFill>
                  <a:schemeClr val="bg1">
                    <a:lumMod val="85000"/>
                  </a:schemeClr>
                </a:solidFill>
              </a:rPr>
              <a:t>www.w3schools.com/html/html5_video.asp</a:t>
            </a:r>
          </a:p>
          <a:p>
            <a:endParaRPr lang="pt-BR" dirty="0" smtClean="0">
              <a:solidFill>
                <a:schemeClr val="bg1">
                  <a:lumMod val="85000"/>
                </a:schemeClr>
              </a:solidFill>
            </a:endParaRPr>
          </a:p>
          <a:p>
            <a:r>
              <a:rPr lang="pt-BR" dirty="0">
                <a:solidFill>
                  <a:schemeClr val="bg1">
                    <a:lumMod val="85000"/>
                  </a:schemeClr>
                </a:solidFill>
              </a:rPr>
              <a:t>http://www.html5rocks.com/pt/tutorials/video/basics</a:t>
            </a:r>
            <a:r>
              <a:rPr lang="pt-BR" dirty="0" smtClean="0">
                <a:solidFill>
                  <a:schemeClr val="bg1">
                    <a:lumMod val="85000"/>
                  </a:schemeClr>
                </a:solidFill>
              </a:rPr>
              <a:t>/</a:t>
            </a:r>
          </a:p>
          <a:p>
            <a:endParaRPr lang="pt-BR" dirty="0" smtClean="0">
              <a:solidFill>
                <a:schemeClr val="bg1">
                  <a:lumMod val="85000"/>
                </a:schemeClr>
              </a:solidFill>
            </a:endParaRPr>
          </a:p>
          <a:p>
            <a:r>
              <a:rPr lang="pt-BR" dirty="0">
                <a:solidFill>
                  <a:schemeClr val="bg1">
                    <a:lumMod val="85000"/>
                  </a:schemeClr>
                </a:solidFill>
              </a:rPr>
              <a:t>http://tableless.com.br/introducao-a-microdata-no-html5</a:t>
            </a:r>
            <a:r>
              <a:rPr lang="pt-BR" dirty="0" smtClean="0">
                <a:solidFill>
                  <a:schemeClr val="bg1">
                    <a:lumMod val="85000"/>
                  </a:schemeClr>
                </a:solidFill>
              </a:rPr>
              <a:t>/</a:t>
            </a:r>
          </a:p>
          <a:p>
            <a:endParaRPr lang="pt-BR" dirty="0" smtClean="0">
              <a:solidFill>
                <a:schemeClr val="bg1">
                  <a:lumMod val="85000"/>
                </a:schemeClr>
              </a:solidFill>
            </a:endParaRPr>
          </a:p>
          <a:p>
            <a:r>
              <a:rPr lang="pt-BR" dirty="0">
                <a:solidFill>
                  <a:schemeClr val="bg1">
                    <a:lumMod val="85000"/>
                  </a:schemeClr>
                </a:solidFill>
              </a:rPr>
              <a:t>http://schema.org</a:t>
            </a:r>
            <a:r>
              <a:rPr lang="pt-BR" dirty="0" smtClean="0">
                <a:solidFill>
                  <a:schemeClr val="bg1">
                    <a:lumMod val="85000"/>
                  </a:schemeClr>
                </a:solidFill>
              </a:rPr>
              <a:t>/</a:t>
            </a:r>
          </a:p>
          <a:p>
            <a:endParaRPr lang="pt-BR" dirty="0" smtClean="0">
              <a:solidFill>
                <a:schemeClr val="bg1">
                  <a:lumMod val="85000"/>
                </a:schemeClr>
              </a:solidFill>
            </a:endParaRPr>
          </a:p>
          <a:p>
            <a:r>
              <a:rPr lang="pt-BR" dirty="0" smtClean="0">
                <a:solidFill>
                  <a:schemeClr val="bg1">
                    <a:lumMod val="85000"/>
                  </a:schemeClr>
                </a:solidFill>
              </a:rPr>
              <a:t>https://developers.facebook.com/docs/sharing/best-practices</a:t>
            </a:r>
            <a:endParaRPr lang="pt-BR" dirty="0">
              <a:solidFill>
                <a:schemeClr val="bg1">
                  <a:lumMod val="8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chemeClr val="bg1">
                    <a:lumMod val="85000"/>
                  </a:schemeClr>
                </a:solidFill>
              </a:rPr>
              <a:t>Referências</a:t>
            </a:r>
            <a:endParaRPr lang="pt-BR" dirty="0">
              <a:solidFill>
                <a:schemeClr val="bg1">
                  <a:lumMod val="85000"/>
                </a:schemeClr>
              </a:solidFill>
            </a:endParaRPr>
          </a:p>
        </p:txBody>
      </p:sp>
      <p:sp>
        <p:nvSpPr>
          <p:cNvPr id="3" name="Content Placeholder 2"/>
          <p:cNvSpPr>
            <a:spLocks noGrp="1"/>
          </p:cNvSpPr>
          <p:nvPr>
            <p:ph idx="1"/>
          </p:nvPr>
        </p:nvSpPr>
        <p:spPr/>
        <p:txBody>
          <a:bodyPr>
            <a:normAutofit fontScale="77500" lnSpcReduction="20000"/>
          </a:bodyPr>
          <a:lstStyle/>
          <a:p>
            <a:r>
              <a:rPr lang="pt-BR" dirty="0">
                <a:solidFill>
                  <a:schemeClr val="bg1">
                    <a:lumMod val="85000"/>
                  </a:schemeClr>
                </a:solidFill>
              </a:rPr>
              <a:t>http://thejakegroup.com/blog/search-engine-optimization</a:t>
            </a:r>
            <a:r>
              <a:rPr lang="pt-BR" dirty="0" smtClean="0">
                <a:solidFill>
                  <a:schemeClr val="bg1">
                    <a:lumMod val="85000"/>
                  </a:schemeClr>
                </a:solidFill>
              </a:rPr>
              <a:t>/</a:t>
            </a:r>
          </a:p>
          <a:p>
            <a:endParaRPr lang="pt-BR" dirty="0">
              <a:solidFill>
                <a:schemeClr val="bg1">
                  <a:lumMod val="85000"/>
                </a:schemeClr>
              </a:solidFill>
            </a:endParaRPr>
          </a:p>
          <a:p>
            <a:r>
              <a:rPr lang="pt-BR" dirty="0" smtClean="0">
                <a:solidFill>
                  <a:schemeClr val="bg1">
                    <a:lumMod val="85000"/>
                  </a:schemeClr>
                </a:solidFill>
              </a:rPr>
              <a:t>http</a:t>
            </a:r>
            <a:r>
              <a:rPr lang="pt-BR" dirty="0">
                <a:solidFill>
                  <a:schemeClr val="bg1">
                    <a:lumMod val="85000"/>
                  </a:schemeClr>
                </a:solidFill>
              </a:rPr>
              <a:t>://</a:t>
            </a:r>
            <a:r>
              <a:rPr lang="pt-BR" dirty="0" smtClean="0">
                <a:solidFill>
                  <a:schemeClr val="bg1">
                    <a:lumMod val="85000"/>
                  </a:schemeClr>
                </a:solidFill>
              </a:rPr>
              <a:t>www.htmlprogressivo.net/2014/02/HTML-HTML5-Qual-a-Diferenca-O-que-muda.html</a:t>
            </a:r>
          </a:p>
          <a:p>
            <a:endParaRPr lang="pt-BR" dirty="0" smtClean="0">
              <a:solidFill>
                <a:schemeClr val="bg1">
                  <a:lumMod val="85000"/>
                </a:schemeClr>
              </a:solidFill>
            </a:endParaRPr>
          </a:p>
          <a:p>
            <a:r>
              <a:rPr lang="pt-BR" dirty="0" smtClean="0">
                <a:solidFill>
                  <a:schemeClr val="bg1">
                    <a:lumMod val="85000"/>
                  </a:schemeClr>
                </a:solidFill>
              </a:rPr>
              <a:t>http://tableless.com.br/afinal-o-que-muda-com-o-html-5/</a:t>
            </a:r>
          </a:p>
          <a:p>
            <a:endParaRPr lang="pt-BR" dirty="0" smtClean="0">
              <a:solidFill>
                <a:schemeClr val="bg1">
                  <a:lumMod val="85000"/>
                </a:schemeClr>
              </a:solidFill>
            </a:endParaRPr>
          </a:p>
          <a:p>
            <a:r>
              <a:rPr lang="pt-BR" dirty="0" smtClean="0">
                <a:solidFill>
                  <a:schemeClr val="bg1">
                    <a:lumMod val="85000"/>
                  </a:schemeClr>
                </a:solidFill>
              </a:rPr>
              <a:t>http://www.uxdesign.blog.br/arquitetura-de-informacao/html-outline/</a:t>
            </a:r>
          </a:p>
          <a:p>
            <a:endParaRPr lang="pt-BR" dirty="0" smtClean="0">
              <a:solidFill>
                <a:schemeClr val="bg1">
                  <a:lumMod val="85000"/>
                </a:schemeClr>
              </a:solidFill>
            </a:endParaRPr>
          </a:p>
          <a:p>
            <a:r>
              <a:rPr lang="pt-BR" dirty="0" smtClean="0">
                <a:solidFill>
                  <a:schemeClr val="bg1">
                    <a:lumMod val="85000"/>
                  </a:schemeClr>
                </a:solidFill>
              </a:rPr>
              <a:t>https://dev.twitter.com/cards/types/summary</a:t>
            </a:r>
            <a:endParaRPr lang="pt-BR" dirty="0">
              <a:solidFill>
                <a:schemeClr val="bg1">
                  <a:lumMod val="85000"/>
                </a:schemeClr>
              </a:solidFill>
            </a:endParaRPr>
          </a:p>
        </p:txBody>
      </p:sp>
    </p:spTree>
    <p:extLst>
      <p:ext uri="{BB962C8B-B14F-4D97-AF65-F5344CB8AC3E}">
        <p14:creationId xmlns:p14="http://schemas.microsoft.com/office/powerpoint/2010/main" xmlns="" val="19814612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Contato</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Dúvidas: </a:t>
            </a:r>
          </a:p>
          <a:p>
            <a:pPr lvl="1"/>
            <a:r>
              <a:rPr lang="pt-BR" dirty="0" smtClean="0">
                <a:solidFill>
                  <a:schemeClr val="bg1">
                    <a:lumMod val="75000"/>
                  </a:schemeClr>
                </a:solidFill>
              </a:rPr>
              <a:t>victorfrossard00@gmail.com</a:t>
            </a:r>
          </a:p>
          <a:p>
            <a:pPr>
              <a:buNone/>
            </a:pPr>
            <a:endParaRPr lang="pt-BR" dirty="0" smtClean="0">
              <a:solidFill>
                <a:schemeClr val="bg1">
                  <a:lumMod val="75000"/>
                </a:schemeClr>
              </a:solidFill>
            </a:endParaRPr>
          </a:p>
          <a:p>
            <a:r>
              <a:rPr lang="pt-BR" dirty="0" smtClean="0">
                <a:solidFill>
                  <a:schemeClr val="bg1">
                    <a:lumMod val="75000"/>
                  </a:schemeClr>
                </a:solidFill>
              </a:rPr>
              <a:t>Oportunidades</a:t>
            </a:r>
          </a:p>
          <a:p>
            <a:pPr lvl="1"/>
            <a:r>
              <a:rPr lang="pt-BR" dirty="0" smtClean="0">
                <a:solidFill>
                  <a:schemeClr val="bg1">
                    <a:lumMod val="75000"/>
                  </a:schemeClr>
                </a:solidFill>
              </a:rPr>
              <a:t>oportunidade@clickativo.com.br</a:t>
            </a:r>
          </a:p>
          <a:p>
            <a:pPr lvl="1"/>
            <a:r>
              <a:rPr lang="pt-BR" dirty="0" smtClean="0">
                <a:solidFill>
                  <a:schemeClr val="bg1">
                    <a:lumMod val="75000"/>
                  </a:schemeClr>
                </a:solidFill>
              </a:rPr>
              <a:t>clickativo.com.</a:t>
            </a:r>
            <a:r>
              <a:rPr lang="pt-BR" dirty="0" err="1" smtClean="0">
                <a:solidFill>
                  <a:schemeClr val="bg1">
                    <a:lumMod val="75000"/>
                  </a:schemeClr>
                </a:solidFill>
              </a:rPr>
              <a:t>br</a:t>
            </a:r>
            <a:endParaRPr lang="pt-BR" dirty="0" smtClean="0">
              <a:solidFill>
                <a:schemeClr val="bg1">
                  <a:lumMod val="75000"/>
                </a:schemeClr>
              </a:solidFill>
            </a:endParaRPr>
          </a:p>
          <a:p>
            <a:pPr lvl="1">
              <a:buNone/>
            </a:pPr>
            <a:endParaRPr lang="pt-BR" dirty="0" smtClean="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BR" dirty="0" smtClean="0">
                <a:solidFill>
                  <a:srgbClr val="AEC908"/>
                </a:solidFill>
              </a:rPr>
              <a:t>Pesquisa UVV</a:t>
            </a:r>
            <a:endParaRPr lang="pt-BR" dirty="0"/>
          </a:p>
        </p:txBody>
      </p:sp>
      <p:sp>
        <p:nvSpPr>
          <p:cNvPr id="3" name="Content Placeholder 2"/>
          <p:cNvSpPr>
            <a:spLocks noGrp="1"/>
          </p:cNvSpPr>
          <p:nvPr>
            <p:ph idx="1"/>
          </p:nvPr>
        </p:nvSpPr>
        <p:spPr/>
        <p:txBody>
          <a:bodyPr/>
          <a:lstStyle/>
          <a:p>
            <a:r>
              <a:rPr lang="pt-BR" dirty="0" smtClean="0">
                <a:solidFill>
                  <a:schemeClr val="bg1">
                    <a:lumMod val="75000"/>
                  </a:schemeClr>
                </a:solidFill>
              </a:rPr>
              <a:t>Acessem:</a:t>
            </a:r>
          </a:p>
          <a:p>
            <a:pPr lvl="1"/>
            <a:r>
              <a:rPr lang="pt-BR" dirty="0" smtClean="0">
                <a:solidFill>
                  <a:schemeClr val="bg1">
                    <a:lumMod val="75000"/>
                  </a:schemeClr>
                </a:solidFill>
              </a:rPr>
              <a:t>http://goo.gl/forms/P6vHK1Ydib</a:t>
            </a:r>
            <a:endParaRPr lang="pt-BR" dirty="0" smtClean="0">
              <a:solidFill>
                <a:schemeClr val="bg1">
                  <a:lumMod val="75000"/>
                </a:schemeClr>
              </a:solidFill>
            </a:endParaRPr>
          </a:p>
        </p:txBody>
      </p:sp>
    </p:spTree>
    <p:extLst>
      <p:ext uri="{BB962C8B-B14F-4D97-AF65-F5344CB8AC3E}">
        <p14:creationId xmlns:p14="http://schemas.microsoft.com/office/powerpoint/2010/main" xmlns="" val="1156373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a:solidFill>
                  <a:srgbClr val="AEC908"/>
                </a:solidFill>
              </a:rPr>
              <a:t>Multi</a:t>
            </a:r>
            <a:r>
              <a:rPr lang="pt-PT" dirty="0" smtClean="0">
                <a:solidFill>
                  <a:schemeClr val="bg1">
                    <a:lumMod val="85000"/>
                  </a:schemeClr>
                </a:solidFill>
              </a:rPr>
              <a:t>-plataforma e dispositivos</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smtClean="0">
                <a:solidFill>
                  <a:schemeClr val="bg1">
                    <a:lumMod val="85000"/>
                  </a:schemeClr>
                </a:solidFill>
              </a:rPr>
              <a:t>S.O. (Browsers)</a:t>
            </a:r>
          </a:p>
          <a:p>
            <a:r>
              <a:rPr lang="pt-PT" dirty="0" smtClean="0">
                <a:solidFill>
                  <a:schemeClr val="bg1">
                    <a:lumMod val="85000"/>
                  </a:schemeClr>
                </a:solidFill>
              </a:rPr>
              <a:t>Monitores</a:t>
            </a:r>
          </a:p>
          <a:p>
            <a:r>
              <a:rPr lang="pt-PT" dirty="0" smtClean="0">
                <a:solidFill>
                  <a:schemeClr val="bg1">
                    <a:lumMod val="85000"/>
                  </a:schemeClr>
                </a:solidFill>
              </a:rPr>
              <a:t>Dispositivos (Celulares, tables, pc’s)</a:t>
            </a:r>
          </a:p>
          <a:p>
            <a:r>
              <a:rPr lang="pt-PT" dirty="0" smtClean="0">
                <a:solidFill>
                  <a:schemeClr val="bg1">
                    <a:lumMod val="85000"/>
                  </a:schemeClr>
                </a:solidFill>
              </a:rPr>
              <a:t>Integração entre as plataformas</a:t>
            </a:r>
          </a:p>
          <a:p>
            <a:pPr marL="0" indent="0">
              <a:buNone/>
            </a:pPr>
            <a:endParaRPr lang="pt-BR" dirty="0">
              <a:solidFill>
                <a:schemeClr val="bg1">
                  <a:lumMod val="85000"/>
                </a:schemeClr>
              </a:solidFill>
            </a:endParaRPr>
          </a:p>
        </p:txBody>
      </p:sp>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BR" dirty="0" smtClean="0">
                <a:solidFill>
                  <a:schemeClr val="bg1">
                    <a:lumMod val="85000"/>
                  </a:schemeClr>
                </a:solidFill>
              </a:rPr>
              <a:t>Programação gráfica e de jogos</a:t>
            </a:r>
            <a:endParaRPr lang="pt-BR" dirty="0">
              <a:solidFill>
                <a:schemeClr val="bg1">
                  <a:lumMod val="85000"/>
                </a:schemeClr>
              </a:solidFill>
            </a:endParaRPr>
          </a:p>
        </p:txBody>
      </p:sp>
      <p:sp>
        <p:nvSpPr>
          <p:cNvPr id="3" name="Content Placeholder 2"/>
          <p:cNvSpPr>
            <a:spLocks noGrp="1"/>
          </p:cNvSpPr>
          <p:nvPr>
            <p:ph idx="1"/>
          </p:nvPr>
        </p:nvSpPr>
        <p:spPr/>
        <p:txBody>
          <a:bodyPr/>
          <a:lstStyle/>
          <a:p>
            <a:r>
              <a:rPr lang="pt-PT" dirty="0">
                <a:solidFill>
                  <a:srgbClr val="AEC908"/>
                </a:solidFill>
                <a:ea typeface="+mj-ea"/>
                <a:cs typeface="+mj-cs"/>
              </a:rPr>
              <a:t>Canvas</a:t>
            </a:r>
          </a:p>
          <a:p>
            <a:pPr lvl="1"/>
            <a:r>
              <a:rPr lang="pt-BR" dirty="0" smtClean="0">
                <a:solidFill>
                  <a:schemeClr val="bg1">
                    <a:lumMod val="85000"/>
                  </a:schemeClr>
                </a:solidFill>
              </a:rPr>
              <a:t>Facilidade na criação de áreas para renderizar aplicações gráficas</a:t>
            </a:r>
          </a:p>
          <a:p>
            <a:pPr lvl="1"/>
            <a:r>
              <a:rPr lang="pt-PT" dirty="0" smtClean="0">
                <a:solidFill>
                  <a:schemeClr val="bg1">
                    <a:lumMod val="85000"/>
                  </a:schemeClr>
                </a:solidFill>
              </a:rPr>
              <a:t>Simuladores</a:t>
            </a:r>
          </a:p>
          <a:p>
            <a:pPr lvl="1"/>
            <a:r>
              <a:rPr lang="pt-PT" dirty="0" smtClean="0">
                <a:solidFill>
                  <a:schemeClr val="bg1">
                    <a:lumMod val="85000"/>
                  </a:schemeClr>
                </a:solidFill>
              </a:rPr>
              <a:t>Vídeos </a:t>
            </a:r>
          </a:p>
          <a:p>
            <a:pPr lvl="1"/>
            <a:r>
              <a:rPr lang="pt-PT" dirty="0" smtClean="0">
                <a:solidFill>
                  <a:schemeClr val="bg1">
                    <a:lumMod val="85000"/>
                  </a:schemeClr>
                </a:solidFill>
              </a:rPr>
              <a:t>Jogos</a:t>
            </a:r>
          </a:p>
        </p:txBody>
      </p:sp>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normAutofit/>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endParaRPr lang="pt-BR" dirty="0">
              <a:solidFill>
                <a:srgbClr val="AEC908"/>
              </a:solidFill>
              <a:ea typeface="+mj-ea"/>
              <a:cs typeface="+mj-cs"/>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4164058"/>
            <a:ext cx="1789210" cy="3450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02554" y="2420888"/>
            <a:ext cx="4667997" cy="504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80512" cy="6885384"/>
          </a:xfrm>
          <a:prstGeom prst="rect">
            <a:avLst/>
          </a:prstGeom>
        </p:spPr>
      </p:pic>
      <p:sp>
        <p:nvSpPr>
          <p:cNvPr id="2" name="Title 1"/>
          <p:cNvSpPr>
            <a:spLocks noGrp="1"/>
          </p:cNvSpPr>
          <p:nvPr>
            <p:ph type="title"/>
          </p:nvPr>
        </p:nvSpPr>
        <p:spPr/>
        <p:txBody>
          <a:bodyPr/>
          <a:lstStyle/>
          <a:p>
            <a:r>
              <a:rPr lang="pt-PT" dirty="0" smtClean="0">
                <a:solidFill>
                  <a:srgbClr val="AEC908"/>
                </a:solidFill>
              </a:rPr>
              <a:t>Simples</a:t>
            </a:r>
            <a:r>
              <a:rPr lang="pt-PT" dirty="0" smtClean="0">
                <a:solidFill>
                  <a:schemeClr val="bg1">
                    <a:lumMod val="85000"/>
                  </a:schemeClr>
                </a:solidFill>
              </a:rPr>
              <a:t>, direto e robusto</a:t>
            </a:r>
            <a:endParaRPr lang="pt-BR" dirty="0"/>
          </a:p>
        </p:txBody>
      </p:sp>
      <p:sp>
        <p:nvSpPr>
          <p:cNvPr id="3" name="Content Placeholder 2"/>
          <p:cNvSpPr>
            <a:spLocks noGrp="1"/>
          </p:cNvSpPr>
          <p:nvPr>
            <p:ph idx="1"/>
          </p:nvPr>
        </p:nvSpPr>
        <p:spPr/>
        <p:txBody>
          <a:bodyPr/>
          <a:lstStyle/>
          <a:p>
            <a:r>
              <a:rPr lang="pt-PT" dirty="0" smtClean="0">
                <a:solidFill>
                  <a:schemeClr val="bg1">
                    <a:lumMod val="85000"/>
                  </a:schemeClr>
                </a:solidFill>
              </a:rPr>
              <a:t>Antes:</a:t>
            </a:r>
          </a:p>
          <a:p>
            <a:endParaRPr lang="pt-PT" dirty="0">
              <a:solidFill>
                <a:schemeClr val="bg1">
                  <a:lumMod val="85000"/>
                </a:schemeClr>
              </a:solidFill>
            </a:endParaRPr>
          </a:p>
          <a:p>
            <a:endParaRPr lang="pt-PT" dirty="0" smtClean="0">
              <a:solidFill>
                <a:schemeClr val="bg1">
                  <a:lumMod val="85000"/>
                </a:schemeClr>
              </a:solidFill>
            </a:endParaRPr>
          </a:p>
          <a:p>
            <a:r>
              <a:rPr lang="pt-PT" dirty="0">
                <a:solidFill>
                  <a:srgbClr val="AEC908"/>
                </a:solidFill>
                <a:ea typeface="+mj-ea"/>
                <a:cs typeface="+mj-cs"/>
              </a:rPr>
              <a:t>Depois:</a:t>
            </a:r>
          </a:p>
          <a:p>
            <a:pPr marL="0" indent="0">
              <a:buNone/>
            </a:pPr>
            <a:endParaRPr lang="pt-BR" dirty="0">
              <a:solidFill>
                <a:schemeClr val="bg1">
                  <a:lumMod val="85000"/>
                </a:schemeClr>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99592" y="2492896"/>
            <a:ext cx="5679991" cy="2880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83909" y="4221088"/>
            <a:ext cx="3333750" cy="238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608127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1230</Words>
  <Application>Microsoft Office PowerPoint</Application>
  <PresentationFormat>Apresentação na tela (4:3)</PresentationFormat>
  <Paragraphs>240</Paragraphs>
  <Slides>53</Slides>
  <Notes>0</Notes>
  <HiddenSlides>0</HiddenSlides>
  <MMClips>0</MMClips>
  <ScaleCrop>false</ScaleCrop>
  <HeadingPairs>
    <vt:vector size="4" baseType="variant">
      <vt:variant>
        <vt:lpstr>Tema</vt:lpstr>
      </vt:variant>
      <vt:variant>
        <vt:i4>1</vt:i4>
      </vt:variant>
      <vt:variant>
        <vt:lpstr>Títulos de slides</vt:lpstr>
      </vt:variant>
      <vt:variant>
        <vt:i4>53</vt:i4>
      </vt:variant>
    </vt:vector>
  </HeadingPairs>
  <TitlesOfParts>
    <vt:vector size="54" baseType="lpstr">
      <vt:lpstr>Office Theme</vt:lpstr>
      <vt:lpstr>HTML5 na prática em software web</vt:lpstr>
      <vt:lpstr>Apresentação</vt:lpstr>
      <vt:lpstr>HTML5 – O que mudou?</vt:lpstr>
      <vt:lpstr>Multimídia</vt:lpstr>
      <vt:lpstr>Multimídia</vt:lpstr>
      <vt:lpstr>Multi-plataforma e dispositivos</vt:lpstr>
      <vt:lpstr>Programação gráfica e de jogos</vt:lpstr>
      <vt:lpstr>Simples, direto e robusto</vt:lpstr>
      <vt:lpstr>Simples, direto e robusto</vt:lpstr>
      <vt:lpstr>Simples, direto e robusto</vt:lpstr>
      <vt:lpstr>Padronização</vt:lpstr>
      <vt:lpstr>5 Passos para tornar o seu HTML - 5</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1. SEO - Search Engine Optimization</vt:lpstr>
      <vt:lpstr>2. Microdata é semântica</vt:lpstr>
      <vt:lpstr>2. Microdata é semântica</vt:lpstr>
      <vt:lpstr>2. Microdata é semântica</vt:lpstr>
      <vt:lpstr>3. Content Sharing</vt:lpstr>
      <vt:lpstr>3. Content Sharing</vt:lpstr>
      <vt:lpstr>3. Content Sharing</vt:lpstr>
      <vt:lpstr>3. Content Sharing</vt:lpstr>
      <vt:lpstr>3. Content Sharing</vt:lpstr>
      <vt:lpstr>3. Content Sharing</vt:lpstr>
      <vt:lpstr>3. Content Sharing</vt:lpstr>
      <vt:lpstr>4. Arquitetura de informação</vt:lpstr>
      <vt:lpstr>4. Arquitetura de informação</vt:lpstr>
      <vt:lpstr>5. Responsividade</vt:lpstr>
      <vt:lpstr>5. Responsividade</vt:lpstr>
      <vt:lpstr>5. Responsividade</vt:lpstr>
      <vt:lpstr>5. Responsividade</vt:lpstr>
      <vt:lpstr>5. Responsividade</vt:lpstr>
      <vt:lpstr>Algumas tags muito utilizadas</vt:lpstr>
      <vt:lpstr>Algumas tags muito utilizadas</vt:lpstr>
      <vt:lpstr>Algumas tags muito utilizadas</vt:lpstr>
      <vt:lpstr>Algumas tags muito utilizadas</vt:lpstr>
      <vt:lpstr>Algumas tags muito utilizadas</vt:lpstr>
      <vt:lpstr>HTML4 - velha estrutura</vt:lpstr>
      <vt:lpstr>HTML5 – novas marcações</vt:lpstr>
      <vt:lpstr>Bora programar?</vt:lpstr>
      <vt:lpstr>Referências</vt:lpstr>
      <vt:lpstr>Referências</vt:lpstr>
      <vt:lpstr>Contato</vt:lpstr>
      <vt:lpstr>Pesquisa UVV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Frossard</dc:creator>
  <cp:lastModifiedBy>ClickAtivo</cp:lastModifiedBy>
  <cp:revision>64</cp:revision>
  <dcterms:created xsi:type="dcterms:W3CDTF">2015-10-24T21:58:24Z</dcterms:created>
  <dcterms:modified xsi:type="dcterms:W3CDTF">2015-10-28T14:16:56Z</dcterms:modified>
</cp:coreProperties>
</file>