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1" r:id="rId4"/>
    <p:sldId id="259" r:id="rId5"/>
    <p:sldId id="282" r:id="rId6"/>
    <p:sldId id="283" r:id="rId7"/>
    <p:sldId id="284" r:id="rId8"/>
    <p:sldId id="263" r:id="rId9"/>
    <p:sldId id="264" r:id="rId10"/>
    <p:sldId id="266" r:id="rId11"/>
    <p:sldId id="280" r:id="rId12"/>
    <p:sldId id="267" r:id="rId13"/>
    <p:sldId id="279" r:id="rId14"/>
    <p:sldId id="278" r:id="rId15"/>
    <p:sldId id="271" r:id="rId16"/>
    <p:sldId id="272" r:id="rId17"/>
    <p:sldId id="276" r:id="rId18"/>
    <p:sldId id="273" r:id="rId19"/>
    <p:sldId id="277"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E17D-EC9F-4170-B6CA-6CF5C3ED399D}"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C04CE5-5600-4461-AEB2-4C4D02D5430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5E17D-EC9F-4170-B6CA-6CF5C3ED399D}" type="datetimeFigureOut">
              <a:rPr lang="en-US" smtClean="0"/>
              <a:pPr/>
              <a:t>9/26/2019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04CE5-5600-4461-AEB2-4C4D02D5430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81000"/>
            <a:ext cx="8001000" cy="5940088"/>
          </a:xfrm>
          <a:prstGeom prst="rect">
            <a:avLst/>
          </a:prstGeom>
          <a:noFill/>
        </p:spPr>
        <p:txBody>
          <a:bodyPr wrap="square" rtlCol="0">
            <a:spAutoFit/>
          </a:bodyPr>
          <a:lstStyle/>
          <a:p>
            <a:pPr algn="ctr"/>
            <a:r>
              <a:rPr lang="en-US" sz="2000" b="1" u="sng" dirty="0" smtClean="0"/>
              <a:t>Cover Page</a:t>
            </a:r>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5940088"/>
          </a:xfrm>
          <a:prstGeom prst="rect">
            <a:avLst/>
          </a:prstGeom>
          <a:noFill/>
        </p:spPr>
        <p:txBody>
          <a:bodyPr wrap="square" rtlCol="0">
            <a:spAutoFit/>
          </a:bodyPr>
          <a:lstStyle/>
          <a:p>
            <a:pPr algn="ctr"/>
            <a:r>
              <a:rPr lang="en-US" sz="2000" b="1" u="sng" dirty="0" smtClean="0"/>
              <a:t>Proposed Work</a:t>
            </a:r>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991600" cy="6494085"/>
          </a:xfrm>
          <a:prstGeom prst="rect">
            <a:avLst/>
          </a:prstGeom>
          <a:noFill/>
        </p:spPr>
        <p:txBody>
          <a:bodyPr wrap="square" rtlCol="0">
            <a:spAutoFit/>
          </a:bodyPr>
          <a:lstStyle/>
          <a:p>
            <a:r>
              <a:rPr lang="en-US" sz="2000" b="1" dirty="0" smtClean="0"/>
              <a:t>4. Arnold Cat Map System   </a:t>
            </a:r>
          </a:p>
          <a:p>
            <a:r>
              <a:rPr lang="en-US" dirty="0" smtClean="0"/>
              <a:t>Rearrange the pixels of color image are presented using Arnold's Cat Map transformation. This transformation provides additional security of cipher system. The 2D Arnolds cat algorithm don’t modify or change the pixels values of the image pixels, yet it just scramble the image information as appeared in equation(1) for image coding ( first encryption) and equation(2) for image decoding ( last decryption).</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Where:</a:t>
            </a:r>
          </a:p>
          <a:p>
            <a:r>
              <a:rPr lang="en-US" dirty="0" smtClean="0"/>
              <a:t> </a:t>
            </a:r>
            <a:r>
              <a:rPr lang="en-US" dirty="0" err="1" smtClean="0"/>
              <a:t>p,q</a:t>
            </a:r>
            <a:r>
              <a:rPr lang="en-US" dirty="0" smtClean="0"/>
              <a:t>: represents the positive secret keys. </a:t>
            </a:r>
          </a:p>
          <a:p>
            <a:r>
              <a:rPr lang="en-US" dirty="0"/>
              <a:t> </a:t>
            </a:r>
            <a:r>
              <a:rPr lang="en-US" dirty="0" smtClean="0"/>
              <a:t>X,Y : original position of the image pixel before scrambling. </a:t>
            </a:r>
          </a:p>
          <a:p>
            <a:r>
              <a:rPr lang="en-US" dirty="0"/>
              <a:t> </a:t>
            </a:r>
            <a:r>
              <a:rPr lang="en-US" dirty="0" smtClean="0"/>
              <a:t>X',Y': new position of the image pixel after scrambling [7].  </a:t>
            </a:r>
          </a:p>
          <a:p>
            <a:endParaRPr lang="en-US" dirty="0" smtClean="0"/>
          </a:p>
          <a:p>
            <a:r>
              <a:rPr lang="en-US" dirty="0" smtClean="0"/>
              <a:t>The relationship between the neighboring pixels is entirely destroy and the original image seems deformation and meaningless after several iterations of applying 2D Arnold cat transformation. The Arnold cat map is a periodic transform, because the iterating image to many times it will return to original image. The statistical features are same as for encrypt image and original image after image shuffling which increase the security of encryption system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458200" cy="6463308"/>
          </a:xfrm>
          <a:prstGeom prst="rect">
            <a:avLst/>
          </a:prstGeom>
          <a:noFill/>
        </p:spPr>
        <p:txBody>
          <a:bodyPr wrap="square" rtlCol="0">
            <a:spAutoFit/>
          </a:bodyPr>
          <a:lstStyle/>
          <a:p>
            <a:r>
              <a:rPr lang="en-US" sz="2000" b="1" dirty="0" err="1" smtClean="0"/>
              <a:t>Vigener</a:t>
            </a:r>
            <a:r>
              <a:rPr lang="en-US" sz="2000" b="1" dirty="0" smtClean="0"/>
              <a:t> cipher:</a:t>
            </a:r>
            <a:endParaRPr lang="en-US" sz="2000" b="1" dirty="0" smtClean="0"/>
          </a:p>
          <a:p>
            <a:r>
              <a:rPr lang="en-US" dirty="0" smtClean="0"/>
              <a:t>In </a:t>
            </a:r>
            <a:r>
              <a:rPr lang="en-US" dirty="0" smtClean="0"/>
              <a:t>general, The key is specified by a sequence of the letters= k1,k2,……..,</a:t>
            </a:r>
            <a:r>
              <a:rPr lang="en-US" dirty="0" err="1" smtClean="0"/>
              <a:t>kd</a:t>
            </a:r>
            <a:r>
              <a:rPr lang="en-US" dirty="0" smtClean="0"/>
              <a:t>, where </a:t>
            </a:r>
            <a:r>
              <a:rPr lang="en-US" dirty="0" err="1" smtClean="0"/>
              <a:t>ki</a:t>
            </a:r>
            <a:r>
              <a:rPr lang="en-US" dirty="0" smtClean="0"/>
              <a:t> (</a:t>
            </a:r>
            <a:r>
              <a:rPr lang="en-US" dirty="0" err="1" smtClean="0"/>
              <a:t>i</a:t>
            </a:r>
            <a:r>
              <a:rPr lang="en-US" dirty="0" smtClean="0"/>
              <a:t>=1,2,….,d) gives the shifting amount in the </a:t>
            </a:r>
            <a:r>
              <a:rPr lang="en-US" dirty="0" err="1" smtClean="0"/>
              <a:t>ith</a:t>
            </a:r>
            <a:r>
              <a:rPr lang="en-US" dirty="0" smtClean="0"/>
              <a:t> alphabet that is [1,2</a:t>
            </a:r>
            <a:r>
              <a:rPr lang="en-US" dirty="0" smtClean="0"/>
              <a:t>]:</a:t>
            </a:r>
          </a:p>
          <a:p>
            <a:r>
              <a:rPr lang="en-US" dirty="0" smtClean="0"/>
              <a:t> </a:t>
            </a:r>
            <a:r>
              <a:rPr lang="en-US" dirty="0" smtClean="0"/>
              <a:t>F(a) = (a + </a:t>
            </a:r>
            <a:r>
              <a:rPr lang="en-US" dirty="0" err="1" smtClean="0"/>
              <a:t>ki</a:t>
            </a:r>
            <a:r>
              <a:rPr lang="en-US" dirty="0" smtClean="0"/>
              <a:t>) mod n …………………….. (1)  </a:t>
            </a:r>
            <a:endParaRPr lang="en-US" dirty="0" smtClean="0"/>
          </a:p>
          <a:p>
            <a:r>
              <a:rPr lang="en-US" dirty="0" smtClean="0"/>
              <a:t>Where </a:t>
            </a:r>
            <a:r>
              <a:rPr lang="en-US" dirty="0" err="1" smtClean="0"/>
              <a:t>ki</a:t>
            </a:r>
            <a:r>
              <a:rPr lang="en-US" dirty="0" smtClean="0"/>
              <a:t> : is the number of positions to be shifted in the </a:t>
            </a:r>
            <a:r>
              <a:rPr lang="en-US" dirty="0" err="1" smtClean="0"/>
              <a:t>ith</a:t>
            </a:r>
            <a:r>
              <a:rPr lang="en-US" dirty="0" smtClean="0"/>
              <a:t> alphabet. </a:t>
            </a:r>
            <a:endParaRPr lang="en-US" dirty="0" smtClean="0"/>
          </a:p>
          <a:p>
            <a:r>
              <a:rPr lang="en-US" dirty="0" smtClean="0"/>
              <a:t>	 </a:t>
            </a:r>
            <a:r>
              <a:rPr lang="en-US" dirty="0" smtClean="0"/>
              <a:t>a : is a single character of the alphabet.  </a:t>
            </a:r>
            <a:endParaRPr lang="en-US" dirty="0" smtClean="0"/>
          </a:p>
          <a:p>
            <a:r>
              <a:rPr lang="en-US" dirty="0" smtClean="0"/>
              <a:t>	</a:t>
            </a:r>
            <a:r>
              <a:rPr lang="en-US" dirty="0" smtClean="0"/>
              <a:t>n </a:t>
            </a:r>
            <a:r>
              <a:rPr lang="en-US" dirty="0" smtClean="0"/>
              <a:t>: is the size of the alphabet</a:t>
            </a:r>
            <a:r>
              <a:rPr lang="en-US" dirty="0" smtClean="0"/>
              <a:t>.</a:t>
            </a:r>
          </a:p>
          <a:p>
            <a:r>
              <a:rPr lang="en-US" dirty="0" smtClean="0"/>
              <a:t> </a:t>
            </a:r>
            <a:r>
              <a:rPr lang="en-US" dirty="0" smtClean="0"/>
              <a:t>This formatted used with text data. In digital image plaintext we used digital image key and used same equation (1) but with pixels of original image and key image after analysis them to main colors values Red (R ) , Green (G ) , Blue (B) such that applying the equation to each value : </a:t>
            </a:r>
            <a:endParaRPr lang="en-US" dirty="0" smtClean="0"/>
          </a:p>
          <a:p>
            <a:r>
              <a:rPr lang="en-US" dirty="0" smtClean="0"/>
              <a:t>	</a:t>
            </a:r>
            <a:r>
              <a:rPr lang="en-US" dirty="0" smtClean="0"/>
              <a:t>R</a:t>
            </a:r>
            <a:r>
              <a:rPr lang="en-US" dirty="0" smtClean="0"/>
              <a:t>’ = ER(</a:t>
            </a:r>
            <a:r>
              <a:rPr lang="en-US" dirty="0" err="1" smtClean="0"/>
              <a:t>aiR</a:t>
            </a:r>
            <a:r>
              <a:rPr lang="en-US" dirty="0" smtClean="0"/>
              <a:t>) = (</a:t>
            </a:r>
            <a:r>
              <a:rPr lang="en-US" dirty="0" err="1" smtClean="0"/>
              <a:t>aiR</a:t>
            </a:r>
            <a:r>
              <a:rPr lang="en-US" dirty="0" smtClean="0"/>
              <a:t> + </a:t>
            </a:r>
            <a:r>
              <a:rPr lang="en-US" dirty="0" err="1" smtClean="0"/>
              <a:t>kiR</a:t>
            </a:r>
            <a:r>
              <a:rPr lang="en-US" dirty="0" smtClean="0"/>
              <a:t>) mod 256 ………….. (2) </a:t>
            </a:r>
            <a:endParaRPr lang="en-US" dirty="0" smtClean="0"/>
          </a:p>
          <a:p>
            <a:r>
              <a:rPr lang="en-US" dirty="0" smtClean="0"/>
              <a:t>	</a:t>
            </a:r>
            <a:r>
              <a:rPr lang="en-US" dirty="0" smtClean="0"/>
              <a:t>G</a:t>
            </a:r>
            <a:r>
              <a:rPr lang="en-US" dirty="0" smtClean="0"/>
              <a:t>’ = EG(</a:t>
            </a:r>
            <a:r>
              <a:rPr lang="en-US" dirty="0" err="1" smtClean="0"/>
              <a:t>aiG</a:t>
            </a:r>
            <a:r>
              <a:rPr lang="en-US" dirty="0" smtClean="0"/>
              <a:t>) = (</a:t>
            </a:r>
            <a:r>
              <a:rPr lang="en-US" dirty="0" err="1" smtClean="0"/>
              <a:t>aiG</a:t>
            </a:r>
            <a:r>
              <a:rPr lang="en-US" dirty="0" smtClean="0"/>
              <a:t> + </a:t>
            </a:r>
            <a:r>
              <a:rPr lang="en-US" dirty="0" err="1" smtClean="0"/>
              <a:t>kiG</a:t>
            </a:r>
            <a:r>
              <a:rPr lang="en-US" dirty="0" smtClean="0"/>
              <a:t>) mod 256 ………….. (3</a:t>
            </a:r>
            <a:r>
              <a:rPr lang="en-US" dirty="0" smtClean="0"/>
              <a:t>)</a:t>
            </a:r>
          </a:p>
          <a:p>
            <a:r>
              <a:rPr lang="en-US" dirty="0" smtClean="0"/>
              <a:t>	</a:t>
            </a:r>
            <a:r>
              <a:rPr lang="en-US" dirty="0" smtClean="0"/>
              <a:t>B</a:t>
            </a:r>
            <a:r>
              <a:rPr lang="en-US" dirty="0" smtClean="0"/>
              <a:t>’ = EB(</a:t>
            </a:r>
            <a:r>
              <a:rPr lang="en-US" dirty="0" err="1" smtClean="0"/>
              <a:t>aiB</a:t>
            </a:r>
            <a:r>
              <a:rPr lang="en-US" dirty="0" smtClean="0"/>
              <a:t>) = (</a:t>
            </a:r>
            <a:r>
              <a:rPr lang="en-US" dirty="0" err="1" smtClean="0"/>
              <a:t>aiB</a:t>
            </a:r>
            <a:r>
              <a:rPr lang="en-US" dirty="0" smtClean="0"/>
              <a:t> + </a:t>
            </a:r>
            <a:r>
              <a:rPr lang="en-US" dirty="0" err="1" smtClean="0"/>
              <a:t>kiB</a:t>
            </a:r>
            <a:r>
              <a:rPr lang="en-US" dirty="0" smtClean="0"/>
              <a:t>) mod 256 ………….. (4) </a:t>
            </a:r>
            <a:endParaRPr lang="en-US" dirty="0" smtClean="0"/>
          </a:p>
          <a:p>
            <a:r>
              <a:rPr lang="en-US" dirty="0" smtClean="0"/>
              <a:t>Where</a:t>
            </a:r>
            <a:r>
              <a:rPr lang="en-US" dirty="0" smtClean="0"/>
              <a:t>:   </a:t>
            </a:r>
            <a:r>
              <a:rPr lang="en-US" dirty="0" err="1" smtClean="0"/>
              <a:t>ki</a:t>
            </a:r>
            <a:r>
              <a:rPr lang="en-US" dirty="0" smtClean="0"/>
              <a:t> : is a single pixel of key image.  </a:t>
            </a:r>
            <a:endParaRPr lang="en-US" dirty="0" smtClean="0"/>
          </a:p>
          <a:p>
            <a:r>
              <a:rPr lang="en-US" dirty="0" smtClean="0"/>
              <a:t>	</a:t>
            </a:r>
            <a:r>
              <a:rPr lang="en-US" dirty="0" smtClean="0"/>
              <a:t>a </a:t>
            </a:r>
            <a:r>
              <a:rPr lang="en-US" dirty="0" smtClean="0"/>
              <a:t>: is a single pixel of original ( plaintext) image </a:t>
            </a:r>
            <a:r>
              <a:rPr lang="en-US" dirty="0" smtClean="0"/>
              <a:t>.</a:t>
            </a:r>
          </a:p>
          <a:p>
            <a:r>
              <a:rPr lang="en-US" dirty="0" smtClean="0"/>
              <a:t>then </a:t>
            </a:r>
            <a:r>
              <a:rPr lang="en-US" dirty="0" smtClean="0"/>
              <a:t>captured the encrypted values R’,G’ and B’ to represent the cipher text pixel. In decryption process we used the decryption equations: </a:t>
            </a:r>
            <a:endParaRPr lang="en-US" dirty="0" smtClean="0"/>
          </a:p>
          <a:p>
            <a:r>
              <a:rPr lang="en-US" dirty="0" smtClean="0"/>
              <a:t>	</a:t>
            </a:r>
            <a:r>
              <a:rPr lang="en-US" dirty="0" smtClean="0"/>
              <a:t>R </a:t>
            </a:r>
            <a:r>
              <a:rPr lang="en-US" dirty="0" smtClean="0"/>
              <a:t>= DR(</a:t>
            </a:r>
            <a:r>
              <a:rPr lang="en-US" dirty="0" err="1" smtClean="0"/>
              <a:t>ciR</a:t>
            </a:r>
            <a:r>
              <a:rPr lang="en-US" dirty="0" smtClean="0"/>
              <a:t>) = (</a:t>
            </a:r>
            <a:r>
              <a:rPr lang="en-US" dirty="0" err="1" smtClean="0"/>
              <a:t>ciR</a:t>
            </a:r>
            <a:r>
              <a:rPr lang="en-US" dirty="0" smtClean="0"/>
              <a:t> - </a:t>
            </a:r>
            <a:r>
              <a:rPr lang="en-US" dirty="0" err="1" smtClean="0"/>
              <a:t>kiR</a:t>
            </a:r>
            <a:r>
              <a:rPr lang="en-US" dirty="0" smtClean="0"/>
              <a:t>) mod 256 …………….. (5) </a:t>
            </a:r>
            <a:endParaRPr lang="en-US" dirty="0" smtClean="0"/>
          </a:p>
          <a:p>
            <a:r>
              <a:rPr lang="en-US" dirty="0" smtClean="0"/>
              <a:t>	</a:t>
            </a:r>
            <a:r>
              <a:rPr lang="en-US" dirty="0" smtClean="0"/>
              <a:t>G </a:t>
            </a:r>
            <a:r>
              <a:rPr lang="en-US" dirty="0" smtClean="0"/>
              <a:t>= DG(</a:t>
            </a:r>
            <a:r>
              <a:rPr lang="en-US" dirty="0" err="1" smtClean="0"/>
              <a:t>ciG</a:t>
            </a:r>
            <a:r>
              <a:rPr lang="en-US" dirty="0" smtClean="0"/>
              <a:t>) = (</a:t>
            </a:r>
            <a:r>
              <a:rPr lang="en-US" dirty="0" err="1" smtClean="0"/>
              <a:t>ciG</a:t>
            </a:r>
            <a:r>
              <a:rPr lang="en-US" dirty="0" smtClean="0"/>
              <a:t> - </a:t>
            </a:r>
            <a:r>
              <a:rPr lang="en-US" dirty="0" err="1" smtClean="0"/>
              <a:t>kiG</a:t>
            </a:r>
            <a:r>
              <a:rPr lang="en-US" dirty="0" smtClean="0"/>
              <a:t>) mod 256 …………….. (6) </a:t>
            </a:r>
            <a:endParaRPr lang="en-US" dirty="0" smtClean="0"/>
          </a:p>
          <a:p>
            <a:r>
              <a:rPr lang="en-US" dirty="0" smtClean="0"/>
              <a:t>	</a:t>
            </a:r>
            <a:r>
              <a:rPr lang="en-US" dirty="0" smtClean="0"/>
              <a:t>B </a:t>
            </a:r>
            <a:r>
              <a:rPr lang="en-US" dirty="0" smtClean="0"/>
              <a:t>= DB(</a:t>
            </a:r>
            <a:r>
              <a:rPr lang="en-US" dirty="0" err="1" smtClean="0"/>
              <a:t>cib</a:t>
            </a:r>
            <a:r>
              <a:rPr lang="en-US" dirty="0" smtClean="0"/>
              <a:t>) = (</a:t>
            </a:r>
            <a:r>
              <a:rPr lang="en-US" dirty="0" err="1" smtClean="0"/>
              <a:t>cib</a:t>
            </a:r>
            <a:r>
              <a:rPr lang="en-US" dirty="0" smtClean="0"/>
              <a:t> - </a:t>
            </a:r>
            <a:r>
              <a:rPr lang="en-US" dirty="0" err="1" smtClean="0"/>
              <a:t>kib</a:t>
            </a:r>
            <a:r>
              <a:rPr lang="en-US" dirty="0" smtClean="0"/>
              <a:t>) mod 256 ………….. (7)  </a:t>
            </a:r>
            <a:endParaRPr lang="en-US" dirty="0" smtClean="0"/>
          </a:p>
          <a:p>
            <a:r>
              <a:rPr lang="en-US" dirty="0" smtClean="0"/>
              <a:t>Where</a:t>
            </a:r>
            <a:r>
              <a:rPr lang="en-US" dirty="0" smtClean="0"/>
              <a:t>:   </a:t>
            </a:r>
            <a:r>
              <a:rPr lang="en-US" dirty="0" err="1" smtClean="0"/>
              <a:t>ki</a:t>
            </a:r>
            <a:r>
              <a:rPr lang="en-US" dirty="0" smtClean="0"/>
              <a:t> : is a single pixel of key image.  </a:t>
            </a:r>
            <a:endParaRPr lang="en-US" dirty="0" smtClean="0"/>
          </a:p>
          <a:p>
            <a:r>
              <a:rPr lang="en-US" dirty="0" smtClean="0"/>
              <a:t>	</a:t>
            </a:r>
            <a:r>
              <a:rPr lang="en-US" dirty="0" smtClean="0"/>
              <a:t>c</a:t>
            </a:r>
            <a:r>
              <a:rPr lang="en-US" dirty="0" smtClean="0"/>
              <a:t>: is a single pixel of cipher image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909310"/>
          </a:xfrm>
          <a:prstGeom prst="rect">
            <a:avLst/>
          </a:prstGeom>
          <a:noFill/>
        </p:spPr>
        <p:txBody>
          <a:bodyPr wrap="square" rtlCol="0">
            <a:spAutoFit/>
          </a:bodyPr>
          <a:lstStyle/>
          <a:p>
            <a:r>
              <a:rPr lang="en-US" b="1" dirty="0" smtClean="0"/>
              <a:t> </a:t>
            </a:r>
            <a:r>
              <a:rPr lang="en-US" sz="2000" b="1" dirty="0" smtClean="0"/>
              <a:t>Hill cipher System  </a:t>
            </a:r>
            <a:r>
              <a:rPr lang="en-US" sz="2000" b="1" dirty="0" smtClean="0"/>
              <a:t>:</a:t>
            </a:r>
            <a:endParaRPr lang="en-US" b="1" dirty="0" smtClean="0"/>
          </a:p>
          <a:p>
            <a:r>
              <a:rPr lang="en-US" dirty="0" smtClean="0"/>
              <a:t>Hill cipher is first algorithm deals with more than two characters together[1,2,3,6]. This algorithm depends on Linear algebraic in its working.  Let d=3  </a:t>
            </a:r>
            <a:endParaRPr lang="en-US" dirty="0" smtClean="0"/>
          </a:p>
          <a:p>
            <a:r>
              <a:rPr lang="en-US" dirty="0" smtClean="0"/>
              <a:t> </a:t>
            </a:r>
            <a:r>
              <a:rPr lang="en-US" dirty="0" smtClean="0"/>
              <a:t>M= m1 m2, ,m3</a:t>
            </a:r>
            <a:r>
              <a:rPr lang="en-US" dirty="0" smtClean="0"/>
              <a:t>.</a:t>
            </a:r>
          </a:p>
          <a:p>
            <a:r>
              <a:rPr lang="en-US" dirty="0" smtClean="0"/>
              <a:t> </a:t>
            </a:r>
            <a:r>
              <a:rPr lang="en-US" dirty="0" smtClean="0"/>
              <a:t>C= c1, c2 </a:t>
            </a:r>
            <a:r>
              <a:rPr lang="en-US" dirty="0" smtClean="0"/>
              <a:t>where</a:t>
            </a:r>
            <a:r>
              <a:rPr lang="en-US" dirty="0" smtClean="0"/>
              <a:t>: </a:t>
            </a:r>
            <a:endParaRPr lang="en-US" dirty="0" smtClean="0"/>
          </a:p>
          <a:p>
            <a:r>
              <a:rPr lang="en-US" dirty="0" smtClean="0"/>
              <a:t>C1 </a:t>
            </a:r>
            <a:r>
              <a:rPr lang="en-US" dirty="0" smtClean="0"/>
              <a:t>=( k11m1 +k12m2) mod n </a:t>
            </a:r>
            <a:endParaRPr lang="en-US" dirty="0" smtClean="0"/>
          </a:p>
          <a:p>
            <a:r>
              <a:rPr lang="en-US" dirty="0" smtClean="0"/>
              <a:t>C2 </a:t>
            </a:r>
            <a:r>
              <a:rPr lang="en-US" dirty="0" smtClean="0"/>
              <a:t>=(k21m1 +k22m2) mod n </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dirty="0" err="1" smtClean="0"/>
              <a:t>Ek</a:t>
            </a:r>
            <a:r>
              <a:rPr lang="en-US" dirty="0" smtClean="0"/>
              <a:t>(M) = K*M …………………….. (8</a:t>
            </a:r>
            <a:r>
              <a:rPr lang="en-US" dirty="0" smtClean="0"/>
              <a:t>)</a:t>
            </a:r>
          </a:p>
          <a:p>
            <a:r>
              <a:rPr lang="en-US" dirty="0" smtClean="0"/>
              <a:t> </a:t>
            </a:r>
            <a:r>
              <a:rPr lang="en-US" dirty="0" err="1" smtClean="0"/>
              <a:t>Dk</a:t>
            </a:r>
            <a:r>
              <a:rPr lang="en-US" dirty="0" smtClean="0"/>
              <a:t>(C) = K-1 * C mod n ……………….. (9)  </a:t>
            </a:r>
            <a:endParaRPr lang="en-US" dirty="0" smtClean="0"/>
          </a:p>
          <a:p>
            <a:r>
              <a:rPr lang="en-US" dirty="0" smtClean="0"/>
              <a:t>	</a:t>
            </a:r>
            <a:r>
              <a:rPr lang="en-US" dirty="0" smtClean="0"/>
              <a:t> </a:t>
            </a:r>
            <a:r>
              <a:rPr lang="en-US" dirty="0" smtClean="0"/>
              <a:t>= K-1 K M mod n  </a:t>
            </a:r>
            <a:endParaRPr lang="en-US" dirty="0" smtClean="0"/>
          </a:p>
          <a:p>
            <a:r>
              <a:rPr lang="en-US" dirty="0" smtClean="0"/>
              <a:t>	</a:t>
            </a:r>
            <a:r>
              <a:rPr lang="en-US" dirty="0" smtClean="0"/>
              <a:t> = </a:t>
            </a:r>
            <a:r>
              <a:rPr lang="en-US" dirty="0" smtClean="0"/>
              <a:t>M </a:t>
            </a:r>
            <a:endParaRPr lang="en-US" dirty="0" smtClean="0"/>
          </a:p>
          <a:p>
            <a:r>
              <a:rPr lang="en-US" dirty="0" smtClean="0"/>
              <a:t>Where </a:t>
            </a:r>
            <a:r>
              <a:rPr lang="en-US" dirty="0" smtClean="0"/>
              <a:t>KK-1 mod n = I (Identical matrix)  </a:t>
            </a:r>
          </a:p>
          <a:p>
            <a:r>
              <a:rPr lang="en-US" dirty="0" smtClean="0"/>
              <a:t>In this research the same algorithm for encrypted color digital image is used, by breaking up the original image into pixels blocks inside the image. The size of these blocks determined according to the size of key metrics(K).and the vector M is an image also that is each vector m1,m2,m3 are the red, green, blue extracted from the key image.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077200" cy="4293483"/>
          </a:xfrm>
          <a:prstGeom prst="rect">
            <a:avLst/>
          </a:prstGeom>
          <a:noFill/>
        </p:spPr>
        <p:txBody>
          <a:bodyPr wrap="square" rtlCol="0">
            <a:spAutoFit/>
          </a:bodyPr>
          <a:lstStyle/>
          <a:p>
            <a:r>
              <a:rPr lang="en-US" sz="2000" b="1" dirty="0" smtClean="0"/>
              <a:t>4.Gauss Elimination Method  </a:t>
            </a:r>
          </a:p>
          <a:p>
            <a:pPr marL="274320">
              <a:spcBef>
                <a:spcPts val="600"/>
              </a:spcBef>
              <a:spcAft>
                <a:spcPts val="600"/>
              </a:spcAft>
            </a:pPr>
            <a:r>
              <a:rPr lang="en-US" dirty="0" smtClean="0"/>
              <a:t>Using Gauss elimination method in order to calculate the inverse matrix K-1.As a matter of first importance, we have to </a:t>
            </a:r>
            <a:r>
              <a:rPr lang="en-US" dirty="0" err="1" smtClean="0"/>
              <a:t>dene</a:t>
            </a:r>
            <a:r>
              <a:rPr lang="en-US" dirty="0" smtClean="0"/>
              <a:t> what it intends to say a matrix is in lessened line echelon structure. A matrix in decreased line (row) echelon structure is a column diminished framework which has been rearranged further by utilizing the heading ones to wipe out the non-zero entrances above them and beneath them.  </a:t>
            </a:r>
          </a:p>
          <a:p>
            <a:pPr marL="274320">
              <a:spcBef>
                <a:spcPts val="600"/>
              </a:spcBef>
              <a:spcAft>
                <a:spcPts val="600"/>
              </a:spcAft>
            </a:pPr>
            <a:r>
              <a:rPr lang="en-US" dirty="0" smtClean="0"/>
              <a:t>A framework is in lessened line echelon structure if </a:t>
            </a:r>
          </a:p>
          <a:p>
            <a:pPr marL="274320">
              <a:spcBef>
                <a:spcPts val="600"/>
              </a:spcBef>
              <a:spcAft>
                <a:spcPts val="600"/>
              </a:spcAft>
            </a:pPr>
            <a:r>
              <a:rPr lang="en-US" dirty="0" smtClean="0"/>
              <a:t> 1) The First nonzero sections of columns are equivalent to 1  </a:t>
            </a:r>
          </a:p>
          <a:p>
            <a:pPr marL="274320">
              <a:spcBef>
                <a:spcPts val="600"/>
              </a:spcBef>
              <a:spcAft>
                <a:spcPts val="600"/>
              </a:spcAft>
            </a:pPr>
            <a:r>
              <a:rPr lang="en-US" dirty="0" smtClean="0"/>
              <a:t>2) The principal nonzero passages of sequential columns seem to the right </a:t>
            </a:r>
          </a:p>
          <a:p>
            <a:pPr marL="274320">
              <a:spcBef>
                <a:spcPts val="600"/>
              </a:spcBef>
              <a:spcAft>
                <a:spcPts val="600"/>
              </a:spcAft>
            </a:pPr>
            <a:r>
              <a:rPr lang="en-US" dirty="0" smtClean="0"/>
              <a:t> 3) Lines of zeros show up at the lowest part  </a:t>
            </a:r>
          </a:p>
          <a:p>
            <a:pPr marL="274320">
              <a:spcBef>
                <a:spcPts val="600"/>
              </a:spcBef>
              <a:spcAft>
                <a:spcPts val="600"/>
              </a:spcAft>
            </a:pPr>
            <a:r>
              <a:rPr lang="en-US" dirty="0" smtClean="0"/>
              <a:t>4) Entrances above and underneath heading sections are zero.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381000"/>
            <a:ext cx="8153400" cy="6432530"/>
          </a:xfrm>
          <a:prstGeom prst="rect">
            <a:avLst/>
          </a:prstGeom>
          <a:noFill/>
        </p:spPr>
        <p:txBody>
          <a:bodyPr wrap="square" rtlCol="0">
            <a:spAutoFit/>
          </a:bodyPr>
          <a:lstStyle/>
          <a:p>
            <a:pPr algn="ctr"/>
            <a:r>
              <a:rPr lang="en-US" sz="2000" b="1" u="sng" dirty="0" smtClean="0"/>
              <a:t>Technology</a:t>
            </a:r>
          </a:p>
          <a:p>
            <a:pPr marL="91440">
              <a:spcBef>
                <a:spcPts val="600"/>
              </a:spcBef>
              <a:spcAft>
                <a:spcPts val="600"/>
              </a:spcAft>
            </a:pPr>
            <a:r>
              <a:rPr lang="en-US" b="1" dirty="0" smtClean="0"/>
              <a:t>Quantum </a:t>
            </a:r>
            <a:r>
              <a:rPr lang="en-US" b="1" dirty="0"/>
              <a:t>Cryptography</a:t>
            </a:r>
            <a:r>
              <a:rPr lang="en-US" dirty="0"/>
              <a:t>:</a:t>
            </a:r>
          </a:p>
          <a:p>
            <a:pPr marL="91440">
              <a:spcBef>
                <a:spcPts val="600"/>
              </a:spcBef>
              <a:spcAft>
                <a:spcPts val="600"/>
              </a:spcAft>
            </a:pPr>
            <a:r>
              <a:rPr lang="en-US" dirty="0"/>
              <a:t>Quantum Cryptography is a cryptography which allows storing sensitive data or transmitting it across insecure network channels so that it cannot be read by anyone except the particular or targeted recipient. So, Quantum is used for doing cryptographic tasks. Quantum Cryptography is almost based on classical cryptographic methods and extends these using quantum effects. Quantum Key Distribution (QKD) is used for generating a secret (private) key shared between sender and receiver using both channel .The private key obtained and then these key is used to encrypt messages that are sent over an insecure classical </a:t>
            </a:r>
            <a:r>
              <a:rPr lang="en-US" dirty="0" smtClean="0"/>
              <a:t>channel.</a:t>
            </a:r>
          </a:p>
          <a:p>
            <a:pPr marL="91440" lvl="0">
              <a:spcBef>
                <a:spcPts val="600"/>
              </a:spcBef>
              <a:spcAft>
                <a:spcPts val="600"/>
              </a:spcAft>
            </a:pPr>
            <a:endParaRPr lang="en-US" b="1" dirty="0" smtClean="0"/>
          </a:p>
          <a:p>
            <a:pPr marL="91440" lvl="0">
              <a:spcBef>
                <a:spcPts val="600"/>
              </a:spcBef>
              <a:spcAft>
                <a:spcPts val="600"/>
              </a:spcAft>
            </a:pPr>
            <a:r>
              <a:rPr lang="en-US" b="1" dirty="0" smtClean="0"/>
              <a:t>1. Quantum </a:t>
            </a:r>
            <a:r>
              <a:rPr lang="en-US" b="1" dirty="0"/>
              <a:t>Key Distribution (QKD):</a:t>
            </a:r>
          </a:p>
          <a:p>
            <a:pPr marL="91440">
              <a:spcBef>
                <a:spcPts val="600"/>
              </a:spcBef>
              <a:spcAft>
                <a:spcPts val="600"/>
              </a:spcAft>
            </a:pPr>
            <a:r>
              <a:rPr lang="en-US" dirty="0"/>
              <a:t>A QKD system contains two channels such as a quantum channel which is only used to transmit single photon transparent optical path and a classical channel which is channel can be a conventional IP channel. The key can be generated by communicating through quantum channels and then they communicate through classical channels to determine their measurements results leads to secret key bit. QKD systems continually generate new private keys that share automatically on both sides. </a:t>
            </a:r>
          </a:p>
          <a:p>
            <a:endParaRPr lang="en-US" b="1"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991600" cy="8340745"/>
          </a:xfrm>
          <a:prstGeom prst="rect">
            <a:avLst/>
          </a:prstGeom>
          <a:noFill/>
        </p:spPr>
        <p:txBody>
          <a:bodyPr wrap="square" rtlCol="0">
            <a:spAutoFit/>
          </a:bodyPr>
          <a:lstStyle/>
          <a:p>
            <a:pPr lvl="0"/>
            <a:endParaRPr lang="en-US" b="1" dirty="0" smtClean="0"/>
          </a:p>
          <a:p>
            <a:pPr marL="457200" lvl="0">
              <a:spcBef>
                <a:spcPts val="600"/>
              </a:spcBef>
              <a:spcAft>
                <a:spcPts val="600"/>
              </a:spcAft>
            </a:pPr>
            <a:r>
              <a:rPr lang="en-US" b="1" dirty="0" smtClean="0"/>
              <a:t>2.</a:t>
            </a:r>
            <a:r>
              <a:rPr lang="en-US" b="1" dirty="0"/>
              <a:t> BB84 Protocol:</a:t>
            </a:r>
          </a:p>
          <a:p>
            <a:pPr marL="457200">
              <a:spcBef>
                <a:spcPts val="600"/>
              </a:spcBef>
              <a:spcAft>
                <a:spcPts val="600"/>
              </a:spcAft>
            </a:pPr>
            <a:r>
              <a:rPr lang="en-US" dirty="0"/>
              <a:t>BB84 is a first quantum cryptography protocol. The protocol is possibly secure, building on the quantum property that information gain is barely potential at the expense of troubling the signal once the two states, we tend to try to tell apart don't seem to be orthogonal . It's expressed as a technique of firmly human activity a non- public key from one user to a different to be used in one-time pad coding.</a:t>
            </a:r>
          </a:p>
          <a:p>
            <a:pPr marL="457200" lvl="0">
              <a:spcBef>
                <a:spcPts val="600"/>
              </a:spcBef>
              <a:spcAft>
                <a:spcPts val="600"/>
              </a:spcAft>
            </a:pPr>
            <a:endParaRPr lang="en-US" dirty="0" smtClean="0"/>
          </a:p>
          <a:p>
            <a:pPr marL="457200" lvl="0">
              <a:spcBef>
                <a:spcPts val="600"/>
              </a:spcBef>
              <a:spcAft>
                <a:spcPts val="600"/>
              </a:spcAft>
            </a:pPr>
            <a:r>
              <a:rPr lang="en-US" b="1" dirty="0" smtClean="0"/>
              <a:t>3.One </a:t>
            </a:r>
            <a:r>
              <a:rPr lang="en-US" b="1" dirty="0"/>
              <a:t>Time pad:</a:t>
            </a:r>
          </a:p>
          <a:p>
            <a:pPr marL="457200">
              <a:spcBef>
                <a:spcPts val="600"/>
              </a:spcBef>
              <a:spcAft>
                <a:spcPts val="600"/>
              </a:spcAft>
            </a:pPr>
            <a:r>
              <a:rPr lang="en-US" dirty="0"/>
              <a:t>One-time pad (OTP) is an encryption technique that cannot be cracked, but requires the use of a one-time pre-shared key the same size as, or longer than, the message is being sent. In this technique, a plaintext is paired with a random secret key (also referred to as a one-time pad). Then, each bit or character of the plaintext is encrypted by combining it with the corresponding bit or character from the pad using modular addition. If the key is (1) truly random, (2) at least as long as the plaintext, (3) never reused in whole or in part, and (4) kept completely secret, then the resulting cipher text will be impossible to decrypt or </a:t>
            </a:r>
            <a:r>
              <a:rPr lang="en-US" dirty="0" smtClean="0"/>
              <a:t>break.</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457200"/>
            <a:ext cx="7924800" cy="5386090"/>
          </a:xfrm>
          <a:prstGeom prst="rect">
            <a:avLst/>
          </a:prstGeom>
          <a:noFill/>
        </p:spPr>
        <p:txBody>
          <a:bodyPr wrap="square" rtlCol="0">
            <a:spAutoFit/>
          </a:bodyPr>
          <a:lstStyle/>
          <a:p>
            <a:pPr algn="ctr"/>
            <a:r>
              <a:rPr lang="en-US" sz="2000" b="1" u="sng" dirty="0" smtClean="0"/>
              <a:t>Conclusion</a:t>
            </a:r>
          </a:p>
          <a:p>
            <a:endParaRPr lang="en-US" dirty="0"/>
          </a:p>
          <a:p>
            <a:r>
              <a:rPr lang="en-US" dirty="0" smtClean="0"/>
              <a:t>Based </a:t>
            </a:r>
            <a:r>
              <a:rPr lang="en-US" dirty="0"/>
              <a:t>on quantum mechanics and classical cryptography, quantum cryptography is a novel one in the field of cryptography. Compared with classical cryptography, its ultimate advantages are the unconditional security and the sniffing detection. These characteristics can solve cyberspace security critical problem for the future Internet. In particular, quantum cryptography provides security for various applications (e.g., Internet of things and smart </a:t>
            </a:r>
            <a:r>
              <a:rPr lang="en-US" dirty="0" smtClean="0"/>
              <a:t>cities) </a:t>
            </a:r>
            <a:r>
              <a:rPr lang="en-US" dirty="0"/>
              <a:t>in cyberspace for the future Internet</a:t>
            </a:r>
            <a:r>
              <a:rPr lang="en-US"/>
              <a:t>. </a:t>
            </a:r>
            <a:endParaRPr lang="en-US" dirty="0" smtClean="0"/>
          </a:p>
          <a:p>
            <a:r>
              <a:rPr lang="en-US" dirty="0" smtClean="0"/>
              <a:t>The quantum cryptography is surely more secure than that of classical cryptography approach as it is working on principles of quantum mechanics and the features provided by the quantum bits approach. The quantum cryptography is very helpful to perform secure exchange of multimedia data like videos and images. </a:t>
            </a:r>
          </a:p>
          <a:p>
            <a:r>
              <a:rPr lang="en-US" dirty="0" smtClean="0"/>
              <a:t>The Quantum cryptography is in its initial stages, lots of work needs to be done to improve its performance and overcome its limitations like the problems to implement it and to increase the communication rang and the bit transfer rate.</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696200" cy="6155531"/>
          </a:xfrm>
          <a:prstGeom prst="rect">
            <a:avLst/>
          </a:prstGeom>
          <a:noFill/>
        </p:spPr>
        <p:txBody>
          <a:bodyPr wrap="square" rtlCol="0">
            <a:spAutoFit/>
          </a:bodyPr>
          <a:lstStyle/>
          <a:p>
            <a:pPr algn="ctr"/>
            <a:r>
              <a:rPr lang="en-US" sz="2000" b="1" u="sng" dirty="0" smtClean="0"/>
              <a:t>Future Scopes</a:t>
            </a:r>
          </a:p>
          <a:p>
            <a:endParaRPr lang="en-US" sz="2000" b="1" u="sng" dirty="0" smtClean="0"/>
          </a:p>
          <a:p>
            <a:pPr marL="457200" indent="-457200"/>
            <a:r>
              <a:rPr lang="en-US" b="1" dirty="0" smtClean="0"/>
              <a:t>1. Unconditional </a:t>
            </a:r>
            <a:r>
              <a:rPr lang="en-US" b="1" dirty="0" smtClean="0"/>
              <a:t>Security: </a:t>
            </a:r>
          </a:p>
          <a:p>
            <a:pPr marL="457200" indent="-457200"/>
            <a:r>
              <a:rPr lang="en-US" dirty="0" smtClean="0"/>
              <a:t>                   The rapid development of quantum computing has also made many difficult problems in classical mathematics have the solvability in the field of quantum physics. For example, the DLP and the integer factorization problem have been solved in 1994. Therefore, exploring quantum cryptographic protocols will be an essential part of cyberspace security issues for future Internet.</a:t>
            </a:r>
            <a:endParaRPr lang="en-US" sz="2000" dirty="0" smtClean="0"/>
          </a:p>
          <a:p>
            <a:endParaRPr lang="en-US" sz="2000" dirty="0" smtClean="0"/>
          </a:p>
          <a:p>
            <a:r>
              <a:rPr lang="en-US" b="1" dirty="0" smtClean="0"/>
              <a:t>2. Sniffing Detection:</a:t>
            </a:r>
          </a:p>
          <a:p>
            <a:r>
              <a:rPr lang="en-US" dirty="0" smtClean="0"/>
              <a:t>               In optical fiber communications, the eavesdropper can get information from a part of the light signal. If an eavesdropper monitors the quantum channel, for a bit of quantum information, he will choose the same measuring base with the sender with a 50% probability. Therefore, the eavesdropper will be detected at a 50% probability for a bit of quantum information.</a:t>
            </a:r>
          </a:p>
          <a:p>
            <a:endParaRPr lang="en-US" sz="2000" b="1" u="sng" dirty="0" smtClean="0"/>
          </a:p>
          <a:p>
            <a:endParaRPr lang="en-US" sz="2000" b="1" u="sng" dirty="0" smtClean="0"/>
          </a:p>
          <a:p>
            <a:endParaRPr lang="en-US" sz="2000" b="1" u="sng" dirty="0" smtClean="0"/>
          </a:p>
          <a:p>
            <a:endParaRPr lang="en-US" sz="2000" b="1" u="sng" dirty="0" smtClean="0"/>
          </a:p>
          <a:p>
            <a:pPr algn="ctr"/>
            <a:endParaRPr lang="en-US" sz="2000" b="1" u="sng"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6916"/>
            <a:ext cx="8686800" cy="6771084"/>
          </a:xfrm>
          <a:prstGeom prst="rect">
            <a:avLst/>
          </a:prstGeom>
          <a:noFill/>
        </p:spPr>
        <p:txBody>
          <a:bodyPr wrap="square" rtlCol="0">
            <a:spAutoFit/>
          </a:bodyPr>
          <a:lstStyle/>
          <a:p>
            <a:pPr algn="ctr"/>
            <a:r>
              <a:rPr lang="en-US" sz="2000" b="1" u="sng" dirty="0" smtClean="0"/>
              <a:t>Introduction</a:t>
            </a:r>
          </a:p>
          <a:p>
            <a:r>
              <a:rPr lang="en-US" dirty="0" smtClean="0"/>
              <a:t>The 21</a:t>
            </a:r>
            <a:r>
              <a:rPr lang="en-US" baseline="30000" dirty="0" smtClean="0"/>
              <a:t>st</a:t>
            </a:r>
            <a:r>
              <a:rPr lang="en-US" dirty="0" smtClean="0"/>
              <a:t> century is a digital era where everything is a digital book. Every keystroke, every search is monitored, collected   It is said that “One picture is worth more than thousands words” as it can provide clear and more pictorial information than the information collected from the description for human interpretation.</a:t>
            </a:r>
          </a:p>
          <a:p>
            <a:r>
              <a:rPr lang="en-US" dirty="0" smtClean="0"/>
              <a:t>	Cryptography is the technique which is used for doing secure communication between two parties in the public environment where unauthorized user and malicious attackers are present. In cryptography there are two processes i.e. encryption and decryption performed at sender and receiver end respectively.	Cryptography techniques can be categorized according to their basic principle or protocols they follow. But here in this survey we are going to concentrate on two types of Cryptography techniques: Classical Cryptography and Quantum Cryptography</a:t>
            </a:r>
          </a:p>
          <a:p>
            <a:r>
              <a:rPr lang="en-US" dirty="0" smtClean="0"/>
              <a:t>	Classical cryptography is based on the mathematics and it relies on the computational difficulty of factorizing large number. The security of classical cryptosystem is based on the high complexity of the mathematical problem for the instance factorization of large number. And classical cryptosystem is further divided into two types: Symmetric System and Asymmetric System</a:t>
            </a:r>
          </a:p>
          <a:p>
            <a:r>
              <a:rPr lang="en-US" dirty="0" smtClean="0"/>
              <a:t>         Whereas the Quantum cryptography is based on physics and it relies on the laws of quantum mechanics. It is arising technology which emphasizes the phenomenon of Quantum physics in which two parties can have secure communication based on the invariabilities of the laws of the quantum mechanics. Quantum mechanics is the mathematical framework or set of rules for the construction of physical theories. Two important elements of quantum mechanics on which quantum cryptography depends: Heisenberg Uncertainty Principle (HUP) and Photon Polarization </a:t>
            </a:r>
            <a:r>
              <a:rPr lang="en-US" dirty="0" smtClean="0"/>
              <a:t>Principle</a:t>
            </a:r>
            <a:endParaRPr lang="en-US" b="1" u="sng"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228600"/>
            <a:ext cx="8763000" cy="6494085"/>
          </a:xfrm>
          <a:prstGeom prst="rect">
            <a:avLst/>
          </a:prstGeom>
          <a:noFill/>
        </p:spPr>
        <p:txBody>
          <a:bodyPr wrap="square" rtlCol="0">
            <a:spAutoFit/>
          </a:bodyPr>
          <a:lstStyle/>
          <a:p>
            <a:pPr lvl="0" algn="ctr"/>
            <a:r>
              <a:rPr lang="en-US" sz="2000" b="1" u="sng" dirty="0"/>
              <a:t>REFERENCES</a:t>
            </a:r>
          </a:p>
          <a:p>
            <a:r>
              <a:rPr lang="en-US" dirty="0"/>
              <a:t/>
            </a:r>
            <a:br>
              <a:rPr lang="en-US" dirty="0"/>
            </a:br>
            <a:r>
              <a:rPr lang="en-US" dirty="0" smtClean="0"/>
              <a:t>[</a:t>
            </a:r>
            <a:r>
              <a:rPr lang="en-US" dirty="0"/>
              <a:t>1] Serberry, Jennifer and Joserf Pieprzyk, “Cryptography, an Introduction to Computer Security”, Prentice Hall, 1989</a:t>
            </a:r>
            <a:r>
              <a:rPr lang="en-US" dirty="0" smtClean="0"/>
              <a:t>.</a:t>
            </a:r>
          </a:p>
          <a:p>
            <a:endParaRPr lang="en-US" dirty="0"/>
          </a:p>
          <a:p>
            <a:r>
              <a:rPr lang="en-US" dirty="0"/>
              <a:t>[2] Schneier, Bruce, “ Applied Cryptography, Protocols, Algorithms, and Source Codes in C” , Second </a:t>
            </a:r>
            <a:r>
              <a:rPr lang="en-US" dirty="0" smtClean="0"/>
              <a:t>Edition.</a:t>
            </a:r>
          </a:p>
          <a:p>
            <a:endParaRPr lang="en-US" dirty="0"/>
          </a:p>
          <a:p>
            <a:r>
              <a:rPr lang="en-US" dirty="0"/>
              <a:t>[3] Premlata sonawne, Leena Ragha, “Quantum Cryptography with Key Distribution in Wireless Network”, International Journal on Advanced Computer Theory and Engineering, ISSN: 2319-2526, volume 2, issue-6, 2013</a:t>
            </a:r>
            <a:r>
              <a:rPr lang="en-US" dirty="0" smtClean="0"/>
              <a:t>.</a:t>
            </a:r>
          </a:p>
          <a:p>
            <a:endParaRPr lang="en-US" dirty="0"/>
          </a:p>
          <a:p>
            <a:r>
              <a:rPr lang="en-US" dirty="0"/>
              <a:t>[4] Pooja Anil Patil, Renuka Boda, “Analysis of Cryptography: Classical Verses Quantum Cryptography”, International Research Journal of Engineering and Technology, e-ISSN: 2395-0056 p- ISSN: 2395-0072, Page no.1372-1376, volume: 03, Issue: 05, May 2016</a:t>
            </a:r>
            <a:r>
              <a:rPr lang="en-US" dirty="0" smtClean="0"/>
              <a:t>.</a:t>
            </a:r>
          </a:p>
          <a:p>
            <a:endParaRPr lang="en-US" dirty="0"/>
          </a:p>
          <a:p>
            <a:r>
              <a:rPr lang="en-US" dirty="0"/>
              <a:t>[5] Ms. Deepa Harihar Kulkarni, “Research Direction in Quantum Cryptography and Quantum Key Distribution”, International Journal of Scientific and Research Publications, ISSN: 2250-3153, volume 2, issue 6, June 2012</a:t>
            </a:r>
            <a:r>
              <a:rPr lang="en-US" dirty="0" smtClean="0"/>
              <a:t>.</a:t>
            </a:r>
          </a:p>
          <a:p>
            <a:endParaRPr lang="en-US" dirty="0"/>
          </a:p>
          <a:p>
            <a:endParaRPr lang="en-US" dirty="0" smtClean="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8077200" cy="5940088"/>
          </a:xfrm>
          <a:prstGeom prst="rect">
            <a:avLst/>
          </a:prstGeom>
          <a:noFill/>
        </p:spPr>
        <p:txBody>
          <a:bodyPr wrap="square" rtlCol="0">
            <a:spAutoFit/>
          </a:bodyPr>
          <a:lstStyle/>
          <a:p>
            <a:pPr algn="ctr"/>
            <a:r>
              <a:rPr lang="en-US" sz="2000" b="1" u="sng" dirty="0" smtClean="0"/>
              <a:t>Problem Statement</a:t>
            </a:r>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09600"/>
            <a:ext cx="7543800" cy="5632311"/>
          </a:xfrm>
          <a:prstGeom prst="rect">
            <a:avLst/>
          </a:prstGeom>
          <a:noFill/>
        </p:spPr>
        <p:txBody>
          <a:bodyPr wrap="square" rtlCol="0">
            <a:spAutoFit/>
          </a:bodyPr>
          <a:lstStyle/>
          <a:p>
            <a:pPr algn="ctr"/>
            <a:r>
              <a:rPr lang="en-US" sz="2000" b="1" u="sng" dirty="0" smtClean="0"/>
              <a:t>Scope</a:t>
            </a:r>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543800" cy="5632311"/>
          </a:xfrm>
          <a:prstGeom prst="rect">
            <a:avLst/>
          </a:prstGeom>
          <a:noFill/>
        </p:spPr>
        <p:txBody>
          <a:bodyPr wrap="square" rtlCol="0">
            <a:spAutoFit/>
          </a:bodyPr>
          <a:lstStyle/>
          <a:p>
            <a:pPr algn="ctr"/>
            <a:r>
              <a:rPr lang="en-US" sz="2000" b="1" u="sng" dirty="0" smtClean="0"/>
              <a:t>Objective</a:t>
            </a:r>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543800" cy="5632311"/>
          </a:xfrm>
          <a:prstGeom prst="rect">
            <a:avLst/>
          </a:prstGeom>
          <a:noFill/>
        </p:spPr>
        <p:txBody>
          <a:bodyPr wrap="square" rtlCol="0">
            <a:spAutoFit/>
          </a:bodyPr>
          <a:lstStyle/>
          <a:p>
            <a:pPr algn="ctr"/>
            <a:r>
              <a:rPr lang="en-US" sz="2000" b="1" u="sng" dirty="0" smtClean="0"/>
              <a:t>Goal or Motivation</a:t>
            </a:r>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543800" cy="5632311"/>
          </a:xfrm>
          <a:prstGeom prst="rect">
            <a:avLst/>
          </a:prstGeom>
          <a:noFill/>
        </p:spPr>
        <p:txBody>
          <a:bodyPr wrap="square" rtlCol="0">
            <a:spAutoFit/>
          </a:bodyPr>
          <a:lstStyle/>
          <a:p>
            <a:pPr algn="ctr"/>
            <a:r>
              <a:rPr lang="en-US" sz="2000" b="1" u="sng" dirty="0" smtClean="0"/>
              <a:t>Hardware and Software Requirement</a:t>
            </a:r>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a:p>
            <a:endParaRPr lang="en-US" sz="2000" b="1" u="sng"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1284</Words>
  <Application>Microsoft Office PowerPoint</Application>
  <PresentationFormat>On-screen Show (4:3)</PresentationFormat>
  <Paragraphs>223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dc:creator>
  <cp:lastModifiedBy>q</cp:lastModifiedBy>
  <cp:revision>19</cp:revision>
  <dcterms:created xsi:type="dcterms:W3CDTF">2019-09-26T07:30:49Z</dcterms:created>
  <dcterms:modified xsi:type="dcterms:W3CDTF">2019-09-26T10:46:22Z</dcterms:modified>
</cp:coreProperties>
</file>