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63" r:id="rId6"/>
    <p:sldId id="264" r:id="rId7"/>
    <p:sldId id="267" r:id="rId8"/>
    <p:sldId id="271" r:id="rId9"/>
    <p:sldId id="273" r:id="rId10"/>
    <p:sldId id="268" r:id="rId11"/>
    <p:sldId id="270" r:id="rId12"/>
    <p:sldId id="265" r:id="rId13"/>
    <p:sldId id="274" r:id="rId14"/>
    <p:sldId id="266" r:id="rId15"/>
    <p:sldId id="258" r:id="rId16"/>
    <p:sldId id="259" r:id="rId17"/>
    <p:sldId id="26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00022F-D463-4835-879F-49993C84A97D}"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6B797A26-1B30-4B0F-A878-CFAA7992B37A}">
      <dgm:prSet phldrT="[Text]"/>
      <dgm:spPr/>
      <dgm:t>
        <a:bodyPr/>
        <a:lstStyle/>
        <a:p>
          <a:r>
            <a:rPr lang="en-IN" dirty="0" smtClean="0"/>
            <a:t>Data Set Collection</a:t>
          </a:r>
          <a:endParaRPr lang="en-IN" dirty="0"/>
        </a:p>
      </dgm:t>
    </dgm:pt>
    <dgm:pt modelId="{4E4BAED7-1F22-4196-94D5-57A43A91477D}" type="parTrans" cxnId="{F8E7A19A-F6EC-4830-831A-E559747EE0FF}">
      <dgm:prSet/>
      <dgm:spPr/>
      <dgm:t>
        <a:bodyPr/>
        <a:lstStyle/>
        <a:p>
          <a:endParaRPr lang="en-IN"/>
        </a:p>
      </dgm:t>
    </dgm:pt>
    <dgm:pt modelId="{025509E7-D75B-4505-BD83-D0BEB9F9288F}" type="sibTrans" cxnId="{F8E7A19A-F6EC-4830-831A-E559747EE0FF}">
      <dgm:prSet/>
      <dgm:spPr/>
      <dgm:t>
        <a:bodyPr/>
        <a:lstStyle/>
        <a:p>
          <a:endParaRPr lang="en-IN"/>
        </a:p>
      </dgm:t>
    </dgm:pt>
    <dgm:pt modelId="{1D82186A-20E3-471E-864F-910570B973E3}">
      <dgm:prSet phldrT="[Text]"/>
      <dgm:spPr/>
      <dgm:t>
        <a:bodyPr/>
        <a:lstStyle/>
        <a:p>
          <a:r>
            <a:rPr lang="en-IN" dirty="0" smtClean="0"/>
            <a:t>Face  Detection and Normalization</a:t>
          </a:r>
          <a:endParaRPr lang="en-IN" dirty="0"/>
        </a:p>
      </dgm:t>
    </dgm:pt>
    <dgm:pt modelId="{7F94A607-0395-4396-B760-5F27954390C8}" type="parTrans" cxnId="{DBC637CE-E99A-469E-9418-3C4E6DC2E333}">
      <dgm:prSet/>
      <dgm:spPr/>
      <dgm:t>
        <a:bodyPr/>
        <a:lstStyle/>
        <a:p>
          <a:endParaRPr lang="en-IN"/>
        </a:p>
      </dgm:t>
    </dgm:pt>
    <dgm:pt modelId="{1F67BD24-58A4-4806-A259-11A4E2EDE793}" type="sibTrans" cxnId="{DBC637CE-E99A-469E-9418-3C4E6DC2E333}">
      <dgm:prSet/>
      <dgm:spPr/>
      <dgm:t>
        <a:bodyPr/>
        <a:lstStyle/>
        <a:p>
          <a:endParaRPr lang="en-IN"/>
        </a:p>
      </dgm:t>
    </dgm:pt>
    <dgm:pt modelId="{A5131ADB-B4E0-4B9E-BDAB-EB8F7B7FDD7C}">
      <dgm:prSet phldrT="[Text]"/>
      <dgm:spPr/>
      <dgm:t>
        <a:bodyPr/>
        <a:lstStyle/>
        <a:p>
          <a:r>
            <a:rPr lang="en-IN" dirty="0" smtClean="0"/>
            <a:t>Feature Extraction (Vector)</a:t>
          </a:r>
          <a:endParaRPr lang="en-IN" dirty="0"/>
        </a:p>
      </dgm:t>
    </dgm:pt>
    <dgm:pt modelId="{A815E009-D581-4576-8FD7-DD38A288B414}" type="parTrans" cxnId="{F292E1C8-91BF-44CF-8591-F1F4604EF895}">
      <dgm:prSet/>
      <dgm:spPr/>
      <dgm:t>
        <a:bodyPr/>
        <a:lstStyle/>
        <a:p>
          <a:endParaRPr lang="en-IN"/>
        </a:p>
      </dgm:t>
    </dgm:pt>
    <dgm:pt modelId="{8FFEF4F1-CF71-4C7D-A0A6-5DA2DA46767D}" type="sibTrans" cxnId="{F292E1C8-91BF-44CF-8591-F1F4604EF895}">
      <dgm:prSet/>
      <dgm:spPr/>
      <dgm:t>
        <a:bodyPr/>
        <a:lstStyle/>
        <a:p>
          <a:endParaRPr lang="en-IN"/>
        </a:p>
      </dgm:t>
    </dgm:pt>
    <dgm:pt modelId="{625C383A-056C-4970-84C2-6054B2A01DDE}">
      <dgm:prSet/>
      <dgm:spPr/>
      <dgm:t>
        <a:bodyPr/>
        <a:lstStyle/>
        <a:p>
          <a:r>
            <a:rPr lang="en-IN" dirty="0" smtClean="0"/>
            <a:t>Data set classification and Model generation</a:t>
          </a:r>
          <a:endParaRPr lang="en-IN" dirty="0"/>
        </a:p>
      </dgm:t>
    </dgm:pt>
    <dgm:pt modelId="{32874CFF-AC86-48A4-8284-824D2ECF14D5}" type="parTrans" cxnId="{61DD0817-8A7E-4F2C-8549-423BF2EA5D9A}">
      <dgm:prSet/>
      <dgm:spPr/>
      <dgm:t>
        <a:bodyPr/>
        <a:lstStyle/>
        <a:p>
          <a:endParaRPr lang="en-IN"/>
        </a:p>
      </dgm:t>
    </dgm:pt>
    <dgm:pt modelId="{323FD3E7-7797-4172-997D-CA71FB972FC8}" type="sibTrans" cxnId="{61DD0817-8A7E-4F2C-8549-423BF2EA5D9A}">
      <dgm:prSet/>
      <dgm:spPr/>
      <dgm:t>
        <a:bodyPr/>
        <a:lstStyle/>
        <a:p>
          <a:endParaRPr lang="en-IN"/>
        </a:p>
      </dgm:t>
    </dgm:pt>
    <dgm:pt modelId="{979FB014-CE6A-476A-9D16-1986A728266C}">
      <dgm:prSet/>
      <dgm:spPr/>
      <dgm:t>
        <a:bodyPr/>
        <a:lstStyle/>
        <a:p>
          <a:r>
            <a:rPr lang="en-IN" dirty="0" smtClean="0"/>
            <a:t>Emotion Reorganization</a:t>
          </a:r>
          <a:endParaRPr lang="en-IN" dirty="0"/>
        </a:p>
      </dgm:t>
    </dgm:pt>
    <dgm:pt modelId="{930E89B1-9497-4EC7-8326-EE7949500A66}" type="parTrans" cxnId="{36DCAA70-CB06-4491-8D07-DDF88F6FF114}">
      <dgm:prSet/>
      <dgm:spPr/>
      <dgm:t>
        <a:bodyPr/>
        <a:lstStyle/>
        <a:p>
          <a:endParaRPr lang="en-IN"/>
        </a:p>
      </dgm:t>
    </dgm:pt>
    <dgm:pt modelId="{41451982-C580-492F-B8C3-D972230BFB05}" type="sibTrans" cxnId="{36DCAA70-CB06-4491-8D07-DDF88F6FF114}">
      <dgm:prSet/>
      <dgm:spPr/>
      <dgm:t>
        <a:bodyPr/>
        <a:lstStyle/>
        <a:p>
          <a:endParaRPr lang="en-IN"/>
        </a:p>
      </dgm:t>
    </dgm:pt>
    <dgm:pt modelId="{E6DF189D-9255-44EB-83B5-E68F78E1AF99}">
      <dgm:prSet/>
      <dgm:spPr/>
      <dgm:t>
        <a:bodyPr/>
        <a:lstStyle/>
        <a:p>
          <a:r>
            <a:rPr lang="en-US" dirty="0" smtClean="0"/>
            <a:t>In the next step, anthropometric data set‐based system predicts the approximate location of the principal features such as eyes, nose and mouth. Of course, whole procedure is repeated to predict the sub features, relative to principal features, and verified with collocation statistic to reject any misallocated features.</a:t>
          </a:r>
          <a:endParaRPr lang="en-IN" dirty="0"/>
        </a:p>
      </dgm:t>
    </dgm:pt>
    <dgm:pt modelId="{2376172C-66F8-4F11-94AA-C74CC852C7EC}" type="parTrans" cxnId="{552635D2-A686-4EDC-A1C3-C80A84285713}">
      <dgm:prSet/>
      <dgm:spPr/>
      <dgm:t>
        <a:bodyPr/>
        <a:lstStyle/>
        <a:p>
          <a:endParaRPr lang="en-IN"/>
        </a:p>
      </dgm:t>
    </dgm:pt>
    <dgm:pt modelId="{4940657B-ABF9-403F-9255-485B05B6DFB4}" type="sibTrans" cxnId="{552635D2-A686-4EDC-A1C3-C80A84285713}">
      <dgm:prSet/>
      <dgm:spPr/>
      <dgm:t>
        <a:bodyPr/>
        <a:lstStyle/>
        <a:p>
          <a:endParaRPr lang="en-IN"/>
        </a:p>
      </dgm:t>
    </dgm:pt>
    <dgm:pt modelId="{2AD0D2B6-0F3F-4E44-A14D-25B560F03992}">
      <dgm:prSet/>
      <dgm:spPr/>
      <dgm:t>
        <a:bodyPr/>
        <a:lstStyle/>
        <a:p>
          <a:r>
            <a:rPr lang="en-US" dirty="0" smtClean="0"/>
            <a:t>Dedicated anchor points are generated as the result of geometric combinations in the face image and then it starts the actual process of recognition. It is carried out by finding local representation of the facial appearance at each of the anchor points</a:t>
          </a:r>
          <a:endParaRPr lang="en-IN" dirty="0"/>
        </a:p>
      </dgm:t>
    </dgm:pt>
    <dgm:pt modelId="{D2FFD835-2041-44FB-928B-B93C9141C1A0}" type="parTrans" cxnId="{15C7F382-28FF-465A-930A-D9B791063B7C}">
      <dgm:prSet/>
      <dgm:spPr/>
      <dgm:t>
        <a:bodyPr/>
        <a:lstStyle/>
        <a:p>
          <a:endParaRPr lang="en-IN"/>
        </a:p>
      </dgm:t>
    </dgm:pt>
    <dgm:pt modelId="{01DF4913-B35E-4AE8-AAF6-79EC712FF6E5}" type="sibTrans" cxnId="{15C7F382-28FF-465A-930A-D9B791063B7C}">
      <dgm:prSet/>
      <dgm:spPr/>
      <dgm:t>
        <a:bodyPr/>
        <a:lstStyle/>
        <a:p>
          <a:endParaRPr lang="en-IN"/>
        </a:p>
      </dgm:t>
    </dgm:pt>
    <dgm:pt modelId="{A2463A36-F172-4D64-AA72-4DF7873B9118}">
      <dgm:prSet/>
      <dgm:spPr/>
      <dgm:t>
        <a:bodyPr/>
        <a:lstStyle/>
        <a:p>
          <a:r>
            <a:rPr lang="en-US" dirty="0" smtClean="0"/>
            <a:t>The data set are transferred for classification and processing through respective algorithms designed for emotion recognition.</a:t>
          </a:r>
          <a:endParaRPr lang="en-IN" dirty="0"/>
        </a:p>
      </dgm:t>
    </dgm:pt>
    <dgm:pt modelId="{B98BFEB3-6DD5-44BB-8B72-73D5FC1ED3ED}" type="parTrans" cxnId="{BE1AD230-5B64-426A-88DE-E0BA892D8174}">
      <dgm:prSet/>
      <dgm:spPr/>
      <dgm:t>
        <a:bodyPr/>
        <a:lstStyle/>
        <a:p>
          <a:endParaRPr lang="en-IN"/>
        </a:p>
      </dgm:t>
    </dgm:pt>
    <dgm:pt modelId="{11F88A13-E967-41A7-9554-26DBF7FAD6D4}" type="sibTrans" cxnId="{BE1AD230-5B64-426A-88DE-E0BA892D8174}">
      <dgm:prSet/>
      <dgm:spPr/>
      <dgm:t>
        <a:bodyPr/>
        <a:lstStyle/>
        <a:p>
          <a:endParaRPr lang="en-IN"/>
        </a:p>
      </dgm:t>
    </dgm:pt>
    <dgm:pt modelId="{CAAE108E-33FF-4A2C-ABA7-EE36B1C45DFC}">
      <dgm:prSet/>
      <dgm:spPr/>
      <dgm:t>
        <a:bodyPr/>
        <a:lstStyle/>
        <a:p>
          <a:r>
            <a:rPr lang="en-US" dirty="0" smtClean="0"/>
            <a:t>The emotion processor validated the input feature set with valid known feature set as a probabilistic approach .The emotional states with most weighted probability is devised.</a:t>
          </a:r>
          <a:endParaRPr lang="en-IN" dirty="0"/>
        </a:p>
      </dgm:t>
    </dgm:pt>
    <dgm:pt modelId="{074F3492-D762-4A38-999A-0EB055D2D2F9}" type="parTrans" cxnId="{E809751C-FB4F-4CEB-B491-08CF2F22BAFA}">
      <dgm:prSet/>
      <dgm:spPr/>
      <dgm:t>
        <a:bodyPr/>
        <a:lstStyle/>
        <a:p>
          <a:endParaRPr lang="en-IN"/>
        </a:p>
      </dgm:t>
    </dgm:pt>
    <dgm:pt modelId="{BF45D669-B4E6-4534-AF17-202DDE718A29}" type="sibTrans" cxnId="{E809751C-FB4F-4CEB-B491-08CF2F22BAFA}">
      <dgm:prSet/>
      <dgm:spPr/>
      <dgm:t>
        <a:bodyPr/>
        <a:lstStyle/>
        <a:p>
          <a:endParaRPr lang="en-IN"/>
        </a:p>
      </dgm:t>
    </dgm:pt>
    <dgm:pt modelId="{7D2B6534-492C-4352-BAF8-ADC4054381BF}">
      <dgm:prSet/>
      <dgm:spPr/>
      <dgm:t>
        <a:bodyPr/>
        <a:lstStyle/>
        <a:p>
          <a:r>
            <a:rPr lang="en-US" dirty="0" smtClean="0"/>
            <a:t>The first stage is face detection in the acquirement of image that is regardless of scale and location. It often uses an advanced filtering procedure to distinguish locations that represent faces and filters them with accurate classifiers.</a:t>
          </a:r>
          <a:endParaRPr lang="en-IN" dirty="0"/>
        </a:p>
      </dgm:t>
    </dgm:pt>
    <dgm:pt modelId="{7D227E42-29B3-4DA2-BED9-1F6351E50741}" type="parTrans" cxnId="{1298B9E4-B309-4C6F-8EAD-A0CFAC2FBB61}">
      <dgm:prSet/>
      <dgm:spPr/>
      <dgm:t>
        <a:bodyPr/>
        <a:lstStyle/>
        <a:p>
          <a:endParaRPr lang="en-IN"/>
        </a:p>
      </dgm:t>
    </dgm:pt>
    <dgm:pt modelId="{8C25EC3B-4A69-4B41-97A9-E94DDD669860}" type="sibTrans" cxnId="{1298B9E4-B309-4C6F-8EAD-A0CFAC2FBB61}">
      <dgm:prSet/>
      <dgm:spPr/>
      <dgm:t>
        <a:bodyPr/>
        <a:lstStyle/>
        <a:p>
          <a:endParaRPr lang="en-IN"/>
        </a:p>
      </dgm:t>
    </dgm:pt>
    <dgm:pt modelId="{80AC298D-F023-4429-ABE5-06B6DE84D63C}" type="pres">
      <dgm:prSet presAssocID="{A400022F-D463-4835-879F-49993C84A97D}" presName="linearFlow" presStyleCnt="0">
        <dgm:presLayoutVars>
          <dgm:dir/>
          <dgm:animLvl val="lvl"/>
          <dgm:resizeHandles val="exact"/>
        </dgm:presLayoutVars>
      </dgm:prSet>
      <dgm:spPr/>
      <dgm:t>
        <a:bodyPr/>
        <a:lstStyle/>
        <a:p>
          <a:endParaRPr lang="en-IN"/>
        </a:p>
      </dgm:t>
    </dgm:pt>
    <dgm:pt modelId="{BB9E897A-F7A2-4AE6-A10C-7A537CE4988E}" type="pres">
      <dgm:prSet presAssocID="{6B797A26-1B30-4B0F-A878-CFAA7992B37A}" presName="composite" presStyleCnt="0"/>
      <dgm:spPr/>
      <dgm:t>
        <a:bodyPr/>
        <a:lstStyle/>
        <a:p>
          <a:endParaRPr lang="en-IN"/>
        </a:p>
      </dgm:t>
    </dgm:pt>
    <dgm:pt modelId="{602F60B5-A58D-4A65-9DBB-F479ECD6E730}" type="pres">
      <dgm:prSet presAssocID="{6B797A26-1B30-4B0F-A878-CFAA7992B37A}" presName="parentText" presStyleLbl="alignNode1" presStyleIdx="0" presStyleCnt="5">
        <dgm:presLayoutVars>
          <dgm:chMax val="1"/>
          <dgm:bulletEnabled val="1"/>
        </dgm:presLayoutVars>
      </dgm:prSet>
      <dgm:spPr>
        <a:prstGeom prst="chevron">
          <a:avLst/>
        </a:prstGeom>
      </dgm:spPr>
      <dgm:t>
        <a:bodyPr/>
        <a:lstStyle/>
        <a:p>
          <a:endParaRPr lang="en-IN"/>
        </a:p>
      </dgm:t>
    </dgm:pt>
    <dgm:pt modelId="{6B822A45-64CB-4253-B221-2A4699024181}" type="pres">
      <dgm:prSet presAssocID="{6B797A26-1B30-4B0F-A878-CFAA7992B37A}" presName="descendantText" presStyleLbl="alignAcc1" presStyleIdx="0" presStyleCnt="5">
        <dgm:presLayoutVars>
          <dgm:bulletEnabled val="1"/>
        </dgm:presLayoutVars>
      </dgm:prSet>
      <dgm:spPr/>
      <dgm:t>
        <a:bodyPr/>
        <a:lstStyle/>
        <a:p>
          <a:endParaRPr lang="en-IN"/>
        </a:p>
      </dgm:t>
    </dgm:pt>
    <dgm:pt modelId="{E22840FD-5CAC-4419-8E06-2B2AEF89141D}" type="pres">
      <dgm:prSet presAssocID="{025509E7-D75B-4505-BD83-D0BEB9F9288F}" presName="sp" presStyleCnt="0"/>
      <dgm:spPr/>
      <dgm:t>
        <a:bodyPr/>
        <a:lstStyle/>
        <a:p>
          <a:endParaRPr lang="en-IN"/>
        </a:p>
      </dgm:t>
    </dgm:pt>
    <dgm:pt modelId="{F7988E19-297B-4E44-AF80-B5AB827D9DB2}" type="pres">
      <dgm:prSet presAssocID="{1D82186A-20E3-471E-864F-910570B973E3}" presName="composite" presStyleCnt="0"/>
      <dgm:spPr/>
      <dgm:t>
        <a:bodyPr/>
        <a:lstStyle/>
        <a:p>
          <a:endParaRPr lang="en-IN"/>
        </a:p>
      </dgm:t>
    </dgm:pt>
    <dgm:pt modelId="{EDF83C40-86B1-49B5-8109-46E1548EADC4}" type="pres">
      <dgm:prSet presAssocID="{1D82186A-20E3-471E-864F-910570B973E3}" presName="parentText" presStyleLbl="alignNode1" presStyleIdx="1" presStyleCnt="5">
        <dgm:presLayoutVars>
          <dgm:chMax val="1"/>
          <dgm:bulletEnabled val="1"/>
        </dgm:presLayoutVars>
      </dgm:prSet>
      <dgm:spPr/>
      <dgm:t>
        <a:bodyPr/>
        <a:lstStyle/>
        <a:p>
          <a:endParaRPr lang="en-IN"/>
        </a:p>
      </dgm:t>
    </dgm:pt>
    <dgm:pt modelId="{9B7FAD64-A4F0-455E-A902-F176C2B21527}" type="pres">
      <dgm:prSet presAssocID="{1D82186A-20E3-471E-864F-910570B973E3}" presName="descendantText" presStyleLbl="alignAcc1" presStyleIdx="1" presStyleCnt="5">
        <dgm:presLayoutVars>
          <dgm:bulletEnabled val="1"/>
        </dgm:presLayoutVars>
      </dgm:prSet>
      <dgm:spPr/>
      <dgm:t>
        <a:bodyPr/>
        <a:lstStyle/>
        <a:p>
          <a:endParaRPr lang="en-IN"/>
        </a:p>
      </dgm:t>
    </dgm:pt>
    <dgm:pt modelId="{7480F777-3DA7-4534-9237-7B39EA436B5B}" type="pres">
      <dgm:prSet presAssocID="{1F67BD24-58A4-4806-A259-11A4E2EDE793}" presName="sp" presStyleCnt="0"/>
      <dgm:spPr/>
      <dgm:t>
        <a:bodyPr/>
        <a:lstStyle/>
        <a:p>
          <a:endParaRPr lang="en-IN"/>
        </a:p>
      </dgm:t>
    </dgm:pt>
    <dgm:pt modelId="{4E8D8676-44A2-449B-AB4C-F5AE806D2607}" type="pres">
      <dgm:prSet presAssocID="{A5131ADB-B4E0-4B9E-BDAB-EB8F7B7FDD7C}" presName="composite" presStyleCnt="0"/>
      <dgm:spPr/>
      <dgm:t>
        <a:bodyPr/>
        <a:lstStyle/>
        <a:p>
          <a:endParaRPr lang="en-IN"/>
        </a:p>
      </dgm:t>
    </dgm:pt>
    <dgm:pt modelId="{5A10A0DA-F9C9-4480-92DE-CF4D52407CC7}" type="pres">
      <dgm:prSet presAssocID="{A5131ADB-B4E0-4B9E-BDAB-EB8F7B7FDD7C}" presName="parentText" presStyleLbl="alignNode1" presStyleIdx="2" presStyleCnt="5">
        <dgm:presLayoutVars>
          <dgm:chMax val="1"/>
          <dgm:bulletEnabled val="1"/>
        </dgm:presLayoutVars>
      </dgm:prSet>
      <dgm:spPr/>
      <dgm:t>
        <a:bodyPr/>
        <a:lstStyle/>
        <a:p>
          <a:endParaRPr lang="en-IN"/>
        </a:p>
      </dgm:t>
    </dgm:pt>
    <dgm:pt modelId="{493F188B-32E6-41CB-93B8-92BCBE15EDA5}" type="pres">
      <dgm:prSet presAssocID="{A5131ADB-B4E0-4B9E-BDAB-EB8F7B7FDD7C}" presName="descendantText" presStyleLbl="alignAcc1" presStyleIdx="2" presStyleCnt="5">
        <dgm:presLayoutVars>
          <dgm:bulletEnabled val="1"/>
        </dgm:presLayoutVars>
      </dgm:prSet>
      <dgm:spPr/>
      <dgm:t>
        <a:bodyPr/>
        <a:lstStyle/>
        <a:p>
          <a:endParaRPr lang="en-IN"/>
        </a:p>
      </dgm:t>
    </dgm:pt>
    <dgm:pt modelId="{FC8850B1-1FD7-4685-9975-BD8EF6676B72}" type="pres">
      <dgm:prSet presAssocID="{8FFEF4F1-CF71-4C7D-A0A6-5DA2DA46767D}" presName="sp" presStyleCnt="0"/>
      <dgm:spPr/>
      <dgm:t>
        <a:bodyPr/>
        <a:lstStyle/>
        <a:p>
          <a:endParaRPr lang="en-IN"/>
        </a:p>
      </dgm:t>
    </dgm:pt>
    <dgm:pt modelId="{AC741631-D34E-4243-B3B2-77DAE7E4DC00}" type="pres">
      <dgm:prSet presAssocID="{625C383A-056C-4970-84C2-6054B2A01DDE}" presName="composite" presStyleCnt="0"/>
      <dgm:spPr/>
      <dgm:t>
        <a:bodyPr/>
        <a:lstStyle/>
        <a:p>
          <a:endParaRPr lang="en-IN"/>
        </a:p>
      </dgm:t>
    </dgm:pt>
    <dgm:pt modelId="{A17ABF0F-52B5-4DEB-8CD3-FD68201B3F16}" type="pres">
      <dgm:prSet presAssocID="{625C383A-056C-4970-84C2-6054B2A01DDE}" presName="parentText" presStyleLbl="alignNode1" presStyleIdx="3" presStyleCnt="5">
        <dgm:presLayoutVars>
          <dgm:chMax val="1"/>
          <dgm:bulletEnabled val="1"/>
        </dgm:presLayoutVars>
      </dgm:prSet>
      <dgm:spPr/>
      <dgm:t>
        <a:bodyPr/>
        <a:lstStyle/>
        <a:p>
          <a:endParaRPr lang="en-IN"/>
        </a:p>
      </dgm:t>
    </dgm:pt>
    <dgm:pt modelId="{F60C09AE-FDA5-41F4-9136-2A3490C0AAB0}" type="pres">
      <dgm:prSet presAssocID="{625C383A-056C-4970-84C2-6054B2A01DDE}" presName="descendantText" presStyleLbl="alignAcc1" presStyleIdx="3" presStyleCnt="5">
        <dgm:presLayoutVars>
          <dgm:bulletEnabled val="1"/>
        </dgm:presLayoutVars>
      </dgm:prSet>
      <dgm:spPr/>
      <dgm:t>
        <a:bodyPr/>
        <a:lstStyle/>
        <a:p>
          <a:endParaRPr lang="en-IN"/>
        </a:p>
      </dgm:t>
    </dgm:pt>
    <dgm:pt modelId="{1B5CA6BC-E769-4ED2-810B-8D516C537441}" type="pres">
      <dgm:prSet presAssocID="{323FD3E7-7797-4172-997D-CA71FB972FC8}" presName="sp" presStyleCnt="0"/>
      <dgm:spPr/>
      <dgm:t>
        <a:bodyPr/>
        <a:lstStyle/>
        <a:p>
          <a:endParaRPr lang="en-IN"/>
        </a:p>
      </dgm:t>
    </dgm:pt>
    <dgm:pt modelId="{5FBEF5C4-2553-4E10-BF19-7EB01DADF900}" type="pres">
      <dgm:prSet presAssocID="{979FB014-CE6A-476A-9D16-1986A728266C}" presName="composite" presStyleCnt="0"/>
      <dgm:spPr/>
      <dgm:t>
        <a:bodyPr/>
        <a:lstStyle/>
        <a:p>
          <a:endParaRPr lang="en-IN"/>
        </a:p>
      </dgm:t>
    </dgm:pt>
    <dgm:pt modelId="{8BFD0BAE-4FA8-41DF-A1D3-57262FAEBFC5}" type="pres">
      <dgm:prSet presAssocID="{979FB014-CE6A-476A-9D16-1986A728266C}" presName="parentText" presStyleLbl="alignNode1" presStyleIdx="4" presStyleCnt="5">
        <dgm:presLayoutVars>
          <dgm:chMax val="1"/>
          <dgm:bulletEnabled val="1"/>
        </dgm:presLayoutVars>
      </dgm:prSet>
      <dgm:spPr/>
      <dgm:t>
        <a:bodyPr/>
        <a:lstStyle/>
        <a:p>
          <a:endParaRPr lang="en-IN"/>
        </a:p>
      </dgm:t>
    </dgm:pt>
    <dgm:pt modelId="{442BCAE6-0B01-4C31-B141-BD4FEA8BCC1C}" type="pres">
      <dgm:prSet presAssocID="{979FB014-CE6A-476A-9D16-1986A728266C}" presName="descendantText" presStyleLbl="alignAcc1" presStyleIdx="4" presStyleCnt="5">
        <dgm:presLayoutVars>
          <dgm:bulletEnabled val="1"/>
        </dgm:presLayoutVars>
      </dgm:prSet>
      <dgm:spPr/>
      <dgm:t>
        <a:bodyPr/>
        <a:lstStyle/>
        <a:p>
          <a:endParaRPr lang="en-IN"/>
        </a:p>
      </dgm:t>
    </dgm:pt>
  </dgm:ptLst>
  <dgm:cxnLst>
    <dgm:cxn modelId="{244A154E-362E-4B75-9F39-E2D2144C67B2}" type="presOf" srcId="{7D2B6534-492C-4352-BAF8-ADC4054381BF}" destId="{6B822A45-64CB-4253-B221-2A4699024181}" srcOrd="0" destOrd="0" presId="urn:microsoft.com/office/officeart/2005/8/layout/chevron2"/>
    <dgm:cxn modelId="{36DCAA70-CB06-4491-8D07-DDF88F6FF114}" srcId="{A400022F-D463-4835-879F-49993C84A97D}" destId="{979FB014-CE6A-476A-9D16-1986A728266C}" srcOrd="4" destOrd="0" parTransId="{930E89B1-9497-4EC7-8326-EE7949500A66}" sibTransId="{41451982-C580-492F-B8C3-D972230BFB05}"/>
    <dgm:cxn modelId="{9BEBAA2B-3E84-4290-B3F5-C5CADF2C4D7D}" type="presOf" srcId="{2AD0D2B6-0F3F-4E44-A14D-25B560F03992}" destId="{493F188B-32E6-41CB-93B8-92BCBE15EDA5}" srcOrd="0" destOrd="0" presId="urn:microsoft.com/office/officeart/2005/8/layout/chevron2"/>
    <dgm:cxn modelId="{552635D2-A686-4EDC-A1C3-C80A84285713}" srcId="{1D82186A-20E3-471E-864F-910570B973E3}" destId="{E6DF189D-9255-44EB-83B5-E68F78E1AF99}" srcOrd="0" destOrd="0" parTransId="{2376172C-66F8-4F11-94AA-C74CC852C7EC}" sibTransId="{4940657B-ABF9-403F-9255-485B05B6DFB4}"/>
    <dgm:cxn modelId="{15C7F382-28FF-465A-930A-D9B791063B7C}" srcId="{A5131ADB-B4E0-4B9E-BDAB-EB8F7B7FDD7C}" destId="{2AD0D2B6-0F3F-4E44-A14D-25B560F03992}" srcOrd="0" destOrd="0" parTransId="{D2FFD835-2041-44FB-928B-B93C9141C1A0}" sibTransId="{01DF4913-B35E-4AE8-AAF6-79EC712FF6E5}"/>
    <dgm:cxn modelId="{3F874FB5-83C6-419D-B350-48AD33AB33D4}" type="presOf" srcId="{979FB014-CE6A-476A-9D16-1986A728266C}" destId="{8BFD0BAE-4FA8-41DF-A1D3-57262FAEBFC5}" srcOrd="0" destOrd="0" presId="urn:microsoft.com/office/officeart/2005/8/layout/chevron2"/>
    <dgm:cxn modelId="{C5781DE2-6452-4500-B787-536F0A24BA32}" type="presOf" srcId="{1D82186A-20E3-471E-864F-910570B973E3}" destId="{EDF83C40-86B1-49B5-8109-46E1548EADC4}" srcOrd="0" destOrd="0" presId="urn:microsoft.com/office/officeart/2005/8/layout/chevron2"/>
    <dgm:cxn modelId="{BE1AD230-5B64-426A-88DE-E0BA892D8174}" srcId="{625C383A-056C-4970-84C2-6054B2A01DDE}" destId="{A2463A36-F172-4D64-AA72-4DF7873B9118}" srcOrd="0" destOrd="0" parTransId="{B98BFEB3-6DD5-44BB-8B72-73D5FC1ED3ED}" sibTransId="{11F88A13-E967-41A7-9554-26DBF7FAD6D4}"/>
    <dgm:cxn modelId="{B8126E30-5335-43F4-9470-9FB97DFF0C5D}" type="presOf" srcId="{E6DF189D-9255-44EB-83B5-E68F78E1AF99}" destId="{9B7FAD64-A4F0-455E-A902-F176C2B21527}" srcOrd="0" destOrd="0" presId="urn:microsoft.com/office/officeart/2005/8/layout/chevron2"/>
    <dgm:cxn modelId="{F8E7A19A-F6EC-4830-831A-E559747EE0FF}" srcId="{A400022F-D463-4835-879F-49993C84A97D}" destId="{6B797A26-1B30-4B0F-A878-CFAA7992B37A}" srcOrd="0" destOrd="0" parTransId="{4E4BAED7-1F22-4196-94D5-57A43A91477D}" sibTransId="{025509E7-D75B-4505-BD83-D0BEB9F9288F}"/>
    <dgm:cxn modelId="{1298B9E4-B309-4C6F-8EAD-A0CFAC2FBB61}" srcId="{6B797A26-1B30-4B0F-A878-CFAA7992B37A}" destId="{7D2B6534-492C-4352-BAF8-ADC4054381BF}" srcOrd="0" destOrd="0" parTransId="{7D227E42-29B3-4DA2-BED9-1F6351E50741}" sibTransId="{8C25EC3B-4A69-4B41-97A9-E94DDD669860}"/>
    <dgm:cxn modelId="{61DD0817-8A7E-4F2C-8549-423BF2EA5D9A}" srcId="{A400022F-D463-4835-879F-49993C84A97D}" destId="{625C383A-056C-4970-84C2-6054B2A01DDE}" srcOrd="3" destOrd="0" parTransId="{32874CFF-AC86-48A4-8284-824D2ECF14D5}" sibTransId="{323FD3E7-7797-4172-997D-CA71FB972FC8}"/>
    <dgm:cxn modelId="{C5325DAE-2ABF-4C24-B3F7-ECA809F8111C}" type="presOf" srcId="{A400022F-D463-4835-879F-49993C84A97D}" destId="{80AC298D-F023-4429-ABE5-06B6DE84D63C}" srcOrd="0" destOrd="0" presId="urn:microsoft.com/office/officeart/2005/8/layout/chevron2"/>
    <dgm:cxn modelId="{F292E1C8-91BF-44CF-8591-F1F4604EF895}" srcId="{A400022F-D463-4835-879F-49993C84A97D}" destId="{A5131ADB-B4E0-4B9E-BDAB-EB8F7B7FDD7C}" srcOrd="2" destOrd="0" parTransId="{A815E009-D581-4576-8FD7-DD38A288B414}" sibTransId="{8FFEF4F1-CF71-4C7D-A0A6-5DA2DA46767D}"/>
    <dgm:cxn modelId="{7DA097E2-E886-4C43-B645-CA4ED7FD33F7}" type="presOf" srcId="{625C383A-056C-4970-84C2-6054B2A01DDE}" destId="{A17ABF0F-52B5-4DEB-8CD3-FD68201B3F16}" srcOrd="0" destOrd="0" presId="urn:microsoft.com/office/officeart/2005/8/layout/chevron2"/>
    <dgm:cxn modelId="{68D519F0-841B-46FD-8CDF-1DE14ECAB27F}" type="presOf" srcId="{A5131ADB-B4E0-4B9E-BDAB-EB8F7B7FDD7C}" destId="{5A10A0DA-F9C9-4480-92DE-CF4D52407CC7}" srcOrd="0" destOrd="0" presId="urn:microsoft.com/office/officeart/2005/8/layout/chevron2"/>
    <dgm:cxn modelId="{E809751C-FB4F-4CEB-B491-08CF2F22BAFA}" srcId="{979FB014-CE6A-476A-9D16-1986A728266C}" destId="{CAAE108E-33FF-4A2C-ABA7-EE36B1C45DFC}" srcOrd="0" destOrd="0" parTransId="{074F3492-D762-4A38-999A-0EB055D2D2F9}" sibTransId="{BF45D669-B4E6-4534-AF17-202DDE718A29}"/>
    <dgm:cxn modelId="{DBC637CE-E99A-469E-9418-3C4E6DC2E333}" srcId="{A400022F-D463-4835-879F-49993C84A97D}" destId="{1D82186A-20E3-471E-864F-910570B973E3}" srcOrd="1" destOrd="0" parTransId="{7F94A607-0395-4396-B760-5F27954390C8}" sibTransId="{1F67BD24-58A4-4806-A259-11A4E2EDE793}"/>
    <dgm:cxn modelId="{76AD22E6-80B6-4289-A5E7-3CA3B63F9AF2}" type="presOf" srcId="{6B797A26-1B30-4B0F-A878-CFAA7992B37A}" destId="{602F60B5-A58D-4A65-9DBB-F479ECD6E730}" srcOrd="0" destOrd="0" presId="urn:microsoft.com/office/officeart/2005/8/layout/chevron2"/>
    <dgm:cxn modelId="{F2CCAC81-9593-42BC-8CB7-D071859FB66A}" type="presOf" srcId="{A2463A36-F172-4D64-AA72-4DF7873B9118}" destId="{F60C09AE-FDA5-41F4-9136-2A3490C0AAB0}" srcOrd="0" destOrd="0" presId="urn:microsoft.com/office/officeart/2005/8/layout/chevron2"/>
    <dgm:cxn modelId="{1C2ECE6B-8789-4131-A597-7C05348EB57C}" type="presOf" srcId="{CAAE108E-33FF-4A2C-ABA7-EE36B1C45DFC}" destId="{442BCAE6-0B01-4C31-B141-BD4FEA8BCC1C}" srcOrd="0" destOrd="0" presId="urn:microsoft.com/office/officeart/2005/8/layout/chevron2"/>
    <dgm:cxn modelId="{23902048-27D2-4B42-ACCD-38067DFB8CC3}" type="presParOf" srcId="{80AC298D-F023-4429-ABE5-06B6DE84D63C}" destId="{BB9E897A-F7A2-4AE6-A10C-7A537CE4988E}" srcOrd="0" destOrd="0" presId="urn:microsoft.com/office/officeart/2005/8/layout/chevron2"/>
    <dgm:cxn modelId="{31AC63E3-1452-4706-8583-F26EA572114D}" type="presParOf" srcId="{BB9E897A-F7A2-4AE6-A10C-7A537CE4988E}" destId="{602F60B5-A58D-4A65-9DBB-F479ECD6E730}" srcOrd="0" destOrd="0" presId="urn:microsoft.com/office/officeart/2005/8/layout/chevron2"/>
    <dgm:cxn modelId="{8031C847-5C1B-4B0D-A433-62C9BACFBFD2}" type="presParOf" srcId="{BB9E897A-F7A2-4AE6-A10C-7A537CE4988E}" destId="{6B822A45-64CB-4253-B221-2A4699024181}" srcOrd="1" destOrd="0" presId="urn:microsoft.com/office/officeart/2005/8/layout/chevron2"/>
    <dgm:cxn modelId="{EC26730A-9DEE-46D5-8177-F37CE5AE872A}" type="presParOf" srcId="{80AC298D-F023-4429-ABE5-06B6DE84D63C}" destId="{E22840FD-5CAC-4419-8E06-2B2AEF89141D}" srcOrd="1" destOrd="0" presId="urn:microsoft.com/office/officeart/2005/8/layout/chevron2"/>
    <dgm:cxn modelId="{22857D76-21AE-4F44-923C-03EC5EBBB5A6}" type="presParOf" srcId="{80AC298D-F023-4429-ABE5-06B6DE84D63C}" destId="{F7988E19-297B-4E44-AF80-B5AB827D9DB2}" srcOrd="2" destOrd="0" presId="urn:microsoft.com/office/officeart/2005/8/layout/chevron2"/>
    <dgm:cxn modelId="{391D2538-FFC6-4864-B5D0-1348157DF89B}" type="presParOf" srcId="{F7988E19-297B-4E44-AF80-B5AB827D9DB2}" destId="{EDF83C40-86B1-49B5-8109-46E1548EADC4}" srcOrd="0" destOrd="0" presId="urn:microsoft.com/office/officeart/2005/8/layout/chevron2"/>
    <dgm:cxn modelId="{17F8E4B8-9570-4FAB-8BEC-9F0A5DAB97F1}" type="presParOf" srcId="{F7988E19-297B-4E44-AF80-B5AB827D9DB2}" destId="{9B7FAD64-A4F0-455E-A902-F176C2B21527}" srcOrd="1" destOrd="0" presId="urn:microsoft.com/office/officeart/2005/8/layout/chevron2"/>
    <dgm:cxn modelId="{14DC216A-E981-49C2-A012-76798D252246}" type="presParOf" srcId="{80AC298D-F023-4429-ABE5-06B6DE84D63C}" destId="{7480F777-3DA7-4534-9237-7B39EA436B5B}" srcOrd="3" destOrd="0" presId="urn:microsoft.com/office/officeart/2005/8/layout/chevron2"/>
    <dgm:cxn modelId="{BA073A7A-662F-41D4-AFAB-1DBBD3D3635F}" type="presParOf" srcId="{80AC298D-F023-4429-ABE5-06B6DE84D63C}" destId="{4E8D8676-44A2-449B-AB4C-F5AE806D2607}" srcOrd="4" destOrd="0" presId="urn:microsoft.com/office/officeart/2005/8/layout/chevron2"/>
    <dgm:cxn modelId="{DA3975BB-1403-459E-9673-B7C7DC926B62}" type="presParOf" srcId="{4E8D8676-44A2-449B-AB4C-F5AE806D2607}" destId="{5A10A0DA-F9C9-4480-92DE-CF4D52407CC7}" srcOrd="0" destOrd="0" presId="urn:microsoft.com/office/officeart/2005/8/layout/chevron2"/>
    <dgm:cxn modelId="{16784558-959B-4733-A3C5-9751C92549D2}" type="presParOf" srcId="{4E8D8676-44A2-449B-AB4C-F5AE806D2607}" destId="{493F188B-32E6-41CB-93B8-92BCBE15EDA5}" srcOrd="1" destOrd="0" presId="urn:microsoft.com/office/officeart/2005/8/layout/chevron2"/>
    <dgm:cxn modelId="{6A867833-1CD1-4191-ADEB-08AF2FBE30EE}" type="presParOf" srcId="{80AC298D-F023-4429-ABE5-06B6DE84D63C}" destId="{FC8850B1-1FD7-4685-9975-BD8EF6676B72}" srcOrd="5" destOrd="0" presId="urn:microsoft.com/office/officeart/2005/8/layout/chevron2"/>
    <dgm:cxn modelId="{987412CC-D412-4BD5-AE4E-6E73E7F83D6A}" type="presParOf" srcId="{80AC298D-F023-4429-ABE5-06B6DE84D63C}" destId="{AC741631-D34E-4243-B3B2-77DAE7E4DC00}" srcOrd="6" destOrd="0" presId="urn:microsoft.com/office/officeart/2005/8/layout/chevron2"/>
    <dgm:cxn modelId="{5BC0F15A-078A-47B4-A4FE-C3A1E2FCC018}" type="presParOf" srcId="{AC741631-D34E-4243-B3B2-77DAE7E4DC00}" destId="{A17ABF0F-52B5-4DEB-8CD3-FD68201B3F16}" srcOrd="0" destOrd="0" presId="urn:microsoft.com/office/officeart/2005/8/layout/chevron2"/>
    <dgm:cxn modelId="{9EC00B1C-9CBA-401D-849D-24F5ED098DA5}" type="presParOf" srcId="{AC741631-D34E-4243-B3B2-77DAE7E4DC00}" destId="{F60C09AE-FDA5-41F4-9136-2A3490C0AAB0}" srcOrd="1" destOrd="0" presId="urn:microsoft.com/office/officeart/2005/8/layout/chevron2"/>
    <dgm:cxn modelId="{1E3A6DB3-034A-44C5-A35D-0FAF0FCEBB3A}" type="presParOf" srcId="{80AC298D-F023-4429-ABE5-06B6DE84D63C}" destId="{1B5CA6BC-E769-4ED2-810B-8D516C537441}" srcOrd="7" destOrd="0" presId="urn:microsoft.com/office/officeart/2005/8/layout/chevron2"/>
    <dgm:cxn modelId="{D97AD13D-5396-4BA8-8038-C3E485430153}" type="presParOf" srcId="{80AC298D-F023-4429-ABE5-06B6DE84D63C}" destId="{5FBEF5C4-2553-4E10-BF19-7EB01DADF900}" srcOrd="8" destOrd="0" presId="urn:microsoft.com/office/officeart/2005/8/layout/chevron2"/>
    <dgm:cxn modelId="{77951B58-9628-41BD-BB3F-7537D47E29EB}" type="presParOf" srcId="{5FBEF5C4-2553-4E10-BF19-7EB01DADF900}" destId="{8BFD0BAE-4FA8-41DF-A1D3-57262FAEBFC5}" srcOrd="0" destOrd="0" presId="urn:microsoft.com/office/officeart/2005/8/layout/chevron2"/>
    <dgm:cxn modelId="{D59E64A6-7917-4E41-8A38-B2406397917F}" type="presParOf" srcId="{5FBEF5C4-2553-4E10-BF19-7EB01DADF900}" destId="{442BCAE6-0B01-4C31-B141-BD4FEA8BCC1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10/29/2020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000" dirty="0"/>
              <a:t>Detection of Human Biological Emotions using OpenCV and TensorFlow</a:t>
            </a:r>
            <a:endParaRPr lang="en-IN" sz="5000" dirty="0"/>
          </a:p>
        </p:txBody>
      </p:sp>
      <p:sp>
        <p:nvSpPr>
          <p:cNvPr id="3" name="Subtitle 2"/>
          <p:cNvSpPr>
            <a:spLocks noGrp="1"/>
          </p:cNvSpPr>
          <p:nvPr>
            <p:ph type="subTitle" idx="1"/>
          </p:nvPr>
        </p:nvSpPr>
        <p:spPr/>
        <p:txBody>
          <a:bodyPr/>
          <a:lstStyle/>
          <a:p>
            <a:r>
              <a:rPr lang="en-US" dirty="0" smtClean="0"/>
              <a:t>Seminar </a:t>
            </a:r>
            <a:r>
              <a:rPr lang="en-US" dirty="0" smtClean="0">
                <a:latin typeface="SimSun" panose="02010600030101010101" pitchFamily="2" charset="-122"/>
                <a:ea typeface="SimSun" panose="02010600030101010101" pitchFamily="2" charset="-122"/>
              </a:rPr>
              <a:t>I</a:t>
            </a:r>
            <a:endParaRPr lang="en-IN"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4191438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5061" y="160134"/>
            <a:ext cx="7382160" cy="614756"/>
          </a:xfrm>
        </p:spPr>
        <p:txBody>
          <a:bodyPr>
            <a:normAutofit/>
          </a:bodyPr>
          <a:lstStyle/>
          <a:p>
            <a:r>
              <a:rPr lang="en-IN" sz="2000" dirty="0" smtClean="0">
                <a:solidFill>
                  <a:schemeClr val="tx1"/>
                </a:solidFill>
              </a:rPr>
              <a:t>Methods in Face Recognition</a:t>
            </a:r>
            <a:endParaRPr lang="en-IN" sz="2000" dirty="0">
              <a:solidFill>
                <a:schemeClr val="tx1"/>
              </a:solidFill>
            </a:endParaRPr>
          </a:p>
        </p:txBody>
      </p:sp>
      <p:sp>
        <p:nvSpPr>
          <p:cNvPr id="3" name="Content Placeholder 2"/>
          <p:cNvSpPr>
            <a:spLocks noGrp="1"/>
          </p:cNvSpPr>
          <p:nvPr>
            <p:ph idx="1"/>
          </p:nvPr>
        </p:nvSpPr>
        <p:spPr>
          <a:xfrm>
            <a:off x="1623301" y="967930"/>
            <a:ext cx="9581808" cy="4834452"/>
          </a:xfrm>
        </p:spPr>
        <p:txBody>
          <a:bodyPr>
            <a:normAutofit fontScale="85000" lnSpcReduction="20000"/>
          </a:bodyPr>
          <a:lstStyle/>
          <a:p>
            <a:r>
              <a:rPr lang="en-US" dirty="0"/>
              <a:t>Face recognition is the process of detecting face in an image and then using algorithms to identify who the face belongs to. Face recognition is thus a form of person </a:t>
            </a:r>
            <a:r>
              <a:rPr lang="en-US" dirty="0" smtClean="0"/>
              <a:t>identification</a:t>
            </a:r>
          </a:p>
          <a:p>
            <a:pPr lvl="1">
              <a:buFont typeface="Arial" panose="020B0604020202020204" pitchFamily="34" charset="0"/>
              <a:buChar char="•"/>
            </a:pPr>
            <a:r>
              <a:rPr lang="en-US" b="1" dirty="0" smtClean="0"/>
              <a:t>Geometric </a:t>
            </a:r>
            <a:r>
              <a:rPr lang="en-US" b="1" dirty="0"/>
              <a:t>feature-based method </a:t>
            </a:r>
            <a:r>
              <a:rPr lang="en-US" dirty="0"/>
              <a:t>-In these systems, the significant facial features are detected and the distances among them as well as other geometric characteristics are combined in a feature vector that is used to represent the face. </a:t>
            </a:r>
            <a:endParaRPr lang="en-US" dirty="0" smtClean="0"/>
          </a:p>
          <a:p>
            <a:pPr lvl="1">
              <a:buFont typeface="Arial" panose="020B0604020202020204" pitchFamily="34" charset="0"/>
              <a:buChar char="•"/>
            </a:pPr>
            <a:r>
              <a:rPr lang="en-US" b="1" dirty="0" smtClean="0"/>
              <a:t>Subspace-based </a:t>
            </a:r>
            <a:r>
              <a:rPr lang="en-US" b="1" dirty="0"/>
              <a:t>face recognition </a:t>
            </a:r>
            <a:r>
              <a:rPr lang="en-US" dirty="0" smtClean="0"/>
              <a:t>-</a:t>
            </a:r>
            <a:r>
              <a:rPr lang="en-US" dirty="0"/>
              <a:t>, subspace methods use a training set of face images in order to compute a coordinate space in which face images are compressed to fewer dimensions, whilst maintaining maximum variance across each orthogonal subspace </a:t>
            </a:r>
            <a:r>
              <a:rPr lang="en-US" dirty="0" smtClean="0"/>
              <a:t>direction</a:t>
            </a:r>
          </a:p>
          <a:p>
            <a:pPr lvl="1">
              <a:buFont typeface="Arial" panose="020B0604020202020204" pitchFamily="34" charset="0"/>
              <a:buChar char="•"/>
            </a:pPr>
            <a:r>
              <a:rPr lang="en-US" b="1" dirty="0" smtClean="0"/>
              <a:t>Neural </a:t>
            </a:r>
            <a:r>
              <a:rPr lang="en-US" b="1" dirty="0"/>
              <a:t>network-based face </a:t>
            </a:r>
            <a:r>
              <a:rPr lang="en-US" b="1" dirty="0" smtClean="0"/>
              <a:t>recognition</a:t>
            </a:r>
            <a:r>
              <a:rPr lang="en-US" dirty="0" smtClean="0"/>
              <a:t>-</a:t>
            </a:r>
            <a:r>
              <a:rPr lang="en-US" dirty="0"/>
              <a:t>The basic idea is to consider a net with a neuron for every pixel in the image. the face image, is approximated by a vector with smaller dimensions by the first network (auto-association), and then this vector is finally used as input for the classification net</a:t>
            </a:r>
            <a:endParaRPr lang="en-US" dirty="0" smtClean="0"/>
          </a:p>
          <a:p>
            <a:pPr lvl="1">
              <a:buFont typeface="Arial" panose="020B0604020202020204" pitchFamily="34" charset="0"/>
              <a:buChar char="•"/>
            </a:pPr>
            <a:r>
              <a:rPr lang="en-US" b="1" dirty="0" smtClean="0"/>
              <a:t>Correlation-based </a:t>
            </a:r>
            <a:r>
              <a:rPr lang="en-US" b="1" dirty="0"/>
              <a:t>method </a:t>
            </a:r>
            <a:r>
              <a:rPr lang="en-US" dirty="0" smtClean="0"/>
              <a:t>-</a:t>
            </a:r>
            <a:r>
              <a:rPr lang="en-US" dirty="0"/>
              <a:t>Correlation based methods for face detection are based on the computation of the normalized cross correlation coefficient. The first step in these methods is to determine the location of the significant facial features such as eyes, nose or mouth</a:t>
            </a:r>
            <a:endParaRPr lang="en-US" dirty="0" smtClean="0"/>
          </a:p>
          <a:p>
            <a:pPr lvl="1">
              <a:buFont typeface="Arial" panose="020B0604020202020204" pitchFamily="34" charset="0"/>
              <a:buChar char="•"/>
            </a:pPr>
            <a:r>
              <a:rPr lang="en-US" b="1" dirty="0" smtClean="0"/>
              <a:t>Matching </a:t>
            </a:r>
            <a:r>
              <a:rPr lang="en-US" b="1" dirty="0"/>
              <a:t>pursuit-based methods</a:t>
            </a:r>
            <a:r>
              <a:rPr lang="en-US" dirty="0"/>
              <a:t> matching pursuit algorithm applied to an image iteratively selects from a dictionary of basis functions the best decomposition of the image by minimizing the residue of the image in all iterations. The algorithm constructs the best decomposition of a set of images by iteratively optimizing a cost function, which is determined from the residues of the individual images</a:t>
            </a:r>
            <a:endParaRPr lang="en-US" dirty="0" smtClean="0"/>
          </a:p>
          <a:p>
            <a:pPr lvl="1">
              <a:buFont typeface="Arial" panose="020B0604020202020204" pitchFamily="34" charset="0"/>
              <a:buChar char="•"/>
            </a:pPr>
            <a:r>
              <a:rPr lang="en-US" b="1" dirty="0" smtClean="0"/>
              <a:t>Support </a:t>
            </a:r>
            <a:r>
              <a:rPr lang="en-US" b="1" dirty="0"/>
              <a:t>vector machine approach </a:t>
            </a:r>
            <a:r>
              <a:rPr lang="en-US" dirty="0"/>
              <a:t>Face recognition is a K class problem, where K is the number of known individuals. So, support vector machines (SVMs) which deal with binary classification methods can be applied to such a situation, by reformulating the face recognition problem and reinterpreting the output of the SVM </a:t>
            </a:r>
            <a:r>
              <a:rPr lang="en-US" dirty="0" smtClean="0"/>
              <a:t>classifier</a:t>
            </a:r>
          </a:p>
        </p:txBody>
      </p:sp>
    </p:spTree>
    <p:extLst>
      <p:ext uri="{BB962C8B-B14F-4D97-AF65-F5344CB8AC3E}">
        <p14:creationId xmlns:p14="http://schemas.microsoft.com/office/powerpoint/2010/main" val="14245778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8240" y="184560"/>
            <a:ext cx="8911687" cy="533358"/>
          </a:xfrm>
        </p:spPr>
        <p:txBody>
          <a:bodyPr>
            <a:normAutofit/>
          </a:bodyPr>
          <a:lstStyle/>
          <a:p>
            <a:r>
              <a:rPr lang="en-IN" sz="2000" dirty="0" smtClean="0">
                <a:solidFill>
                  <a:schemeClr val="tx1"/>
                </a:solidFill>
              </a:rPr>
              <a:t>Emotion identification</a:t>
            </a:r>
            <a:endParaRPr lang="en-IN" sz="2000" dirty="0">
              <a:solidFill>
                <a:schemeClr val="tx1"/>
              </a:solidFill>
            </a:endParaRPr>
          </a:p>
        </p:txBody>
      </p:sp>
      <p:sp>
        <p:nvSpPr>
          <p:cNvPr id="3" name="Content Placeholder 2"/>
          <p:cNvSpPr>
            <a:spLocks noGrp="1"/>
          </p:cNvSpPr>
          <p:nvPr>
            <p:ph idx="1"/>
          </p:nvPr>
        </p:nvSpPr>
        <p:spPr>
          <a:xfrm>
            <a:off x="1987752" y="717918"/>
            <a:ext cx="9333980" cy="4663536"/>
          </a:xfrm>
        </p:spPr>
        <p:txBody>
          <a:bodyPr>
            <a:normAutofit fontScale="85000" lnSpcReduction="20000"/>
          </a:bodyPr>
          <a:lstStyle/>
          <a:p>
            <a:r>
              <a:rPr lang="en-US" b="1" dirty="0"/>
              <a:t>Emotion </a:t>
            </a:r>
            <a:r>
              <a:rPr lang="en-US" b="1" dirty="0" smtClean="0"/>
              <a:t>identification</a:t>
            </a:r>
            <a:r>
              <a:rPr lang="en-US" dirty="0"/>
              <a:t> is the process of identifying human </a:t>
            </a:r>
            <a:r>
              <a:rPr lang="en-US" dirty="0" smtClean="0"/>
              <a:t>emotion</a:t>
            </a:r>
            <a:r>
              <a:rPr lang="en-US" dirty="0"/>
              <a:t> </a:t>
            </a:r>
            <a:r>
              <a:rPr lang="en-US" dirty="0" smtClean="0"/>
              <a:t>from the feature set identified as from the various methods of face detection and  identification.</a:t>
            </a:r>
          </a:p>
          <a:p>
            <a:r>
              <a:rPr lang="en-US" dirty="0" smtClean="0"/>
              <a:t>The data set and vectors received by various algorithms are transferred to various network and </a:t>
            </a:r>
            <a:r>
              <a:rPr lang="en-US" dirty="0" err="1" smtClean="0"/>
              <a:t>preceptory</a:t>
            </a:r>
            <a:r>
              <a:rPr lang="en-US" dirty="0" smtClean="0"/>
              <a:t> and statistical models.</a:t>
            </a:r>
          </a:p>
          <a:p>
            <a:r>
              <a:rPr lang="en-US" dirty="0" smtClean="0"/>
              <a:t>The models validate the feature vectors against known models and generate probabilistic data. The various methods used are:</a:t>
            </a:r>
          </a:p>
          <a:p>
            <a:pPr lvl="1">
              <a:buFont typeface="Arial" panose="020B0604020202020204" pitchFamily="34" charset="0"/>
              <a:buChar char="•"/>
            </a:pPr>
            <a:r>
              <a:rPr lang="en-US" b="1" dirty="0" smtClean="0"/>
              <a:t>Support </a:t>
            </a:r>
            <a:r>
              <a:rPr lang="en-US" b="1" dirty="0"/>
              <a:t>vector machine</a:t>
            </a:r>
            <a:r>
              <a:rPr lang="en-US" dirty="0"/>
              <a:t>-support-vector machines are supervised learning models with associated learning algorithms that analyze data used for classification and regression analysis</a:t>
            </a:r>
            <a:endParaRPr lang="en-US" dirty="0" smtClean="0"/>
          </a:p>
          <a:p>
            <a:pPr lvl="1">
              <a:buFont typeface="Arial" panose="020B0604020202020204" pitchFamily="34" charset="0"/>
              <a:buChar char="•"/>
            </a:pPr>
            <a:r>
              <a:rPr lang="en-US" b="1" dirty="0" smtClean="0"/>
              <a:t>Deep </a:t>
            </a:r>
            <a:r>
              <a:rPr lang="en-US" b="1" dirty="0"/>
              <a:t>neural networks</a:t>
            </a:r>
            <a:r>
              <a:rPr lang="en-US" dirty="0"/>
              <a:t>-A deep neural network (DNN) is an artificial neural network (ANN) with multiple layers between the input and output layers</a:t>
            </a:r>
            <a:endParaRPr lang="en-US" dirty="0" smtClean="0"/>
          </a:p>
          <a:p>
            <a:pPr lvl="1">
              <a:buFont typeface="Arial" panose="020B0604020202020204" pitchFamily="34" charset="0"/>
              <a:buChar char="•"/>
            </a:pPr>
            <a:r>
              <a:rPr lang="en-US" b="1" dirty="0"/>
              <a:t>Decision tree</a:t>
            </a:r>
            <a:r>
              <a:rPr lang="en-US" dirty="0"/>
              <a:t>-A decision tree is a decision support tool that uses a tree-like model of decisions and their possible consequences, including chance event outcomes, resource costs, and utility.</a:t>
            </a:r>
            <a:endParaRPr lang="en-US" dirty="0" smtClean="0"/>
          </a:p>
          <a:p>
            <a:pPr lvl="1">
              <a:buFont typeface="Arial" panose="020B0604020202020204" pitchFamily="34" charset="0"/>
              <a:buChar char="•"/>
            </a:pPr>
            <a:r>
              <a:rPr lang="en-US" b="1" dirty="0" smtClean="0"/>
              <a:t>Lövheim Cube </a:t>
            </a:r>
            <a:r>
              <a:rPr lang="en-US" b="1" dirty="0"/>
              <a:t>of </a:t>
            </a:r>
            <a:r>
              <a:rPr lang="en-US" b="1" dirty="0" smtClean="0"/>
              <a:t>Emotions </a:t>
            </a:r>
            <a:r>
              <a:rPr lang="en-US" dirty="0" smtClean="0"/>
              <a:t>- presents signal substances </a:t>
            </a:r>
            <a:r>
              <a:rPr lang="en-US" dirty="0"/>
              <a:t>forming the axis of the coordination system and the eight basic emotions are placed at the eight corners of the cube. </a:t>
            </a:r>
            <a:endParaRPr lang="en-US" dirty="0" smtClean="0"/>
          </a:p>
          <a:p>
            <a:pPr lvl="1">
              <a:buFont typeface="Arial" panose="020B0604020202020204" pitchFamily="34" charset="0"/>
              <a:buChar char="•"/>
            </a:pPr>
            <a:r>
              <a:rPr lang="en-US" b="1" dirty="0"/>
              <a:t>Plutchik’ model</a:t>
            </a:r>
            <a:r>
              <a:rPr lang="en-US" dirty="0"/>
              <a:t>: [19]Plutchik gave a hybrid model arranging the emotions into concentric circles with inner being the basic and the outer more complex emotions. </a:t>
            </a:r>
            <a:endParaRPr lang="en-US" dirty="0" smtClean="0"/>
          </a:p>
          <a:p>
            <a:pPr>
              <a:buFont typeface="Arial" panose="020B0604020202020204" pitchFamily="34" charset="0"/>
              <a:buChar char="•"/>
            </a:pPr>
            <a:endParaRPr lang="en-US" dirty="0" smtClean="0"/>
          </a:p>
          <a:p>
            <a:pPr marL="0" indent="0">
              <a:buNone/>
            </a:pPr>
            <a:r>
              <a:rPr lang="en-US" dirty="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6004" y="4712797"/>
            <a:ext cx="3555318" cy="1986795"/>
          </a:xfrm>
          <a:prstGeom prst="rect">
            <a:avLst/>
          </a:prstGeom>
        </p:spPr>
      </p:pic>
    </p:spTree>
    <p:extLst>
      <p:ext uri="{BB962C8B-B14F-4D97-AF65-F5344CB8AC3E}">
        <p14:creationId xmlns:p14="http://schemas.microsoft.com/office/powerpoint/2010/main" val="1913978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0000" y="540000"/>
            <a:ext cx="9000000" cy="720000"/>
          </a:xfrm>
        </p:spPr>
        <p:txBody>
          <a:bodyPr>
            <a:normAutofit/>
          </a:bodyPr>
          <a:lstStyle/>
          <a:p>
            <a:r>
              <a:rPr lang="en-IN" sz="3000" dirty="0" smtClean="0"/>
              <a:t>Methodology:</a:t>
            </a:r>
            <a:endParaRPr lang="en-IN" sz="3000" dirty="0"/>
          </a:p>
        </p:txBody>
      </p:sp>
      <p:sp>
        <p:nvSpPr>
          <p:cNvPr id="3" name="Content Placeholder 2"/>
          <p:cNvSpPr>
            <a:spLocks noGrp="1"/>
          </p:cNvSpPr>
          <p:nvPr>
            <p:ph idx="1"/>
          </p:nvPr>
        </p:nvSpPr>
        <p:spPr>
          <a:xfrm>
            <a:off x="1811545" y="1059678"/>
            <a:ext cx="8915400" cy="3369103"/>
          </a:xfrm>
        </p:spPr>
        <p:txBody>
          <a:bodyPr>
            <a:normAutofit/>
          </a:bodyPr>
          <a:lstStyle/>
          <a:p>
            <a:r>
              <a:rPr lang="en-US" sz="1500" dirty="0"/>
              <a:t>Face detection: This is the technique of finding all the human faces in an </a:t>
            </a:r>
            <a:r>
              <a:rPr lang="en-US" sz="1500" dirty="0" smtClean="0"/>
              <a:t>image.</a:t>
            </a:r>
          </a:p>
          <a:p>
            <a:r>
              <a:rPr lang="en-US" sz="1500" dirty="0" smtClean="0"/>
              <a:t>Face recognition: This is the next step after face detection. In face recognition, you identify which face belongs to which person using an existing image repository. </a:t>
            </a:r>
          </a:p>
          <a:p>
            <a:r>
              <a:rPr lang="en-US" sz="1500" dirty="0" smtClean="0"/>
              <a:t>Face </a:t>
            </a:r>
            <a:r>
              <a:rPr lang="en-US" sz="1500" dirty="0"/>
              <a:t>analysis: A face is examined, and some inference is taken out such as age, complexion, and so on</a:t>
            </a:r>
            <a:r>
              <a:rPr lang="en-US" sz="1500" dirty="0" smtClean="0"/>
              <a:t>.</a:t>
            </a:r>
          </a:p>
          <a:p>
            <a:r>
              <a:rPr lang="en-US" sz="1500" dirty="0"/>
              <a:t>The detection and recognition implementation proposed here is a supervised learning modal that will use the one-versus-all (OVA) approach to train and predict the seven basic emotion (anger, contempt, disgust, fear, happiness, sadness, and surprise</a:t>
            </a:r>
            <a:r>
              <a:rPr lang="en-US" sz="1500" dirty="0" smtClean="0"/>
              <a:t>), using OpenCV and Tensorflow.</a:t>
            </a:r>
            <a:endParaRPr lang="en-IN" sz="1500" dirty="0" smtClean="0"/>
          </a:p>
          <a:p>
            <a:r>
              <a:rPr lang="en-IN" sz="1500" dirty="0" smtClean="0"/>
              <a:t>OpenCV provides various algorithms for face detection and identification</a:t>
            </a:r>
          </a:p>
          <a:p>
            <a:pPr marL="457200" lvl="1" indent="0">
              <a:buNone/>
            </a:pPr>
            <a:r>
              <a:rPr lang="en-IN" sz="1500" dirty="0" smtClean="0"/>
              <a:t>	•Eigen faces 		• Fisher faces </a:t>
            </a:r>
            <a:r>
              <a:rPr lang="en-IN" sz="1500" dirty="0"/>
              <a:t>	</a:t>
            </a:r>
            <a:r>
              <a:rPr lang="en-IN" sz="1500" dirty="0" smtClean="0"/>
              <a:t>	• </a:t>
            </a:r>
            <a:r>
              <a:rPr lang="en-IN" sz="1500" dirty="0"/>
              <a:t>Local Binary Patterns </a:t>
            </a:r>
            <a:r>
              <a:rPr lang="en-IN" sz="1500" dirty="0" smtClean="0"/>
              <a:t>Histograms</a:t>
            </a:r>
            <a:endParaRPr lang="en-IN" sz="15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4358" y="4428781"/>
            <a:ext cx="4811283" cy="2300385"/>
          </a:xfrm>
          <a:prstGeom prst="rect">
            <a:avLst/>
          </a:prstGeom>
        </p:spPr>
      </p:pic>
    </p:spTree>
    <p:extLst>
      <p:ext uri="{BB962C8B-B14F-4D97-AF65-F5344CB8AC3E}">
        <p14:creationId xmlns:p14="http://schemas.microsoft.com/office/powerpoint/2010/main" val="23266556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005840"/>
            <a:ext cx="9421812" cy="4905382"/>
          </a:xfrm>
        </p:spPr>
        <p:txBody>
          <a:bodyPr>
            <a:normAutofit lnSpcReduction="10000"/>
          </a:bodyPr>
          <a:lstStyle/>
          <a:p>
            <a:r>
              <a:rPr lang="en-US" dirty="0"/>
              <a:t>All three methods recognize a face by comparing the face with some training set of known </a:t>
            </a:r>
            <a:r>
              <a:rPr lang="en-US" dirty="0" smtClean="0"/>
              <a:t>faces</a:t>
            </a:r>
          </a:p>
          <a:p>
            <a:r>
              <a:rPr lang="en-US" dirty="0" smtClean="0"/>
              <a:t>Eigen faces</a:t>
            </a:r>
          </a:p>
          <a:p>
            <a:pPr marL="0" indent="0">
              <a:buNone/>
            </a:pPr>
            <a:r>
              <a:rPr lang="en-US" dirty="0"/>
              <a:t>	</a:t>
            </a:r>
            <a:r>
              <a:rPr lang="en-US" dirty="0" smtClean="0"/>
              <a:t>The Eigen faces </a:t>
            </a:r>
            <a:r>
              <a:rPr lang="en-US" dirty="0"/>
              <a:t>algorithm uses principal component analysis to construct a low-dimensional representation of face images, which you will use as features for the corresponding face </a:t>
            </a:r>
            <a:r>
              <a:rPr lang="en-US" dirty="0" smtClean="0"/>
              <a:t>images</a:t>
            </a:r>
          </a:p>
          <a:p>
            <a:r>
              <a:rPr lang="en-US" dirty="0"/>
              <a:t>LBPH</a:t>
            </a:r>
          </a:p>
          <a:p>
            <a:pPr marL="0" indent="0">
              <a:buNone/>
            </a:pPr>
            <a:r>
              <a:rPr lang="en-US" dirty="0" smtClean="0"/>
              <a:t>	The </a:t>
            </a:r>
            <a:r>
              <a:rPr lang="en-US" dirty="0"/>
              <a:t>LBPH method is somewhat simpler, in the sense that you characterize each image in the data set locally; when a new unknown image is provided, you perform the same analysis on it and compare the result to each of the images in the data set</a:t>
            </a:r>
            <a:r>
              <a:rPr lang="en-US" dirty="0" smtClean="0"/>
              <a:t>.</a:t>
            </a:r>
          </a:p>
          <a:p>
            <a:r>
              <a:rPr lang="en-US" dirty="0" smtClean="0"/>
              <a:t>Fisher faces</a:t>
            </a:r>
            <a:endParaRPr lang="en-US" dirty="0"/>
          </a:p>
          <a:p>
            <a:pPr marL="0" indent="0">
              <a:buNone/>
            </a:pPr>
            <a:r>
              <a:rPr lang="en-US" dirty="0" smtClean="0"/>
              <a:t>	The </a:t>
            </a:r>
            <a:r>
              <a:rPr lang="en-US" dirty="0"/>
              <a:t>Principal Component Analysis (PCA), which is the core of the </a:t>
            </a:r>
            <a:r>
              <a:rPr lang="en-US" dirty="0" smtClean="0"/>
              <a:t>Eigen faces </a:t>
            </a:r>
            <a:r>
              <a:rPr lang="en-US" dirty="0"/>
              <a:t>method, finds a linear combination of features that maximizes the total variance in data</a:t>
            </a:r>
            <a:endParaRPr lang="en-IN" dirty="0"/>
          </a:p>
        </p:txBody>
      </p:sp>
    </p:spTree>
    <p:extLst>
      <p:ext uri="{BB962C8B-B14F-4D97-AF65-F5344CB8AC3E}">
        <p14:creationId xmlns:p14="http://schemas.microsoft.com/office/powerpoint/2010/main" val="20839181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56733" y="66524"/>
            <a:ext cx="5625557" cy="6791476"/>
          </a:xfrm>
        </p:spPr>
      </p:pic>
      <p:sp>
        <p:nvSpPr>
          <p:cNvPr id="4" name="Text Placeholder 3"/>
          <p:cNvSpPr>
            <a:spLocks noGrp="1"/>
          </p:cNvSpPr>
          <p:nvPr>
            <p:ph type="body" sz="half" idx="2"/>
          </p:nvPr>
        </p:nvSpPr>
        <p:spPr>
          <a:xfrm>
            <a:off x="1760434" y="512748"/>
            <a:ext cx="4333977" cy="5348301"/>
          </a:xfrm>
        </p:spPr>
        <p:txBody>
          <a:bodyPr>
            <a:normAutofit/>
          </a:bodyPr>
          <a:lstStyle/>
          <a:p>
            <a:r>
              <a:rPr lang="en-US" dirty="0" smtClean="0"/>
              <a:t>The </a:t>
            </a:r>
            <a:r>
              <a:rPr lang="en-US" dirty="0"/>
              <a:t>process entail passing feature boxes over an image and computing the difference of summed pixel value between adjacent regions. The difference is then compare with a threshold which indicate whether an object is considered to be detection or not. This require thresholds that have been trained in advance for different feature boxes and features. Specific feature boxes for facial features are used, with expectations that most faces and the features within it will meet </a:t>
            </a:r>
            <a:r>
              <a:rPr lang="en-US" dirty="0" smtClean="0"/>
              <a:t>general </a:t>
            </a:r>
            <a:r>
              <a:rPr lang="en-US" dirty="0"/>
              <a:t>conditions</a:t>
            </a:r>
            <a:r>
              <a:rPr lang="en-US" dirty="0" smtClean="0"/>
              <a:t>.</a:t>
            </a:r>
          </a:p>
          <a:p>
            <a:r>
              <a:rPr lang="en-IN" b="1" dirty="0"/>
              <a:t>cascade classifiers:</a:t>
            </a:r>
            <a:r>
              <a:rPr lang="en-IN" dirty="0"/>
              <a:t> OpenCv uses </a:t>
            </a:r>
            <a:r>
              <a:rPr lang="en-US" dirty="0"/>
              <a:t>Object Detection using Haar feature-based cascade classifiers  It is a machine learning based approach where a cascade function is trained from a lot of positive and negative images. It is then used to detect objects in other images.</a:t>
            </a:r>
          </a:p>
          <a:p>
            <a:r>
              <a:rPr lang="en-IN" dirty="0" smtClean="0"/>
              <a:t>The process as illustrated shows collection of data set and construction of supervised Neural network as  described in tensorflow api .</a:t>
            </a:r>
          </a:p>
          <a:p>
            <a:r>
              <a:rPr lang="en-IN" b="1" dirty="0" smtClean="0"/>
              <a:t>Multi-task Cascade Convolutional Neural Network </a:t>
            </a:r>
          </a:p>
        </p:txBody>
      </p:sp>
    </p:spTree>
    <p:extLst>
      <p:ext uri="{BB962C8B-B14F-4D97-AF65-F5344CB8AC3E}">
        <p14:creationId xmlns:p14="http://schemas.microsoft.com/office/powerpoint/2010/main" val="18614779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0000" y="540000"/>
            <a:ext cx="9081360" cy="557280"/>
          </a:xfrm>
        </p:spPr>
        <p:txBody>
          <a:bodyPr>
            <a:normAutofit/>
          </a:bodyPr>
          <a:lstStyle/>
          <a:p>
            <a:pPr algn="just"/>
            <a:r>
              <a:rPr lang="en-US" sz="3000" dirty="0" smtClean="0"/>
              <a:t>Hardware/Software Requirement</a:t>
            </a:r>
            <a:endParaRPr lang="en-IN" sz="3000" dirty="0"/>
          </a:p>
        </p:txBody>
      </p:sp>
      <p:sp>
        <p:nvSpPr>
          <p:cNvPr id="3" name="Content Placeholder 2"/>
          <p:cNvSpPr>
            <a:spLocks noGrp="1"/>
          </p:cNvSpPr>
          <p:nvPr>
            <p:ph idx="1"/>
          </p:nvPr>
        </p:nvSpPr>
        <p:spPr>
          <a:xfrm>
            <a:off x="1800000" y="1260000"/>
            <a:ext cx="8915400" cy="3777622"/>
          </a:xfrm>
          <a:noFill/>
        </p:spPr>
        <p:txBody>
          <a:bodyPr>
            <a:normAutofit/>
          </a:bodyPr>
          <a:lstStyle/>
          <a:p>
            <a:pPr>
              <a:spcBef>
                <a:spcPts val="0"/>
              </a:spcBef>
            </a:pPr>
            <a:r>
              <a:rPr lang="en-IN" dirty="0" smtClean="0"/>
              <a:t>Hardware </a:t>
            </a:r>
            <a:r>
              <a:rPr lang="en-IN" dirty="0"/>
              <a:t>specification: </a:t>
            </a:r>
            <a:endParaRPr lang="en-IN" dirty="0" smtClean="0"/>
          </a:p>
          <a:p>
            <a:pPr marL="0" indent="0" algn="just">
              <a:spcBef>
                <a:spcPts val="0"/>
              </a:spcBef>
              <a:buNone/>
            </a:pPr>
            <a:r>
              <a:rPr lang="en-IN" dirty="0"/>
              <a:t>	</a:t>
            </a:r>
            <a:r>
              <a:rPr lang="en-IN" dirty="0" smtClean="0"/>
              <a:t>	Processor</a:t>
            </a:r>
            <a:r>
              <a:rPr lang="en-IN" dirty="0"/>
              <a:t>:   </a:t>
            </a:r>
            <a:r>
              <a:rPr lang="en-IN" dirty="0" smtClean="0"/>
              <a:t> Intel </a:t>
            </a:r>
            <a:r>
              <a:rPr lang="en-IN" dirty="0"/>
              <a:t>core Duo 1.2 GHz or higher </a:t>
            </a:r>
            <a:r>
              <a:rPr lang="en-IN" dirty="0" smtClean="0"/>
              <a:t>AMD </a:t>
            </a:r>
          </a:p>
          <a:p>
            <a:pPr marL="0" indent="0" algn="just">
              <a:spcBef>
                <a:spcPts val="0"/>
              </a:spcBef>
              <a:buNone/>
            </a:pPr>
            <a:r>
              <a:rPr lang="en-IN" dirty="0" smtClean="0"/>
              <a:t>					Ryzen </a:t>
            </a:r>
            <a:r>
              <a:rPr lang="en-IN" dirty="0"/>
              <a:t>2 1.0 GHz or higher </a:t>
            </a:r>
            <a:r>
              <a:rPr lang="en-IN" dirty="0" smtClean="0"/>
              <a:t>	</a:t>
            </a:r>
          </a:p>
          <a:p>
            <a:pPr marL="0" indent="0" algn="just">
              <a:spcBef>
                <a:spcPts val="0"/>
              </a:spcBef>
              <a:buNone/>
            </a:pPr>
            <a:r>
              <a:rPr lang="en-IN" dirty="0" smtClean="0"/>
              <a:t>		Ram</a:t>
            </a:r>
            <a:r>
              <a:rPr lang="en-IN" dirty="0"/>
              <a:t>:   </a:t>
            </a:r>
            <a:r>
              <a:rPr lang="en-IN" dirty="0" smtClean="0"/>
              <a:t>		2 </a:t>
            </a:r>
            <a:r>
              <a:rPr lang="en-IN" dirty="0"/>
              <a:t>GB DDR4 2400 MHz or </a:t>
            </a:r>
            <a:r>
              <a:rPr lang="en-IN" dirty="0" smtClean="0"/>
              <a:t>higher</a:t>
            </a:r>
          </a:p>
          <a:p>
            <a:pPr marL="0" indent="0" algn="just">
              <a:spcBef>
                <a:spcPts val="0"/>
              </a:spcBef>
              <a:buNone/>
            </a:pPr>
            <a:r>
              <a:rPr lang="en-IN" dirty="0" smtClean="0"/>
              <a:t>		Host OS: 	Windows 7 SP1, Ubuntu Linux 16.07 or higher </a:t>
            </a:r>
          </a:p>
          <a:p>
            <a:pPr marL="0" indent="0" algn="just">
              <a:spcBef>
                <a:spcPts val="0"/>
              </a:spcBef>
              <a:buNone/>
            </a:pPr>
            <a:r>
              <a:rPr lang="en-IN" dirty="0"/>
              <a:t>	</a:t>
            </a:r>
            <a:r>
              <a:rPr lang="en-IN" dirty="0" smtClean="0"/>
              <a:t>				with webcam support </a:t>
            </a:r>
            <a:endParaRPr lang="en-IN" dirty="0"/>
          </a:p>
          <a:p>
            <a:pPr>
              <a:spcBef>
                <a:spcPts val="0"/>
              </a:spcBef>
            </a:pPr>
            <a:r>
              <a:rPr lang="en-IN" dirty="0" smtClean="0"/>
              <a:t>Software </a:t>
            </a:r>
            <a:r>
              <a:rPr lang="en-IN" dirty="0"/>
              <a:t>specification: </a:t>
            </a:r>
            <a:endParaRPr lang="en-IN" dirty="0" smtClean="0"/>
          </a:p>
          <a:p>
            <a:pPr lvl="1">
              <a:spcBef>
                <a:spcPts val="0"/>
              </a:spcBef>
              <a:buFont typeface="Courier New" panose="02070309020205020404" pitchFamily="49" charset="0"/>
              <a:buChar char="o"/>
            </a:pPr>
            <a:r>
              <a:rPr lang="en-IN" dirty="0" smtClean="0"/>
              <a:t>Front-End</a:t>
            </a:r>
            <a:r>
              <a:rPr lang="en-IN" dirty="0"/>
              <a:t>:   	</a:t>
            </a:r>
            <a:r>
              <a:rPr lang="en-IN" dirty="0" smtClean="0"/>
              <a:t>					Python</a:t>
            </a:r>
            <a:r>
              <a:rPr lang="en-IN" dirty="0"/>
              <a:t>, C++ </a:t>
            </a:r>
            <a:endParaRPr lang="en-IN" dirty="0" smtClean="0"/>
          </a:p>
          <a:p>
            <a:pPr marL="0" indent="0">
              <a:spcBef>
                <a:spcPts val="0"/>
              </a:spcBef>
              <a:buNone/>
            </a:pPr>
            <a:r>
              <a:rPr lang="en-IN" dirty="0"/>
              <a:t>	</a:t>
            </a:r>
            <a:r>
              <a:rPr lang="en-IN" dirty="0" smtClean="0"/>
              <a:t>	Development </a:t>
            </a:r>
            <a:r>
              <a:rPr lang="en-IN" dirty="0"/>
              <a:t>Environment:  </a:t>
            </a:r>
            <a:r>
              <a:rPr lang="en-IN" dirty="0" smtClean="0"/>
              <a:t>		JetBrains </a:t>
            </a:r>
            <a:r>
              <a:rPr lang="en-IN" dirty="0"/>
              <a:t>Pycharm 2020.2.1 </a:t>
            </a:r>
            <a:endParaRPr lang="en-IN" dirty="0" smtClean="0"/>
          </a:p>
          <a:p>
            <a:pPr lvl="1">
              <a:spcBef>
                <a:spcPts val="0"/>
              </a:spcBef>
              <a:buFont typeface="Courier New" panose="02070309020205020404" pitchFamily="49" charset="0"/>
              <a:buChar char="o"/>
            </a:pPr>
            <a:r>
              <a:rPr lang="en-IN" dirty="0" smtClean="0"/>
              <a:t>Back-End</a:t>
            </a:r>
            <a:r>
              <a:rPr lang="en-IN" dirty="0"/>
              <a:t>:  </a:t>
            </a:r>
            <a:r>
              <a:rPr lang="en-IN" dirty="0" smtClean="0"/>
              <a:t>						OpenCV 2.4.13.7, TensorFlow </a:t>
            </a:r>
            <a:r>
              <a:rPr lang="en-IN" dirty="0"/>
              <a:t>Core 2.3.0  </a:t>
            </a:r>
            <a:endParaRPr lang="en-IN" dirty="0" smtClean="0"/>
          </a:p>
          <a:p>
            <a:pPr marL="0" indent="0">
              <a:spcBef>
                <a:spcPts val="0"/>
              </a:spcBef>
              <a:buNone/>
            </a:pPr>
            <a:r>
              <a:rPr lang="en-IN" dirty="0"/>
              <a:t>	</a:t>
            </a:r>
            <a:r>
              <a:rPr lang="en-IN" dirty="0" smtClean="0"/>
              <a:t>	UI </a:t>
            </a:r>
            <a:r>
              <a:rPr lang="en-IN" dirty="0"/>
              <a:t>Interfacing:  </a:t>
            </a:r>
            <a:r>
              <a:rPr lang="en-IN" dirty="0" smtClean="0"/>
              <a:t>					PyQt</a:t>
            </a:r>
            <a:r>
              <a:rPr lang="en-IN" dirty="0"/>
              <a:t>, Tk </a:t>
            </a:r>
            <a:endParaRPr lang="en-IN" dirty="0" smtClean="0"/>
          </a:p>
          <a:p>
            <a:pPr marL="0" indent="0">
              <a:spcBef>
                <a:spcPts val="0"/>
              </a:spcBef>
              <a:buNone/>
            </a:pPr>
            <a:r>
              <a:rPr lang="en-IN" dirty="0"/>
              <a:t>	</a:t>
            </a:r>
            <a:r>
              <a:rPr lang="en-IN" dirty="0" smtClean="0"/>
              <a:t>	VCS </a:t>
            </a:r>
            <a:r>
              <a:rPr lang="en-IN" dirty="0"/>
              <a:t>(Version Control System): </a:t>
            </a:r>
            <a:r>
              <a:rPr lang="en-IN" dirty="0" smtClean="0"/>
              <a:t>	Local </a:t>
            </a:r>
            <a:r>
              <a:rPr lang="en-IN" dirty="0"/>
              <a:t>– Git 2.27     </a:t>
            </a:r>
            <a:endParaRPr lang="en-IN" dirty="0" smtClean="0"/>
          </a:p>
          <a:p>
            <a:pPr marL="0" indent="0">
              <a:spcBef>
                <a:spcPts val="0"/>
              </a:spcBef>
              <a:buNone/>
            </a:pPr>
            <a:r>
              <a:rPr lang="en-IN" dirty="0"/>
              <a:t>	</a:t>
            </a:r>
            <a:r>
              <a:rPr lang="en-IN" dirty="0" smtClean="0"/>
              <a:t>									Cloud- </a:t>
            </a:r>
            <a:r>
              <a:rPr lang="en-IN" dirty="0"/>
              <a:t>Microsoft Github </a:t>
            </a:r>
          </a:p>
        </p:txBody>
      </p:sp>
    </p:spTree>
    <p:extLst>
      <p:ext uri="{BB962C8B-B14F-4D97-AF65-F5344CB8AC3E}">
        <p14:creationId xmlns:p14="http://schemas.microsoft.com/office/powerpoint/2010/main" val="28178359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0000" y="540000"/>
            <a:ext cx="9040720" cy="720000"/>
          </a:xfrm>
        </p:spPr>
        <p:txBody>
          <a:bodyPr>
            <a:normAutofit/>
          </a:bodyPr>
          <a:lstStyle/>
          <a:p>
            <a:r>
              <a:rPr lang="en-US" sz="3000" dirty="0" smtClean="0"/>
              <a:t>References:</a:t>
            </a:r>
            <a:endParaRPr lang="en-IN" sz="3000" dirty="0"/>
          </a:p>
        </p:txBody>
      </p:sp>
      <p:sp>
        <p:nvSpPr>
          <p:cNvPr id="3" name="Content Placeholder 2"/>
          <p:cNvSpPr>
            <a:spLocks noGrp="1"/>
          </p:cNvSpPr>
          <p:nvPr>
            <p:ph idx="1"/>
          </p:nvPr>
        </p:nvSpPr>
        <p:spPr>
          <a:xfrm>
            <a:off x="2247484" y="1260000"/>
            <a:ext cx="8911687" cy="4543895"/>
          </a:xfrm>
        </p:spPr>
        <p:txBody>
          <a:bodyPr>
            <a:normAutofit fontScale="85000" lnSpcReduction="10000"/>
          </a:bodyPr>
          <a:lstStyle/>
          <a:p>
            <a:r>
              <a:rPr lang="en-IN" dirty="0" smtClean="0"/>
              <a:t>Wan</a:t>
            </a:r>
            <a:r>
              <a:rPr lang="en-IN" dirty="0"/>
              <a:t>, S., &amp; Aggarwal, J. K. (2013, April). A scalable metric learning-based voting method for expression recognition . In  Automatic Face and Gesture Recognition (FG), 2013 10TH  IEEE International Conference and Workshops on (pp. 1-8). IEEE, </a:t>
            </a:r>
          </a:p>
          <a:p>
            <a:r>
              <a:rPr lang="en-IN" dirty="0" smtClean="0"/>
              <a:t>[</a:t>
            </a:r>
            <a:r>
              <a:rPr lang="en-IN" dirty="0"/>
              <a:t>OpenCV Dev Team] “Welcome to opencv documentation!” Dec 31, 2019 , Access   Online: September 9, 2020 , Available : https://docs.opencv.org/2.4/index.html</a:t>
            </a:r>
          </a:p>
          <a:p>
            <a:r>
              <a:rPr lang="en-IN" dirty="0" smtClean="0"/>
              <a:t>M</a:t>
            </a:r>
            <a:r>
              <a:rPr lang="en-IN" dirty="0"/>
              <a:t>. Xiaoxi, L. Weisi, H. Dongyan, D. Minghui and H. Li, "Facial emotion recognition," 2017 IEEE 2nd International Conference on Signal and Image Processing (ICSIP), Singapore, 2017, pp. 77-81, doi: 10.1109/SIPROCESS.2017.8124509.</a:t>
            </a:r>
          </a:p>
          <a:p>
            <a:r>
              <a:rPr lang="en-IN" dirty="0" smtClean="0"/>
              <a:t>Turabzadeh</a:t>
            </a:r>
            <a:r>
              <a:rPr lang="en-IN" dirty="0"/>
              <a:t>, S,; Meng, H.; Swash, R.M.; Pleva, M.; Juhar, J. Real-time emotional state detection from facial expression on embedded devices. In Proceedings of the 2017 Seventh International Conference  on Innovative Computing Technology (INTECH), Luton, UK, 16-18 August 2017; pp.46-51.</a:t>
            </a:r>
          </a:p>
          <a:p>
            <a:r>
              <a:rPr lang="en-IN" dirty="0" smtClean="0"/>
              <a:t>“</a:t>
            </a:r>
            <a:r>
              <a:rPr lang="en-IN" dirty="0"/>
              <a:t>TensorFlow Core”[Online] Accessed: September 9, 2020 ,Available : https://www.tensorflow.org/guide</a:t>
            </a:r>
          </a:p>
          <a:p>
            <a:r>
              <a:rPr lang="en-IN" dirty="0" smtClean="0"/>
              <a:t>C</a:t>
            </a:r>
            <a:r>
              <a:rPr lang="en-IN" dirty="0"/>
              <a:t>. Jain, K. Sawant, M. Rehman and R. Kumar, "Emotion Detection and Characterization using Facial Features," 2018 3rd International Conference and Workshops on Recent Advances and Innovations in Engineering (ICRAIE), Jaipur, India, 2018, pp. 1-6, doi: 10.1109/ICRAIE.2018.8710406.</a:t>
            </a:r>
          </a:p>
          <a:p>
            <a:endParaRPr lang="en-IN" dirty="0"/>
          </a:p>
        </p:txBody>
      </p:sp>
    </p:spTree>
    <p:extLst>
      <p:ext uri="{BB962C8B-B14F-4D97-AF65-F5344CB8AC3E}">
        <p14:creationId xmlns:p14="http://schemas.microsoft.com/office/powerpoint/2010/main" val="35992371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4413" y="284481"/>
            <a:ext cx="8915400" cy="1962684"/>
          </a:xfrm>
        </p:spPr>
        <p:txBody>
          <a:bodyPr>
            <a:normAutofit/>
          </a:bodyPr>
          <a:lstStyle/>
          <a:p>
            <a:r>
              <a:rPr lang="en-US" sz="6000" dirty="0" smtClean="0"/>
              <a:t>Thank You</a:t>
            </a:r>
            <a:endParaRPr lang="en-IN" sz="6000" dirty="0"/>
          </a:p>
        </p:txBody>
      </p:sp>
      <p:sp>
        <p:nvSpPr>
          <p:cNvPr id="3" name="Text Placeholder 2"/>
          <p:cNvSpPr>
            <a:spLocks noGrp="1"/>
          </p:cNvSpPr>
          <p:nvPr>
            <p:ph type="body" sz="half" idx="2"/>
          </p:nvPr>
        </p:nvSpPr>
        <p:spPr>
          <a:xfrm>
            <a:off x="2497773" y="4350285"/>
            <a:ext cx="8915400" cy="2119356"/>
          </a:xfrm>
        </p:spPr>
        <p:txBody>
          <a:bodyPr>
            <a:normAutofit fontScale="92500" lnSpcReduction="20000"/>
          </a:bodyPr>
          <a:lstStyle/>
          <a:p>
            <a:r>
              <a:rPr lang="en-US" b="1" dirty="0" smtClean="0"/>
              <a:t>Presentators:</a:t>
            </a:r>
          </a:p>
          <a:p>
            <a:r>
              <a:rPr lang="en-US" dirty="0"/>
              <a:t>	Sagar Ramrao Bharad </a:t>
            </a:r>
            <a:endParaRPr lang="en-US" dirty="0" smtClean="0"/>
          </a:p>
          <a:p>
            <a:r>
              <a:rPr lang="en-US" dirty="0" smtClean="0"/>
              <a:t>	Prashish </a:t>
            </a:r>
            <a:r>
              <a:rPr lang="en-US" dirty="0"/>
              <a:t>Gautam Borkar </a:t>
            </a:r>
            <a:endParaRPr lang="en-US" dirty="0" smtClean="0"/>
          </a:p>
          <a:p>
            <a:r>
              <a:rPr lang="en-US" dirty="0" smtClean="0"/>
              <a:t>	Shreya </a:t>
            </a:r>
            <a:r>
              <a:rPr lang="en-US" dirty="0"/>
              <a:t>Bhojraj Gawali </a:t>
            </a:r>
            <a:endParaRPr lang="en-US" dirty="0" smtClean="0"/>
          </a:p>
          <a:p>
            <a:r>
              <a:rPr lang="en-US" dirty="0" smtClean="0"/>
              <a:t>	Janhavi </a:t>
            </a:r>
            <a:r>
              <a:rPr lang="en-US" dirty="0"/>
              <a:t>Jayant </a:t>
            </a:r>
            <a:r>
              <a:rPr lang="en-US" dirty="0" smtClean="0"/>
              <a:t>Karande</a:t>
            </a:r>
          </a:p>
          <a:p>
            <a:r>
              <a:rPr lang="en-US" dirty="0" smtClean="0"/>
              <a:t>	AnilKumar </a:t>
            </a:r>
            <a:r>
              <a:rPr lang="en-US" dirty="0"/>
              <a:t>Ramji Sharma </a:t>
            </a:r>
            <a:endParaRPr lang="en-IN" dirty="0"/>
          </a:p>
        </p:txBody>
      </p:sp>
    </p:spTree>
    <p:extLst>
      <p:ext uri="{BB962C8B-B14F-4D97-AF65-F5344CB8AC3E}">
        <p14:creationId xmlns:p14="http://schemas.microsoft.com/office/powerpoint/2010/main" val="28453735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0000" y="540000"/>
            <a:ext cx="9000000" cy="720000"/>
          </a:xfrm>
        </p:spPr>
        <p:txBody>
          <a:bodyPr/>
          <a:lstStyle/>
          <a:p>
            <a:r>
              <a:rPr lang="en-US" sz="3000" dirty="0" smtClean="0"/>
              <a:t>Introduction</a:t>
            </a:r>
            <a:r>
              <a:rPr lang="en-US" dirty="0" smtClean="0"/>
              <a:t>:</a:t>
            </a:r>
            <a:endParaRPr lang="en-IN" dirty="0"/>
          </a:p>
        </p:txBody>
      </p:sp>
      <p:sp>
        <p:nvSpPr>
          <p:cNvPr id="3" name="Content Placeholder 2"/>
          <p:cNvSpPr>
            <a:spLocks noGrp="1"/>
          </p:cNvSpPr>
          <p:nvPr>
            <p:ph idx="1"/>
          </p:nvPr>
        </p:nvSpPr>
        <p:spPr>
          <a:xfrm>
            <a:off x="1800000" y="1799999"/>
            <a:ext cx="8915400" cy="3777622"/>
          </a:xfrm>
        </p:spPr>
        <p:txBody>
          <a:bodyPr>
            <a:normAutofit fontScale="92500" lnSpcReduction="20000"/>
          </a:bodyPr>
          <a:lstStyle/>
          <a:p>
            <a:pPr fontAlgn="base"/>
            <a:r>
              <a:rPr lang="en-US" dirty="0"/>
              <a:t>Human emotions are natural expressions that people tend to make naturally, instead of any conscious effort that is accompanied by the reflexing of facial muscles</a:t>
            </a:r>
          </a:p>
          <a:p>
            <a:pPr fontAlgn="base"/>
            <a:r>
              <a:rPr lang="en-US" dirty="0"/>
              <a:t>Human can quickly and even subconsciously assess a multitude of indicator such as word choice, voice inflection, and </a:t>
            </a:r>
            <a:r>
              <a:rPr lang="en-US" dirty="0" smtClean="0"/>
              <a:t>body language </a:t>
            </a:r>
            <a:r>
              <a:rPr lang="en-US" dirty="0"/>
              <a:t>to discern the sentiment of other.</a:t>
            </a:r>
          </a:p>
          <a:p>
            <a:pPr fontAlgn="base"/>
            <a:r>
              <a:rPr lang="en-US" dirty="0" smtClean="0"/>
              <a:t>OpenCV and </a:t>
            </a:r>
            <a:r>
              <a:rPr lang="en-US" dirty="0"/>
              <a:t>T</a:t>
            </a:r>
            <a:r>
              <a:rPr lang="en-US" dirty="0" smtClean="0"/>
              <a:t>ensorflow are used to make the system which contain face recognition, emotion detection, drowsiness detection and ID card detection.</a:t>
            </a:r>
          </a:p>
          <a:p>
            <a:pPr marL="285750" indent="-285750" fontAlgn="base">
              <a:buFont typeface="Arial" panose="020B0604020202020204" pitchFamily="34" charset="0"/>
              <a:buChar char="•"/>
            </a:pPr>
            <a:r>
              <a:rPr lang="en-US" dirty="0" smtClean="0">
                <a:solidFill>
                  <a:srgbClr val="3F3F3F"/>
                </a:solidFill>
                <a:latin typeface="Century Gothic" panose="020B0502020202020204" pitchFamily="34" charset="0"/>
              </a:rPr>
              <a:t>This system can be used as a second layer of security where along with the face the emotion is also detection.</a:t>
            </a:r>
          </a:p>
          <a:p>
            <a:pPr marL="285750" indent="-285750" fontAlgn="base">
              <a:buFont typeface="Arial" panose="020B0604020202020204" pitchFamily="34" charset="0"/>
              <a:buChar char="•"/>
            </a:pPr>
            <a:r>
              <a:rPr lang="en-US" dirty="0" smtClean="0">
                <a:solidFill>
                  <a:srgbClr val="3F3F3F"/>
                </a:solidFill>
                <a:latin typeface="Century Gothic" panose="020B0502020202020204" pitchFamily="34" charset="0"/>
              </a:rPr>
              <a:t>This </a:t>
            </a:r>
            <a:r>
              <a:rPr lang="en-US" dirty="0">
                <a:solidFill>
                  <a:srgbClr val="3F3F3F"/>
                </a:solidFill>
                <a:latin typeface="Century Gothic" panose="020B0502020202020204" pitchFamily="34" charset="0"/>
              </a:rPr>
              <a:t>can also be useful to verify that the person </a:t>
            </a:r>
            <a:r>
              <a:rPr lang="en-US" dirty="0" smtClean="0">
                <a:solidFill>
                  <a:srgbClr val="3F3F3F"/>
                </a:solidFill>
                <a:latin typeface="Century Gothic" panose="020B0502020202020204" pitchFamily="34" charset="0"/>
              </a:rPr>
              <a:t>in front </a:t>
            </a:r>
            <a:r>
              <a:rPr lang="en-US" dirty="0">
                <a:solidFill>
                  <a:srgbClr val="3F3F3F"/>
                </a:solidFill>
                <a:latin typeface="Century Gothic" panose="020B0502020202020204" pitchFamily="34" charset="0"/>
              </a:rPr>
              <a:t>of camera is not just a 2-dimention representation.</a:t>
            </a:r>
          </a:p>
          <a:p>
            <a:pPr marL="285750" indent="-285750" fontAlgn="base">
              <a:buFont typeface="Arial" panose="020B0604020202020204" pitchFamily="34" charset="0"/>
              <a:buChar char="•"/>
            </a:pPr>
            <a:r>
              <a:rPr lang="en-US" dirty="0">
                <a:solidFill>
                  <a:srgbClr val="3F3F3F"/>
                </a:solidFill>
                <a:latin typeface="Century Gothic" panose="020B0502020202020204" pitchFamily="34" charset="0"/>
              </a:rPr>
              <a:t>The system will detect the face from the given image, after processing it and on the basis of the expression, the emotion will be recognized. </a:t>
            </a:r>
            <a:endParaRPr lang="en-US" dirty="0">
              <a:solidFill>
                <a:srgbClr val="353535"/>
              </a:solidFill>
              <a:latin typeface="Noto Sans Symbols"/>
            </a:endParaRPr>
          </a:p>
          <a:p>
            <a:pPr fontAlgn="base"/>
            <a:endParaRPr lang="en-US" dirty="0"/>
          </a:p>
          <a:p>
            <a:pPr marL="0" indent="0">
              <a:buNone/>
            </a:pPr>
            <a:endParaRPr lang="en-IN" dirty="0"/>
          </a:p>
        </p:txBody>
      </p:sp>
    </p:spTree>
    <p:extLst>
      <p:ext uri="{BB962C8B-B14F-4D97-AF65-F5344CB8AC3E}">
        <p14:creationId xmlns:p14="http://schemas.microsoft.com/office/powerpoint/2010/main" val="1540910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0000" y="540000"/>
            <a:ext cx="9000000" cy="720000"/>
          </a:xfrm>
        </p:spPr>
        <p:txBody>
          <a:bodyPr>
            <a:normAutofit/>
          </a:bodyPr>
          <a:lstStyle/>
          <a:p>
            <a:r>
              <a:rPr lang="en-IN" sz="3000" dirty="0" smtClean="0"/>
              <a:t>Problem Statement:</a:t>
            </a:r>
            <a:endParaRPr lang="en-IN" sz="3000" dirty="0"/>
          </a:p>
        </p:txBody>
      </p:sp>
      <p:sp>
        <p:nvSpPr>
          <p:cNvPr id="3" name="Content Placeholder 2"/>
          <p:cNvSpPr>
            <a:spLocks noGrp="1"/>
          </p:cNvSpPr>
          <p:nvPr>
            <p:ph idx="1"/>
          </p:nvPr>
        </p:nvSpPr>
        <p:spPr>
          <a:xfrm>
            <a:off x="1800000" y="1800000"/>
            <a:ext cx="8915400" cy="3777622"/>
          </a:xfrm>
        </p:spPr>
        <p:txBody>
          <a:bodyPr/>
          <a:lstStyle/>
          <a:p>
            <a:pPr fontAlgn="base"/>
            <a:r>
              <a:rPr lang="en-US" dirty="0"/>
              <a:t>In mass processions individuals’ can show repulsive and violent behavior, such individual shows a pre-emotions such as anger, or despair. Which when identified using emotion recognition can avert disastrous events. Also using such emotions detection public places can be equipped with solution to suppress these behaviors.</a:t>
            </a:r>
          </a:p>
          <a:p>
            <a:pPr fontAlgn="base"/>
            <a:r>
              <a:rPr lang="en-US" dirty="0"/>
              <a:t>Nowadays, more and more intelligent system are using emotion recognition models to improve their interaction with humans. This is important, as the system can adopt their responses and behavioral patterns according to the human emotion and make more natural. </a:t>
            </a:r>
          </a:p>
        </p:txBody>
      </p:sp>
    </p:spTree>
    <p:extLst>
      <p:ext uri="{BB962C8B-B14F-4D97-AF65-F5344CB8AC3E}">
        <p14:creationId xmlns:p14="http://schemas.microsoft.com/office/powerpoint/2010/main" val="2953431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0000" y="540000"/>
            <a:ext cx="9000000" cy="720000"/>
          </a:xfrm>
        </p:spPr>
        <p:txBody>
          <a:bodyPr>
            <a:normAutofit/>
          </a:bodyPr>
          <a:lstStyle/>
          <a:p>
            <a:r>
              <a:rPr lang="en-IN" sz="3000" dirty="0" smtClean="0"/>
              <a:t>Objective of the project</a:t>
            </a:r>
            <a:endParaRPr lang="en-IN" sz="3000" dirty="0"/>
          </a:p>
        </p:txBody>
      </p:sp>
      <p:sp>
        <p:nvSpPr>
          <p:cNvPr id="3" name="Content Placeholder 2"/>
          <p:cNvSpPr>
            <a:spLocks noGrp="1"/>
          </p:cNvSpPr>
          <p:nvPr>
            <p:ph idx="1"/>
          </p:nvPr>
        </p:nvSpPr>
        <p:spPr>
          <a:xfrm>
            <a:off x="1800000" y="1800000"/>
            <a:ext cx="8915400" cy="3777622"/>
          </a:xfrm>
        </p:spPr>
        <p:txBody>
          <a:bodyPr/>
          <a:lstStyle/>
          <a:p>
            <a:pPr fontAlgn="base"/>
            <a:r>
              <a:rPr lang="en-US" dirty="0"/>
              <a:t>The objective of the project is to be an affordable and efficient product that can detect emotions based of input images sources.</a:t>
            </a:r>
          </a:p>
          <a:p>
            <a:pPr fontAlgn="base"/>
            <a:r>
              <a:rPr lang="en-US" dirty="0"/>
              <a:t>The objective of this project is to develop a system which can analyze the image and predict the expression of the person.</a:t>
            </a:r>
          </a:p>
          <a:p>
            <a:pPr fontAlgn="base"/>
            <a:r>
              <a:rPr lang="en-US" dirty="0"/>
              <a:t>An important domain where we see the importance of emotion detection is for business promotions. Most of the businesses thrive on customer responses to their product and offers.</a:t>
            </a:r>
          </a:p>
          <a:p>
            <a:pPr fontAlgn="base"/>
            <a:r>
              <a:rPr lang="en-US" dirty="0"/>
              <a:t>The main purpose of this system is to classify human emotion based on their facial appearance Here are the different type of emotion: anger, happy, </a:t>
            </a:r>
            <a:r>
              <a:rPr lang="en-US" dirty="0" smtClean="0"/>
              <a:t>supplies, </a:t>
            </a:r>
            <a:r>
              <a:rPr lang="en-US" dirty="0"/>
              <a:t>sad, fear, disgust, peace, sorrow, courage.   </a:t>
            </a:r>
          </a:p>
        </p:txBody>
      </p:sp>
    </p:spTree>
    <p:extLst>
      <p:ext uri="{BB962C8B-B14F-4D97-AF65-F5344CB8AC3E}">
        <p14:creationId xmlns:p14="http://schemas.microsoft.com/office/powerpoint/2010/main" val="2395902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0000" y="540000"/>
            <a:ext cx="9000000" cy="720000"/>
          </a:xfrm>
        </p:spPr>
        <p:txBody>
          <a:bodyPr>
            <a:normAutofit/>
          </a:bodyPr>
          <a:lstStyle/>
          <a:p>
            <a:r>
              <a:rPr lang="en-IN" sz="3000" dirty="0" smtClean="0"/>
              <a:t>Literature Survey:</a:t>
            </a:r>
            <a:endParaRPr lang="en-IN" sz="3000" dirty="0"/>
          </a:p>
        </p:txBody>
      </p:sp>
      <p:sp>
        <p:nvSpPr>
          <p:cNvPr id="3" name="Content Placeholder 2"/>
          <p:cNvSpPr>
            <a:spLocks noGrp="1"/>
          </p:cNvSpPr>
          <p:nvPr>
            <p:ph idx="1"/>
          </p:nvPr>
        </p:nvSpPr>
        <p:spPr>
          <a:xfrm>
            <a:off x="1800000" y="1800000"/>
            <a:ext cx="8915400" cy="3777622"/>
          </a:xfrm>
        </p:spPr>
        <p:txBody>
          <a:bodyPr/>
          <a:lstStyle/>
          <a:p>
            <a:r>
              <a:rPr lang="en-IN" dirty="0" smtClean="0"/>
              <a:t>Face recognition and emotion analysis is a far fetched process in the field of digital imagery and computational analysis , by providing resources to be used as biometric verification and security surveillance.</a:t>
            </a:r>
          </a:p>
          <a:p>
            <a:r>
              <a:rPr lang="en-IN" dirty="0" smtClean="0"/>
              <a:t>A face recognition based emotion detection is highly accurate as it does not rely </a:t>
            </a:r>
            <a:r>
              <a:rPr lang="en-IN" dirty="0"/>
              <a:t>on more stable and non‐alterable </a:t>
            </a:r>
            <a:r>
              <a:rPr lang="en-IN" dirty="0" smtClean="0"/>
              <a:t>physiological aspects  as opposite to </a:t>
            </a:r>
            <a:r>
              <a:rPr lang="en-IN" dirty="0"/>
              <a:t>behavioural </a:t>
            </a:r>
            <a:r>
              <a:rPr lang="en-IN" dirty="0" smtClean="0"/>
              <a:t>aspects which are prone to alteration due to medication or prolong disease</a:t>
            </a:r>
          </a:p>
          <a:p>
            <a:r>
              <a:rPr lang="en-US" dirty="0"/>
              <a:t>The brief analysis of the face detection techniques using effective statistical learning methods </a:t>
            </a:r>
            <a:r>
              <a:rPr lang="en-US" dirty="0" smtClean="0"/>
              <a:t>are crucial </a:t>
            </a:r>
            <a:r>
              <a:rPr lang="en-US" dirty="0"/>
              <a:t>as practical and robust </a:t>
            </a:r>
            <a:r>
              <a:rPr lang="en-US" dirty="0" smtClean="0"/>
              <a:t>solutions.</a:t>
            </a:r>
          </a:p>
        </p:txBody>
      </p:sp>
    </p:spTree>
    <p:extLst>
      <p:ext uri="{BB962C8B-B14F-4D97-AF65-F5344CB8AC3E}">
        <p14:creationId xmlns:p14="http://schemas.microsoft.com/office/powerpoint/2010/main" val="708653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12"/>
          <p:cNvGraphicFramePr>
            <a:graphicFrameLocks noGrp="1"/>
          </p:cNvGraphicFramePr>
          <p:nvPr>
            <p:ph idx="1"/>
            <p:extLst>
              <p:ext uri="{D42A27DB-BD31-4B8C-83A1-F6EECF244321}">
                <p14:modId xmlns:p14="http://schemas.microsoft.com/office/powerpoint/2010/main" val="935896376"/>
              </p:ext>
            </p:extLst>
          </p:nvPr>
        </p:nvGraphicFramePr>
        <p:xfrm>
          <a:off x="1547446" y="457200"/>
          <a:ext cx="10542954" cy="6329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1310641" y="0"/>
            <a:ext cx="8707119" cy="400110"/>
          </a:xfrm>
          <a:prstGeom prst="rect">
            <a:avLst/>
          </a:prstGeom>
          <a:noFill/>
        </p:spPr>
        <p:txBody>
          <a:bodyPr wrap="square" rtlCol="0">
            <a:spAutoFit/>
          </a:bodyPr>
          <a:lstStyle/>
          <a:p>
            <a:r>
              <a:rPr lang="en-US" sz="2000" dirty="0" smtClean="0"/>
              <a:t>Process of Emotion Detection</a:t>
            </a:r>
            <a:endParaRPr lang="en-IN" sz="2000" dirty="0"/>
          </a:p>
        </p:txBody>
      </p:sp>
    </p:spTree>
    <p:extLst>
      <p:ext uri="{BB962C8B-B14F-4D97-AF65-F5344CB8AC3E}">
        <p14:creationId xmlns:p14="http://schemas.microsoft.com/office/powerpoint/2010/main" val="1888095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4641" y="119642"/>
            <a:ext cx="4529772" cy="649480"/>
          </a:xfrm>
        </p:spPr>
        <p:txBody>
          <a:bodyPr>
            <a:noAutofit/>
          </a:bodyPr>
          <a:lstStyle/>
          <a:p>
            <a:r>
              <a:rPr lang="en-IN" dirty="0" smtClean="0">
                <a:solidFill>
                  <a:schemeClr val="tx1"/>
                </a:solidFill>
              </a:rPr>
              <a:t>Face Detection and Identification</a:t>
            </a:r>
            <a:endParaRPr lang="en-IN" dirty="0">
              <a:solidFill>
                <a:schemeClr val="tx1"/>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4411" y="471444"/>
            <a:ext cx="5662883" cy="3129736"/>
          </a:xfrm>
        </p:spPr>
      </p:pic>
      <p:sp>
        <p:nvSpPr>
          <p:cNvPr id="5" name="Text Placeholder 4"/>
          <p:cNvSpPr>
            <a:spLocks noGrp="1"/>
          </p:cNvSpPr>
          <p:nvPr>
            <p:ph type="body" sz="half" idx="2"/>
          </p:nvPr>
        </p:nvSpPr>
        <p:spPr>
          <a:xfrm>
            <a:off x="1786071" y="837487"/>
            <a:ext cx="4308339" cy="5682953"/>
          </a:xfrm>
        </p:spPr>
        <p:txBody>
          <a:bodyPr>
            <a:normAutofit/>
          </a:bodyPr>
          <a:lstStyle/>
          <a:p>
            <a:r>
              <a:rPr lang="en-US" dirty="0"/>
              <a:t>Face detection is the process of detecting a face in an image or video</a:t>
            </a:r>
            <a:r>
              <a:rPr lang="en-US" dirty="0" smtClean="0"/>
              <a:t>.</a:t>
            </a:r>
          </a:p>
          <a:p>
            <a:pPr marL="285750" indent="-285750">
              <a:buFont typeface="Arial" panose="020B0604020202020204" pitchFamily="34" charset="0"/>
              <a:buChar char="•"/>
            </a:pPr>
            <a:r>
              <a:rPr lang="en-US" dirty="0" smtClean="0"/>
              <a:t>The </a:t>
            </a:r>
            <a:r>
              <a:rPr lang="en-US" dirty="0"/>
              <a:t>process of face detection basically deals with face localization and normalization. </a:t>
            </a:r>
            <a:endParaRPr lang="en-US" dirty="0" smtClean="0"/>
          </a:p>
          <a:p>
            <a:pPr marL="285750" indent="-285750">
              <a:buFont typeface="Arial" panose="020B0604020202020204" pitchFamily="34" charset="0"/>
              <a:buChar char="•"/>
            </a:pPr>
            <a:r>
              <a:rPr lang="en-US" dirty="0" smtClean="0"/>
              <a:t>The </a:t>
            </a:r>
            <a:r>
              <a:rPr lang="en-US" dirty="0"/>
              <a:t>localization function </a:t>
            </a:r>
            <a:r>
              <a:rPr lang="en-US" dirty="0" smtClean="0"/>
              <a:t>involve </a:t>
            </a:r>
            <a:r>
              <a:rPr lang="en-US" dirty="0"/>
              <a:t>the segmentation of the face area from the background. </a:t>
            </a:r>
            <a:endParaRPr lang="en-US" dirty="0" smtClean="0"/>
          </a:p>
          <a:p>
            <a:pPr marL="285750" indent="-285750">
              <a:buFont typeface="Arial" panose="020B0604020202020204" pitchFamily="34" charset="0"/>
              <a:buChar char="•"/>
            </a:pPr>
            <a:r>
              <a:rPr lang="en-US" dirty="0" smtClean="0"/>
              <a:t>This </a:t>
            </a:r>
            <a:r>
              <a:rPr lang="en-US" dirty="0"/>
              <a:t>may also provide the location and scale of the face. Face features such as eyes, nose, mouth and facial outline are localized during this </a:t>
            </a:r>
            <a:r>
              <a:rPr lang="en-US" dirty="0" smtClean="0"/>
              <a:t>operation</a:t>
            </a:r>
          </a:p>
          <a:p>
            <a:pPr marL="285750" indent="-285750">
              <a:buFont typeface="Arial" panose="020B0604020202020204" pitchFamily="34" charset="0"/>
              <a:buChar char="•"/>
            </a:pPr>
            <a:r>
              <a:rPr lang="en-US" dirty="0" smtClean="0"/>
              <a:t>The </a:t>
            </a:r>
            <a:r>
              <a:rPr lang="en-US" dirty="0"/>
              <a:t>geometrical normalization process transforms the face image into a standard frame. Warping or morphing </a:t>
            </a:r>
            <a:r>
              <a:rPr lang="en-US" dirty="0" smtClean="0"/>
              <a:t>allows more </a:t>
            </a:r>
            <a:r>
              <a:rPr lang="en-US" dirty="0"/>
              <a:t>elaborate geometric normalization</a:t>
            </a:r>
            <a:endParaRPr lang="en-US" dirty="0" smtClean="0"/>
          </a:p>
          <a:p>
            <a:pPr marL="285750" indent="-285750">
              <a:buFont typeface="Arial" panose="020B0604020202020204" pitchFamily="34" charset="0"/>
              <a:buChar char="•"/>
            </a:pPr>
            <a:r>
              <a:rPr lang="en-US" dirty="0" smtClean="0"/>
              <a:t>Mixed </a:t>
            </a:r>
            <a:r>
              <a:rPr lang="en-US" dirty="0"/>
              <a:t>face and </a:t>
            </a:r>
            <a:r>
              <a:rPr lang="en-US" dirty="0" smtClean="0"/>
              <a:t>nonface </a:t>
            </a:r>
            <a:r>
              <a:rPr lang="en-US" dirty="0"/>
              <a:t>images are input to the system </a:t>
            </a:r>
            <a:r>
              <a:rPr lang="en-US" dirty="0" smtClean="0"/>
              <a:t>and </a:t>
            </a:r>
            <a:r>
              <a:rPr lang="en-US" dirty="0"/>
              <a:t>the detection module discriminates between the face images and </a:t>
            </a:r>
            <a:r>
              <a:rPr lang="en-US" dirty="0" smtClean="0"/>
              <a:t>nonface </a:t>
            </a:r>
            <a:r>
              <a:rPr lang="en-US" dirty="0"/>
              <a:t>images</a:t>
            </a:r>
            <a:endParaRPr lang="en-IN"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411" y="3952982"/>
            <a:ext cx="5662883" cy="2746920"/>
          </a:xfrm>
          <a:prstGeom prst="rect">
            <a:avLst/>
          </a:prstGeom>
        </p:spPr>
      </p:pic>
    </p:spTree>
    <p:extLst>
      <p:ext uri="{BB962C8B-B14F-4D97-AF65-F5344CB8AC3E}">
        <p14:creationId xmlns:p14="http://schemas.microsoft.com/office/powerpoint/2010/main" val="14570168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8422" y="145278"/>
            <a:ext cx="5013818" cy="692209"/>
          </a:xfrm>
        </p:spPr>
        <p:txBody>
          <a:bodyPr>
            <a:noAutofit/>
          </a:bodyPr>
          <a:lstStyle/>
          <a:p>
            <a:r>
              <a:rPr lang="en-US" dirty="0" smtClean="0">
                <a:solidFill>
                  <a:schemeClr val="tx1"/>
                </a:solidFill>
              </a:rPr>
              <a:t>Problems in face detection and Identification</a:t>
            </a:r>
            <a:endParaRPr lang="en-IN" dirty="0">
              <a:solidFill>
                <a:schemeClr val="tx1"/>
              </a:solidFill>
            </a:endParaRPr>
          </a:p>
        </p:txBody>
      </p:sp>
      <p:sp>
        <p:nvSpPr>
          <p:cNvPr id="5" name="Text Placeholder 4"/>
          <p:cNvSpPr>
            <a:spLocks noGrp="1"/>
          </p:cNvSpPr>
          <p:nvPr>
            <p:ph type="body" sz="half" idx="2"/>
          </p:nvPr>
        </p:nvSpPr>
        <p:spPr>
          <a:xfrm>
            <a:off x="1478422" y="837489"/>
            <a:ext cx="4394900" cy="5817312"/>
          </a:xfrm>
        </p:spPr>
        <p:txBody>
          <a:bodyPr>
            <a:normAutofit lnSpcReduction="10000"/>
          </a:bodyPr>
          <a:lstStyle/>
          <a:p>
            <a:r>
              <a:rPr lang="en-US" dirty="0" smtClean="0"/>
              <a:t>	The </a:t>
            </a:r>
            <a:r>
              <a:rPr lang="en-US" dirty="0"/>
              <a:t>human face is not a uniquely rigid object and there are numerous factors that cause the appearance of the face to vary. </a:t>
            </a:r>
          </a:p>
          <a:p>
            <a:r>
              <a:rPr lang="en-US" dirty="0" smtClean="0"/>
              <a:t>The </a:t>
            </a:r>
            <a:r>
              <a:rPr lang="en-US" dirty="0"/>
              <a:t>sources of variation in the facial </a:t>
            </a:r>
            <a:r>
              <a:rPr lang="en-US" dirty="0" smtClean="0"/>
              <a:t>appearance:	</a:t>
            </a:r>
          </a:p>
          <a:p>
            <a:pPr>
              <a:spcBef>
                <a:spcPts val="0"/>
              </a:spcBef>
            </a:pPr>
            <a:r>
              <a:rPr lang="en-US" b="1" dirty="0" smtClean="0"/>
              <a:t>Intrinsic factors</a:t>
            </a:r>
            <a:r>
              <a:rPr lang="en-IN" dirty="0" smtClean="0"/>
              <a:t>: (intrapersonal and interpersonal)</a:t>
            </a:r>
            <a:r>
              <a:rPr lang="en-US" dirty="0"/>
              <a:t> </a:t>
            </a:r>
            <a:endParaRPr lang="en-US" dirty="0" smtClean="0"/>
          </a:p>
          <a:p>
            <a:pPr marL="285750" indent="-285750">
              <a:spcBef>
                <a:spcPts val="0"/>
              </a:spcBef>
              <a:buFont typeface="Arial" panose="020B0604020202020204" pitchFamily="34" charset="0"/>
              <a:buChar char="•"/>
            </a:pPr>
            <a:r>
              <a:rPr lang="en-US" dirty="0" smtClean="0"/>
              <a:t>Intrapersonal factors are responsible for varying the facial appearance of the same person due to age, facial expression and facial paraphernalia such as facial hair, glasses, cosmetics, etc.</a:t>
            </a:r>
          </a:p>
          <a:p>
            <a:pPr marL="285750" indent="-285750">
              <a:buFont typeface="Arial" panose="020B0604020202020204" pitchFamily="34" charset="0"/>
              <a:buChar char="•"/>
            </a:pPr>
            <a:r>
              <a:rPr lang="en-US" dirty="0" smtClean="0"/>
              <a:t>Interpersonal </a:t>
            </a:r>
            <a:r>
              <a:rPr lang="en-US" dirty="0"/>
              <a:t>factors, however, are responsible for the differences in the facial appearance of different people, some examples being ethnicity and gender</a:t>
            </a:r>
            <a:endParaRPr lang="en-US" b="1" dirty="0"/>
          </a:p>
          <a:p>
            <a:r>
              <a:rPr lang="en-US" b="1" dirty="0"/>
              <a:t>Extrinsic factors </a:t>
            </a:r>
            <a:r>
              <a:rPr lang="en-US" dirty="0"/>
              <a:t>cause the appearance of the face </a:t>
            </a:r>
            <a:r>
              <a:rPr lang="en-US" dirty="0" smtClean="0"/>
              <a:t>to alter </a:t>
            </a:r>
            <a:r>
              <a:rPr lang="en-US" dirty="0"/>
              <a:t>via the interaction of light with the face and the observer</a:t>
            </a:r>
          </a:p>
          <a:p>
            <a:r>
              <a:rPr lang="en-US" b="1" dirty="0" smtClean="0"/>
              <a:t>Liveliness </a:t>
            </a:r>
            <a:r>
              <a:rPr lang="en-US" b="1" dirty="0"/>
              <a:t>detection</a:t>
            </a:r>
            <a:r>
              <a:rPr lang="en-US" dirty="0"/>
              <a:t>, which aims at recognition of human physiological activities as the </a:t>
            </a:r>
            <a:r>
              <a:rPr lang="en-US" dirty="0" smtClean="0"/>
              <a:t>liveliness </a:t>
            </a:r>
            <a:r>
              <a:rPr lang="en-US" dirty="0"/>
              <a:t>indicator to prevent spoofing </a:t>
            </a:r>
            <a:r>
              <a:rPr lang="en-US" dirty="0" smtClean="0"/>
              <a:t>attacks. </a:t>
            </a:r>
            <a:r>
              <a:rPr lang="en-US" dirty="0"/>
              <a:t>T</a:t>
            </a:r>
            <a:r>
              <a:rPr lang="en-US" dirty="0" smtClean="0"/>
              <a:t>here </a:t>
            </a:r>
            <a:r>
              <a:rPr lang="en-US" dirty="0"/>
              <a:t>are three ways to spoof a face recognition system by  using a photograph of a valid user or by using a video of a valid user or by using a 3D model of a valid user</a:t>
            </a:r>
            <a:endParaRPr lang="en-IN" dirty="0"/>
          </a:p>
          <a:p>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3322" y="280657"/>
            <a:ext cx="6318678" cy="3483231"/>
          </a:xfrm>
          <a:prstGeom prst="rect">
            <a:avLst/>
          </a:prstGeom>
        </p:spPr>
      </p:pic>
      <p:pic>
        <p:nvPicPr>
          <p:cNvPr id="10"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73322" y="4639299"/>
            <a:ext cx="6356279" cy="2218701"/>
          </a:xfrm>
        </p:spPr>
      </p:pic>
    </p:spTree>
    <p:extLst>
      <p:ext uri="{BB962C8B-B14F-4D97-AF65-F5344CB8AC3E}">
        <p14:creationId xmlns:p14="http://schemas.microsoft.com/office/powerpoint/2010/main" val="8981669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064" y="32854"/>
            <a:ext cx="4496347" cy="521293"/>
          </a:xfrm>
        </p:spPr>
        <p:txBody>
          <a:bodyPr>
            <a:normAutofit/>
          </a:bodyPr>
          <a:lstStyle/>
          <a:p>
            <a:r>
              <a:rPr lang="en-US" dirty="0" smtClean="0">
                <a:solidFill>
                  <a:schemeClr val="tx1"/>
                </a:solidFill>
              </a:rPr>
              <a:t>Methods in face detection.</a:t>
            </a:r>
            <a:endParaRPr lang="en-IN" dirty="0">
              <a:solidFill>
                <a:schemeClr val="tx1"/>
              </a:solidFill>
            </a:endParaRPr>
          </a:p>
        </p:txBody>
      </p:sp>
      <p:sp>
        <p:nvSpPr>
          <p:cNvPr id="4" name="Text Placeholder 3"/>
          <p:cNvSpPr>
            <a:spLocks noGrp="1"/>
          </p:cNvSpPr>
          <p:nvPr>
            <p:ph type="body" sz="half" idx="2"/>
          </p:nvPr>
        </p:nvSpPr>
        <p:spPr>
          <a:xfrm>
            <a:off x="1598064" y="615107"/>
            <a:ext cx="9844755" cy="5794049"/>
          </a:xfrm>
        </p:spPr>
        <p:txBody>
          <a:bodyPr>
            <a:normAutofit fontScale="92500" lnSpcReduction="10000"/>
          </a:bodyPr>
          <a:lstStyle/>
          <a:p>
            <a:r>
              <a:rPr lang="en-US" dirty="0"/>
              <a:t>The human face is a dynamic object and has a degree of variability in its </a:t>
            </a:r>
            <a:r>
              <a:rPr lang="en-US" dirty="0" smtClean="0"/>
              <a:t>appearance</a:t>
            </a:r>
          </a:p>
          <a:p>
            <a:r>
              <a:rPr lang="en-US" b="1" dirty="0"/>
              <a:t>Feature-based approaches for face </a:t>
            </a:r>
            <a:r>
              <a:rPr lang="en-US" b="1" dirty="0" smtClean="0"/>
              <a:t>detection </a:t>
            </a:r>
          </a:p>
          <a:p>
            <a:pPr marL="285750" indent="-285750">
              <a:buFont typeface="Arial" panose="020B0604020202020204" pitchFamily="34" charset="0"/>
              <a:buChar char="•"/>
            </a:pPr>
            <a:r>
              <a:rPr lang="en-US" sz="1500" dirty="0" smtClean="0"/>
              <a:t>Low-level analysis</a:t>
            </a:r>
            <a:r>
              <a:rPr lang="en-US" dirty="0" smtClean="0"/>
              <a:t>	</a:t>
            </a:r>
          </a:p>
          <a:p>
            <a:pPr marL="742950" lvl="1" indent="-285750">
              <a:spcBef>
                <a:spcPts val="0"/>
              </a:spcBef>
              <a:buFont typeface="Arial" panose="020B0604020202020204" pitchFamily="34" charset="0"/>
              <a:buChar char="•"/>
            </a:pPr>
            <a:r>
              <a:rPr lang="en-US" sz="1400" b="1" dirty="0" smtClean="0"/>
              <a:t>Edges</a:t>
            </a:r>
            <a:r>
              <a:rPr lang="en-US" sz="1400" dirty="0" smtClean="0"/>
              <a:t> : In edge based analysis </a:t>
            </a:r>
            <a:r>
              <a:rPr lang="en-US" sz="1400" dirty="0"/>
              <a:t>a line-follower implemented with the curvature constraint to prevent it from being distracted by noisy </a:t>
            </a:r>
            <a:r>
              <a:rPr lang="en-US" sz="1400" dirty="0" smtClean="0"/>
              <a:t>edges is used. It analyze drawings of the faces from photographs and aims to locate facial features.</a:t>
            </a:r>
          </a:p>
          <a:p>
            <a:pPr marL="742950" lvl="1" indent="-285750">
              <a:spcBef>
                <a:spcPts val="0"/>
              </a:spcBef>
              <a:buFont typeface="Arial" panose="020B0604020202020204" pitchFamily="34" charset="0"/>
              <a:buChar char="•"/>
            </a:pPr>
            <a:r>
              <a:rPr lang="en-US" sz="1400" b="1" dirty="0" smtClean="0"/>
              <a:t>Grey-level</a:t>
            </a:r>
            <a:r>
              <a:rPr lang="en-US" sz="1400" dirty="0" smtClean="0"/>
              <a:t> : </a:t>
            </a:r>
            <a:r>
              <a:rPr lang="en-GB" sz="1400" dirty="0"/>
              <a:t>G</a:t>
            </a:r>
            <a:r>
              <a:rPr lang="en-GB" sz="1400" dirty="0" smtClean="0"/>
              <a:t>rey-level extraction</a:t>
            </a:r>
            <a:r>
              <a:rPr lang="en-US" sz="1400" dirty="0" smtClean="0"/>
              <a:t> search for </a:t>
            </a:r>
            <a:r>
              <a:rPr lang="en-US" sz="1400" dirty="0"/>
              <a:t>local gray minima within segmented facial </a:t>
            </a:r>
            <a:r>
              <a:rPr lang="en-US" sz="1400" dirty="0" smtClean="0"/>
              <a:t>regions. the </a:t>
            </a:r>
            <a:r>
              <a:rPr lang="en-US" sz="1400" dirty="0"/>
              <a:t>input images are first enhanced by contrast-stretching and gray-scale morphological </a:t>
            </a:r>
            <a:r>
              <a:rPr lang="en-US" sz="1400" dirty="0" smtClean="0"/>
              <a:t>routines </a:t>
            </a:r>
            <a:r>
              <a:rPr lang="en-US" sz="1400" dirty="0"/>
              <a:t>to improve the quality of local dark patches and thereby make detection easier.</a:t>
            </a:r>
            <a:r>
              <a:rPr lang="en-US" sz="1400" dirty="0" smtClean="0"/>
              <a:t>	</a:t>
            </a:r>
          </a:p>
          <a:p>
            <a:pPr marL="742950" lvl="1" indent="-285750">
              <a:spcBef>
                <a:spcPts val="0"/>
              </a:spcBef>
              <a:buFont typeface="Arial" panose="020B0604020202020204" pitchFamily="34" charset="0"/>
              <a:buChar char="•"/>
            </a:pPr>
            <a:r>
              <a:rPr lang="en-US" sz="1400" b="1" dirty="0" smtClean="0"/>
              <a:t>Color </a:t>
            </a:r>
            <a:r>
              <a:rPr lang="en-US" sz="1400" b="1" dirty="0"/>
              <a:t>information in </a:t>
            </a:r>
            <a:r>
              <a:rPr lang="en-US" sz="1400" b="1" dirty="0" smtClean="0"/>
              <a:t>face </a:t>
            </a:r>
            <a:r>
              <a:rPr lang="en-US" sz="1400" b="1" dirty="0"/>
              <a:t>detection </a:t>
            </a:r>
            <a:r>
              <a:rPr lang="en-US" sz="1400" dirty="0" smtClean="0"/>
              <a:t>: </a:t>
            </a:r>
            <a:r>
              <a:rPr lang="en-IN" sz="1400" dirty="0" smtClean="0"/>
              <a:t>Colour</a:t>
            </a:r>
            <a:r>
              <a:rPr lang="en-US" sz="1400" dirty="0" smtClean="0"/>
              <a:t> </a:t>
            </a:r>
            <a:r>
              <a:rPr lang="en-US" sz="1400" dirty="0"/>
              <a:t>segmentation can basically be performed using appropriate skin </a:t>
            </a:r>
            <a:r>
              <a:rPr lang="en-US" sz="1400" dirty="0" smtClean="0"/>
              <a:t>color </a:t>
            </a:r>
            <a:r>
              <a:rPr lang="en-US" sz="1400" dirty="0"/>
              <a:t>thresholds where skin </a:t>
            </a:r>
            <a:r>
              <a:rPr lang="en-US" sz="1400" dirty="0" smtClean="0"/>
              <a:t>color </a:t>
            </a:r>
            <a:r>
              <a:rPr lang="en-US" sz="1400" dirty="0"/>
              <a:t>is modeled through histograms or </a:t>
            </a:r>
            <a:r>
              <a:rPr lang="en-US" sz="1400" dirty="0" smtClean="0"/>
              <a:t>charts converting </a:t>
            </a:r>
            <a:r>
              <a:rPr lang="en-US" sz="1400" dirty="0"/>
              <a:t>RGB </a:t>
            </a:r>
            <a:r>
              <a:rPr lang="en-US" sz="1400" dirty="0" smtClean="0"/>
              <a:t>colors </a:t>
            </a:r>
            <a:r>
              <a:rPr lang="en-US" sz="1400" dirty="0"/>
              <a:t>into YIQ </a:t>
            </a:r>
            <a:r>
              <a:rPr lang="en-US" sz="1400" dirty="0" smtClean="0"/>
              <a:t>representation. It is  </a:t>
            </a:r>
            <a:r>
              <a:rPr lang="en-US" sz="1400" dirty="0"/>
              <a:t>found that the </a:t>
            </a:r>
            <a:r>
              <a:rPr lang="en-US" sz="1400" dirty="0" smtClean="0"/>
              <a:t>I component, </a:t>
            </a:r>
            <a:r>
              <a:rPr lang="en-US" sz="1400" dirty="0"/>
              <a:t>which includes </a:t>
            </a:r>
            <a:r>
              <a:rPr lang="en-US" sz="1400" dirty="0" smtClean="0"/>
              <a:t>colors </a:t>
            </a:r>
            <a:r>
              <a:rPr lang="en-US" sz="1400" dirty="0"/>
              <a:t>ranging from orange to cyan, enhances the skin region of Asians. The conversion also effectively suppresses the background of other </a:t>
            </a:r>
            <a:r>
              <a:rPr lang="en-US" sz="1400" dirty="0" smtClean="0"/>
              <a:t>colors </a:t>
            </a:r>
            <a:r>
              <a:rPr lang="en-US" sz="1400" dirty="0"/>
              <a:t>and allows the detection of small faces in a natural environment.</a:t>
            </a:r>
            <a:endParaRPr lang="en-US" sz="1400" dirty="0" smtClean="0"/>
          </a:p>
          <a:p>
            <a:pPr marL="742950" lvl="1" indent="-285750">
              <a:spcBef>
                <a:spcPts val="0"/>
              </a:spcBef>
              <a:buFont typeface="Arial" panose="020B0604020202020204" pitchFamily="34" charset="0"/>
              <a:buChar char="•"/>
            </a:pPr>
            <a:r>
              <a:rPr lang="en-US" sz="1400" b="1" dirty="0" smtClean="0"/>
              <a:t>Motion-based </a:t>
            </a:r>
            <a:r>
              <a:rPr lang="en-US" sz="1400" b="1" dirty="0"/>
              <a:t>analysis </a:t>
            </a:r>
            <a:r>
              <a:rPr lang="en-US" sz="1400" dirty="0" smtClean="0"/>
              <a:t>: Motion </a:t>
            </a:r>
            <a:r>
              <a:rPr lang="en-US" sz="1400" dirty="0"/>
              <a:t>information is a convenient means of locating a moving face when video is available. A straightforward way to achieve motion segmentation is by frame difference analysis. This approach, whilst simple, is able to discern a moving foreground efficiently regardless of the background content.</a:t>
            </a:r>
            <a:endParaRPr lang="en-US" sz="1400" dirty="0" smtClean="0"/>
          </a:p>
          <a:p>
            <a:pPr marL="285750" indent="-285750">
              <a:buFont typeface="Arial" panose="020B0604020202020204" pitchFamily="34" charset="0"/>
              <a:buChar char="•"/>
            </a:pPr>
            <a:r>
              <a:rPr lang="en-US" sz="1500" dirty="0" smtClean="0"/>
              <a:t>Active </a:t>
            </a:r>
            <a:r>
              <a:rPr lang="en-US" sz="1500" dirty="0"/>
              <a:t>shape model </a:t>
            </a:r>
            <a:r>
              <a:rPr lang="en-US" dirty="0" smtClean="0"/>
              <a:t>: </a:t>
            </a:r>
            <a:r>
              <a:rPr lang="en-US" dirty="0"/>
              <a:t>A</a:t>
            </a:r>
            <a:r>
              <a:rPr lang="en-US" dirty="0" smtClean="0"/>
              <a:t>ctive </a:t>
            </a:r>
            <a:r>
              <a:rPr lang="en-US" dirty="0"/>
              <a:t>shape models depict the actual physical and, hence, higher-level appearance of features. Once released within a close proximity of a feature, an active shape model interacts with local image features (edges, brightness) and gradually deforms to take the shape of the feature.</a:t>
            </a:r>
            <a:endParaRPr lang="en-US" dirty="0" smtClean="0"/>
          </a:p>
          <a:p>
            <a:pPr marL="285750" indent="-285750">
              <a:buFont typeface="Arial" panose="020B0604020202020204" pitchFamily="34" charset="0"/>
              <a:buChar char="•"/>
            </a:pPr>
            <a:r>
              <a:rPr lang="en-US" sz="1500" dirty="0" smtClean="0"/>
              <a:t>Feature </a:t>
            </a:r>
            <a:r>
              <a:rPr lang="en-US" sz="1500" dirty="0"/>
              <a:t>analysis </a:t>
            </a:r>
            <a:r>
              <a:rPr lang="en-US" dirty="0" smtClean="0"/>
              <a:t>: Feature </a:t>
            </a:r>
            <a:r>
              <a:rPr lang="en-US" dirty="0"/>
              <a:t>searching techniques begin with the determination of prominent facial features. Then other less prominent features are hypothesized using anthropometric measurements of face geometry.</a:t>
            </a:r>
            <a:endParaRPr lang="en-US" dirty="0" smtClean="0"/>
          </a:p>
          <a:p>
            <a:pPr marL="285750" indent="-285750">
              <a:buFont typeface="Arial" panose="020B0604020202020204" pitchFamily="34" charset="0"/>
              <a:buChar char="•"/>
            </a:pPr>
            <a:r>
              <a:rPr lang="en-US" sz="1500" dirty="0" smtClean="0"/>
              <a:t>Image-based </a:t>
            </a:r>
            <a:r>
              <a:rPr lang="en-US" sz="1500" dirty="0"/>
              <a:t>approaches for </a:t>
            </a:r>
            <a:r>
              <a:rPr lang="en-US" sz="1500" dirty="0" smtClean="0"/>
              <a:t>face</a:t>
            </a:r>
            <a:r>
              <a:rPr lang="en-US" dirty="0" smtClean="0"/>
              <a:t>: The </a:t>
            </a:r>
            <a:r>
              <a:rPr lang="en-US" dirty="0"/>
              <a:t>basic approach in detection of the face is via a training procedure which classifies examples into face and non-face prototype classes. Comparison between these classes and a 2D intensity array extracted from an input image allows the decision of face existence to be made</a:t>
            </a:r>
            <a:endParaRPr lang="en-US" dirty="0" smtClean="0"/>
          </a:p>
          <a:p>
            <a:pPr marL="285750" indent="-285750">
              <a:buFont typeface="Arial" panose="020B0604020202020204" pitchFamily="34" charset="0"/>
              <a:buChar char="•"/>
            </a:pPr>
            <a:r>
              <a:rPr lang="en-US" sz="1500" dirty="0"/>
              <a:t>Statistical </a:t>
            </a:r>
            <a:r>
              <a:rPr lang="en-US" sz="1500" dirty="0" smtClean="0"/>
              <a:t>approaches</a:t>
            </a:r>
            <a:r>
              <a:rPr lang="en-US" dirty="0" smtClean="0"/>
              <a:t>: The </a:t>
            </a:r>
            <a:r>
              <a:rPr lang="en-US" dirty="0"/>
              <a:t>training procedure results in a set of look-up tables with likelihood </a:t>
            </a:r>
            <a:r>
              <a:rPr lang="en-US" dirty="0" smtClean="0"/>
              <a:t>ratios.</a:t>
            </a:r>
            <a:endParaRPr lang="en-IN" dirty="0"/>
          </a:p>
        </p:txBody>
      </p:sp>
    </p:spTree>
    <p:extLst>
      <p:ext uri="{BB962C8B-B14F-4D97-AF65-F5344CB8AC3E}">
        <p14:creationId xmlns:p14="http://schemas.microsoft.com/office/powerpoint/2010/main" val="309079303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639</TotalTime>
  <Words>1650</Words>
  <Application>Microsoft Office PowerPoint</Application>
  <PresentationFormat>Widescreen</PresentationFormat>
  <Paragraphs>124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SimSun</vt:lpstr>
      <vt:lpstr>Arial</vt:lpstr>
      <vt:lpstr>Century Gothic</vt:lpstr>
      <vt:lpstr>Courier New</vt:lpstr>
      <vt:lpstr>Noto Sans Symbols</vt:lpstr>
      <vt:lpstr>Wingdings 3</vt:lpstr>
      <vt:lpstr>Wisp</vt:lpstr>
      <vt:lpstr>Detection of Human Biological Emotions using OpenCV and TensorFlow</vt:lpstr>
      <vt:lpstr>Introduction:</vt:lpstr>
      <vt:lpstr>Problem Statement:</vt:lpstr>
      <vt:lpstr>Objective of the project</vt:lpstr>
      <vt:lpstr>Literature Survey:</vt:lpstr>
      <vt:lpstr>PowerPoint Presentation</vt:lpstr>
      <vt:lpstr>Face Detection and Identification</vt:lpstr>
      <vt:lpstr>Problems in face detection and Identification</vt:lpstr>
      <vt:lpstr>Methods in face detection.</vt:lpstr>
      <vt:lpstr>Methods in Face Recognition</vt:lpstr>
      <vt:lpstr>Emotion identification</vt:lpstr>
      <vt:lpstr>Methodology:</vt:lpstr>
      <vt:lpstr>PowerPoint Presentation</vt:lpstr>
      <vt:lpstr>PowerPoint Presentation</vt:lpstr>
      <vt:lpstr>Hardware/Software Requirement</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Human Biological Emotions using OpenCV and TensorFlow</dc:title>
  <dc:creator>Prashis</dc:creator>
  <cp:lastModifiedBy>Microsoft account</cp:lastModifiedBy>
  <cp:revision>41</cp:revision>
  <dcterms:created xsi:type="dcterms:W3CDTF">2020-10-26T08:26:08Z</dcterms:created>
  <dcterms:modified xsi:type="dcterms:W3CDTF">2020-10-29T11:43:07Z</dcterms:modified>
</cp:coreProperties>
</file>