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61" r:id="rId4"/>
    <p:sldId id="262" r:id="rId5"/>
    <p:sldId id="263" r:id="rId6"/>
    <p:sldId id="275" r:id="rId7"/>
    <p:sldId id="276" r:id="rId8"/>
    <p:sldId id="273" r:id="rId9"/>
    <p:sldId id="268" r:id="rId10"/>
    <p:sldId id="270" r:id="rId11"/>
    <p:sldId id="265" r:id="rId12"/>
    <p:sldId id="274" r:id="rId13"/>
    <p:sldId id="266" r:id="rId14"/>
    <p:sldId id="258" r:id="rId15"/>
    <p:sldId id="259"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9" d="100"/>
          <a:sy n="89" d="100"/>
        </p:scale>
        <p:origin x="446"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4736D3-A750-49E1-BAEE-FA79B3689ED7}" type="datetimeFigureOut">
              <a:rPr lang="en-IN" smtClean="0"/>
              <a:t>24-02-2021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ED405-E386-4DCB-B2A9-9377BEDEA259}" type="slidenum">
              <a:rPr lang="en-IN" smtClean="0"/>
              <a:t>‹#›</a:t>
            </a:fld>
            <a:endParaRPr lang="en-IN"/>
          </a:p>
        </p:txBody>
      </p:sp>
    </p:spTree>
    <p:extLst>
      <p:ext uri="{BB962C8B-B14F-4D97-AF65-F5344CB8AC3E}">
        <p14:creationId xmlns:p14="http://schemas.microsoft.com/office/powerpoint/2010/main" val="1086570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A1ED405-E386-4DCB-B2A9-9377BEDEA259}" type="slidenum">
              <a:rPr lang="en-IN" smtClean="0"/>
              <a:t>7</a:t>
            </a:fld>
            <a:endParaRPr lang="en-IN"/>
          </a:p>
        </p:txBody>
      </p:sp>
    </p:spTree>
    <p:extLst>
      <p:ext uri="{BB962C8B-B14F-4D97-AF65-F5344CB8AC3E}">
        <p14:creationId xmlns:p14="http://schemas.microsoft.com/office/powerpoint/2010/main" val="31734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2/24/2021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1309643"/>
            <a:ext cx="8915399" cy="2262781"/>
          </a:xfrm>
        </p:spPr>
        <p:txBody>
          <a:bodyPr>
            <a:noAutofit/>
          </a:bodyPr>
          <a:lstStyle/>
          <a:p>
            <a:r>
              <a:rPr lang="en-US" sz="5000" dirty="0"/>
              <a:t>Detection of Human Biological Emotions using OpenCV and TensorFlow</a:t>
            </a:r>
            <a:endParaRPr lang="en-IN" sz="5000" dirty="0"/>
          </a:p>
        </p:txBody>
      </p:sp>
      <p:sp>
        <p:nvSpPr>
          <p:cNvPr id="3" name="Subtitle 2"/>
          <p:cNvSpPr>
            <a:spLocks noGrp="1"/>
          </p:cNvSpPr>
          <p:nvPr>
            <p:ph type="subTitle" idx="1"/>
          </p:nvPr>
        </p:nvSpPr>
        <p:spPr/>
        <p:txBody>
          <a:bodyPr>
            <a:normAutofit/>
          </a:bodyPr>
          <a:lstStyle/>
          <a:p>
            <a:r>
              <a:rPr lang="en-US" dirty="0" smtClean="0"/>
              <a:t>Seminar </a:t>
            </a:r>
            <a:r>
              <a:rPr lang="en-US" dirty="0" smtClean="0">
                <a:latin typeface="SimSun" panose="02010600030101010101" pitchFamily="2" charset="-122"/>
                <a:ea typeface="SimSun" panose="02010600030101010101" pitchFamily="2" charset="-122"/>
              </a:rPr>
              <a:t>II</a:t>
            </a:r>
            <a:endParaRPr lang="en-US" dirty="0" smtClean="0">
              <a:latin typeface="SimSun" panose="02010600030101010101" pitchFamily="2" charset="-122"/>
              <a:ea typeface="SimSun" panose="02010600030101010101" pitchFamily="2" charset="-122"/>
            </a:endParaRPr>
          </a:p>
          <a:p>
            <a:pPr>
              <a:spcBef>
                <a:spcPts val="0"/>
              </a:spcBef>
            </a:pPr>
            <a:r>
              <a:rPr lang="en-US" sz="1600" b="1" dirty="0" smtClean="0">
                <a:latin typeface="Century Gothic (Body)"/>
                <a:ea typeface="SimSun" panose="02010600030101010101" pitchFamily="2" charset="-122"/>
              </a:rPr>
              <a:t>Guided By:</a:t>
            </a:r>
          </a:p>
          <a:p>
            <a:pPr>
              <a:spcBef>
                <a:spcPts val="0"/>
              </a:spcBef>
            </a:pPr>
            <a:r>
              <a:rPr lang="en-IN" sz="1600" dirty="0" smtClean="0">
                <a:latin typeface="Century Gothic (Body)"/>
                <a:ea typeface="SimSun" panose="02010600030101010101" pitchFamily="2" charset="-122"/>
              </a:rPr>
              <a:t>	Prof.: D. J. Choudhari </a:t>
            </a:r>
          </a:p>
          <a:p>
            <a:pPr>
              <a:spcBef>
                <a:spcPts val="0"/>
              </a:spcBef>
            </a:pPr>
            <a:r>
              <a:rPr lang="en-IN" sz="1600" dirty="0">
                <a:latin typeface="Century Gothic (Body)"/>
                <a:ea typeface="SimSun" panose="02010600030101010101" pitchFamily="2" charset="-122"/>
              </a:rPr>
              <a:t>	</a:t>
            </a:r>
            <a:r>
              <a:rPr lang="en-IN" sz="1600" dirty="0" smtClean="0">
                <a:latin typeface="Century Gothic (Body)"/>
                <a:ea typeface="SimSun" panose="02010600030101010101" pitchFamily="2" charset="-122"/>
              </a:rPr>
              <a:t>HOD,Computer Science and Engineering , GCOEC</a:t>
            </a:r>
            <a:endParaRPr lang="en-IN" sz="1600" dirty="0">
              <a:latin typeface="Century Gothic (Body)"/>
              <a:ea typeface="SimSun" panose="02010600030101010101" pitchFamily="2" charset="-122"/>
            </a:endParaRPr>
          </a:p>
        </p:txBody>
      </p:sp>
    </p:spTree>
    <p:extLst>
      <p:ext uri="{BB962C8B-B14F-4D97-AF65-F5344CB8AC3E}">
        <p14:creationId xmlns:p14="http://schemas.microsoft.com/office/powerpoint/2010/main" val="4191438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240" y="184560"/>
            <a:ext cx="8911687" cy="533358"/>
          </a:xfrm>
        </p:spPr>
        <p:txBody>
          <a:bodyPr>
            <a:normAutofit/>
          </a:bodyPr>
          <a:lstStyle/>
          <a:p>
            <a:r>
              <a:rPr lang="en-IN" sz="2000" dirty="0" smtClean="0">
                <a:solidFill>
                  <a:schemeClr val="tx1"/>
                </a:solidFill>
              </a:rPr>
              <a:t>Emotion identification</a:t>
            </a:r>
            <a:endParaRPr lang="en-IN" sz="2000" dirty="0">
              <a:solidFill>
                <a:schemeClr val="tx1"/>
              </a:solidFill>
            </a:endParaRPr>
          </a:p>
        </p:txBody>
      </p:sp>
      <p:sp>
        <p:nvSpPr>
          <p:cNvPr id="3" name="Content Placeholder 2"/>
          <p:cNvSpPr>
            <a:spLocks noGrp="1"/>
          </p:cNvSpPr>
          <p:nvPr>
            <p:ph idx="1"/>
          </p:nvPr>
        </p:nvSpPr>
        <p:spPr>
          <a:xfrm>
            <a:off x="1987752" y="717918"/>
            <a:ext cx="9333980" cy="4663536"/>
          </a:xfrm>
        </p:spPr>
        <p:txBody>
          <a:bodyPr>
            <a:normAutofit fontScale="85000" lnSpcReduction="20000"/>
          </a:bodyPr>
          <a:lstStyle/>
          <a:p>
            <a:r>
              <a:rPr lang="en-US" b="1" dirty="0"/>
              <a:t>Emotion </a:t>
            </a:r>
            <a:r>
              <a:rPr lang="en-US" b="1" dirty="0" smtClean="0"/>
              <a:t>identification</a:t>
            </a:r>
            <a:r>
              <a:rPr lang="en-US" dirty="0"/>
              <a:t> is the process of identifying human </a:t>
            </a:r>
            <a:r>
              <a:rPr lang="en-US" dirty="0" smtClean="0"/>
              <a:t>emotion</a:t>
            </a:r>
            <a:r>
              <a:rPr lang="en-US" dirty="0"/>
              <a:t> </a:t>
            </a:r>
            <a:r>
              <a:rPr lang="en-US" dirty="0" smtClean="0"/>
              <a:t>from the feature set identified as from the various methods of face detection and  identification.</a:t>
            </a:r>
          </a:p>
          <a:p>
            <a:r>
              <a:rPr lang="en-US" dirty="0" smtClean="0"/>
              <a:t>The data set and vectors received by various algorithms are transferred to various network and preceptory and statistical models.</a:t>
            </a:r>
          </a:p>
          <a:p>
            <a:r>
              <a:rPr lang="en-US" dirty="0" smtClean="0"/>
              <a:t>The models validate the feature vectors against known models and generate probabilistic data. The various methods used are:</a:t>
            </a:r>
          </a:p>
          <a:p>
            <a:pPr lvl="1">
              <a:buFont typeface="Arial" panose="020B0604020202020204" pitchFamily="34" charset="0"/>
              <a:buChar char="•"/>
            </a:pPr>
            <a:r>
              <a:rPr lang="en-US" b="1" dirty="0" smtClean="0"/>
              <a:t>Support </a:t>
            </a:r>
            <a:r>
              <a:rPr lang="en-US" b="1" dirty="0"/>
              <a:t>vector machine</a:t>
            </a:r>
            <a:r>
              <a:rPr lang="en-US" dirty="0"/>
              <a:t>-support-vector machines are supervised learning models with associated learning algorithms that analyze data used for classification and regression analysis</a:t>
            </a:r>
            <a:endParaRPr lang="en-US" dirty="0" smtClean="0"/>
          </a:p>
          <a:p>
            <a:pPr lvl="1">
              <a:buFont typeface="Arial" panose="020B0604020202020204" pitchFamily="34" charset="0"/>
              <a:buChar char="•"/>
            </a:pPr>
            <a:r>
              <a:rPr lang="en-US" b="1" dirty="0" smtClean="0"/>
              <a:t>Deep </a:t>
            </a:r>
            <a:r>
              <a:rPr lang="en-US" b="1" dirty="0"/>
              <a:t>neural networks</a:t>
            </a:r>
            <a:r>
              <a:rPr lang="en-US" dirty="0"/>
              <a:t>-A deep neural network (DNN) is an artificial neural network (ANN) with multiple layers between the input and output layers</a:t>
            </a:r>
            <a:endParaRPr lang="en-US" dirty="0" smtClean="0"/>
          </a:p>
          <a:p>
            <a:pPr lvl="1">
              <a:buFont typeface="Arial" panose="020B0604020202020204" pitchFamily="34" charset="0"/>
              <a:buChar char="•"/>
            </a:pPr>
            <a:r>
              <a:rPr lang="en-US" b="1" dirty="0"/>
              <a:t>Decision tree</a:t>
            </a:r>
            <a:r>
              <a:rPr lang="en-US" dirty="0"/>
              <a:t>-A decision tree is a decision support tool that uses a tree-like model of decisions and their possible consequences, including chance event outcomes, resource costs, and utility.</a:t>
            </a:r>
            <a:endParaRPr lang="en-US" dirty="0" smtClean="0"/>
          </a:p>
          <a:p>
            <a:pPr lvl="1">
              <a:buFont typeface="Arial" panose="020B0604020202020204" pitchFamily="34" charset="0"/>
              <a:buChar char="•"/>
            </a:pPr>
            <a:r>
              <a:rPr lang="en-US" b="1" dirty="0" smtClean="0"/>
              <a:t>Lövheim Cube </a:t>
            </a:r>
            <a:r>
              <a:rPr lang="en-US" b="1" dirty="0"/>
              <a:t>of </a:t>
            </a:r>
            <a:r>
              <a:rPr lang="en-US" b="1" dirty="0" smtClean="0"/>
              <a:t>Emotions </a:t>
            </a:r>
            <a:r>
              <a:rPr lang="en-US" dirty="0" smtClean="0"/>
              <a:t>- presents signal substances </a:t>
            </a:r>
            <a:r>
              <a:rPr lang="en-US" dirty="0"/>
              <a:t>forming the axis of the coordination system and the eight basic emotions are placed at the eight corners of the cube. </a:t>
            </a:r>
            <a:endParaRPr lang="en-US" dirty="0" smtClean="0"/>
          </a:p>
          <a:p>
            <a:pPr lvl="1">
              <a:buFont typeface="Arial" panose="020B0604020202020204" pitchFamily="34" charset="0"/>
              <a:buChar char="•"/>
            </a:pPr>
            <a:r>
              <a:rPr lang="en-US" b="1" dirty="0"/>
              <a:t>Plutchik’ model</a:t>
            </a:r>
            <a:r>
              <a:rPr lang="en-US" dirty="0"/>
              <a:t>: [19]Plutchik gave a hybrid model arranging the emotions into concentric circles with inner being the basic and the outer more complex emotions. </a:t>
            </a:r>
            <a:endParaRPr lang="en-US" dirty="0" smtClean="0"/>
          </a:p>
          <a:p>
            <a:pPr>
              <a:buFont typeface="Arial" panose="020B0604020202020204" pitchFamily="34" charset="0"/>
              <a:buChar char="•"/>
            </a:pPr>
            <a:endParaRPr lang="en-US" dirty="0" smtClean="0"/>
          </a:p>
          <a:p>
            <a:pPr marL="0" indent="0">
              <a:buNone/>
            </a:pPr>
            <a:r>
              <a:rPr lang="en-US" dirty="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6004" y="4589790"/>
            <a:ext cx="3555318" cy="1986795"/>
          </a:xfrm>
          <a:prstGeom prst="rect">
            <a:avLst/>
          </a:prstGeom>
        </p:spPr>
      </p:pic>
      <p:grpSp>
        <p:nvGrpSpPr>
          <p:cNvPr id="10" name="Group 9"/>
          <p:cNvGrpSpPr/>
          <p:nvPr/>
        </p:nvGrpSpPr>
        <p:grpSpPr>
          <a:xfrm>
            <a:off x="9439152" y="4589790"/>
            <a:ext cx="1951214" cy="2215841"/>
            <a:chOff x="9439152" y="4589790"/>
            <a:chExt cx="1951214" cy="22158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152" y="4589790"/>
              <a:ext cx="1882580" cy="1908064"/>
            </a:xfrm>
            <a:prstGeom prst="rect">
              <a:avLst/>
            </a:prstGeom>
          </p:spPr>
        </p:pic>
        <p:sp>
          <p:nvSpPr>
            <p:cNvPr id="7" name="TextBox 6"/>
            <p:cNvSpPr txBox="1"/>
            <p:nvPr/>
          </p:nvSpPr>
          <p:spPr>
            <a:xfrm>
              <a:off x="9648470" y="6497854"/>
              <a:ext cx="1741896" cy="307777"/>
            </a:xfrm>
            <a:prstGeom prst="rect">
              <a:avLst/>
            </a:prstGeom>
            <a:noFill/>
          </p:spPr>
          <p:txBody>
            <a:bodyPr wrap="square" rtlCol="0">
              <a:spAutoFit/>
            </a:bodyPr>
            <a:lstStyle/>
            <a:p>
              <a:r>
                <a:rPr lang="en-IN" sz="1400" dirty="0"/>
                <a:t>Plutchik’ model</a:t>
              </a:r>
            </a:p>
          </p:txBody>
        </p:sp>
      </p:grpSp>
      <p:grpSp>
        <p:nvGrpSpPr>
          <p:cNvPr id="9" name="Group 8"/>
          <p:cNvGrpSpPr/>
          <p:nvPr/>
        </p:nvGrpSpPr>
        <p:grpSpPr>
          <a:xfrm>
            <a:off x="1461330" y="4589790"/>
            <a:ext cx="2794475" cy="2218891"/>
            <a:chOff x="1461330" y="4589790"/>
            <a:chExt cx="2794475" cy="2218891"/>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098" y="4589790"/>
              <a:ext cx="1968509" cy="1874914"/>
            </a:xfrm>
            <a:prstGeom prst="rect">
              <a:avLst/>
            </a:prstGeom>
          </p:spPr>
        </p:pic>
        <p:sp>
          <p:nvSpPr>
            <p:cNvPr id="8" name="TextBox 7"/>
            <p:cNvSpPr txBox="1"/>
            <p:nvPr/>
          </p:nvSpPr>
          <p:spPr>
            <a:xfrm>
              <a:off x="1461330" y="6500904"/>
              <a:ext cx="2794475" cy="307777"/>
            </a:xfrm>
            <a:prstGeom prst="rect">
              <a:avLst/>
            </a:prstGeom>
            <a:noFill/>
          </p:spPr>
          <p:txBody>
            <a:bodyPr wrap="square" rtlCol="0">
              <a:spAutoFit/>
            </a:bodyPr>
            <a:lstStyle/>
            <a:p>
              <a:r>
                <a:rPr lang="en-US" sz="1400" dirty="0"/>
                <a:t>Lövheim Cube of Emotions</a:t>
              </a:r>
              <a:endParaRPr lang="en-IN" sz="1400" dirty="0"/>
            </a:p>
          </p:txBody>
        </p:sp>
      </p:grpSp>
    </p:spTree>
    <p:extLst>
      <p:ext uri="{BB962C8B-B14F-4D97-AF65-F5344CB8AC3E}">
        <p14:creationId xmlns:p14="http://schemas.microsoft.com/office/powerpoint/2010/main" val="191397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normAutofit/>
          </a:bodyPr>
          <a:lstStyle/>
          <a:p>
            <a:r>
              <a:rPr lang="en-IN" sz="3000" dirty="0" smtClean="0"/>
              <a:t>Methodology:</a:t>
            </a:r>
            <a:endParaRPr lang="en-IN" sz="3000" dirty="0"/>
          </a:p>
        </p:txBody>
      </p:sp>
      <p:sp>
        <p:nvSpPr>
          <p:cNvPr id="3" name="Content Placeholder 2"/>
          <p:cNvSpPr>
            <a:spLocks noGrp="1"/>
          </p:cNvSpPr>
          <p:nvPr>
            <p:ph idx="1"/>
          </p:nvPr>
        </p:nvSpPr>
        <p:spPr>
          <a:xfrm>
            <a:off x="1811545" y="1059678"/>
            <a:ext cx="8915400" cy="2871387"/>
          </a:xfrm>
        </p:spPr>
        <p:txBody>
          <a:bodyPr>
            <a:normAutofit/>
          </a:bodyPr>
          <a:lstStyle/>
          <a:p>
            <a:r>
              <a:rPr lang="en-US" sz="1500" dirty="0" smtClean="0"/>
              <a:t>The </a:t>
            </a:r>
            <a:r>
              <a:rPr lang="en-US" sz="1500" dirty="0"/>
              <a:t>detection and recognition implementation proposed here is a supervised learning modal that will use the one-versus-all (OVA) approach to train and predict the seven basic emotion (anger, contempt, disgust, fear, happiness, sadness, and surprise</a:t>
            </a:r>
            <a:r>
              <a:rPr lang="en-US" sz="1500" dirty="0" smtClean="0"/>
              <a:t>), using OpenCV and Tensorflow.</a:t>
            </a:r>
            <a:endParaRPr lang="en-IN" sz="1500" dirty="0" smtClean="0"/>
          </a:p>
          <a:p>
            <a:r>
              <a:rPr lang="en-IN" sz="1500" dirty="0" smtClean="0"/>
              <a:t>OpenCV provides various algorithms for face detection and identification</a:t>
            </a:r>
          </a:p>
          <a:p>
            <a:pPr marL="457200" lvl="1" indent="0">
              <a:buNone/>
            </a:pPr>
            <a:r>
              <a:rPr lang="en-IN" sz="1500" dirty="0" smtClean="0"/>
              <a:t>•Eigen faces:</a:t>
            </a:r>
            <a:r>
              <a:rPr lang="en-US" sz="1400" dirty="0"/>
              <a:t>Involves projecting face images from a higher dimension to lower dimension.</a:t>
            </a:r>
            <a:endParaRPr lang="en-IN" sz="1500" dirty="0" smtClean="0"/>
          </a:p>
          <a:p>
            <a:pPr marL="457200" lvl="1" indent="0">
              <a:buNone/>
            </a:pPr>
            <a:r>
              <a:rPr lang="en-IN" sz="1500" dirty="0" smtClean="0"/>
              <a:t>• Fisher faces:</a:t>
            </a:r>
            <a:r>
              <a:rPr lang="en-IN" sz="1500" dirty="0"/>
              <a:t>	</a:t>
            </a:r>
            <a:r>
              <a:rPr lang="en-US" sz="1400" dirty="0"/>
              <a:t>Data is assumed to be uniformly distributed in each </a:t>
            </a:r>
            <a:r>
              <a:rPr lang="en-US" sz="1400" dirty="0" smtClean="0"/>
              <a:t>class</a:t>
            </a:r>
            <a:r>
              <a:rPr lang="en-IN" sz="1500" dirty="0" smtClean="0"/>
              <a:t>	</a:t>
            </a:r>
          </a:p>
          <a:p>
            <a:pPr marL="457200" lvl="1" indent="0">
              <a:buNone/>
            </a:pPr>
            <a:r>
              <a:rPr lang="en-IN" sz="1500" dirty="0" smtClean="0"/>
              <a:t>• </a:t>
            </a:r>
            <a:r>
              <a:rPr lang="en-IN" sz="1500" dirty="0"/>
              <a:t>Local Binary Patterns </a:t>
            </a:r>
            <a:r>
              <a:rPr lang="en-IN" sz="1500" dirty="0" smtClean="0"/>
              <a:t>Histograms: </a:t>
            </a:r>
            <a:r>
              <a:rPr lang="en-US" sz="1400" dirty="0"/>
              <a:t>labels the pixels of an image by thresholding the neighborhood of each pixel and considers the result as a binary number</a:t>
            </a:r>
            <a:r>
              <a:rPr lang="en-US" sz="1400" i="1" dirty="0"/>
              <a:t>.</a:t>
            </a:r>
            <a:endParaRPr lang="en-US" sz="1400" dirty="0"/>
          </a:p>
          <a:p>
            <a:pPr marL="457200" lvl="1" indent="0">
              <a:buNone/>
            </a:pPr>
            <a:endParaRPr lang="en-IN" sz="1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320" y="4079833"/>
            <a:ext cx="4811283" cy="2300385"/>
          </a:xfrm>
          <a:prstGeom prst="rect">
            <a:avLst/>
          </a:prstGeom>
        </p:spPr>
      </p:pic>
      <p:sp>
        <p:nvSpPr>
          <p:cNvPr id="5" name="TextBox 4"/>
          <p:cNvSpPr txBox="1"/>
          <p:nvPr/>
        </p:nvSpPr>
        <p:spPr>
          <a:xfrm>
            <a:off x="2555193" y="6528986"/>
            <a:ext cx="3102124" cy="261610"/>
          </a:xfrm>
          <a:prstGeom prst="rect">
            <a:avLst/>
          </a:prstGeom>
          <a:noFill/>
        </p:spPr>
        <p:txBody>
          <a:bodyPr wrap="square" rtlCol="0">
            <a:spAutoFit/>
          </a:bodyPr>
          <a:lstStyle/>
          <a:p>
            <a:r>
              <a:rPr lang="en-US" sz="1100" dirty="0" smtClean="0"/>
              <a:t>Fig. Sample images of various algorithms</a:t>
            </a:r>
            <a:endParaRPr lang="en-IN" sz="1100" dirty="0"/>
          </a:p>
        </p:txBody>
      </p:sp>
      <p:pic>
        <p:nvPicPr>
          <p:cNvPr id="1026" name="Picture 2" descr="https://lh5.googleusercontent.com/L6hDKf-rGTOIzN_Te_82ol-s4nNm7aT6oqX6kj3gCy3714Z3sPxCkBwmKdpE-2XxjFJfjxUlHTr1gOQrCXM4TyK_dZddy31EbgKPyAzDPFJ_oYFVNtxkFNbgpPObmvRleRxVQ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7829" y="4450743"/>
            <a:ext cx="5307445" cy="148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655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9241" y="329179"/>
            <a:ext cx="10044231" cy="5603573"/>
          </a:xfrm>
        </p:spPr>
        <p:txBody>
          <a:bodyPr>
            <a:normAutofit lnSpcReduction="10000"/>
          </a:bodyPr>
          <a:lstStyle/>
          <a:p>
            <a:r>
              <a:rPr lang="en-US" sz="1400" dirty="0" smtClean="0"/>
              <a:t>OpenCV provides methods for face detection and identification.</a:t>
            </a:r>
          </a:p>
          <a:p>
            <a:r>
              <a:rPr lang="en-US" sz="1400" dirty="0" smtClean="0"/>
              <a:t>Classification and Reorganization of image is done through  a CNN model trained using feature sets.</a:t>
            </a:r>
          </a:p>
          <a:p>
            <a:r>
              <a:rPr lang="en-US" sz="1400" dirty="0" smtClean="0"/>
              <a:t>The model to be used in feature detection contains:</a:t>
            </a:r>
          </a:p>
          <a:p>
            <a:pPr marL="0" indent="0">
              <a:buNone/>
            </a:pPr>
            <a:r>
              <a:rPr lang="en-US" sz="1400" dirty="0" smtClean="0"/>
              <a:t>	</a:t>
            </a:r>
            <a:r>
              <a:rPr lang="en-US" sz="1400" b="1" dirty="0" smtClean="0"/>
              <a:t>1.Convolution Layer:</a:t>
            </a:r>
            <a:r>
              <a:rPr lang="en-IN" sz="1400" dirty="0"/>
              <a:t>Convert images into array</a:t>
            </a:r>
            <a:r>
              <a:rPr lang="en-IN" sz="1400" dirty="0" smtClean="0"/>
              <a:t>.</a:t>
            </a:r>
          </a:p>
          <a:p>
            <a:pPr marL="0" indent="0">
              <a:buNone/>
            </a:pPr>
            <a:endParaRPr lang="en-US" sz="1400" dirty="0"/>
          </a:p>
          <a:p>
            <a:pPr marL="0" indent="0">
              <a:buNone/>
            </a:pPr>
            <a:r>
              <a:rPr lang="en-IN" sz="1400" dirty="0"/>
              <a:t> </a:t>
            </a:r>
            <a:endParaRPr lang="en-US" sz="1400" dirty="0" smtClean="0"/>
          </a:p>
          <a:p>
            <a:pPr marL="0" indent="0">
              <a:buNone/>
            </a:pPr>
            <a:r>
              <a:rPr lang="en-IN" sz="1400" dirty="0"/>
              <a:t> </a:t>
            </a:r>
            <a:endParaRPr lang="en-IN" sz="1400" dirty="0" smtClean="0"/>
          </a:p>
          <a:p>
            <a:pPr marL="0" indent="0">
              <a:buNone/>
            </a:pPr>
            <a:r>
              <a:rPr lang="en-US" sz="1400" dirty="0"/>
              <a:t>	</a:t>
            </a:r>
            <a:r>
              <a:rPr lang="en-US" sz="1400" dirty="0" smtClean="0"/>
              <a:t>	</a:t>
            </a:r>
            <a:endParaRPr lang="en-US" sz="1400" dirty="0"/>
          </a:p>
          <a:p>
            <a:pPr marL="0" indent="0" fontAlgn="base">
              <a:buNone/>
            </a:pPr>
            <a:r>
              <a:rPr lang="en-US" sz="1400" dirty="0" smtClean="0"/>
              <a:t>	</a:t>
            </a:r>
            <a:r>
              <a:rPr lang="en-US" sz="1400" b="1" dirty="0" smtClean="0"/>
              <a:t>2.ReLu Layer</a:t>
            </a:r>
            <a:r>
              <a:rPr lang="en-US" sz="1400" dirty="0" smtClean="0"/>
              <a:t>: It </a:t>
            </a:r>
            <a:r>
              <a:rPr lang="en-US" sz="1400" dirty="0"/>
              <a:t>is a half rectifier</a:t>
            </a:r>
            <a:r>
              <a:rPr lang="en-US" sz="1400" dirty="0" smtClean="0"/>
              <a:t>. Converts </a:t>
            </a:r>
            <a:r>
              <a:rPr lang="en-US" sz="1400" dirty="0"/>
              <a:t>negative value to </a:t>
            </a:r>
            <a:r>
              <a:rPr lang="en-US" sz="1400" dirty="0" smtClean="0"/>
              <a:t>zero.</a:t>
            </a:r>
          </a:p>
          <a:p>
            <a:pPr marL="0" indent="0" fontAlgn="base">
              <a:buNone/>
            </a:pPr>
            <a:endParaRPr lang="en-US" sz="1400" dirty="0"/>
          </a:p>
          <a:p>
            <a:pPr marL="0" indent="0" fontAlgn="base">
              <a:buNone/>
            </a:pPr>
            <a:endParaRPr lang="en-US" sz="1400" dirty="0"/>
          </a:p>
          <a:p>
            <a:pPr marL="0" indent="0">
              <a:buNone/>
            </a:pPr>
            <a:r>
              <a:rPr lang="en-US" sz="1400" dirty="0" smtClean="0"/>
              <a:t>	</a:t>
            </a:r>
            <a:r>
              <a:rPr lang="en-US" sz="1400" b="1" dirty="0" smtClean="0"/>
              <a:t>3.Pooling Layer</a:t>
            </a:r>
            <a:r>
              <a:rPr lang="en-US" sz="1400" dirty="0" smtClean="0"/>
              <a:t>:</a:t>
            </a:r>
            <a:r>
              <a:rPr lang="en-IN" sz="1400" dirty="0"/>
              <a:t>Helps  to Control </a:t>
            </a:r>
            <a:r>
              <a:rPr lang="en-IN" sz="1400" dirty="0" smtClean="0"/>
              <a:t>over fitting</a:t>
            </a:r>
          </a:p>
          <a:p>
            <a:pPr marL="0" indent="0">
              <a:buNone/>
            </a:pPr>
            <a:endParaRPr lang="en-US" sz="1400" dirty="0"/>
          </a:p>
          <a:p>
            <a:pPr marL="0" indent="0">
              <a:buNone/>
            </a:pPr>
            <a:endParaRPr lang="en-US" sz="1400" dirty="0"/>
          </a:p>
          <a:p>
            <a:pPr marL="0" indent="0">
              <a:buNone/>
            </a:pPr>
            <a:r>
              <a:rPr lang="en-US" sz="1400" dirty="0" smtClean="0"/>
              <a:t>	</a:t>
            </a:r>
            <a:r>
              <a:rPr lang="en-US" sz="1400" b="1" dirty="0" smtClean="0"/>
              <a:t>4.Fully </a:t>
            </a:r>
            <a:r>
              <a:rPr lang="en-US" sz="1400" b="1" dirty="0"/>
              <a:t>connected </a:t>
            </a:r>
            <a:r>
              <a:rPr lang="en-US" sz="1400" b="1" dirty="0" smtClean="0"/>
              <a:t>layer</a:t>
            </a:r>
            <a:r>
              <a:rPr lang="en-US" sz="1400" dirty="0" smtClean="0"/>
              <a:t>: Combines </a:t>
            </a:r>
            <a:r>
              <a:rPr lang="en-US" sz="1400" dirty="0"/>
              <a:t>all the features together to create a final model</a:t>
            </a:r>
          </a:p>
          <a:p>
            <a:pPr marL="0" indent="0">
              <a:buNone/>
            </a:pPr>
            <a:r>
              <a:rPr lang="en-US" dirty="0"/>
              <a:t/>
            </a:r>
            <a:br>
              <a:rPr lang="en-US" dirty="0"/>
            </a:br>
            <a:endParaRPr lang="en-US" dirty="0" smtClean="0"/>
          </a:p>
        </p:txBody>
      </p:sp>
      <p:pic>
        <p:nvPicPr>
          <p:cNvPr id="2051" name="Picture 3" descr="https://lh4.googleusercontent.com/vLUupacfS2YzO5F1Mzg38wYUTZHLBCywjrGVMisWHH3SXydKjc3yoQigAmRJllOa7N-wvZADrqL7fjyOcpwbyWZiH_JkAbOWFQ_RGrCPP3BhUwuqPUzU2tnR7bZ_PoGnZHJ4ec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284" y="1640793"/>
            <a:ext cx="1183229" cy="11707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S85_h9Z-avNl1IowzYFWnFjDbBZC6Zowbdu7Sk3ONZxB9v5-e25eEZAPmNUvYkUeWRYkyGfpOur6Uqj5DrPOF4qbimIFR-DfKre480VFqpPSLPoVM-Ts_hAAP_TTU8r4zXVf2E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884" y="1696551"/>
            <a:ext cx="2011473" cy="111501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https://lh6.googleusercontent.com/i3q4dqf0Wd6H_pkrRnNBafb3aKKFsYBH3HuUP1KHPDJ_pYYHUcgi_anOhtuMOabwD2T-VeZPS7DwKpNAR8YQCgHRKPD9z1LxKKbeLU5wHBeb5jCQaaulg9Y9m_nINgHTnWwJKd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1357" y="1696551"/>
            <a:ext cx="1944367" cy="111501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lh6.googleusercontent.com/bA_u2_pS0_uYkqnGm14nM-iBka-VcbWboLISrtiE30Nev1k5aaGxvFFMzOSUm3ut73CUTVoQ8DeP3eRHeE3JGHlKKgqBh8DCMCbe3oONaSugYnbwebkiRtlhFmyltMnT1W-xEt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3251" y="1636600"/>
            <a:ext cx="2340169" cy="11429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971607" y="3244334"/>
            <a:ext cx="248786" cy="369332"/>
          </a:xfrm>
          <a:prstGeom prst="rect">
            <a:avLst/>
          </a:prstGeom>
        </p:spPr>
        <p:txBody>
          <a:bodyPr wrap="none">
            <a:spAutoFit/>
          </a:bodyPr>
          <a:lstStyle/>
          <a:p>
            <a:r>
              <a:rPr lang="en-IN" dirty="0"/>
              <a:t> </a:t>
            </a:r>
          </a:p>
        </p:txBody>
      </p:sp>
      <p:sp>
        <p:nvSpPr>
          <p:cNvPr id="4" name="Right Arrow 3"/>
          <p:cNvSpPr/>
          <p:nvPr/>
        </p:nvSpPr>
        <p:spPr>
          <a:xfrm>
            <a:off x="3922520" y="2058606"/>
            <a:ext cx="675117" cy="317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p:cNvPicPr>
            <a:picLocks noChangeAspect="1"/>
          </p:cNvPicPr>
          <p:nvPr/>
        </p:nvPicPr>
        <p:blipFill>
          <a:blip r:embed="rId6"/>
          <a:stretch>
            <a:fillRect/>
          </a:stretch>
        </p:blipFill>
        <p:spPr>
          <a:xfrm>
            <a:off x="8824235" y="2068115"/>
            <a:ext cx="701101" cy="371888"/>
          </a:xfrm>
          <a:prstGeom prst="rect">
            <a:avLst/>
          </a:prstGeom>
        </p:spPr>
      </p:pic>
      <p:pic>
        <p:nvPicPr>
          <p:cNvPr id="2055" name="Picture 7" descr="https://lh3.googleusercontent.com/J2TLNSi3uIxkfqaffZsMrIGHa15w7s3oh7R-izikqd3G_UBV6mRJfjkgYFMp2KbWgEGJMIQfOa5axEA8lME-2zK974r7_0r7iEgjVl1MNt9XwAHDsS6qxvjg2Lh4mbwaE04m-u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63540" y="3261205"/>
            <a:ext cx="1783375" cy="85731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6"/>
          <a:stretch>
            <a:fillRect/>
          </a:stretch>
        </p:blipFill>
        <p:spPr>
          <a:xfrm>
            <a:off x="6497340" y="3503918"/>
            <a:ext cx="701101" cy="371888"/>
          </a:xfrm>
          <a:prstGeom prst="rect">
            <a:avLst/>
          </a:prstGeom>
        </p:spPr>
      </p:pic>
      <p:pic>
        <p:nvPicPr>
          <p:cNvPr id="2057" name="Picture 9" descr="https://lh6.googleusercontent.com/KRKqJYwNd4trPs9FN_snOjYoq9dymVc6694w7bt6GGYjQeRIW0w1maxfVBMjobXy4q176bNoRRpf8ZUhTBX3kumU51Y2PQoOQ11k-WzCrfeDZx3pXYlGiDRuTtIx-3kiMWmYVG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3540" y="4259384"/>
            <a:ext cx="2160335" cy="5365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6"/>
          <a:stretch>
            <a:fillRect/>
          </a:stretch>
        </p:blipFill>
        <p:spPr>
          <a:xfrm>
            <a:off x="6497339" y="4315220"/>
            <a:ext cx="701101" cy="371888"/>
          </a:xfrm>
          <a:prstGeom prst="rect">
            <a:avLst/>
          </a:prstGeom>
        </p:spPr>
      </p:pic>
      <p:pic>
        <p:nvPicPr>
          <p:cNvPr id="2059" name="Picture 11" descr="https://lh3.googleusercontent.com/0AhGKRC1V3Q7riUtSLfWIsZAQ6e1I208q78ImYWvL4_8weT2DURdabGAmU5Qb6zXq0UMnzYlj5JsBqq1RW9zsD005ZRm3Nl3cUSPZ--2KCp_ikUdU7DWB-eA2V33NrVmMhSG_u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2080" y="5052701"/>
            <a:ext cx="3535292" cy="1760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918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7477" y="66524"/>
            <a:ext cx="5625557" cy="6791476"/>
          </a:xfrm>
        </p:spPr>
      </p:pic>
      <p:sp>
        <p:nvSpPr>
          <p:cNvPr id="2" name="TextBox 1"/>
          <p:cNvSpPr txBox="1"/>
          <p:nvPr/>
        </p:nvSpPr>
        <p:spPr>
          <a:xfrm>
            <a:off x="1914257" y="769122"/>
            <a:ext cx="2982483" cy="369332"/>
          </a:xfrm>
          <a:prstGeom prst="rect">
            <a:avLst/>
          </a:prstGeom>
          <a:noFill/>
        </p:spPr>
        <p:txBody>
          <a:bodyPr wrap="square" rtlCol="0">
            <a:spAutoFit/>
          </a:bodyPr>
          <a:lstStyle/>
          <a:p>
            <a:r>
              <a:rPr lang="en-IN" dirty="0" smtClean="0"/>
              <a:t>CNN process flow</a:t>
            </a:r>
          </a:p>
        </p:txBody>
      </p:sp>
    </p:spTree>
    <p:extLst>
      <p:ext uri="{BB962C8B-B14F-4D97-AF65-F5344CB8AC3E}">
        <p14:creationId xmlns:p14="http://schemas.microsoft.com/office/powerpoint/2010/main" val="1861477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81360" cy="557280"/>
          </a:xfrm>
        </p:spPr>
        <p:txBody>
          <a:bodyPr>
            <a:normAutofit/>
          </a:bodyPr>
          <a:lstStyle/>
          <a:p>
            <a:pPr algn="just"/>
            <a:r>
              <a:rPr lang="en-US" sz="3000" dirty="0" smtClean="0"/>
              <a:t>Hardware/Software Requirement</a:t>
            </a:r>
            <a:endParaRPr lang="en-IN" sz="3000" dirty="0"/>
          </a:p>
        </p:txBody>
      </p:sp>
      <p:sp>
        <p:nvSpPr>
          <p:cNvPr id="3" name="Content Placeholder 2"/>
          <p:cNvSpPr>
            <a:spLocks noGrp="1"/>
          </p:cNvSpPr>
          <p:nvPr>
            <p:ph idx="1"/>
          </p:nvPr>
        </p:nvSpPr>
        <p:spPr>
          <a:xfrm>
            <a:off x="1800000" y="1260000"/>
            <a:ext cx="8915400" cy="3777622"/>
          </a:xfrm>
          <a:noFill/>
        </p:spPr>
        <p:txBody>
          <a:bodyPr>
            <a:normAutofit/>
          </a:bodyPr>
          <a:lstStyle/>
          <a:p>
            <a:pPr>
              <a:spcBef>
                <a:spcPts val="0"/>
              </a:spcBef>
            </a:pPr>
            <a:r>
              <a:rPr lang="en-IN" sz="1600" dirty="0" smtClean="0"/>
              <a:t>Hardware </a:t>
            </a:r>
            <a:r>
              <a:rPr lang="en-IN" sz="1600" dirty="0"/>
              <a:t>specification: </a:t>
            </a:r>
            <a:endParaRPr lang="en-IN" sz="1600" dirty="0" smtClean="0"/>
          </a:p>
          <a:p>
            <a:pPr marL="0" indent="0" algn="just">
              <a:spcBef>
                <a:spcPts val="0"/>
              </a:spcBef>
              <a:buNone/>
            </a:pPr>
            <a:r>
              <a:rPr lang="en-IN" sz="1600" dirty="0"/>
              <a:t>	</a:t>
            </a:r>
            <a:r>
              <a:rPr lang="en-IN" sz="1600" dirty="0" smtClean="0"/>
              <a:t>	Processor</a:t>
            </a:r>
            <a:r>
              <a:rPr lang="en-IN" sz="1600" dirty="0"/>
              <a:t>:   </a:t>
            </a:r>
            <a:r>
              <a:rPr lang="en-IN" sz="1600" dirty="0" smtClean="0"/>
              <a:t> Intel i5 1.2 </a:t>
            </a:r>
            <a:r>
              <a:rPr lang="en-IN" sz="1600" dirty="0"/>
              <a:t>GHz or higher </a:t>
            </a:r>
            <a:r>
              <a:rPr lang="en-IN" sz="1600" dirty="0" smtClean="0"/>
              <a:t>AMD </a:t>
            </a:r>
          </a:p>
          <a:p>
            <a:pPr marL="0" indent="0" algn="just">
              <a:spcBef>
                <a:spcPts val="0"/>
              </a:spcBef>
              <a:buNone/>
            </a:pPr>
            <a:r>
              <a:rPr lang="en-IN" sz="1600" dirty="0" smtClean="0"/>
              <a:t>					Ryzen </a:t>
            </a:r>
            <a:r>
              <a:rPr lang="en-IN" sz="1600" dirty="0"/>
              <a:t>3</a:t>
            </a:r>
            <a:r>
              <a:rPr lang="en-IN" sz="1600" dirty="0" smtClean="0"/>
              <a:t> </a:t>
            </a:r>
            <a:r>
              <a:rPr lang="en-IN" sz="1600" dirty="0"/>
              <a:t>2</a:t>
            </a:r>
            <a:r>
              <a:rPr lang="en-IN" sz="1600" dirty="0" smtClean="0"/>
              <a:t>.0 </a:t>
            </a:r>
            <a:r>
              <a:rPr lang="en-IN" sz="1600" dirty="0"/>
              <a:t>GHz or higher </a:t>
            </a:r>
            <a:r>
              <a:rPr lang="en-IN" sz="1600" dirty="0" smtClean="0"/>
              <a:t>	</a:t>
            </a:r>
          </a:p>
          <a:p>
            <a:pPr marL="0" indent="0" algn="just">
              <a:spcBef>
                <a:spcPts val="0"/>
              </a:spcBef>
              <a:buNone/>
            </a:pPr>
            <a:r>
              <a:rPr lang="en-IN" sz="1600" dirty="0" smtClean="0"/>
              <a:t>		Ram</a:t>
            </a:r>
            <a:r>
              <a:rPr lang="en-IN" sz="1600" dirty="0"/>
              <a:t>:   </a:t>
            </a:r>
            <a:r>
              <a:rPr lang="en-IN" sz="1600" dirty="0" smtClean="0"/>
              <a:t>		8 </a:t>
            </a:r>
            <a:r>
              <a:rPr lang="en-IN" sz="1600" dirty="0"/>
              <a:t>GB DDR4 2400 MHz or </a:t>
            </a:r>
            <a:r>
              <a:rPr lang="en-IN" sz="1600" dirty="0" smtClean="0"/>
              <a:t>higher</a:t>
            </a:r>
          </a:p>
          <a:p>
            <a:pPr marL="0" indent="0" algn="just">
              <a:spcBef>
                <a:spcPts val="0"/>
              </a:spcBef>
              <a:buNone/>
            </a:pPr>
            <a:r>
              <a:rPr lang="en-IN" sz="1600" dirty="0" smtClean="0"/>
              <a:t>		Host OS: 	Windows 7 SP1, Ubuntu Linux 16.07 or higher </a:t>
            </a:r>
          </a:p>
          <a:p>
            <a:pPr marL="0" indent="0" algn="just">
              <a:spcBef>
                <a:spcPts val="0"/>
              </a:spcBef>
              <a:buNone/>
            </a:pPr>
            <a:r>
              <a:rPr lang="en-IN" sz="1600" dirty="0"/>
              <a:t>	</a:t>
            </a:r>
            <a:r>
              <a:rPr lang="en-IN" sz="1600" dirty="0" smtClean="0"/>
              <a:t>				with webcam support </a:t>
            </a:r>
            <a:endParaRPr lang="en-IN" sz="1600" dirty="0"/>
          </a:p>
          <a:p>
            <a:pPr>
              <a:spcBef>
                <a:spcPts val="0"/>
              </a:spcBef>
            </a:pPr>
            <a:r>
              <a:rPr lang="en-IN" sz="1600" dirty="0" smtClean="0"/>
              <a:t>Software </a:t>
            </a:r>
            <a:r>
              <a:rPr lang="en-IN" sz="1600" dirty="0"/>
              <a:t>specification: </a:t>
            </a:r>
            <a:endParaRPr lang="en-IN" sz="1600" dirty="0" smtClean="0"/>
          </a:p>
          <a:p>
            <a:pPr lvl="1">
              <a:spcBef>
                <a:spcPts val="0"/>
              </a:spcBef>
              <a:buFont typeface="Courier New" panose="02070309020205020404" pitchFamily="49" charset="0"/>
              <a:buChar char="o"/>
            </a:pPr>
            <a:r>
              <a:rPr lang="en-IN" dirty="0" smtClean="0"/>
              <a:t>Front-End</a:t>
            </a:r>
            <a:r>
              <a:rPr lang="en-IN" dirty="0"/>
              <a:t>:   	</a:t>
            </a:r>
            <a:r>
              <a:rPr lang="en-IN" dirty="0" smtClean="0"/>
              <a:t>					Python</a:t>
            </a:r>
            <a:r>
              <a:rPr lang="en-IN" dirty="0"/>
              <a:t>, C++ </a:t>
            </a:r>
            <a:endParaRPr lang="en-IN" dirty="0" smtClean="0"/>
          </a:p>
          <a:p>
            <a:pPr marL="0" indent="0">
              <a:spcBef>
                <a:spcPts val="0"/>
              </a:spcBef>
              <a:buNone/>
            </a:pPr>
            <a:r>
              <a:rPr lang="en-IN" sz="1600" dirty="0"/>
              <a:t>	</a:t>
            </a:r>
            <a:r>
              <a:rPr lang="en-IN" sz="1600" dirty="0" smtClean="0"/>
              <a:t>	Development </a:t>
            </a:r>
            <a:r>
              <a:rPr lang="en-IN" sz="1600" dirty="0"/>
              <a:t>Environment:  </a:t>
            </a:r>
            <a:r>
              <a:rPr lang="en-IN" sz="1600" dirty="0" smtClean="0"/>
              <a:t>		JetBrains </a:t>
            </a:r>
            <a:r>
              <a:rPr lang="en-IN" sz="1600" dirty="0"/>
              <a:t>Pycharm 2020.2.1 </a:t>
            </a:r>
            <a:endParaRPr lang="en-IN" sz="1600" dirty="0" smtClean="0"/>
          </a:p>
          <a:p>
            <a:pPr lvl="1">
              <a:spcBef>
                <a:spcPts val="0"/>
              </a:spcBef>
              <a:buFont typeface="Courier New" panose="02070309020205020404" pitchFamily="49" charset="0"/>
              <a:buChar char="o"/>
            </a:pPr>
            <a:r>
              <a:rPr lang="en-IN" dirty="0" smtClean="0"/>
              <a:t>Back-End</a:t>
            </a:r>
            <a:r>
              <a:rPr lang="en-IN" dirty="0"/>
              <a:t>:  </a:t>
            </a:r>
            <a:r>
              <a:rPr lang="en-IN" dirty="0" smtClean="0"/>
              <a:t>						OpenCV 2.4.13.7, TensorFlow </a:t>
            </a:r>
            <a:r>
              <a:rPr lang="en-IN" dirty="0"/>
              <a:t>Core 2.3.0  </a:t>
            </a:r>
            <a:endParaRPr lang="en-IN" dirty="0" smtClean="0"/>
          </a:p>
          <a:p>
            <a:pPr marL="0" indent="0">
              <a:spcBef>
                <a:spcPts val="0"/>
              </a:spcBef>
              <a:buNone/>
            </a:pPr>
            <a:r>
              <a:rPr lang="en-IN" sz="1600" dirty="0"/>
              <a:t>	</a:t>
            </a:r>
            <a:r>
              <a:rPr lang="en-IN" sz="1600" dirty="0" smtClean="0"/>
              <a:t>	UI </a:t>
            </a:r>
            <a:r>
              <a:rPr lang="en-IN" sz="1600" dirty="0"/>
              <a:t>Interfacing:  </a:t>
            </a:r>
            <a:r>
              <a:rPr lang="en-IN" sz="1600" dirty="0" smtClean="0"/>
              <a:t>					PyQt</a:t>
            </a:r>
            <a:r>
              <a:rPr lang="en-IN" sz="1600" dirty="0"/>
              <a:t>, Tk </a:t>
            </a:r>
            <a:endParaRPr lang="en-IN" sz="1600" dirty="0" smtClean="0"/>
          </a:p>
          <a:p>
            <a:pPr marL="0" indent="0">
              <a:spcBef>
                <a:spcPts val="0"/>
              </a:spcBef>
              <a:buNone/>
            </a:pPr>
            <a:r>
              <a:rPr lang="en-IN" sz="1600" dirty="0"/>
              <a:t>	</a:t>
            </a:r>
            <a:r>
              <a:rPr lang="en-IN" sz="1600" dirty="0" smtClean="0"/>
              <a:t>	VCS </a:t>
            </a:r>
            <a:r>
              <a:rPr lang="en-IN" sz="1600" dirty="0"/>
              <a:t>(Version Control System): </a:t>
            </a:r>
            <a:r>
              <a:rPr lang="en-IN" sz="1600" dirty="0" smtClean="0"/>
              <a:t>	Local </a:t>
            </a:r>
            <a:r>
              <a:rPr lang="en-IN" sz="1600" dirty="0"/>
              <a:t>– Git 2.27     </a:t>
            </a:r>
            <a:endParaRPr lang="en-IN" sz="1600" dirty="0" smtClean="0"/>
          </a:p>
          <a:p>
            <a:pPr marL="0" indent="0">
              <a:spcBef>
                <a:spcPts val="0"/>
              </a:spcBef>
              <a:buNone/>
            </a:pPr>
            <a:r>
              <a:rPr lang="en-IN" sz="1600" dirty="0"/>
              <a:t>	</a:t>
            </a:r>
            <a:r>
              <a:rPr lang="en-IN" sz="1600" dirty="0" smtClean="0"/>
              <a:t>									Cloud- </a:t>
            </a:r>
            <a:r>
              <a:rPr lang="en-IN" sz="1600" dirty="0"/>
              <a:t>Microsoft Github </a:t>
            </a:r>
          </a:p>
        </p:txBody>
      </p:sp>
    </p:spTree>
    <p:extLst>
      <p:ext uri="{BB962C8B-B14F-4D97-AF65-F5344CB8AC3E}">
        <p14:creationId xmlns:p14="http://schemas.microsoft.com/office/powerpoint/2010/main" val="2817835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40720" cy="720000"/>
          </a:xfrm>
        </p:spPr>
        <p:txBody>
          <a:bodyPr>
            <a:normAutofit/>
          </a:bodyPr>
          <a:lstStyle/>
          <a:p>
            <a:r>
              <a:rPr lang="en-US" sz="3000" dirty="0" smtClean="0"/>
              <a:t>References:</a:t>
            </a:r>
            <a:endParaRPr lang="en-IN" sz="3000" dirty="0"/>
          </a:p>
        </p:txBody>
      </p:sp>
      <p:sp>
        <p:nvSpPr>
          <p:cNvPr id="3" name="Content Placeholder 2"/>
          <p:cNvSpPr>
            <a:spLocks noGrp="1"/>
          </p:cNvSpPr>
          <p:nvPr>
            <p:ph idx="1"/>
          </p:nvPr>
        </p:nvSpPr>
        <p:spPr>
          <a:xfrm>
            <a:off x="2247483" y="1260000"/>
            <a:ext cx="9468801" cy="5251895"/>
          </a:xfrm>
        </p:spPr>
        <p:txBody>
          <a:bodyPr>
            <a:normAutofit fontScale="77500" lnSpcReduction="20000"/>
          </a:bodyPr>
          <a:lstStyle/>
          <a:p>
            <a:r>
              <a:rPr lang="en-IN" dirty="0" smtClean="0"/>
              <a:t>Wan</a:t>
            </a:r>
            <a:r>
              <a:rPr lang="en-IN" dirty="0"/>
              <a:t>, S., &amp; Aggarwal, J. K. (2013, April). A scalable metric learning-based voting method for expression recognition . In  Automatic Face and Gesture Recognition (FG), 2013 10TH  IEEE International Conference and Workshops on (pp. 1-8). IEEE, </a:t>
            </a:r>
          </a:p>
          <a:p>
            <a:r>
              <a:rPr lang="en-IN" dirty="0" smtClean="0"/>
              <a:t>[</a:t>
            </a:r>
            <a:r>
              <a:rPr lang="en-IN" dirty="0"/>
              <a:t>OpenCV Dev Team] “Welcome to opencv documentation!” Dec 31, 2019 , Access   Online: September 9, 2020 , Available : https://docs.opencv.org/2.4/index.html</a:t>
            </a:r>
          </a:p>
          <a:p>
            <a:r>
              <a:rPr lang="en-IN" dirty="0" smtClean="0"/>
              <a:t>M</a:t>
            </a:r>
            <a:r>
              <a:rPr lang="en-IN" dirty="0"/>
              <a:t>. Xiaoxi, L. Weisi, H. Dongyan, D. Minghui and H. Li, "Facial emotion recognition," 2017 IEEE 2nd International Conference on Signal and Image Processing (ICSIP), Singapore, 2017, pp. 77-81, doi: 10.1109/SIPROCESS.2017.8124509.</a:t>
            </a:r>
          </a:p>
          <a:p>
            <a:r>
              <a:rPr lang="en-IN" dirty="0" err="1" smtClean="0"/>
              <a:t>Turabzadeh</a:t>
            </a:r>
            <a:r>
              <a:rPr lang="en-IN" dirty="0" smtClean="0"/>
              <a:t>, S,; </a:t>
            </a:r>
            <a:r>
              <a:rPr lang="en-IN" dirty="0" err="1" smtClean="0"/>
              <a:t>Meng</a:t>
            </a:r>
            <a:r>
              <a:rPr lang="en-IN" dirty="0" smtClean="0"/>
              <a:t>, H.; Swash, R.M.; </a:t>
            </a:r>
            <a:r>
              <a:rPr lang="en-IN" dirty="0" err="1" smtClean="0"/>
              <a:t>Pleva</a:t>
            </a:r>
            <a:r>
              <a:rPr lang="en-IN" dirty="0" smtClean="0"/>
              <a:t>, M.; </a:t>
            </a:r>
            <a:r>
              <a:rPr lang="en-IN" dirty="0" err="1" smtClean="0"/>
              <a:t>Juhar</a:t>
            </a:r>
            <a:r>
              <a:rPr lang="en-IN" dirty="0" smtClean="0"/>
              <a:t>, J. Real-time emotional state detection from facial expression on embedded devices. In Proceedings of the 2017 Seventh International Conference  on Innovative Computing Technology (INTECH), Luton, UK, 16-18 August 2017; pp.46-51.</a:t>
            </a:r>
          </a:p>
          <a:p>
            <a:r>
              <a:rPr lang="en-IN" dirty="0" smtClean="0"/>
              <a:t>“</a:t>
            </a:r>
            <a:r>
              <a:rPr lang="en-IN" dirty="0" err="1" smtClean="0"/>
              <a:t>TensorFlow</a:t>
            </a:r>
            <a:r>
              <a:rPr lang="en-IN" dirty="0" smtClean="0"/>
              <a:t> Core”[Online] Accessed: September 9, 2020 ,Available : https://www.tensorflow.org/guide</a:t>
            </a:r>
          </a:p>
          <a:p>
            <a:r>
              <a:rPr lang="en-IN" dirty="0" smtClean="0"/>
              <a:t>C</a:t>
            </a:r>
            <a:r>
              <a:rPr lang="en-IN" dirty="0"/>
              <a:t>. Jain, K. Sawant, M. Rehman and R. Kumar, "Emotion Detection and Characterization using Facial Features," 2018 3rd International Conference and Workshops on Recent Advances and Innovations in Engineering (ICRAIE), Jaipur, India, 2018, pp. 1-6, doi: 10.1109/ICRAIE.2018.8710406.</a:t>
            </a:r>
          </a:p>
          <a:p>
            <a:r>
              <a:rPr lang="en-IN" dirty="0"/>
              <a:t>Facial emotion recognition using deep learning: review and insights </a:t>
            </a:r>
            <a:r>
              <a:rPr lang="en-IN" dirty="0" err="1"/>
              <a:t>Wafa</a:t>
            </a:r>
            <a:r>
              <a:rPr lang="en-IN" dirty="0"/>
              <a:t> </a:t>
            </a:r>
            <a:r>
              <a:rPr lang="en-IN" dirty="0" err="1"/>
              <a:t>Mellouka</a:t>
            </a:r>
            <a:r>
              <a:rPr lang="en-IN" dirty="0"/>
              <a:t>*, </a:t>
            </a:r>
            <a:r>
              <a:rPr lang="en-IN" dirty="0" err="1"/>
              <a:t>Wahida</a:t>
            </a:r>
            <a:r>
              <a:rPr lang="en-IN" dirty="0"/>
              <a:t> </a:t>
            </a:r>
            <a:r>
              <a:rPr lang="en-IN" dirty="0" err="1"/>
              <a:t>Handouzia</a:t>
            </a:r>
            <a:r>
              <a:rPr lang="en-IN" dirty="0"/>
              <a:t> </a:t>
            </a:r>
            <a:r>
              <a:rPr lang="en-IN" dirty="0" err="1"/>
              <a:t>aLaboratoire</a:t>
            </a:r>
            <a:r>
              <a:rPr lang="en-IN" dirty="0"/>
              <a:t> </a:t>
            </a:r>
            <a:r>
              <a:rPr lang="en-IN" dirty="0" err="1"/>
              <a:t>d’automatique</a:t>
            </a:r>
            <a:r>
              <a:rPr lang="en-IN" dirty="0"/>
              <a:t> de </a:t>
            </a:r>
            <a:r>
              <a:rPr lang="en-IN" dirty="0" err="1"/>
              <a:t>Tlemcen</a:t>
            </a:r>
            <a:r>
              <a:rPr lang="en-IN" dirty="0"/>
              <a:t> (LAT), </a:t>
            </a:r>
            <a:r>
              <a:rPr lang="en-IN" dirty="0" err="1"/>
              <a:t>Tlemcen</a:t>
            </a:r>
            <a:r>
              <a:rPr lang="en-IN" dirty="0"/>
              <a:t> university, BP 320, </a:t>
            </a:r>
            <a:r>
              <a:rPr lang="en-IN" dirty="0" err="1"/>
              <a:t>Chetouane</a:t>
            </a:r>
            <a:r>
              <a:rPr lang="en-IN" dirty="0"/>
              <a:t> </a:t>
            </a:r>
            <a:r>
              <a:rPr lang="en-IN" dirty="0" err="1"/>
              <a:t>Tlemcen</a:t>
            </a:r>
            <a:r>
              <a:rPr lang="en-IN" dirty="0"/>
              <a:t> 1300, Algeria </a:t>
            </a:r>
          </a:p>
          <a:p>
            <a:r>
              <a:rPr lang="en-IN" dirty="0"/>
              <a:t> A. </a:t>
            </a:r>
            <a:r>
              <a:rPr lang="en-IN" dirty="0" err="1"/>
              <a:t>Mollahosseini</a:t>
            </a:r>
            <a:r>
              <a:rPr lang="en-IN" dirty="0"/>
              <a:t>, D. Chan, et M. H. </a:t>
            </a:r>
            <a:r>
              <a:rPr lang="en-IN" dirty="0" err="1"/>
              <a:t>Mahoor</a:t>
            </a:r>
            <a:r>
              <a:rPr lang="en-IN" dirty="0"/>
              <a:t>, « Going deeper in facial expression recognition using deep neural networks », in 2016 IEEE Winter Conference on Applications of Computer Vision (WACV), mars 2016, p. 1‑10, </a:t>
            </a:r>
            <a:r>
              <a:rPr lang="en-IN" dirty="0" err="1"/>
              <a:t>doi</a:t>
            </a:r>
            <a:r>
              <a:rPr lang="en-IN" dirty="0"/>
              <a:t>: </a:t>
            </a:r>
            <a:r>
              <a:rPr lang="en-IN" dirty="0" smtClean="0"/>
              <a:t>10.1109/WACV.2016.7477450</a:t>
            </a:r>
          </a:p>
          <a:p>
            <a:r>
              <a:rPr lang="en-IN" dirty="0"/>
              <a:t> A. T. Lopes, E. de </a:t>
            </a:r>
            <a:r>
              <a:rPr lang="en-IN" dirty="0" err="1"/>
              <a:t>Aguiar</a:t>
            </a:r>
            <a:r>
              <a:rPr lang="en-IN" dirty="0"/>
              <a:t>, A. F. De Souza, et T. Oliveira-Santos, « Facial expression recognition with Convolutional Neural Networks: Coping with few data and the training sample order », Pattern </a:t>
            </a:r>
            <a:r>
              <a:rPr lang="en-IN" dirty="0" err="1"/>
              <a:t>Recognit</a:t>
            </a:r>
            <a:r>
              <a:rPr lang="en-IN" dirty="0"/>
              <a:t>., vol. 61, p. 610‑628, </a:t>
            </a:r>
            <a:r>
              <a:rPr lang="en-IN" dirty="0" err="1"/>
              <a:t>janv</a:t>
            </a:r>
            <a:r>
              <a:rPr lang="en-IN" dirty="0"/>
              <a:t>. 2017, </a:t>
            </a:r>
            <a:r>
              <a:rPr lang="en-IN" dirty="0" err="1"/>
              <a:t>doi</a:t>
            </a:r>
            <a:r>
              <a:rPr lang="en-IN" dirty="0"/>
              <a:t>: 10.1016/j.patcog.2016.07.026.</a:t>
            </a:r>
            <a:endParaRPr lang="en-IN" dirty="0"/>
          </a:p>
        </p:txBody>
      </p:sp>
    </p:spTree>
    <p:extLst>
      <p:ext uri="{BB962C8B-B14F-4D97-AF65-F5344CB8AC3E}">
        <p14:creationId xmlns:p14="http://schemas.microsoft.com/office/powerpoint/2010/main" val="3599237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0032" y="1156152"/>
            <a:ext cx="8915400" cy="1962684"/>
          </a:xfrm>
        </p:spPr>
        <p:txBody>
          <a:bodyPr>
            <a:normAutofit/>
          </a:bodyPr>
          <a:lstStyle/>
          <a:p>
            <a:pPr algn="ctr"/>
            <a:r>
              <a:rPr lang="en-US" sz="6000" dirty="0" smtClean="0"/>
              <a:t>Thank You</a:t>
            </a:r>
            <a:endParaRPr lang="en-IN" sz="6000" dirty="0"/>
          </a:p>
        </p:txBody>
      </p:sp>
      <p:sp>
        <p:nvSpPr>
          <p:cNvPr id="3" name="Text Placeholder 2"/>
          <p:cNvSpPr>
            <a:spLocks noGrp="1"/>
          </p:cNvSpPr>
          <p:nvPr>
            <p:ph type="body" sz="half" idx="2"/>
          </p:nvPr>
        </p:nvSpPr>
        <p:spPr>
          <a:xfrm>
            <a:off x="2497773" y="4350285"/>
            <a:ext cx="8915400" cy="2119356"/>
          </a:xfrm>
        </p:spPr>
        <p:txBody>
          <a:bodyPr>
            <a:normAutofit fontScale="92500" lnSpcReduction="20000"/>
          </a:bodyPr>
          <a:lstStyle/>
          <a:p>
            <a:r>
              <a:rPr lang="en-US" b="1" dirty="0" smtClean="0"/>
              <a:t>Presentators:</a:t>
            </a:r>
          </a:p>
          <a:p>
            <a:r>
              <a:rPr lang="en-US" dirty="0"/>
              <a:t>	Sagar Ramrao Bharad </a:t>
            </a:r>
            <a:endParaRPr lang="en-US" dirty="0" smtClean="0"/>
          </a:p>
          <a:p>
            <a:r>
              <a:rPr lang="en-US" dirty="0" smtClean="0"/>
              <a:t>	Prashish </a:t>
            </a:r>
            <a:r>
              <a:rPr lang="en-US" dirty="0"/>
              <a:t>Gautam Borkar </a:t>
            </a:r>
            <a:endParaRPr lang="en-US" dirty="0" smtClean="0"/>
          </a:p>
          <a:p>
            <a:r>
              <a:rPr lang="en-US" dirty="0" smtClean="0"/>
              <a:t>	Shreya </a:t>
            </a:r>
            <a:r>
              <a:rPr lang="en-US" dirty="0"/>
              <a:t>Bhojraj Gawali </a:t>
            </a:r>
            <a:endParaRPr lang="en-US" dirty="0" smtClean="0"/>
          </a:p>
          <a:p>
            <a:r>
              <a:rPr lang="en-US" dirty="0" smtClean="0"/>
              <a:t>	Janhavi </a:t>
            </a:r>
            <a:r>
              <a:rPr lang="en-US" dirty="0"/>
              <a:t>Jayant </a:t>
            </a:r>
            <a:r>
              <a:rPr lang="en-US" dirty="0" smtClean="0"/>
              <a:t>Karande</a:t>
            </a:r>
          </a:p>
          <a:p>
            <a:r>
              <a:rPr lang="en-US" dirty="0" smtClean="0"/>
              <a:t>	AnilKumar </a:t>
            </a:r>
            <a:r>
              <a:rPr lang="en-US" dirty="0"/>
              <a:t>Ramji Sharma </a:t>
            </a:r>
            <a:endParaRPr lang="en-IN" dirty="0"/>
          </a:p>
        </p:txBody>
      </p:sp>
    </p:spTree>
    <p:extLst>
      <p:ext uri="{BB962C8B-B14F-4D97-AF65-F5344CB8AC3E}">
        <p14:creationId xmlns:p14="http://schemas.microsoft.com/office/powerpoint/2010/main" val="2845373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lstStyle/>
          <a:p>
            <a:r>
              <a:rPr lang="en-US" sz="3000" dirty="0" smtClean="0"/>
              <a:t>Introduction</a:t>
            </a:r>
            <a:r>
              <a:rPr lang="en-US" dirty="0" smtClean="0"/>
              <a:t>:</a:t>
            </a:r>
            <a:endParaRPr lang="en-IN" dirty="0"/>
          </a:p>
        </p:txBody>
      </p:sp>
      <p:sp>
        <p:nvSpPr>
          <p:cNvPr id="3" name="Content Placeholder 2"/>
          <p:cNvSpPr>
            <a:spLocks noGrp="1"/>
          </p:cNvSpPr>
          <p:nvPr>
            <p:ph idx="1"/>
          </p:nvPr>
        </p:nvSpPr>
        <p:spPr>
          <a:xfrm>
            <a:off x="1800000" y="1799999"/>
            <a:ext cx="8915400" cy="3882954"/>
          </a:xfrm>
        </p:spPr>
        <p:txBody>
          <a:bodyPr>
            <a:normAutofit fontScale="92500" lnSpcReduction="10000"/>
          </a:bodyPr>
          <a:lstStyle/>
          <a:p>
            <a:pPr fontAlgn="base"/>
            <a:r>
              <a:rPr lang="en-US" dirty="0"/>
              <a:t>Human emotions are natural expressions that people tend to make naturally, instead of any conscious effort that is accompanied by the reflexing of facial muscles</a:t>
            </a:r>
          </a:p>
          <a:p>
            <a:pPr fontAlgn="base"/>
            <a:r>
              <a:rPr lang="en-US" dirty="0"/>
              <a:t>Human can quickly and even subconsciously assess a multitude of indicator such as word choice, voice inflection, and </a:t>
            </a:r>
            <a:r>
              <a:rPr lang="en-US" dirty="0" smtClean="0"/>
              <a:t>body language </a:t>
            </a:r>
            <a:r>
              <a:rPr lang="en-US" dirty="0"/>
              <a:t>to discern the sentiment of other.</a:t>
            </a:r>
          </a:p>
          <a:p>
            <a:pPr fontAlgn="base"/>
            <a:r>
              <a:rPr lang="en-US" dirty="0" smtClean="0"/>
              <a:t>OpenCV and </a:t>
            </a:r>
            <a:r>
              <a:rPr lang="en-US" dirty="0"/>
              <a:t>T</a:t>
            </a:r>
            <a:r>
              <a:rPr lang="en-US" dirty="0" smtClean="0"/>
              <a:t>ensorflow are used to make the system which contain face recognition, emotion detection, drowsiness detection and ID card detection.</a:t>
            </a:r>
          </a:p>
          <a:p>
            <a:pPr marL="685800" lvl="1" fontAlgn="base">
              <a:buFont typeface="Arial" panose="020B0604020202020204" pitchFamily="34" charset="0"/>
              <a:buChar char="•"/>
            </a:pPr>
            <a:r>
              <a:rPr lang="en-US" dirty="0" smtClean="0">
                <a:solidFill>
                  <a:srgbClr val="3F3F3F"/>
                </a:solidFill>
                <a:latin typeface="Century Gothic" panose="020B0502020202020204" pitchFamily="34" charset="0"/>
              </a:rPr>
              <a:t>This system can be used as a second layer of security where along with the face the emotion is also detection.</a:t>
            </a:r>
          </a:p>
          <a:p>
            <a:pPr marL="685800" lvl="1" fontAlgn="base">
              <a:buFont typeface="Arial" panose="020B0604020202020204" pitchFamily="34" charset="0"/>
              <a:buChar char="•"/>
            </a:pPr>
            <a:r>
              <a:rPr lang="en-US" dirty="0" smtClean="0">
                <a:solidFill>
                  <a:srgbClr val="3F3F3F"/>
                </a:solidFill>
                <a:latin typeface="Century Gothic" panose="020B0502020202020204" pitchFamily="34" charset="0"/>
              </a:rPr>
              <a:t>This </a:t>
            </a:r>
            <a:r>
              <a:rPr lang="en-US" dirty="0">
                <a:solidFill>
                  <a:srgbClr val="3F3F3F"/>
                </a:solidFill>
                <a:latin typeface="Century Gothic" panose="020B0502020202020204" pitchFamily="34" charset="0"/>
              </a:rPr>
              <a:t>can also be useful to verify that the person </a:t>
            </a:r>
            <a:r>
              <a:rPr lang="en-US" dirty="0" smtClean="0">
                <a:solidFill>
                  <a:srgbClr val="3F3F3F"/>
                </a:solidFill>
                <a:latin typeface="Century Gothic" panose="020B0502020202020204" pitchFamily="34" charset="0"/>
              </a:rPr>
              <a:t>in front </a:t>
            </a:r>
            <a:r>
              <a:rPr lang="en-US" dirty="0">
                <a:solidFill>
                  <a:srgbClr val="3F3F3F"/>
                </a:solidFill>
                <a:latin typeface="Century Gothic" panose="020B0502020202020204" pitchFamily="34" charset="0"/>
              </a:rPr>
              <a:t>of camera is not just a 2-dimention representation.</a:t>
            </a:r>
          </a:p>
          <a:p>
            <a:pPr marL="685800" lvl="1" fontAlgn="base">
              <a:buFont typeface="Arial" panose="020B0604020202020204" pitchFamily="34" charset="0"/>
              <a:buChar char="•"/>
            </a:pPr>
            <a:r>
              <a:rPr lang="en-US" dirty="0">
                <a:solidFill>
                  <a:srgbClr val="3F3F3F"/>
                </a:solidFill>
                <a:latin typeface="Century Gothic" panose="020B0502020202020204" pitchFamily="34" charset="0"/>
              </a:rPr>
              <a:t>The system will detect the face from the given image, after processing it and on the basis of the expression, the emotion will be recognized. </a:t>
            </a:r>
            <a:endParaRPr lang="en-US" dirty="0">
              <a:solidFill>
                <a:srgbClr val="353535"/>
              </a:solidFill>
              <a:latin typeface="Noto Sans Symbols"/>
            </a:endParaRPr>
          </a:p>
          <a:p>
            <a:pPr fontAlgn="base"/>
            <a:endParaRPr lang="en-US" dirty="0"/>
          </a:p>
          <a:p>
            <a:pPr marL="0" indent="0">
              <a:buNone/>
            </a:pPr>
            <a:endParaRPr lang="en-IN" dirty="0"/>
          </a:p>
        </p:txBody>
      </p:sp>
    </p:spTree>
    <p:extLst>
      <p:ext uri="{BB962C8B-B14F-4D97-AF65-F5344CB8AC3E}">
        <p14:creationId xmlns:p14="http://schemas.microsoft.com/office/powerpoint/2010/main" val="1540910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normAutofit/>
          </a:bodyPr>
          <a:lstStyle/>
          <a:p>
            <a:r>
              <a:rPr lang="en-IN" sz="3000" dirty="0" smtClean="0"/>
              <a:t>Problem Statement:</a:t>
            </a:r>
            <a:endParaRPr lang="en-IN" sz="3000" dirty="0"/>
          </a:p>
        </p:txBody>
      </p:sp>
      <p:sp>
        <p:nvSpPr>
          <p:cNvPr id="3" name="Content Placeholder 2"/>
          <p:cNvSpPr>
            <a:spLocks noGrp="1"/>
          </p:cNvSpPr>
          <p:nvPr>
            <p:ph idx="1"/>
          </p:nvPr>
        </p:nvSpPr>
        <p:spPr>
          <a:xfrm>
            <a:off x="1800000" y="1800000"/>
            <a:ext cx="8915400" cy="3777622"/>
          </a:xfrm>
        </p:spPr>
        <p:txBody>
          <a:bodyPr/>
          <a:lstStyle/>
          <a:p>
            <a:pPr fontAlgn="base"/>
            <a:r>
              <a:rPr lang="en-US" dirty="0"/>
              <a:t>Nowadays, more and more intelligent system are using emotion recognition models to improve their interaction with humans. This is important, as the system can adopt their responses and behavioral patterns according to the human emotion and make more natural. </a:t>
            </a:r>
            <a:endParaRPr lang="en-US" dirty="0" smtClean="0"/>
          </a:p>
          <a:p>
            <a:pPr fontAlgn="base"/>
            <a:r>
              <a:rPr lang="en-US" dirty="0" smtClean="0"/>
              <a:t>In </a:t>
            </a:r>
            <a:r>
              <a:rPr lang="en-US" dirty="0"/>
              <a:t>mass processions individuals’ can show repulsive and violent behavior, such individual shows a pre-emotions such as anger, or despair. Which when identified using emotion recognition can avert disastrous events. Also using such emotions detection public places can be equipped with solution to suppress these behaviors</a:t>
            </a:r>
            <a:r>
              <a:rPr lang="en-US" dirty="0" smtClean="0"/>
              <a:t>.</a:t>
            </a:r>
            <a:endParaRPr lang="en-US" dirty="0"/>
          </a:p>
        </p:txBody>
      </p:sp>
    </p:spTree>
    <p:extLst>
      <p:ext uri="{BB962C8B-B14F-4D97-AF65-F5344CB8AC3E}">
        <p14:creationId xmlns:p14="http://schemas.microsoft.com/office/powerpoint/2010/main" val="2953431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normAutofit/>
          </a:bodyPr>
          <a:lstStyle/>
          <a:p>
            <a:r>
              <a:rPr lang="en-IN" sz="3000" dirty="0" smtClean="0"/>
              <a:t>Objective of the project</a:t>
            </a:r>
            <a:endParaRPr lang="en-IN" sz="3000" dirty="0"/>
          </a:p>
        </p:txBody>
      </p:sp>
      <p:sp>
        <p:nvSpPr>
          <p:cNvPr id="3" name="Content Placeholder 2"/>
          <p:cNvSpPr>
            <a:spLocks noGrp="1"/>
          </p:cNvSpPr>
          <p:nvPr>
            <p:ph idx="1"/>
          </p:nvPr>
        </p:nvSpPr>
        <p:spPr>
          <a:xfrm>
            <a:off x="1800000" y="1800000"/>
            <a:ext cx="8915400" cy="3777622"/>
          </a:xfrm>
        </p:spPr>
        <p:txBody>
          <a:bodyPr/>
          <a:lstStyle/>
          <a:p>
            <a:pPr fontAlgn="base"/>
            <a:r>
              <a:rPr lang="en-US" dirty="0"/>
              <a:t>The objective of the project is to be an affordable and efficient product that can detect emotions based of input images sources.</a:t>
            </a:r>
          </a:p>
          <a:p>
            <a:pPr fontAlgn="base"/>
            <a:r>
              <a:rPr lang="en-US" dirty="0"/>
              <a:t>The objective of this project is to develop a system which can analyze the image and predict the expression of the person.</a:t>
            </a:r>
          </a:p>
          <a:p>
            <a:pPr fontAlgn="base"/>
            <a:r>
              <a:rPr lang="en-US" dirty="0"/>
              <a:t>An important domain where we see the importance of emotion detection is for business promotions. Most of the businesses thrive on customer responses to their product and offers.</a:t>
            </a:r>
          </a:p>
          <a:p>
            <a:pPr fontAlgn="base"/>
            <a:r>
              <a:rPr lang="en-US" dirty="0"/>
              <a:t>The main purpose of this system is to classify human emotion based on their facial appearance Here are the different type of emotion: anger, happy, </a:t>
            </a:r>
            <a:r>
              <a:rPr lang="en-US" dirty="0" smtClean="0"/>
              <a:t>supplies, </a:t>
            </a:r>
            <a:r>
              <a:rPr lang="en-US" dirty="0"/>
              <a:t>sad, fear, disgust, peace, sorrow, courage.   </a:t>
            </a:r>
          </a:p>
        </p:txBody>
      </p:sp>
    </p:spTree>
    <p:extLst>
      <p:ext uri="{BB962C8B-B14F-4D97-AF65-F5344CB8AC3E}">
        <p14:creationId xmlns:p14="http://schemas.microsoft.com/office/powerpoint/2010/main" val="2395902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normAutofit/>
          </a:bodyPr>
          <a:lstStyle/>
          <a:p>
            <a:r>
              <a:rPr lang="en-IN" sz="3000" dirty="0" smtClean="0"/>
              <a:t>Literature Survey:</a:t>
            </a:r>
            <a:endParaRPr lang="en-IN" sz="3000" dirty="0"/>
          </a:p>
        </p:txBody>
      </p:sp>
      <p:sp>
        <p:nvSpPr>
          <p:cNvPr id="3" name="Content Placeholder 2"/>
          <p:cNvSpPr>
            <a:spLocks noGrp="1"/>
          </p:cNvSpPr>
          <p:nvPr>
            <p:ph idx="1"/>
          </p:nvPr>
        </p:nvSpPr>
        <p:spPr>
          <a:xfrm>
            <a:off x="1800000" y="1170775"/>
            <a:ext cx="8915399" cy="4856314"/>
          </a:xfrm>
        </p:spPr>
        <p:txBody>
          <a:bodyPr>
            <a:normAutofit fontScale="92500" lnSpcReduction="10000"/>
          </a:bodyPr>
          <a:lstStyle/>
          <a:p>
            <a:r>
              <a:rPr lang="en-IN" dirty="0" smtClean="0"/>
              <a:t>Face recognition and emotion analysis is a process in the field of digital imagery and computational analysis , by providing resources to be used as biometric verification and security surveillance.</a:t>
            </a:r>
          </a:p>
          <a:p>
            <a:pPr fontAlgn="base"/>
            <a:r>
              <a:rPr lang="en-US" dirty="0" smtClean="0"/>
              <a:t>Mollahosseini propose </a:t>
            </a:r>
            <a:r>
              <a:rPr lang="en-US" dirty="0"/>
              <a:t>deep CNN for FER across several available databases. </a:t>
            </a:r>
          </a:p>
          <a:p>
            <a:pPr lvl="1" fontAlgn="base"/>
            <a:r>
              <a:rPr lang="en-US" dirty="0" smtClean="0"/>
              <a:t>After feature are extracted and images reduced to 48*48 frame, 	augmented data techniques are applied.</a:t>
            </a:r>
          </a:p>
          <a:p>
            <a:pPr lvl="1" fontAlgn="base"/>
            <a:r>
              <a:rPr lang="en-US" dirty="0" smtClean="0"/>
              <a:t>Two convolution-pooling network with inception styles modules.</a:t>
            </a:r>
          </a:p>
          <a:p>
            <a:pPr lvl="1" fontAlgn="base"/>
            <a:r>
              <a:rPr lang="en-US" dirty="0" smtClean="0"/>
              <a:t>this techniques allows reduction on over fitting problem.</a:t>
            </a:r>
            <a:endParaRPr lang="en-US" dirty="0"/>
          </a:p>
          <a:p>
            <a:r>
              <a:rPr lang="en-US" dirty="0"/>
              <a:t>Lopes </a:t>
            </a:r>
            <a:r>
              <a:rPr lang="en-US" dirty="0" smtClean="0"/>
              <a:t>Studied </a:t>
            </a:r>
            <a:r>
              <a:rPr lang="en-US" dirty="0"/>
              <a:t>the impact of data pre-processing before the training the network in order to have a better emotion classification.</a:t>
            </a:r>
          </a:p>
          <a:p>
            <a:pPr lvl="1"/>
            <a:r>
              <a:rPr lang="en-US" dirty="0"/>
              <a:t>Data augmentation, rotation correction, cropping, down sampling with 32x32 pixels and intensity normalization</a:t>
            </a:r>
          </a:p>
          <a:p>
            <a:pPr lvl="1"/>
            <a:r>
              <a:rPr lang="en-US" dirty="0"/>
              <a:t>Two </a:t>
            </a:r>
            <a:r>
              <a:rPr lang="en-US" dirty="0" smtClean="0"/>
              <a:t>convolution </a:t>
            </a:r>
            <a:r>
              <a:rPr lang="en-US" dirty="0"/>
              <a:t>network with 256 and 7 neurons ,best weight gained at the training stage are used </a:t>
            </a:r>
          </a:p>
          <a:p>
            <a:pPr lvl="1"/>
            <a:r>
              <a:rPr lang="en-US" dirty="0"/>
              <a:t>This experience was evaluated in three accessible databases: CK+, JAFFE, BU-3DFE. Researchers shows that combining all of these pre-processing steps is more effective than applying them separately.</a:t>
            </a:r>
          </a:p>
          <a:p>
            <a:pPr marL="0" indent="0" fontAlgn="base">
              <a:buNone/>
            </a:pPr>
            <a:endParaRPr lang="en-US" dirty="0" smtClean="0"/>
          </a:p>
        </p:txBody>
      </p:sp>
    </p:spTree>
    <p:extLst>
      <p:ext uri="{BB962C8B-B14F-4D97-AF65-F5344CB8AC3E}">
        <p14:creationId xmlns:p14="http://schemas.microsoft.com/office/powerpoint/2010/main" val="708653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4598" y="512748"/>
            <a:ext cx="10178042" cy="5811140"/>
          </a:xfrm>
        </p:spPr>
        <p:txBody>
          <a:bodyPr>
            <a:normAutofit/>
          </a:bodyPr>
          <a:lstStyle/>
          <a:p>
            <a:r>
              <a:rPr lang="en-US" sz="1600" dirty="0" smtClean="0"/>
              <a:t>Detection </a:t>
            </a:r>
            <a:r>
              <a:rPr lang="en-US" sz="1600" dirty="0"/>
              <a:t>of the essential parts of the face was proposed by Yolcu et </a:t>
            </a:r>
            <a:r>
              <a:rPr lang="en-US" sz="1600" dirty="0" smtClean="0"/>
              <a:t>al. </a:t>
            </a:r>
          </a:p>
          <a:p>
            <a:pPr lvl="1"/>
            <a:r>
              <a:rPr lang="en-US" sz="1400" dirty="0" smtClean="0"/>
              <a:t>They </a:t>
            </a:r>
            <a:r>
              <a:rPr lang="en-US" sz="1400" dirty="0"/>
              <a:t>used three CNN with same architecture each one detect a part of the face such as eyebrow, eye and mouth. T</a:t>
            </a:r>
            <a:r>
              <a:rPr lang="en-US" sz="1400" dirty="0" smtClean="0"/>
              <a:t>his </a:t>
            </a:r>
            <a:r>
              <a:rPr lang="en-US" sz="1400" dirty="0"/>
              <a:t>method offers better accuracy than the use raw images or iconize face </a:t>
            </a:r>
            <a:r>
              <a:rPr lang="en-US" sz="1400" dirty="0" smtClean="0"/>
              <a:t>alone</a:t>
            </a:r>
          </a:p>
          <a:p>
            <a:pPr marL="457200" lvl="1" indent="0">
              <a:buNone/>
            </a:pPr>
            <a:endParaRPr lang="en-US" sz="1400" dirty="0" smtClean="0"/>
          </a:p>
          <a:p>
            <a:pPr marL="342900" lvl="1" indent="-342900"/>
            <a:r>
              <a:rPr lang="en-US" dirty="0"/>
              <a:t>Deepak </a:t>
            </a:r>
            <a:r>
              <a:rPr lang="en-US" dirty="0" err="1"/>
              <a:t>jain</a:t>
            </a:r>
            <a:r>
              <a:rPr lang="en-US" dirty="0"/>
              <a:t> </a:t>
            </a:r>
            <a:r>
              <a:rPr lang="en-US" dirty="0" smtClean="0"/>
              <a:t>propose </a:t>
            </a:r>
            <a:r>
              <a:rPr lang="en-US" dirty="0"/>
              <a:t>a novel deep CNN witch contain two residual blocks, each one contain </a:t>
            </a:r>
            <a:r>
              <a:rPr lang="en-US" dirty="0" smtClean="0"/>
              <a:t>four convolution </a:t>
            </a:r>
            <a:r>
              <a:rPr lang="en-US" dirty="0"/>
              <a:t>layer. These model trains on JAFFE and CK+ databases after a pre-processing step, which allows cropping and normalizing the intensity of the images</a:t>
            </a:r>
            <a:r>
              <a:rPr lang="en-US" dirty="0" smtClean="0"/>
              <a:t>.</a:t>
            </a:r>
          </a:p>
          <a:p>
            <a:pPr marL="0" lvl="1" indent="0">
              <a:buNone/>
            </a:pPr>
            <a:endParaRPr lang="en-IN" dirty="0"/>
          </a:p>
          <a:p>
            <a:r>
              <a:rPr lang="en-US" sz="1600" dirty="0"/>
              <a:t>Kim </a:t>
            </a:r>
            <a:r>
              <a:rPr lang="en-US" sz="1600" dirty="0" smtClean="0"/>
              <a:t>studies </a:t>
            </a:r>
            <a:r>
              <a:rPr lang="en-US" sz="1600" dirty="0"/>
              <a:t>variation facial expression during emotional </a:t>
            </a:r>
            <a:r>
              <a:rPr lang="en-US" sz="1600" dirty="0" smtClean="0"/>
              <a:t>state</a:t>
            </a:r>
            <a:r>
              <a:rPr lang="en-US" sz="1600" dirty="0"/>
              <a:t>.</a:t>
            </a:r>
            <a:endParaRPr lang="en-US" sz="1600" dirty="0" smtClean="0"/>
          </a:p>
          <a:p>
            <a:pPr lvl="1"/>
            <a:r>
              <a:rPr lang="en-US" sz="1400" dirty="0" smtClean="0"/>
              <a:t>they propose a </a:t>
            </a:r>
            <a:r>
              <a:rPr lang="en-US" sz="1400" dirty="0" err="1" smtClean="0"/>
              <a:t>spatio</a:t>
            </a:r>
            <a:r>
              <a:rPr lang="en-US" sz="1400" dirty="0" smtClean="0"/>
              <a:t>-temporal </a:t>
            </a:r>
            <a:r>
              <a:rPr lang="en-US" sz="1400" dirty="0"/>
              <a:t>architect with a combination between CNN and LSTM. </a:t>
            </a:r>
            <a:endParaRPr lang="en-US" sz="1400" dirty="0" smtClean="0"/>
          </a:p>
          <a:p>
            <a:pPr marL="457200" lvl="1" indent="0">
              <a:buNone/>
            </a:pPr>
            <a:endParaRPr lang="en-US" sz="1400" dirty="0" smtClean="0"/>
          </a:p>
          <a:p>
            <a:r>
              <a:rPr lang="en-US" sz="1600" dirty="0" smtClean="0"/>
              <a:t>Agrawal and Mittal make a study of the influence variation of the CNN parameters on the recognition rate using FER2013 database. According to these studies, researchers create two novel models of CNN achieve average 65.23% and 65.77% of accuracy</a:t>
            </a:r>
            <a:r>
              <a:rPr lang="en-US" dirty="0" smtClean="0"/>
              <a:t>.</a:t>
            </a:r>
          </a:p>
          <a:p>
            <a:pPr lvl="1"/>
            <a:r>
              <a:rPr lang="en-US" sz="1400" dirty="0" smtClean="0"/>
              <a:t>64*64 frame size is transferred through various filter and size alteration, optimizer: adam, SGD, adadelta</a:t>
            </a:r>
          </a:p>
          <a:p>
            <a:pPr lvl="1"/>
            <a:r>
              <a:rPr lang="en-US" sz="1400" dirty="0" smtClean="0"/>
              <a:t>Softmax function for classification</a:t>
            </a:r>
          </a:p>
          <a:p>
            <a:pPr lvl="1"/>
            <a:endParaRPr lang="en-US" dirty="0"/>
          </a:p>
          <a:p>
            <a:pPr marL="457200" lvl="1" indent="0">
              <a:buNone/>
            </a:pPr>
            <a:endParaRPr lang="en-US" dirty="0" smtClean="0"/>
          </a:p>
        </p:txBody>
      </p:sp>
    </p:spTree>
    <p:extLst>
      <p:ext uri="{BB962C8B-B14F-4D97-AF65-F5344CB8AC3E}">
        <p14:creationId xmlns:p14="http://schemas.microsoft.com/office/powerpoint/2010/main" val="1071616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37346" y="700755"/>
            <a:ext cx="9024359"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t>Wafa</a:t>
            </a:r>
            <a:r>
              <a:rPr lang="en-US" dirty="0"/>
              <a:t> </a:t>
            </a:r>
            <a:r>
              <a:rPr lang="en-US" dirty="0" err="1" smtClean="0"/>
              <a:t>Mellouka</a:t>
            </a:r>
            <a:r>
              <a:rPr lang="en-US" dirty="0" smtClean="0"/>
              <a:t>, </a:t>
            </a:r>
            <a:r>
              <a:rPr lang="en-US" dirty="0"/>
              <a:t>Wahida Handouzia </a:t>
            </a:r>
            <a:endParaRPr lang="en-US" dirty="0" smtClean="0"/>
          </a:p>
          <a:p>
            <a:r>
              <a:rPr lang="en-US" dirty="0" smtClean="0"/>
              <a:t>“Facial </a:t>
            </a:r>
            <a:r>
              <a:rPr lang="en-US" dirty="0"/>
              <a:t>emotion recognition using deep learning: review and </a:t>
            </a:r>
            <a:r>
              <a:rPr lang="en-US" dirty="0" smtClean="0"/>
              <a:t>insights”</a:t>
            </a:r>
            <a:endParaRPr lang="en-US" dirty="0" smtClean="0"/>
          </a:p>
          <a:p>
            <a:r>
              <a:rPr lang="en-US" dirty="0"/>
              <a:t>	</a:t>
            </a:r>
            <a:r>
              <a:rPr lang="en-US" dirty="0" smtClean="0"/>
              <a:t>performed various compares between different proposed algorithms and techniques.. </a:t>
            </a:r>
            <a:r>
              <a:rPr lang="en-US" dirty="0"/>
              <a:t>The statically concluded </a:t>
            </a:r>
            <a:r>
              <a:rPr lang="en-US" dirty="0" smtClean="0"/>
              <a:t>values of these techniques as:</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9261" t="18125" r="3398" b="13905"/>
          <a:stretch/>
        </p:blipFill>
        <p:spPr>
          <a:xfrm>
            <a:off x="1683522" y="2264634"/>
            <a:ext cx="8785076" cy="3845609"/>
          </a:xfrm>
          <a:prstGeom prst="rect">
            <a:avLst/>
          </a:prstGeom>
        </p:spPr>
      </p:pic>
      <p:sp>
        <p:nvSpPr>
          <p:cNvPr id="2" name="TextBox 1"/>
          <p:cNvSpPr txBox="1"/>
          <p:nvPr/>
        </p:nvSpPr>
        <p:spPr>
          <a:xfrm>
            <a:off x="1683522" y="1974079"/>
            <a:ext cx="8785076" cy="307777"/>
          </a:xfrm>
          <a:prstGeom prst="rect">
            <a:avLst/>
          </a:prstGeom>
          <a:noFill/>
        </p:spPr>
        <p:txBody>
          <a:bodyPr wrap="square" rtlCol="0">
            <a:spAutoFit/>
          </a:bodyPr>
          <a:lstStyle/>
          <a:p>
            <a:r>
              <a:rPr lang="en-US" sz="1400" b="1" dirty="0" smtClean="0"/>
              <a:t>Author                                Dataset                                                      Algorithm                     Accuracy</a:t>
            </a:r>
            <a:endParaRPr lang="en-IN" sz="1400" b="1" dirty="0"/>
          </a:p>
        </p:txBody>
      </p:sp>
    </p:spTree>
    <p:extLst>
      <p:ext uri="{BB962C8B-B14F-4D97-AF65-F5344CB8AC3E}">
        <p14:creationId xmlns:p14="http://schemas.microsoft.com/office/powerpoint/2010/main" val="2908940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064" y="32854"/>
            <a:ext cx="4496347" cy="521293"/>
          </a:xfrm>
        </p:spPr>
        <p:txBody>
          <a:bodyPr>
            <a:normAutofit/>
          </a:bodyPr>
          <a:lstStyle/>
          <a:p>
            <a:r>
              <a:rPr lang="en-US" dirty="0" smtClean="0">
                <a:solidFill>
                  <a:schemeClr val="tx1"/>
                </a:solidFill>
              </a:rPr>
              <a:t>Methods in face detection.</a:t>
            </a:r>
            <a:endParaRPr lang="en-IN" dirty="0">
              <a:solidFill>
                <a:schemeClr val="tx1"/>
              </a:solidFill>
            </a:endParaRPr>
          </a:p>
        </p:txBody>
      </p:sp>
      <p:sp>
        <p:nvSpPr>
          <p:cNvPr id="4" name="Text Placeholder 3"/>
          <p:cNvSpPr>
            <a:spLocks noGrp="1"/>
          </p:cNvSpPr>
          <p:nvPr>
            <p:ph type="body" sz="half" idx="2"/>
          </p:nvPr>
        </p:nvSpPr>
        <p:spPr>
          <a:xfrm>
            <a:off x="1598064" y="615107"/>
            <a:ext cx="8443244" cy="5050755"/>
          </a:xfrm>
        </p:spPr>
        <p:txBody>
          <a:bodyPr>
            <a:noAutofit/>
          </a:bodyPr>
          <a:lstStyle/>
          <a:p>
            <a:pPr algn="just">
              <a:spcBef>
                <a:spcPts val="0"/>
              </a:spcBef>
            </a:pPr>
            <a:r>
              <a:rPr lang="en-US" dirty="0"/>
              <a:t>The human face is a dynamic object and has a degree of variability in its </a:t>
            </a:r>
            <a:r>
              <a:rPr lang="en-US" dirty="0" smtClean="0"/>
              <a:t>appearance</a:t>
            </a:r>
          </a:p>
          <a:p>
            <a:pPr algn="just">
              <a:spcBef>
                <a:spcPts val="0"/>
              </a:spcBef>
            </a:pPr>
            <a:r>
              <a:rPr lang="en-US" b="1" dirty="0"/>
              <a:t>Feature-based approaches for face </a:t>
            </a:r>
            <a:r>
              <a:rPr lang="en-US" b="1" dirty="0" smtClean="0"/>
              <a:t>detection </a:t>
            </a:r>
          </a:p>
          <a:p>
            <a:pPr marL="285750" indent="-285750" algn="just">
              <a:buFont typeface="Arial" panose="020B0604020202020204" pitchFamily="34" charset="0"/>
              <a:buChar char="•"/>
            </a:pPr>
            <a:r>
              <a:rPr lang="en-US" b="1" dirty="0" smtClean="0"/>
              <a:t>Low-level analysis</a:t>
            </a:r>
            <a:r>
              <a:rPr lang="en-US" dirty="0" smtClean="0"/>
              <a:t>	</a:t>
            </a:r>
          </a:p>
          <a:p>
            <a:pPr marL="742950" lvl="1" indent="-285750" algn="just">
              <a:buFont typeface="Arial" panose="020B0604020202020204" pitchFamily="34" charset="0"/>
              <a:buChar char="•"/>
            </a:pPr>
            <a:r>
              <a:rPr lang="en-US" sz="1400" dirty="0" smtClean="0"/>
              <a:t>Edges : a line-follower </a:t>
            </a:r>
            <a:r>
              <a:rPr lang="en-US" sz="1400" dirty="0"/>
              <a:t>implemented with the curvature constraint to prevent it from being distracted by noisy </a:t>
            </a:r>
            <a:r>
              <a:rPr lang="en-US" sz="1400" dirty="0" smtClean="0"/>
              <a:t>edges </a:t>
            </a:r>
            <a:endParaRPr lang="en-US" sz="1400" dirty="0"/>
          </a:p>
          <a:p>
            <a:pPr marL="742950" lvl="1" indent="-285750" algn="just">
              <a:buFont typeface="Arial" panose="020B0604020202020204" pitchFamily="34" charset="0"/>
              <a:buChar char="•"/>
            </a:pPr>
            <a:r>
              <a:rPr lang="en-US" sz="1400" dirty="0" smtClean="0"/>
              <a:t>Grey-level : searches for </a:t>
            </a:r>
            <a:r>
              <a:rPr lang="en-US" sz="1400" dirty="0"/>
              <a:t>local gray minima within segmented facial </a:t>
            </a:r>
            <a:r>
              <a:rPr lang="en-US" sz="1400" dirty="0" smtClean="0"/>
              <a:t>regions. </a:t>
            </a:r>
            <a:endParaRPr lang="en-US" sz="1400" dirty="0"/>
          </a:p>
          <a:p>
            <a:pPr marL="742950" lvl="1" indent="-285750" algn="just">
              <a:buFont typeface="Arial" panose="020B0604020202020204" pitchFamily="34" charset="0"/>
              <a:buChar char="•"/>
            </a:pPr>
            <a:r>
              <a:rPr lang="en-US" sz="1400" dirty="0" smtClean="0"/>
              <a:t>Color </a:t>
            </a:r>
            <a:r>
              <a:rPr lang="en-US" sz="1400" dirty="0"/>
              <a:t>information in </a:t>
            </a:r>
            <a:r>
              <a:rPr lang="en-US" sz="1400" dirty="0" smtClean="0"/>
              <a:t>face </a:t>
            </a:r>
            <a:r>
              <a:rPr lang="en-US" sz="1400" dirty="0"/>
              <a:t>detection </a:t>
            </a:r>
            <a:r>
              <a:rPr lang="en-US" sz="1400" dirty="0" smtClean="0"/>
              <a:t>: color </a:t>
            </a:r>
            <a:r>
              <a:rPr lang="en-US" sz="1400" dirty="0"/>
              <a:t>thresholds where skin </a:t>
            </a:r>
            <a:r>
              <a:rPr lang="en-US" sz="1400" dirty="0" smtClean="0"/>
              <a:t>color </a:t>
            </a:r>
            <a:r>
              <a:rPr lang="en-US" sz="1400" dirty="0"/>
              <a:t>is modeled through histograms or </a:t>
            </a:r>
            <a:r>
              <a:rPr lang="en-US" sz="1400" dirty="0" smtClean="0"/>
              <a:t>charts converting </a:t>
            </a:r>
            <a:r>
              <a:rPr lang="en-US" sz="1400" dirty="0"/>
              <a:t>RGB </a:t>
            </a:r>
            <a:r>
              <a:rPr lang="en-US" sz="1400" dirty="0" smtClean="0"/>
              <a:t>colors </a:t>
            </a:r>
            <a:r>
              <a:rPr lang="en-US" sz="1400" dirty="0"/>
              <a:t>into YIQ </a:t>
            </a:r>
            <a:r>
              <a:rPr lang="en-US" sz="1400" dirty="0" smtClean="0"/>
              <a:t>representation.</a:t>
            </a:r>
          </a:p>
          <a:p>
            <a:pPr marL="742950" lvl="1" indent="-285750" algn="just">
              <a:buFont typeface="Arial" panose="020B0604020202020204" pitchFamily="34" charset="0"/>
              <a:buChar char="•"/>
            </a:pPr>
            <a:r>
              <a:rPr lang="en-US" sz="1400" dirty="0" smtClean="0"/>
              <a:t>Motion-based </a:t>
            </a:r>
            <a:r>
              <a:rPr lang="en-US" sz="1400" dirty="0"/>
              <a:t>analysis </a:t>
            </a:r>
            <a:r>
              <a:rPr lang="en-US" sz="1400" dirty="0" smtClean="0"/>
              <a:t>: achieve </a:t>
            </a:r>
            <a:r>
              <a:rPr lang="en-US" sz="1400" dirty="0"/>
              <a:t>motion segmentation is by frame difference analysis. </a:t>
            </a:r>
          </a:p>
          <a:p>
            <a:pPr marL="0" lvl="1" algn="just"/>
            <a:r>
              <a:rPr lang="en-US" sz="1400" b="1" dirty="0" smtClean="0"/>
              <a:t>Active shape model </a:t>
            </a:r>
            <a:r>
              <a:rPr lang="en-US" sz="1400" dirty="0" smtClean="0"/>
              <a:t>: Active shape models depict the actual physical and, gradually deforms to take the shape of the feature </a:t>
            </a:r>
          </a:p>
          <a:p>
            <a:pPr marL="0" lvl="1" algn="just"/>
            <a:r>
              <a:rPr lang="en-US" sz="1400" b="1" dirty="0" smtClean="0"/>
              <a:t>Feature </a:t>
            </a:r>
            <a:r>
              <a:rPr lang="en-US" sz="1400" b="1" dirty="0"/>
              <a:t>analysis </a:t>
            </a:r>
            <a:r>
              <a:rPr lang="en-US" sz="1400" dirty="0" smtClean="0"/>
              <a:t>: determination </a:t>
            </a:r>
            <a:r>
              <a:rPr lang="en-US" sz="1400" dirty="0"/>
              <a:t>of prominent facial </a:t>
            </a:r>
            <a:r>
              <a:rPr lang="en-US" sz="1400" dirty="0" smtClean="0"/>
              <a:t>features </a:t>
            </a:r>
            <a:r>
              <a:rPr lang="en-US" sz="1400" dirty="0"/>
              <a:t>and </a:t>
            </a:r>
            <a:r>
              <a:rPr lang="en-US" sz="1400" dirty="0" smtClean="0"/>
              <a:t>hypothesizing other </a:t>
            </a:r>
            <a:r>
              <a:rPr lang="en-US" sz="1400" dirty="0"/>
              <a:t>less prominent features </a:t>
            </a:r>
            <a:r>
              <a:rPr lang="en-US" sz="1400" dirty="0" smtClean="0"/>
              <a:t>using </a:t>
            </a:r>
            <a:r>
              <a:rPr lang="en-US" sz="1400" dirty="0"/>
              <a:t>anthropometric measurements </a:t>
            </a:r>
          </a:p>
          <a:p>
            <a:pPr marL="0" lvl="1" algn="just"/>
            <a:r>
              <a:rPr lang="en-US" sz="1400" b="1" dirty="0" smtClean="0"/>
              <a:t>Image-based </a:t>
            </a:r>
            <a:r>
              <a:rPr lang="en-US" sz="1400" b="1" dirty="0"/>
              <a:t>approaches for </a:t>
            </a:r>
            <a:r>
              <a:rPr lang="en-US" sz="1400" b="1" dirty="0" smtClean="0"/>
              <a:t>face</a:t>
            </a:r>
            <a:r>
              <a:rPr lang="en-US" sz="1400" dirty="0" smtClean="0"/>
              <a:t>: classifies </a:t>
            </a:r>
            <a:r>
              <a:rPr lang="en-US" sz="1400" dirty="0"/>
              <a:t>examples into face and non-face prototype classes. Comparison between these classes and a 2D intensity array extracted from an input image allows the decision of face existence to be </a:t>
            </a:r>
            <a:r>
              <a:rPr lang="en-US" sz="1400" dirty="0" smtClean="0"/>
              <a:t>made</a:t>
            </a:r>
          </a:p>
          <a:p>
            <a:pPr algn="just"/>
            <a:r>
              <a:rPr lang="en-US" b="1" dirty="0"/>
              <a:t>Statistical </a:t>
            </a:r>
            <a:r>
              <a:rPr lang="en-US" b="1" dirty="0" smtClean="0"/>
              <a:t>approaches</a:t>
            </a:r>
            <a:r>
              <a:rPr lang="en-US" dirty="0" smtClean="0"/>
              <a:t>: The </a:t>
            </a:r>
            <a:r>
              <a:rPr lang="en-US" dirty="0"/>
              <a:t>training procedure results in a set of look-up tables with likelihood </a:t>
            </a:r>
            <a:r>
              <a:rPr lang="en-US" dirty="0" smtClean="0"/>
              <a:t>ratios.</a:t>
            </a:r>
            <a:endParaRPr lang="en-IN" dirty="0"/>
          </a:p>
        </p:txBody>
      </p:sp>
      <p:grpSp>
        <p:nvGrpSpPr>
          <p:cNvPr id="8" name="Group 7"/>
          <p:cNvGrpSpPr/>
          <p:nvPr/>
        </p:nvGrpSpPr>
        <p:grpSpPr>
          <a:xfrm>
            <a:off x="10338000" y="2658022"/>
            <a:ext cx="1739579" cy="1920202"/>
            <a:chOff x="10372183" y="2418740"/>
            <a:chExt cx="1739579" cy="1920202"/>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2183" y="2418740"/>
              <a:ext cx="1643203" cy="1643203"/>
            </a:xfrm>
            <a:prstGeom prst="rect">
              <a:avLst/>
            </a:prstGeom>
          </p:spPr>
        </p:pic>
        <p:sp>
          <p:nvSpPr>
            <p:cNvPr id="7" name="TextBox 6"/>
            <p:cNvSpPr txBox="1"/>
            <p:nvPr/>
          </p:nvSpPr>
          <p:spPr>
            <a:xfrm>
              <a:off x="10372183" y="4061943"/>
              <a:ext cx="1739579" cy="276999"/>
            </a:xfrm>
            <a:prstGeom prst="rect">
              <a:avLst/>
            </a:prstGeom>
            <a:noFill/>
          </p:spPr>
          <p:txBody>
            <a:bodyPr wrap="none" rtlCol="0">
              <a:spAutoFit/>
            </a:bodyPr>
            <a:lstStyle/>
            <a:p>
              <a:r>
                <a:rPr lang="en-IN" sz="1200" dirty="0"/>
                <a:t>Active shape model </a:t>
              </a: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7708" y="4771530"/>
            <a:ext cx="1941080" cy="1788663"/>
          </a:xfrm>
          <a:prstGeom prst="rect">
            <a:avLst/>
          </a:prstGeom>
        </p:spPr>
      </p:pic>
      <p:grpSp>
        <p:nvGrpSpPr>
          <p:cNvPr id="12" name="Group 11"/>
          <p:cNvGrpSpPr/>
          <p:nvPr/>
        </p:nvGrpSpPr>
        <p:grpSpPr>
          <a:xfrm>
            <a:off x="10007619" y="293500"/>
            <a:ext cx="2069960" cy="2158053"/>
            <a:chOff x="10007619" y="293500"/>
            <a:chExt cx="2069960" cy="2158053"/>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7619" y="293500"/>
              <a:ext cx="2069960" cy="1904804"/>
            </a:xfrm>
            <a:prstGeom prst="rect">
              <a:avLst/>
            </a:prstGeom>
          </p:spPr>
        </p:pic>
        <p:sp>
          <p:nvSpPr>
            <p:cNvPr id="11" name="TextBox 10"/>
            <p:cNvSpPr txBox="1"/>
            <p:nvPr/>
          </p:nvSpPr>
          <p:spPr>
            <a:xfrm>
              <a:off x="10366773" y="2143776"/>
              <a:ext cx="1351652" cy="307777"/>
            </a:xfrm>
            <a:prstGeom prst="rect">
              <a:avLst/>
            </a:prstGeom>
            <a:noFill/>
          </p:spPr>
          <p:txBody>
            <a:bodyPr wrap="none" rtlCol="0">
              <a:spAutoFit/>
            </a:bodyPr>
            <a:lstStyle/>
            <a:p>
              <a:r>
                <a:rPr lang="en-US" sz="1400" dirty="0" smtClean="0"/>
                <a:t>Edge analysis</a:t>
              </a:r>
              <a:endParaRPr lang="en-IN" sz="1400" dirty="0"/>
            </a:p>
          </p:txBody>
        </p:sp>
      </p:grpSp>
      <p:sp>
        <p:nvSpPr>
          <p:cNvPr id="13" name="TextBox 12"/>
          <p:cNvSpPr txBox="1"/>
          <p:nvPr/>
        </p:nvSpPr>
        <p:spPr>
          <a:xfrm>
            <a:off x="9854733" y="6521609"/>
            <a:ext cx="3503775" cy="307777"/>
          </a:xfrm>
          <a:prstGeom prst="rect">
            <a:avLst/>
          </a:prstGeom>
          <a:noFill/>
        </p:spPr>
        <p:txBody>
          <a:bodyPr wrap="square" rtlCol="0">
            <a:spAutoFit/>
          </a:bodyPr>
          <a:lstStyle/>
          <a:p>
            <a:r>
              <a:rPr lang="en-US" sz="1400" dirty="0" smtClean="0"/>
              <a:t>Low level feature analysis</a:t>
            </a:r>
            <a:endParaRPr lang="en-IN" sz="1400" dirty="0"/>
          </a:p>
        </p:txBody>
      </p:sp>
    </p:spTree>
    <p:extLst>
      <p:ext uri="{BB962C8B-B14F-4D97-AF65-F5344CB8AC3E}">
        <p14:creationId xmlns:p14="http://schemas.microsoft.com/office/powerpoint/2010/main" val="3090793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061" y="160134"/>
            <a:ext cx="7382160" cy="614756"/>
          </a:xfrm>
        </p:spPr>
        <p:txBody>
          <a:bodyPr>
            <a:normAutofit/>
          </a:bodyPr>
          <a:lstStyle/>
          <a:p>
            <a:r>
              <a:rPr lang="en-IN" sz="2000" dirty="0" smtClean="0">
                <a:solidFill>
                  <a:schemeClr val="tx1"/>
                </a:solidFill>
              </a:rPr>
              <a:t>Methods in Face Recognition</a:t>
            </a:r>
            <a:endParaRPr lang="en-IN" sz="2000" dirty="0">
              <a:solidFill>
                <a:schemeClr val="tx1"/>
              </a:solidFill>
            </a:endParaRPr>
          </a:p>
        </p:txBody>
      </p:sp>
      <p:sp>
        <p:nvSpPr>
          <p:cNvPr id="3" name="Content Placeholder 2"/>
          <p:cNvSpPr>
            <a:spLocks noGrp="1"/>
          </p:cNvSpPr>
          <p:nvPr>
            <p:ph idx="1"/>
          </p:nvPr>
        </p:nvSpPr>
        <p:spPr>
          <a:xfrm>
            <a:off x="1623301" y="967930"/>
            <a:ext cx="9581808" cy="4834452"/>
          </a:xfrm>
        </p:spPr>
        <p:txBody>
          <a:bodyPr>
            <a:normAutofit/>
          </a:bodyPr>
          <a:lstStyle/>
          <a:p>
            <a:r>
              <a:rPr lang="en-US" dirty="0"/>
              <a:t>Face recognition is the process of detecting face in an image and then using algorithms to identify who the face belongs to. Face recognition is thus a form of person </a:t>
            </a:r>
            <a:r>
              <a:rPr lang="en-US" dirty="0" smtClean="0"/>
              <a:t>identification</a:t>
            </a:r>
          </a:p>
          <a:p>
            <a:pPr lvl="1">
              <a:buFont typeface="Arial" panose="020B0604020202020204" pitchFamily="34" charset="0"/>
              <a:buChar char="•"/>
            </a:pPr>
            <a:r>
              <a:rPr lang="en-US" b="1" dirty="0" smtClean="0"/>
              <a:t>Geometric </a:t>
            </a:r>
            <a:r>
              <a:rPr lang="en-US" b="1" dirty="0"/>
              <a:t>feature-based method </a:t>
            </a:r>
            <a:r>
              <a:rPr lang="en-US" dirty="0"/>
              <a:t>-Combination of geometric characteristics and distance between detected significant facial features to represent face</a:t>
            </a:r>
          </a:p>
          <a:p>
            <a:pPr lvl="1">
              <a:buFont typeface="Arial" panose="020B0604020202020204" pitchFamily="34" charset="0"/>
              <a:buChar char="•"/>
            </a:pPr>
            <a:r>
              <a:rPr lang="en-US" b="1" dirty="0" smtClean="0"/>
              <a:t>Subspace-based </a:t>
            </a:r>
            <a:r>
              <a:rPr lang="en-US" b="1" dirty="0"/>
              <a:t>face recognition </a:t>
            </a:r>
            <a:r>
              <a:rPr lang="en-US" dirty="0" smtClean="0"/>
              <a:t>-use </a:t>
            </a:r>
            <a:r>
              <a:rPr lang="en-US" dirty="0"/>
              <a:t>a training set </a:t>
            </a:r>
            <a:r>
              <a:rPr lang="en-US" dirty="0" smtClean="0"/>
              <a:t>to </a:t>
            </a:r>
            <a:r>
              <a:rPr lang="en-US" dirty="0"/>
              <a:t>compute a coordinate space </a:t>
            </a:r>
            <a:endParaRPr lang="en-US" dirty="0" smtClean="0"/>
          </a:p>
          <a:p>
            <a:pPr lvl="1">
              <a:buFont typeface="Arial" panose="020B0604020202020204" pitchFamily="34" charset="0"/>
              <a:buChar char="•"/>
            </a:pPr>
            <a:r>
              <a:rPr lang="en-US" b="1" dirty="0" smtClean="0"/>
              <a:t>Neural </a:t>
            </a:r>
            <a:r>
              <a:rPr lang="en-US" b="1" dirty="0"/>
              <a:t>network-based face </a:t>
            </a:r>
            <a:r>
              <a:rPr lang="en-US" b="1" dirty="0" smtClean="0"/>
              <a:t>recognition</a:t>
            </a:r>
            <a:r>
              <a:rPr lang="en-US" dirty="0" smtClean="0"/>
              <a:t>-</a:t>
            </a:r>
            <a:r>
              <a:rPr lang="en-US" dirty="0"/>
              <a:t>The basic idea is to consider a net with a neuron for every pixel in the image. </a:t>
            </a:r>
            <a:r>
              <a:rPr lang="en-US" dirty="0" smtClean="0"/>
              <a:t>the face image, is approximated by a vector with smaller dimensions by the first network (auto-association), and then this vector is finally used as input for the classification net</a:t>
            </a:r>
          </a:p>
          <a:p>
            <a:pPr lvl="1">
              <a:buFont typeface="Arial" panose="020B0604020202020204" pitchFamily="34" charset="0"/>
              <a:buChar char="•"/>
            </a:pPr>
            <a:r>
              <a:rPr lang="en-US" b="1" dirty="0" smtClean="0"/>
              <a:t>Correlation-based method </a:t>
            </a:r>
            <a:r>
              <a:rPr lang="en-US" dirty="0" smtClean="0"/>
              <a:t>-computation of the normalized cross correlation coefficient. </a:t>
            </a:r>
          </a:p>
          <a:p>
            <a:pPr lvl="1">
              <a:buFont typeface="Arial" panose="020B0604020202020204" pitchFamily="34" charset="0"/>
              <a:buChar char="•"/>
            </a:pPr>
            <a:r>
              <a:rPr lang="en-US" b="1" dirty="0" smtClean="0"/>
              <a:t>Matching </a:t>
            </a:r>
            <a:r>
              <a:rPr lang="en-US" b="1" dirty="0"/>
              <a:t>pursuit-based methods</a:t>
            </a:r>
            <a:r>
              <a:rPr lang="en-US" dirty="0"/>
              <a:t> best decomposition of a set of images by iteratively optimizing a cost function </a:t>
            </a:r>
            <a:endParaRPr lang="en-US" dirty="0" smtClean="0"/>
          </a:p>
          <a:p>
            <a:pPr lvl="1">
              <a:buFont typeface="Arial" panose="020B0604020202020204" pitchFamily="34" charset="0"/>
              <a:buChar char="•"/>
            </a:pPr>
            <a:r>
              <a:rPr lang="en-US" b="1" dirty="0" smtClean="0"/>
              <a:t>Support </a:t>
            </a:r>
            <a:r>
              <a:rPr lang="en-US" b="1" dirty="0"/>
              <a:t>vector machine approach </a:t>
            </a:r>
            <a:r>
              <a:rPr lang="en-US" dirty="0" smtClean="0"/>
              <a:t>is a </a:t>
            </a:r>
            <a:r>
              <a:rPr lang="en-US" dirty="0"/>
              <a:t>K class </a:t>
            </a:r>
            <a:r>
              <a:rPr lang="en-US" dirty="0" smtClean="0"/>
              <a:t>problem.</a:t>
            </a:r>
          </a:p>
        </p:txBody>
      </p:sp>
    </p:spTree>
    <p:extLst>
      <p:ext uri="{BB962C8B-B14F-4D97-AF65-F5344CB8AC3E}">
        <p14:creationId xmlns:p14="http://schemas.microsoft.com/office/powerpoint/2010/main" val="1424577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1353</TotalTime>
  <Words>1343</Words>
  <Application>Microsoft Office PowerPoint</Application>
  <PresentationFormat>Widescreen</PresentationFormat>
  <Paragraphs>138</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SimSun</vt:lpstr>
      <vt:lpstr>Arial</vt:lpstr>
      <vt:lpstr>Calibri</vt:lpstr>
      <vt:lpstr>Century Gothic</vt:lpstr>
      <vt:lpstr>Century Gothic (Body)</vt:lpstr>
      <vt:lpstr>Courier New</vt:lpstr>
      <vt:lpstr>Noto Sans Symbols</vt:lpstr>
      <vt:lpstr>Wingdings 3</vt:lpstr>
      <vt:lpstr>Wisp</vt:lpstr>
      <vt:lpstr>Detection of Human Biological Emotions using OpenCV and TensorFlow</vt:lpstr>
      <vt:lpstr>Introduction:</vt:lpstr>
      <vt:lpstr>Problem Statement:</vt:lpstr>
      <vt:lpstr>Objective of the project</vt:lpstr>
      <vt:lpstr>Literature Survey:</vt:lpstr>
      <vt:lpstr>PowerPoint Presentation</vt:lpstr>
      <vt:lpstr>PowerPoint Presentation</vt:lpstr>
      <vt:lpstr>Methods in face detection.</vt:lpstr>
      <vt:lpstr>Methods in Face Recognition</vt:lpstr>
      <vt:lpstr>Emotion identification</vt:lpstr>
      <vt:lpstr>Methodology:</vt:lpstr>
      <vt:lpstr>PowerPoint Presentation</vt:lpstr>
      <vt:lpstr>PowerPoint Presentation</vt:lpstr>
      <vt:lpstr>Hardware/Software Requirement</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Human Biological Emotions using OpenCV and TensorFlow</dc:title>
  <dc:creator>Prashis</dc:creator>
  <cp:lastModifiedBy>Prashish</cp:lastModifiedBy>
  <cp:revision>96</cp:revision>
  <dcterms:created xsi:type="dcterms:W3CDTF">2020-10-26T08:26:08Z</dcterms:created>
  <dcterms:modified xsi:type="dcterms:W3CDTF">2021-02-24T07:50:01Z</dcterms:modified>
</cp:coreProperties>
</file>