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bf393120c_0_1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bf393120c_0_12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dbf393120c_0_12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bf393120c_0_1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bf393120c_0_12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dbf393120c_0_12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dca469705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dca469705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ddca469705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ca469705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dca469705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ddca469705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bf393120c_0_1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bf393120c_0_12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dbf393120c_0_12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9" name="Google Shape;19;p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3" name="Google Shape;83;p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89" name="Google Shape;89;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6" name="Google Shape;26;p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 name="Google Shape;34;p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1" name="Google Shape;41;p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p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 name="Google Shape;43;p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0" name="Google Shape;50;p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7" name="Google Shape;57;p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4" name="Google Shape;64;p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1" name="Google Shape;71;p9"/>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2" name="Google Shape;72;p9"/>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6" name="Google Shape;76;p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gi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14"/>
          <p:cNvSpPr txBox="1"/>
          <p:nvPr>
            <p:ph type="ctrTitle"/>
          </p:nvPr>
        </p:nvSpPr>
        <p:spPr>
          <a:xfrm>
            <a:off x="729450" y="1763267"/>
            <a:ext cx="7688100" cy="221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168DBA"/>
              </a:buClr>
              <a:buSzPct val="100000"/>
              <a:buFont typeface="Arial"/>
              <a:buNone/>
            </a:pPr>
            <a:r>
              <a:rPr b="0" lang="en-US" sz="5000">
                <a:solidFill>
                  <a:srgbClr val="168DBA"/>
                </a:solidFill>
                <a:latin typeface="Century Gothic"/>
                <a:ea typeface="Century Gothic"/>
                <a:cs typeface="Century Gothic"/>
                <a:sym typeface="Century Gothic"/>
              </a:rPr>
              <a:t>Detection of Human Biological Emotions using OpenCV and TensorFlow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p:nvPr/>
        </p:nvSpPr>
        <p:spPr>
          <a:xfrm>
            <a:off x="827584" y="908720"/>
            <a:ext cx="734481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SAGAR --DATA OBTAINED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MODEL TRAINING AND MOTPLOTLIB USES EXPLAIN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7800" y="588125"/>
            <a:ext cx="7688400" cy="10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US" sz="2044">
                <a:latin typeface="Calibri"/>
                <a:ea typeface="Calibri"/>
                <a:cs typeface="Calibri"/>
                <a:sym typeface="Calibri"/>
              </a:rPr>
              <a:t>Emotion is detected from a input video stream by using the trained model and opencv hardware acceleration to extract feature vectors and provide them to model.</a:t>
            </a:r>
            <a:endParaRPr b="0" sz="2044">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5" name="Google Shape;165;p24"/>
          <p:cNvPicPr preferRelativeResize="0"/>
          <p:nvPr/>
        </p:nvPicPr>
        <p:blipFill>
          <a:blip r:embed="rId3">
            <a:alphaModFix/>
          </a:blip>
          <a:stretch>
            <a:fillRect/>
          </a:stretch>
        </p:blipFill>
        <p:spPr>
          <a:xfrm>
            <a:off x="2879087" y="1836375"/>
            <a:ext cx="3385825" cy="2867375"/>
          </a:xfrm>
          <a:prstGeom prst="rect">
            <a:avLst/>
          </a:prstGeom>
          <a:noFill/>
          <a:ln>
            <a:noFill/>
          </a:ln>
        </p:spPr>
      </p:pic>
      <p:sp>
        <p:nvSpPr>
          <p:cNvPr id="166" name="Google Shape;166;p24"/>
          <p:cNvSpPr txBox="1"/>
          <p:nvPr/>
        </p:nvSpPr>
        <p:spPr>
          <a:xfrm>
            <a:off x="727800" y="4907850"/>
            <a:ext cx="7820100" cy="1262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1700">
                <a:latin typeface="Calibri"/>
                <a:ea typeface="Calibri"/>
                <a:cs typeface="Calibri"/>
                <a:sym typeface="Calibri"/>
              </a:rPr>
              <a:t>The processs is as: the system loads trained weights into the model, then the system opens a video stream from default webcam using OpenCv</a:t>
            </a:r>
            <a:endParaRPr sz="1800">
              <a:latin typeface="Calibri"/>
              <a:ea typeface="Calibri"/>
              <a:cs typeface="Calibri"/>
              <a:sym typeface="Calibri"/>
            </a:endParaRPr>
          </a:p>
          <a:p>
            <a:pPr indent="457200" lvl="0" marL="0" rtl="0" algn="l">
              <a:spcBef>
                <a:spcPts val="0"/>
              </a:spcBef>
              <a:spcAft>
                <a:spcPts val="0"/>
              </a:spcAft>
              <a:buNone/>
            </a:pPr>
            <a:r>
              <a:rPr lang="en-US" sz="1800">
                <a:latin typeface="Calibri"/>
                <a:ea typeface="Calibri"/>
                <a:cs typeface="Calibri"/>
                <a:sym typeface="Calibri"/>
              </a:rPr>
              <a:t>The calculations are reduced using integral images.then best feature are used using Adaboost.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7550" y="280542"/>
            <a:ext cx="8229600" cy="33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0" lang="en-US" sz="1800"/>
              <a:t>Harr Cascade Classifer: Face detection</a:t>
            </a:r>
            <a:endParaRPr b="0" sz="1800"/>
          </a:p>
        </p:txBody>
      </p:sp>
      <p:pic>
        <p:nvPicPr>
          <p:cNvPr id="173" name="Google Shape;173;p25"/>
          <p:cNvPicPr preferRelativeResize="0"/>
          <p:nvPr/>
        </p:nvPicPr>
        <p:blipFill>
          <a:blip r:embed="rId3">
            <a:alphaModFix/>
          </a:blip>
          <a:stretch>
            <a:fillRect/>
          </a:stretch>
        </p:blipFill>
        <p:spPr>
          <a:xfrm>
            <a:off x="0" y="1345568"/>
            <a:ext cx="9144001" cy="2964264"/>
          </a:xfrm>
          <a:prstGeom prst="rect">
            <a:avLst/>
          </a:prstGeom>
          <a:noFill/>
          <a:ln>
            <a:noFill/>
          </a:ln>
        </p:spPr>
      </p:pic>
      <p:sp>
        <p:nvSpPr>
          <p:cNvPr id="174" name="Google Shape;174;p25"/>
          <p:cNvSpPr txBox="1"/>
          <p:nvPr/>
        </p:nvSpPr>
        <p:spPr>
          <a:xfrm>
            <a:off x="211275" y="698800"/>
            <a:ext cx="89328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60"/>
              </a:spcBef>
              <a:spcAft>
                <a:spcPts val="1200"/>
              </a:spcAft>
              <a:buNone/>
            </a:pPr>
            <a:r>
              <a:rPr lang="en-US" sz="1700">
                <a:solidFill>
                  <a:schemeClr val="accent1"/>
                </a:solidFill>
                <a:latin typeface="Calibri"/>
                <a:ea typeface="Calibri"/>
                <a:cs typeface="Calibri"/>
                <a:sym typeface="Calibri"/>
              </a:rPr>
              <a:t>Feature are used In identification,  face is detected by calculation the sudden change in pixel intensity in an image. This change signifies edge of a face. </a:t>
            </a:r>
            <a:endParaRPr sz="1700">
              <a:latin typeface="Lato"/>
              <a:ea typeface="Lato"/>
              <a:cs typeface="Lato"/>
              <a:sym typeface="Lato"/>
            </a:endParaRPr>
          </a:p>
        </p:txBody>
      </p:sp>
      <p:sp>
        <p:nvSpPr>
          <p:cNvPr id="175" name="Google Shape;175;p25"/>
          <p:cNvSpPr txBox="1"/>
          <p:nvPr/>
        </p:nvSpPr>
        <p:spPr>
          <a:xfrm>
            <a:off x="37550" y="4377700"/>
            <a:ext cx="9030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757575"/>
                </a:solidFill>
                <a:highlight>
                  <a:srgbClr val="FFFFFF"/>
                </a:highlight>
              </a:rPr>
              <a:t>The rectangle on the left is a sample representation of an image with pixel values 0.0 to 1.0. The rectangle at the center is a haar kernel which has all the light pixels on the left and all the dark pixels on the right. The haar calculation is done by finding out the difference of the average of the pixel values at the darker region and the average of the pixel values at the lighter region. If the difference is close to 1, then there is an edge detected by the haar feature.</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73050" y="154350"/>
            <a:ext cx="89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2" name="Google Shape;182;p26"/>
          <p:cNvPicPr preferRelativeResize="0"/>
          <p:nvPr/>
        </p:nvPicPr>
        <p:blipFill>
          <a:blip r:embed="rId3">
            <a:alphaModFix/>
          </a:blip>
          <a:stretch>
            <a:fillRect/>
          </a:stretch>
        </p:blipFill>
        <p:spPr>
          <a:xfrm>
            <a:off x="-79350" y="-322875"/>
            <a:ext cx="6834831" cy="3413525"/>
          </a:xfrm>
          <a:prstGeom prst="rect">
            <a:avLst/>
          </a:prstGeom>
          <a:noFill/>
          <a:ln>
            <a:noFill/>
          </a:ln>
        </p:spPr>
      </p:pic>
      <p:sp>
        <p:nvSpPr>
          <p:cNvPr id="183" name="Google Shape;183;p26"/>
          <p:cNvSpPr txBox="1"/>
          <p:nvPr/>
        </p:nvSpPr>
        <p:spPr>
          <a:xfrm>
            <a:off x="6906800" y="309495"/>
            <a:ext cx="2356500" cy="669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800">
                <a:solidFill>
                  <a:srgbClr val="757575"/>
                </a:solidFill>
                <a:highlight>
                  <a:srgbClr val="FFFFFF"/>
                </a:highlight>
              </a:rPr>
              <a:t>Each pixel in an Integral image is the sum of all the pixels in its left and above</a:t>
            </a:r>
            <a:endParaRPr sz="1800">
              <a:solidFill>
                <a:srgbClr val="757575"/>
              </a:solidFill>
              <a:highlight>
                <a:srgbClr val="FFFFFF"/>
              </a:highlight>
            </a:endParaRPr>
          </a:p>
          <a:p>
            <a:pPr indent="0" lvl="0" marL="0" rtl="0" algn="l">
              <a:lnSpc>
                <a:spcPct val="100000"/>
              </a:lnSpc>
              <a:spcBef>
                <a:spcPts val="1100"/>
              </a:spcBef>
              <a:spcAft>
                <a:spcPts val="1100"/>
              </a:spcAft>
              <a:buNone/>
            </a:pPr>
            <a:r>
              <a:rPr lang="en-US" sz="1800">
                <a:highlight>
                  <a:srgbClr val="FFFFFF"/>
                </a:highlight>
              </a:rPr>
              <a:t>Each feature is a single value obtained by subtracting sum of pixels under the white rectangle from sum of pixels under the black rectangle.</a:t>
            </a:r>
            <a:br>
              <a:rPr lang="en-US" sz="1800">
                <a:highlight>
                  <a:srgbClr val="FFFFFF"/>
                </a:highlight>
              </a:rPr>
            </a:br>
            <a:r>
              <a:rPr lang="en-US" sz="1800">
                <a:highlight>
                  <a:srgbClr val="FFFFFF"/>
                </a:highlight>
              </a:rPr>
              <a:t>all possible sizes and locations of each kernel are used to calculate lots of features, approx 160000 for a 24*24 pixel image</a:t>
            </a:r>
            <a:br>
              <a:rPr lang="en-US" sz="1800">
                <a:highlight>
                  <a:srgbClr val="FFFFFF"/>
                </a:highlight>
              </a:rPr>
            </a:br>
            <a:r>
              <a:rPr lang="en-US" sz="1800">
                <a:highlight>
                  <a:srgbClr val="FFFFFF"/>
                </a:highlight>
              </a:rPr>
              <a:t>These are redued using Integral image to only four constant </a:t>
            </a:r>
            <a:r>
              <a:rPr lang="en-US" sz="1800">
                <a:highlight>
                  <a:srgbClr val="FFFFFF"/>
                </a:highlight>
              </a:rPr>
              <a:t>value</a:t>
            </a:r>
            <a:r>
              <a:rPr lang="en-US" sz="1800">
                <a:highlight>
                  <a:srgbClr val="FFFFFF"/>
                </a:highlight>
              </a:rPr>
              <a:t> addition for each image</a:t>
            </a:r>
            <a:endParaRPr sz="1800"/>
          </a:p>
        </p:txBody>
      </p:sp>
      <p:pic>
        <p:nvPicPr>
          <p:cNvPr id="184" name="Google Shape;184;p26"/>
          <p:cNvPicPr preferRelativeResize="0"/>
          <p:nvPr/>
        </p:nvPicPr>
        <p:blipFill>
          <a:blip r:embed="rId4">
            <a:alphaModFix/>
          </a:blip>
          <a:stretch>
            <a:fillRect/>
          </a:stretch>
        </p:blipFill>
        <p:spPr>
          <a:xfrm>
            <a:off x="-3150" y="3341921"/>
            <a:ext cx="6833751" cy="34135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152400" y="152400"/>
            <a:ext cx="5555876" cy="4479200"/>
          </a:xfrm>
          <a:prstGeom prst="rect">
            <a:avLst/>
          </a:prstGeom>
          <a:noFill/>
          <a:ln>
            <a:noFill/>
          </a:ln>
        </p:spPr>
      </p:pic>
      <p:sp>
        <p:nvSpPr>
          <p:cNvPr id="191" name="Google Shape;191;p27"/>
          <p:cNvSpPr txBox="1"/>
          <p:nvPr/>
        </p:nvSpPr>
        <p:spPr>
          <a:xfrm>
            <a:off x="6126700" y="178775"/>
            <a:ext cx="2583900" cy="534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A majority of feature will not be </a:t>
            </a:r>
            <a:r>
              <a:rPr lang="en-US">
                <a:latin typeface="Lato"/>
                <a:ea typeface="Lato"/>
                <a:cs typeface="Lato"/>
                <a:sym typeface="Lato"/>
              </a:rPr>
              <a:t>useful, as a face if not deatected by simple feature will not be actually present.</a:t>
            </a:r>
            <a:br>
              <a:rPr lang="en-US">
                <a:latin typeface="Lato"/>
                <a:ea typeface="Lato"/>
                <a:cs typeface="Lato"/>
                <a:sym typeface="Lato"/>
              </a:rPr>
            </a:br>
            <a:r>
              <a:rPr lang="en-US">
                <a:latin typeface="Lato"/>
                <a:ea typeface="Lato"/>
                <a:cs typeface="Lato"/>
                <a:sym typeface="Lato"/>
              </a:rPr>
              <a:t>A feature selection technique called ada boost is used where  </a:t>
            </a:r>
            <a:br>
              <a:rPr lang="en-US">
                <a:latin typeface="Lato"/>
                <a:ea typeface="Lato"/>
                <a:cs typeface="Lato"/>
                <a:sym typeface="Lato"/>
              </a:rPr>
            </a:br>
            <a:r>
              <a:rPr lang="en-US">
                <a:latin typeface="Lato"/>
                <a:ea typeface="Lato"/>
                <a:cs typeface="Lato"/>
                <a:sym typeface="Lato"/>
              </a:rPr>
              <a:t>each of 180000 of feature weer applied to the image individually and classified as weak learners . </a:t>
            </a:r>
            <a:br>
              <a:rPr lang="en-US">
                <a:latin typeface="Lato"/>
                <a:ea typeface="Lato"/>
                <a:cs typeface="Lato"/>
                <a:sym typeface="Lato"/>
              </a:rPr>
            </a:br>
            <a:r>
              <a:rPr lang="en-US">
                <a:latin typeface="Lato"/>
                <a:ea typeface="Lato"/>
                <a:cs typeface="Lato"/>
                <a:sym typeface="Lato"/>
              </a:rPr>
              <a:t>This was useful as they classifed positive and negative images efficemtely. which reduce feature to 6000.</a:t>
            </a:r>
            <a:endParaRPr>
              <a:latin typeface="Lato"/>
              <a:ea typeface="Lato"/>
              <a:cs typeface="Lato"/>
              <a:sym typeface="Lato"/>
            </a:endParaRPr>
          </a:p>
          <a:p>
            <a:pPr indent="0" lvl="0" marL="0" rtl="0" algn="l">
              <a:spcBef>
                <a:spcPts val="0"/>
              </a:spcBef>
              <a:spcAft>
                <a:spcPts val="0"/>
              </a:spcAft>
              <a:buNone/>
            </a:pPr>
            <a:br>
              <a:rPr lang="en-US">
                <a:latin typeface="Lato"/>
                <a:ea typeface="Lato"/>
                <a:cs typeface="Lato"/>
                <a:sym typeface="Lato"/>
              </a:rPr>
            </a:br>
            <a:r>
              <a:rPr lang="en-US" sz="1250">
                <a:highlight>
                  <a:srgbClr val="FFFFFF"/>
                </a:highlight>
              </a:rPr>
              <a:t>In an image, most of the image is non-face region. So it is a better idea to have a simple method to check if a window is not a face region. If it is not, discard it in a single shot, and don't process it again. Instead, focus on regions where there can be a face. This way, we spend more time checking possible face regions.</a:t>
            </a:r>
            <a:endParaRPr sz="1600">
              <a:latin typeface="Lato"/>
              <a:ea typeface="Lato"/>
              <a:cs typeface="Lato"/>
              <a:sym typeface="Lato"/>
            </a:endParaRPr>
          </a:p>
        </p:txBody>
      </p:sp>
      <p:sp>
        <p:nvSpPr>
          <p:cNvPr id="192" name="Google Shape;192;p27"/>
          <p:cNvSpPr txBox="1"/>
          <p:nvPr/>
        </p:nvSpPr>
        <p:spPr>
          <a:xfrm>
            <a:off x="292525" y="4777850"/>
            <a:ext cx="5639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Now as the Face is detected by the harr casccde , the image data is </a:t>
            </a:r>
            <a:r>
              <a:rPr lang="en-US">
                <a:latin typeface="Lato"/>
                <a:ea typeface="Lato"/>
                <a:cs typeface="Lato"/>
                <a:sym typeface="Lato"/>
              </a:rPr>
              <a:t>cropped</a:t>
            </a:r>
            <a:r>
              <a:rPr lang="en-US">
                <a:latin typeface="Lato"/>
                <a:ea typeface="Lato"/>
                <a:cs typeface="Lato"/>
                <a:sym typeface="Lato"/>
              </a:rPr>
              <a:t> and </a:t>
            </a:r>
            <a:r>
              <a:rPr lang="en-US">
                <a:latin typeface="Lato"/>
                <a:ea typeface="Lato"/>
                <a:cs typeface="Lato"/>
                <a:sym typeface="Lato"/>
              </a:rPr>
              <a:t>transferred</a:t>
            </a:r>
            <a:r>
              <a:rPr lang="en-US">
                <a:latin typeface="Lato"/>
                <a:ea typeface="Lato"/>
                <a:cs typeface="Lato"/>
                <a:sym typeface="Lato"/>
              </a:rPr>
              <a:t> to the NN model. where it </a:t>
            </a:r>
            <a:r>
              <a:rPr lang="en-US">
                <a:latin typeface="Lato"/>
                <a:ea typeface="Lato"/>
                <a:cs typeface="Lato"/>
                <a:sym typeface="Lato"/>
              </a:rPr>
              <a:t>extracts deeper features match them with trained weighted model. </a:t>
            </a:r>
            <a:br>
              <a:rPr lang="en-US">
                <a:latin typeface="Lato"/>
                <a:ea typeface="Lato"/>
                <a:cs typeface="Lato"/>
                <a:sym typeface="Lato"/>
              </a:rPr>
            </a:br>
            <a:r>
              <a:rPr lang="en-US">
                <a:latin typeface="Lato"/>
                <a:ea typeface="Lato"/>
                <a:cs typeface="Lato"/>
                <a:sym typeface="Lato"/>
              </a:rPr>
              <a:t>the output value of output neuron is matched with a dictionary specifying the emotion.</a:t>
            </a:r>
            <a:br>
              <a:rPr lang="en-US">
                <a:latin typeface="Lato"/>
                <a:ea typeface="Lato"/>
                <a:cs typeface="Lato"/>
                <a:sym typeface="Lato"/>
              </a:rPr>
            </a:br>
            <a:br>
              <a:rPr lang="en-US">
                <a:latin typeface="Lato"/>
                <a:ea typeface="Lato"/>
                <a:cs typeface="Lato"/>
                <a:sym typeface="Lato"/>
              </a:rPr>
            </a:br>
            <a:r>
              <a:rPr lang="en-US">
                <a:latin typeface="Lato"/>
                <a:ea typeface="Lato"/>
                <a:cs typeface="Lato"/>
                <a:sym typeface="Lato"/>
              </a:rPr>
              <a:t>The emotion using opencv is pasted as text on the input stream and provided to user.</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p:nvPr/>
        </p:nvSpPr>
        <p:spPr>
          <a:xfrm>
            <a:off x="539550" y="476678"/>
            <a:ext cx="7848900" cy="54063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t/>
            </a:r>
            <a:endParaRPr/>
          </a:p>
        </p:txBody>
      </p:sp>
      <p:sp>
        <p:nvSpPr>
          <p:cNvPr id="198" name="Google Shape;198;p28"/>
          <p:cNvSpPr txBox="1"/>
          <p:nvPr>
            <p:ph type="title"/>
          </p:nvPr>
        </p:nvSpPr>
        <p:spPr>
          <a:xfrm>
            <a:off x="729450" y="1758200"/>
            <a:ext cx="7770000" cy="46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Font typeface="Arial"/>
              <a:buNone/>
            </a:pPr>
            <a:r>
              <a:rPr lang="en-US" sz="2000">
                <a:latin typeface="Calibri"/>
                <a:ea typeface="Calibri"/>
                <a:cs typeface="Calibri"/>
                <a:sym typeface="Calibri"/>
              </a:rPr>
              <a:t>Work in Progress</a:t>
            </a:r>
            <a:endParaRPr sz="2000">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sz="2000">
              <a:latin typeface="Calibri"/>
              <a:ea typeface="Calibri"/>
              <a:cs typeface="Calibri"/>
              <a:sym typeface="Calibri"/>
            </a:endParaRPr>
          </a:p>
          <a:p>
            <a:pPr indent="457200" lvl="0" marL="0" rtl="0" algn="l">
              <a:spcBef>
                <a:spcPts val="0"/>
              </a:spcBef>
              <a:spcAft>
                <a:spcPts val="0"/>
              </a:spcAft>
              <a:buClr>
                <a:srgbClr val="000000"/>
              </a:buClr>
              <a:buFont typeface="Arial"/>
              <a:buNone/>
            </a:pPr>
            <a:r>
              <a:rPr b="0" lang="en-US" sz="1800">
                <a:latin typeface="Calibri"/>
                <a:ea typeface="Calibri"/>
                <a:cs typeface="Calibri"/>
                <a:sym typeface="Calibri"/>
              </a:rPr>
              <a:t>System detects emotion in a video frame with a train accuracy of 0.5472 % the system could be optimized using different model optimizers, and datasets. </a:t>
            </a:r>
            <a:endParaRPr b="0" sz="1800">
              <a:latin typeface="Calibri"/>
              <a:ea typeface="Calibri"/>
              <a:cs typeface="Calibri"/>
              <a:sym typeface="Calibri"/>
            </a:endParaRPr>
          </a:p>
          <a:p>
            <a:pPr indent="457200" lvl="0" marL="0" rtl="0" algn="l">
              <a:spcBef>
                <a:spcPts val="0"/>
              </a:spcBef>
              <a:spcAft>
                <a:spcPts val="0"/>
              </a:spcAft>
              <a:buClr>
                <a:srgbClr val="000000"/>
              </a:buClr>
              <a:buFont typeface="Arial"/>
              <a:buNone/>
            </a:pPr>
            <a:r>
              <a:t/>
            </a:r>
            <a:endParaRPr b="0" sz="1800">
              <a:latin typeface="Calibri"/>
              <a:ea typeface="Calibri"/>
              <a:cs typeface="Calibri"/>
              <a:sym typeface="Calibri"/>
            </a:endParaRPr>
          </a:p>
          <a:p>
            <a:pPr indent="457200" lvl="0" marL="0" rtl="0" algn="l">
              <a:spcBef>
                <a:spcPts val="0"/>
              </a:spcBef>
              <a:spcAft>
                <a:spcPts val="0"/>
              </a:spcAft>
              <a:buClr>
                <a:srgbClr val="000000"/>
              </a:buClr>
              <a:buFont typeface="Arial"/>
              <a:buNone/>
            </a:pPr>
            <a:r>
              <a:rPr b="0" lang="en-US" sz="1800">
                <a:latin typeface="Calibri"/>
                <a:ea typeface="Calibri"/>
                <a:cs typeface="Calibri"/>
                <a:sym typeface="Calibri"/>
              </a:rPr>
              <a:t>The system proposes work to be done for a </a:t>
            </a:r>
            <a:r>
              <a:rPr lang="en-US" sz="1800">
                <a:latin typeface="Calibri"/>
                <a:ea typeface="Calibri"/>
                <a:cs typeface="Calibri"/>
                <a:sym typeface="Calibri"/>
              </a:rPr>
              <a:t>graphical interface</a:t>
            </a:r>
            <a:r>
              <a:rPr b="0" lang="en-US" sz="1800">
                <a:latin typeface="Calibri"/>
                <a:ea typeface="Calibri"/>
                <a:cs typeface="Calibri"/>
                <a:sym typeface="Calibri"/>
              </a:rPr>
              <a:t>, </a:t>
            </a:r>
            <a:r>
              <a:rPr lang="en-US" sz="1800">
                <a:latin typeface="Calibri"/>
                <a:ea typeface="Calibri"/>
                <a:cs typeface="Calibri"/>
                <a:sym typeface="Calibri"/>
              </a:rPr>
              <a:t>optimization of model </a:t>
            </a:r>
            <a:r>
              <a:rPr b="0" lang="en-US" sz="1800">
                <a:latin typeface="Calibri"/>
                <a:ea typeface="Calibri"/>
                <a:cs typeface="Calibri"/>
                <a:sym typeface="Calibri"/>
              </a:rPr>
              <a:t>and </a:t>
            </a:r>
            <a:r>
              <a:rPr lang="en-US" sz="1800">
                <a:latin typeface="Calibri"/>
                <a:ea typeface="Calibri"/>
                <a:cs typeface="Calibri"/>
                <a:sym typeface="Calibri"/>
              </a:rPr>
              <a:t>a standalone process</a:t>
            </a:r>
            <a:r>
              <a:rPr b="0" lang="en-US" sz="1800">
                <a:latin typeface="Calibri"/>
                <a:ea typeface="Calibri"/>
                <a:cs typeface="Calibri"/>
                <a:sym typeface="Calibri"/>
              </a:rPr>
              <a:t> which can be migrated over different systems.</a:t>
            </a:r>
            <a:endParaRPr b="0" sz="1400">
              <a:latin typeface="Arial"/>
              <a:ea typeface="Arial"/>
              <a:cs typeface="Arial"/>
              <a:sym typeface="Arial"/>
            </a:endParaRPr>
          </a:p>
          <a:p>
            <a:pPr indent="0" lvl="0" marL="0" rtl="0" algn="l">
              <a:spcBef>
                <a:spcPts val="0"/>
              </a:spcBef>
              <a:spcAft>
                <a:spcPts val="0"/>
              </a:spcAft>
              <a:buClr>
                <a:srgbClr val="000000"/>
              </a:buClr>
              <a:buFont typeface="Arial"/>
              <a:buNone/>
            </a:pPr>
            <a:r>
              <a:t/>
            </a:r>
            <a:endParaRPr b="0" sz="1800">
              <a:latin typeface="Calibri"/>
              <a:ea typeface="Calibri"/>
              <a:cs typeface="Calibri"/>
              <a:sym typeface="Calibri"/>
            </a:endParaRPr>
          </a:p>
          <a:p>
            <a:pPr indent="457200" lvl="0" marL="0" rtl="0" algn="l">
              <a:spcBef>
                <a:spcPts val="0"/>
              </a:spcBef>
              <a:spcAft>
                <a:spcPts val="0"/>
              </a:spcAft>
              <a:buClr>
                <a:srgbClr val="000000"/>
              </a:buClr>
              <a:buFont typeface="Arial"/>
              <a:buNone/>
            </a:pPr>
            <a:r>
              <a:rPr b="0" lang="en-US" sz="1800">
                <a:latin typeface="Calibri"/>
                <a:ea typeface="Calibri"/>
                <a:cs typeface="Calibri"/>
                <a:sym typeface="Calibri"/>
              </a:rPr>
              <a:t>The GUI would be constructed using PyQt/Tkinter.</a:t>
            </a:r>
            <a:endParaRPr b="0" sz="1400">
              <a:latin typeface="Arial"/>
              <a:ea typeface="Arial"/>
              <a:cs typeface="Arial"/>
              <a:sym typeface="Arial"/>
            </a:endParaRPr>
          </a:p>
          <a:p>
            <a:pPr indent="457200" lvl="0" marL="0" rtl="0" algn="l">
              <a:spcBef>
                <a:spcPts val="0"/>
              </a:spcBef>
              <a:spcAft>
                <a:spcPts val="0"/>
              </a:spcAft>
              <a:buClr>
                <a:srgbClr val="000000"/>
              </a:buClr>
              <a:buFont typeface="Arial"/>
              <a:buNone/>
            </a:pPr>
            <a:r>
              <a:rPr b="0" lang="en-US" sz="1800">
                <a:latin typeface="Calibri"/>
                <a:ea typeface="Calibri"/>
                <a:cs typeface="Calibri"/>
                <a:sym typeface="Calibri"/>
              </a:rPr>
              <a:t>Pyinstaller will be used to construct standalone package.</a:t>
            </a:r>
            <a:endParaRPr b="0" sz="14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691426" y="2819400"/>
            <a:ext cx="7760572" cy="12199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88065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Font typeface="Arial"/>
              <a:buNone/>
            </a:pPr>
            <a:r>
              <a:rPr lang="en-US" sz="2000">
                <a:solidFill>
                  <a:srgbClr val="434343"/>
                </a:solidFill>
                <a:latin typeface="Arial"/>
                <a:ea typeface="Arial"/>
                <a:cs typeface="Arial"/>
                <a:sym typeface="Arial"/>
              </a:rPr>
              <a:t>Introduction</a:t>
            </a:r>
            <a:endParaRPr/>
          </a:p>
        </p:txBody>
      </p:sp>
      <p:sp>
        <p:nvSpPr>
          <p:cNvPr id="102" name="Google Shape;102;p15"/>
          <p:cNvSpPr txBox="1"/>
          <p:nvPr>
            <p:ph idx="1" type="body"/>
          </p:nvPr>
        </p:nvSpPr>
        <p:spPr>
          <a:xfrm>
            <a:off x="729450" y="1803875"/>
            <a:ext cx="8062500" cy="49566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Clr>
                <a:srgbClr val="000000"/>
              </a:buClr>
              <a:buFont typeface="Arial"/>
              <a:buNone/>
            </a:pPr>
            <a:r>
              <a:rPr lang="en-US" sz="1900">
                <a:solidFill>
                  <a:srgbClr val="434343"/>
                </a:solidFill>
                <a:latin typeface="Calibri"/>
                <a:ea typeface="Calibri"/>
                <a:cs typeface="Calibri"/>
                <a:sym typeface="Calibri"/>
              </a:rPr>
              <a:t>Human emotions are natural expressions that people tend to make naturally, instead of any conscious effort that is accompanied by the reflexing of facial muscles.</a:t>
            </a:r>
            <a:endParaRPr sz="15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rgbClr val="434343"/>
              </a:solidFill>
              <a:latin typeface="Calibri"/>
              <a:ea typeface="Calibri"/>
              <a:cs typeface="Calibri"/>
              <a:sym typeface="Calibri"/>
            </a:endParaRPr>
          </a:p>
          <a:p>
            <a:pPr indent="0" lvl="0" marL="0" rtl="0" algn="l">
              <a:lnSpc>
                <a:spcPct val="100000"/>
              </a:lnSpc>
              <a:spcBef>
                <a:spcPts val="0"/>
              </a:spcBef>
              <a:spcAft>
                <a:spcPts val="0"/>
              </a:spcAft>
              <a:buClr>
                <a:srgbClr val="000000"/>
              </a:buClr>
              <a:buFont typeface="Arial"/>
              <a:buNone/>
            </a:pPr>
            <a:r>
              <a:t/>
            </a:r>
            <a:endParaRPr sz="1400">
              <a:solidFill>
                <a:srgbClr val="434343"/>
              </a:solidFill>
              <a:latin typeface="Arial"/>
              <a:ea typeface="Arial"/>
              <a:cs typeface="Arial"/>
              <a:sym typeface="Arial"/>
            </a:endParaRPr>
          </a:p>
          <a:p>
            <a:pPr indent="457200" lvl="0" marL="0" rtl="0" algn="l">
              <a:lnSpc>
                <a:spcPct val="100000"/>
              </a:lnSpc>
              <a:spcBef>
                <a:spcPts val="0"/>
              </a:spcBef>
              <a:spcAft>
                <a:spcPts val="0"/>
              </a:spcAft>
              <a:buClr>
                <a:srgbClr val="000000"/>
              </a:buClr>
              <a:buFont typeface="Arial"/>
              <a:buNone/>
            </a:pPr>
            <a:r>
              <a:rPr lang="en-US" sz="1800">
                <a:solidFill>
                  <a:srgbClr val="434343"/>
                </a:solidFill>
                <a:latin typeface="Calibri"/>
                <a:ea typeface="Calibri"/>
                <a:cs typeface="Calibri"/>
                <a:sym typeface="Calibri"/>
              </a:rPr>
              <a:t>The system uses GPU (Tensor core) accelerated API (Tensorflow) to predict emotions expressed by persons in a video stream.</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rgbClr val="434343"/>
              </a:solidFill>
              <a:latin typeface="Calibri"/>
              <a:ea typeface="Calibri"/>
              <a:cs typeface="Calibri"/>
              <a:sym typeface="Calibri"/>
            </a:endParaRPr>
          </a:p>
          <a:p>
            <a:pPr indent="457200" lvl="0" marL="0" rtl="0" algn="l">
              <a:lnSpc>
                <a:spcPct val="100000"/>
              </a:lnSpc>
              <a:spcBef>
                <a:spcPts val="0"/>
              </a:spcBef>
              <a:spcAft>
                <a:spcPts val="0"/>
              </a:spcAft>
              <a:buClr>
                <a:srgbClr val="000000"/>
              </a:buClr>
              <a:buFont typeface="Arial"/>
              <a:buNone/>
            </a:pPr>
            <a:r>
              <a:rPr lang="en-US" sz="1800">
                <a:solidFill>
                  <a:srgbClr val="434343"/>
                </a:solidFill>
                <a:latin typeface="Calibri"/>
                <a:ea typeface="Calibri"/>
                <a:cs typeface="Calibri"/>
                <a:sym typeface="Calibri"/>
              </a:rPr>
              <a:t>The system requires localized features which form a pattern to be evaluated against known patterns, for this the system uses OpenCv hardware acceleration to detect face in video stream and provide data to the model for extraction of patterns.</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rgbClr val="434343"/>
              </a:solidFill>
              <a:latin typeface="Calibri"/>
              <a:ea typeface="Calibri"/>
              <a:cs typeface="Calibri"/>
              <a:sym typeface="Calibri"/>
            </a:endParaRPr>
          </a:p>
          <a:p>
            <a:pPr indent="457200" lvl="0" marL="0" rtl="0" algn="l">
              <a:lnSpc>
                <a:spcPct val="100000"/>
              </a:lnSpc>
              <a:spcBef>
                <a:spcPts val="0"/>
              </a:spcBef>
              <a:spcAft>
                <a:spcPts val="0"/>
              </a:spcAft>
              <a:buClr>
                <a:srgbClr val="000000"/>
              </a:buClr>
              <a:buFont typeface="Arial"/>
              <a:buNone/>
            </a:pPr>
            <a:r>
              <a:rPr lang="en-US" sz="1800">
                <a:solidFill>
                  <a:srgbClr val="434343"/>
                </a:solidFill>
                <a:latin typeface="Calibri"/>
                <a:ea typeface="Calibri"/>
                <a:cs typeface="Calibri"/>
                <a:sym typeface="Calibri"/>
              </a:rPr>
              <a:t>OpenCv uses cascade classifiers to determine these features.</a:t>
            </a:r>
            <a:endParaRPr sz="1400">
              <a:solidFill>
                <a:srgbClr val="434343"/>
              </a:solidFill>
              <a:latin typeface="Arial"/>
              <a:ea typeface="Arial"/>
              <a:cs typeface="Arial"/>
              <a:sym typeface="Arial"/>
            </a:endParaRPr>
          </a:p>
          <a:p>
            <a:pPr indent="0" lvl="0" marL="457200" rtl="0" algn="l">
              <a:lnSpc>
                <a:spcPct val="100000"/>
              </a:lnSpc>
              <a:spcBef>
                <a:spcPts val="0"/>
              </a:spcBef>
              <a:spcAft>
                <a:spcPts val="0"/>
              </a:spcAft>
              <a:buClr>
                <a:srgbClr val="000000"/>
              </a:buClr>
              <a:buFont typeface="Arial"/>
              <a:buNone/>
            </a:pPr>
            <a:r>
              <a:rPr lang="en-US" sz="1800">
                <a:solidFill>
                  <a:srgbClr val="434343"/>
                </a:solidFill>
                <a:latin typeface="Calibri"/>
                <a:ea typeface="Calibri"/>
                <a:cs typeface="Calibri"/>
                <a:sym typeface="Calibri"/>
              </a:rPr>
              <a:t>Matplotlib is used by system during model generation to plot accuracy and error curves.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chemeClr val="dk2"/>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a:off x="611550" y="332649"/>
            <a:ext cx="7848900" cy="509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Calibri"/>
              <a:ea typeface="Calibri"/>
              <a:cs typeface="Calibri"/>
              <a:sym typeface="Calibri"/>
            </a:endParaRPr>
          </a:p>
        </p:txBody>
      </p:sp>
      <p:sp>
        <p:nvSpPr>
          <p:cNvPr id="108" name="Google Shape;108;p16"/>
          <p:cNvSpPr txBox="1"/>
          <p:nvPr>
            <p:ph type="title"/>
          </p:nvPr>
        </p:nvSpPr>
        <p:spPr>
          <a:xfrm>
            <a:off x="611550" y="877824"/>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Font typeface="Arial"/>
              <a:buNone/>
            </a:pPr>
            <a:r>
              <a:rPr lang="en-US" sz="2200">
                <a:latin typeface="Calibri"/>
                <a:ea typeface="Calibri"/>
                <a:cs typeface="Calibri"/>
                <a:sym typeface="Calibri"/>
              </a:rPr>
              <a:t>Project Structure</a:t>
            </a:r>
            <a:endParaRPr/>
          </a:p>
        </p:txBody>
      </p:sp>
      <p:sp>
        <p:nvSpPr>
          <p:cNvPr id="109" name="Google Shape;109;p16"/>
          <p:cNvSpPr txBox="1"/>
          <p:nvPr>
            <p:ph idx="1" type="body"/>
          </p:nvPr>
        </p:nvSpPr>
        <p:spPr>
          <a:xfrm>
            <a:off x="611550" y="1917650"/>
            <a:ext cx="7985400" cy="437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The system consists of three modules as Preprocessing, Model Generation and Training, Emotion Prediction </a:t>
            </a:r>
            <a:endParaRPr sz="1400">
              <a:solidFill>
                <a:schemeClr val="dk2"/>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Preprocessing:</a:t>
            </a:r>
            <a:endParaRPr sz="1400">
              <a:solidFill>
                <a:schemeClr val="dk2"/>
              </a:solidFill>
              <a:latin typeface="Arial"/>
              <a:ea typeface="Arial"/>
              <a:cs typeface="Arial"/>
              <a:sym typeface="Arial"/>
            </a:endParaRPr>
          </a:p>
          <a:p>
            <a:pPr indent="45720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In preprocessing the data set acquired to train the model is extracted cleaned and converted into 48*48 pixel data images.</a:t>
            </a:r>
            <a:endParaRPr sz="1400">
              <a:solidFill>
                <a:schemeClr val="dk2"/>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Model Generation and Training:</a:t>
            </a:r>
            <a:endParaRPr sz="1400">
              <a:solidFill>
                <a:schemeClr val="dk2"/>
              </a:solidFill>
              <a:latin typeface="Arial"/>
              <a:ea typeface="Arial"/>
              <a:cs typeface="Arial"/>
              <a:sym typeface="Arial"/>
            </a:endParaRPr>
          </a:p>
          <a:p>
            <a:pPr indent="45720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The model is created using Tensorflow API which  will be trained on Preprocessing Data and then used to predict emotion.</a:t>
            </a:r>
            <a:endParaRPr sz="1400">
              <a:solidFill>
                <a:schemeClr val="dk2"/>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Emotion Prediction:</a:t>
            </a:r>
            <a:endParaRPr sz="1400">
              <a:solidFill>
                <a:schemeClr val="dk2"/>
              </a:solidFill>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rPr lang="en-US" sz="1800">
                <a:solidFill>
                  <a:schemeClr val="dk2"/>
                </a:solidFill>
                <a:latin typeface="Calibri"/>
                <a:ea typeface="Calibri"/>
                <a:cs typeface="Calibri"/>
                <a:sym typeface="Calibri"/>
              </a:rPr>
              <a:t>The trained model (neural network) is provided  image data from video source and know patterns are inferred from it. </a:t>
            </a:r>
            <a:endParaRPr sz="1800">
              <a:solidFill>
                <a:schemeClr val="dk2"/>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p:nvPr/>
        </p:nvSpPr>
        <p:spPr>
          <a:xfrm>
            <a:off x="251520" y="332657"/>
            <a:ext cx="8424936"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EXPLANATION OF PREPROCESSING MODULES..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IS .CSV FORMAT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HOW IT IS UED AS DATASET.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WHY CONVERT INTO IMAGE DATA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HOW IT IS DONE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WILL BE PROVIDED  BY JANVHI</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179512" y="3717032"/>
            <a:ext cx="1803274" cy="767111"/>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sz="2500"/>
              <a:t>Convolution:</a:t>
            </a:r>
            <a:endParaRPr sz="2500"/>
          </a:p>
        </p:txBody>
      </p:sp>
      <p:pic>
        <p:nvPicPr>
          <p:cNvPr descr="D:\compiler design\scrnli_6_6_2021_2-28-15 PM.png" id="120" name="Google Shape;120;p18"/>
          <p:cNvPicPr preferRelativeResize="0"/>
          <p:nvPr/>
        </p:nvPicPr>
        <p:blipFill rotWithShape="1">
          <a:blip r:embed="rId3">
            <a:alphaModFix/>
          </a:blip>
          <a:srcRect b="0" l="0" r="0" t="0"/>
          <a:stretch/>
        </p:blipFill>
        <p:spPr>
          <a:xfrm>
            <a:off x="32024" y="4267339"/>
            <a:ext cx="5218229" cy="2562978"/>
          </a:xfrm>
          <a:prstGeom prst="rect">
            <a:avLst/>
          </a:prstGeom>
          <a:noFill/>
          <a:ln>
            <a:noFill/>
          </a:ln>
        </p:spPr>
      </p:pic>
      <p:pic>
        <p:nvPicPr>
          <p:cNvPr descr="D:\compiler design\scrnli_6_6_2021_11-57-38 AM.png" id="121" name="Google Shape;121;p18"/>
          <p:cNvPicPr preferRelativeResize="0"/>
          <p:nvPr/>
        </p:nvPicPr>
        <p:blipFill rotWithShape="1">
          <a:blip r:embed="rId4">
            <a:alphaModFix/>
          </a:blip>
          <a:srcRect b="0" l="0" r="0" t="0"/>
          <a:stretch/>
        </p:blipFill>
        <p:spPr>
          <a:xfrm>
            <a:off x="5126240" y="6019800"/>
            <a:ext cx="3888432" cy="838200"/>
          </a:xfrm>
          <a:prstGeom prst="rect">
            <a:avLst/>
          </a:prstGeom>
          <a:noFill/>
          <a:ln>
            <a:noFill/>
          </a:ln>
        </p:spPr>
      </p:pic>
      <p:sp>
        <p:nvSpPr>
          <p:cNvPr id="122" name="Google Shape;122;p18"/>
          <p:cNvSpPr txBox="1"/>
          <p:nvPr/>
        </p:nvSpPr>
        <p:spPr>
          <a:xfrm>
            <a:off x="589736" y="2205236"/>
            <a:ext cx="8424936"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TensorFlow</a:t>
            </a:r>
            <a:r>
              <a:rPr lang="en-US" sz="1600">
                <a:solidFill>
                  <a:schemeClr val="dk1"/>
                </a:solidFill>
                <a:latin typeface="Calibri"/>
                <a:ea typeface="Calibri"/>
                <a:cs typeface="Calibri"/>
                <a:sym typeface="Calibri"/>
              </a:rPr>
              <a:t> is a free and open-source software library for machine learning. TensorFlow was developed by Google Brain Team</a:t>
            </a:r>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Keras</a:t>
            </a:r>
            <a:r>
              <a:rPr lang="en-US" sz="1600">
                <a:solidFill>
                  <a:schemeClr val="dk1"/>
                </a:solidFill>
                <a:latin typeface="Calibri"/>
                <a:ea typeface="Calibri"/>
                <a:cs typeface="Calibri"/>
                <a:sym typeface="Calibri"/>
              </a:rPr>
              <a:t> is a deep learning API written in Python, running on top of the machine learning platform TensorFlow.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core idea of </a:t>
            </a:r>
            <a:r>
              <a:rPr b="1" i="1" lang="en-US" sz="1600">
                <a:solidFill>
                  <a:schemeClr val="dk1"/>
                </a:solidFill>
                <a:latin typeface="Calibri"/>
                <a:ea typeface="Calibri"/>
                <a:cs typeface="Calibri"/>
                <a:sym typeface="Calibri"/>
              </a:rPr>
              <a:t>Sequential API</a:t>
            </a:r>
            <a:r>
              <a:rPr lang="en-US" sz="1600">
                <a:solidFill>
                  <a:schemeClr val="dk1"/>
                </a:solidFill>
                <a:latin typeface="Calibri"/>
                <a:ea typeface="Calibri"/>
                <a:cs typeface="Calibri"/>
                <a:sym typeface="Calibri"/>
              </a:rPr>
              <a:t> is simply arranging the Keras layers in a sequential order and so, it is called </a:t>
            </a:r>
            <a:r>
              <a:rPr i="1" lang="en-US" sz="1600">
                <a:solidFill>
                  <a:schemeClr val="dk1"/>
                </a:solidFill>
                <a:latin typeface="Calibri"/>
                <a:ea typeface="Calibri"/>
                <a:cs typeface="Calibri"/>
                <a:sym typeface="Calibri"/>
              </a:rPr>
              <a:t>Sequential API</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pic>
        <p:nvPicPr>
          <p:cNvPr descr="D:\compiler design\scrnli_6_6_2021_2-04-22 PM.png" id="123" name="Google Shape;123;p18"/>
          <p:cNvPicPr preferRelativeResize="0"/>
          <p:nvPr/>
        </p:nvPicPr>
        <p:blipFill rotWithShape="1">
          <a:blip r:embed="rId5">
            <a:alphaModFix/>
          </a:blip>
          <a:srcRect b="0" l="0" r="0" t="0"/>
          <a:stretch/>
        </p:blipFill>
        <p:spPr>
          <a:xfrm>
            <a:off x="5125128" y="4285162"/>
            <a:ext cx="3816424" cy="1671887"/>
          </a:xfrm>
          <a:prstGeom prst="rect">
            <a:avLst/>
          </a:prstGeom>
          <a:noFill/>
          <a:ln>
            <a:noFill/>
          </a:ln>
        </p:spPr>
      </p:pic>
      <p:sp>
        <p:nvSpPr>
          <p:cNvPr id="124" name="Google Shape;124;p18"/>
          <p:cNvSpPr txBox="1"/>
          <p:nvPr/>
        </p:nvSpPr>
        <p:spPr>
          <a:xfrm>
            <a:off x="5144496" y="3883143"/>
            <a:ext cx="1404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MaxPlooling:</a:t>
            </a:r>
            <a:endParaRPr sz="1800">
              <a:solidFill>
                <a:schemeClr val="dk1"/>
              </a:solidFill>
              <a:latin typeface="Calibri"/>
              <a:ea typeface="Calibri"/>
              <a:cs typeface="Calibri"/>
              <a:sym typeface="Calibri"/>
            </a:endParaRPr>
          </a:p>
        </p:txBody>
      </p:sp>
      <p:sp>
        <p:nvSpPr>
          <p:cNvPr id="125" name="Google Shape;125;p18"/>
          <p:cNvSpPr txBox="1"/>
          <p:nvPr/>
        </p:nvSpPr>
        <p:spPr>
          <a:xfrm>
            <a:off x="251253" y="-11544"/>
            <a:ext cx="2389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Creating a model:</a:t>
            </a:r>
            <a:endParaRPr sz="2400">
              <a:solidFill>
                <a:schemeClr val="dk1"/>
              </a:solidFill>
              <a:latin typeface="Calibri"/>
              <a:ea typeface="Calibri"/>
              <a:cs typeface="Calibri"/>
              <a:sym typeface="Calibri"/>
            </a:endParaRPr>
          </a:p>
        </p:txBody>
      </p:sp>
      <p:pic>
        <p:nvPicPr>
          <p:cNvPr descr="C:\Users\Anil Sharma\Pictures\Screenshots\Screenshot (170).png" id="126" name="Google Shape;126;p18"/>
          <p:cNvPicPr preferRelativeResize="0"/>
          <p:nvPr/>
        </p:nvPicPr>
        <p:blipFill rotWithShape="1">
          <a:blip r:embed="rId6">
            <a:alphaModFix/>
          </a:blip>
          <a:srcRect b="0" l="0" r="0" t="0"/>
          <a:stretch/>
        </p:blipFill>
        <p:spPr>
          <a:xfrm>
            <a:off x="746972" y="414233"/>
            <a:ext cx="8267700" cy="168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107504" y="188640"/>
            <a:ext cx="8579296" cy="66693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Clr>
                <a:schemeClr val="dk1"/>
              </a:buClr>
              <a:buSzPts val="2000"/>
              <a:buNone/>
            </a:pPr>
            <a:r>
              <a:rPr b="1" lang="en-US" sz="2000"/>
              <a:t>Dropout:</a:t>
            </a:r>
            <a:r>
              <a:rPr lang="en-US" sz="2000"/>
              <a:t>The term “</a:t>
            </a:r>
            <a:r>
              <a:rPr b="1" lang="en-US" sz="2000"/>
              <a:t>dropout</a:t>
            </a:r>
            <a:r>
              <a:rPr lang="en-US" sz="2000"/>
              <a:t>” refers to dropping out units (hidden and visible) in a neural network. Dropout is a Simple Way to Prevent Neural Networks from Overfitting.</a:t>
            </a:r>
            <a:endParaRPr sz="2000"/>
          </a:p>
        </p:txBody>
      </p:sp>
      <p:pic>
        <p:nvPicPr>
          <p:cNvPr descr="D:\compiler design\scrnli_6_6_2021_2-43-09 PM.png" id="132" name="Google Shape;132;p19"/>
          <p:cNvPicPr preferRelativeResize="0"/>
          <p:nvPr/>
        </p:nvPicPr>
        <p:blipFill rotWithShape="1">
          <a:blip r:embed="rId3">
            <a:alphaModFix/>
          </a:blip>
          <a:srcRect b="0" l="0" r="0" t="0"/>
          <a:stretch/>
        </p:blipFill>
        <p:spPr>
          <a:xfrm>
            <a:off x="1547664" y="1259633"/>
            <a:ext cx="5760640" cy="1872208"/>
          </a:xfrm>
          <a:prstGeom prst="rect">
            <a:avLst/>
          </a:prstGeom>
          <a:noFill/>
          <a:ln>
            <a:noFill/>
          </a:ln>
        </p:spPr>
      </p:pic>
      <p:sp>
        <p:nvSpPr>
          <p:cNvPr id="133" name="Google Shape;133;p19"/>
          <p:cNvSpPr/>
          <p:nvPr/>
        </p:nvSpPr>
        <p:spPr>
          <a:xfrm>
            <a:off x="323528" y="3145554"/>
            <a:ext cx="295232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Activation functions: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1.ReLU(Rectified Linear Unit):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D:\compiler design\softmax.jpeg" id="134" name="Google Shape;134;p19"/>
          <p:cNvPicPr preferRelativeResize="0"/>
          <p:nvPr/>
        </p:nvPicPr>
        <p:blipFill rotWithShape="1">
          <a:blip r:embed="rId4">
            <a:alphaModFix/>
          </a:blip>
          <a:srcRect b="0" l="0" r="0" t="0"/>
          <a:stretch/>
        </p:blipFill>
        <p:spPr>
          <a:xfrm>
            <a:off x="4067944" y="4365104"/>
            <a:ext cx="4671532" cy="1772816"/>
          </a:xfrm>
          <a:prstGeom prst="rect">
            <a:avLst/>
          </a:prstGeom>
          <a:noFill/>
          <a:ln>
            <a:noFill/>
          </a:ln>
        </p:spPr>
      </p:pic>
      <p:pic>
        <p:nvPicPr>
          <p:cNvPr descr="D:\compiler design\relu.png" id="135" name="Google Shape;135;p19"/>
          <p:cNvPicPr preferRelativeResize="0"/>
          <p:nvPr/>
        </p:nvPicPr>
        <p:blipFill rotWithShape="1">
          <a:blip r:embed="rId5">
            <a:alphaModFix/>
          </a:blip>
          <a:srcRect b="0" l="0" r="0" t="0"/>
          <a:stretch/>
        </p:blipFill>
        <p:spPr>
          <a:xfrm>
            <a:off x="98942" y="4005064"/>
            <a:ext cx="3655907" cy="2492896"/>
          </a:xfrm>
          <a:prstGeom prst="rect">
            <a:avLst/>
          </a:prstGeom>
          <a:noFill/>
          <a:ln>
            <a:noFill/>
          </a:ln>
        </p:spPr>
      </p:pic>
      <p:sp>
        <p:nvSpPr>
          <p:cNvPr id="136" name="Google Shape;136;p19"/>
          <p:cNvSpPr txBox="1"/>
          <p:nvPr/>
        </p:nvSpPr>
        <p:spPr>
          <a:xfrm>
            <a:off x="5796136" y="3501008"/>
            <a:ext cx="11892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2.Softmax:</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C:\Users\Anil Sharma\Pictures\Screenshots\Screenshot (168).png" id="141" name="Google Shape;141;p20"/>
          <p:cNvPicPr preferRelativeResize="0"/>
          <p:nvPr/>
        </p:nvPicPr>
        <p:blipFill rotWithShape="1">
          <a:blip r:embed="rId3">
            <a:alphaModFix/>
          </a:blip>
          <a:srcRect b="0" l="0" r="0" t="0"/>
          <a:stretch/>
        </p:blipFill>
        <p:spPr>
          <a:xfrm>
            <a:off x="323528" y="260648"/>
            <a:ext cx="8445500" cy="1612900"/>
          </a:xfrm>
          <a:prstGeom prst="rect">
            <a:avLst/>
          </a:prstGeom>
          <a:noFill/>
          <a:ln>
            <a:noFill/>
          </a:ln>
        </p:spPr>
      </p:pic>
      <p:pic>
        <p:nvPicPr>
          <p:cNvPr descr="D:\compiler design\diag2 (1) (1).png" id="142" name="Google Shape;142;p20"/>
          <p:cNvPicPr preferRelativeResize="0"/>
          <p:nvPr/>
        </p:nvPicPr>
        <p:blipFill rotWithShape="1">
          <a:blip r:embed="rId4">
            <a:alphaModFix/>
          </a:blip>
          <a:srcRect b="0" l="0" r="0" t="0"/>
          <a:stretch/>
        </p:blipFill>
        <p:spPr>
          <a:xfrm>
            <a:off x="323528" y="1947367"/>
            <a:ext cx="8568952" cy="48683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C:\Users\Anil Sharma\Pictures\Screenshots\Screenshot (167).png" id="147" name="Google Shape;147;p21"/>
          <p:cNvPicPr preferRelativeResize="0"/>
          <p:nvPr/>
        </p:nvPicPr>
        <p:blipFill rotWithShape="1">
          <a:blip r:embed="rId3">
            <a:alphaModFix/>
          </a:blip>
          <a:srcRect b="0" l="0" r="0" t="0"/>
          <a:stretch/>
        </p:blipFill>
        <p:spPr>
          <a:xfrm>
            <a:off x="323528" y="116632"/>
            <a:ext cx="7560840" cy="3528392"/>
          </a:xfrm>
          <a:prstGeom prst="rect">
            <a:avLst/>
          </a:prstGeom>
          <a:noFill/>
          <a:ln>
            <a:noFill/>
          </a:ln>
        </p:spPr>
      </p:pic>
      <p:pic>
        <p:nvPicPr>
          <p:cNvPr descr="C:\Users\Anil Sharma\Pictures\convolution1.png" id="148" name="Google Shape;148;p21"/>
          <p:cNvPicPr preferRelativeResize="0"/>
          <p:nvPr/>
        </p:nvPicPr>
        <p:blipFill rotWithShape="1">
          <a:blip r:embed="rId4">
            <a:alphaModFix/>
          </a:blip>
          <a:srcRect b="0" l="0" r="0" t="0"/>
          <a:stretch/>
        </p:blipFill>
        <p:spPr>
          <a:xfrm>
            <a:off x="179512" y="3645024"/>
            <a:ext cx="8784976" cy="3107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D:\compiler design\scrnli_6_6_2021_12-12-00 PM.png" id="153" name="Google Shape;153;p22"/>
          <p:cNvPicPr preferRelativeResize="0"/>
          <p:nvPr/>
        </p:nvPicPr>
        <p:blipFill rotWithShape="1">
          <a:blip r:embed="rId3">
            <a:alphaModFix/>
          </a:blip>
          <a:srcRect b="0" l="0" r="0" t="0"/>
          <a:stretch/>
        </p:blipFill>
        <p:spPr>
          <a:xfrm>
            <a:off x="395536" y="260648"/>
            <a:ext cx="7964783" cy="5976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