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76"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embeddedFontLst>
    <p:embeddedFont>
      <p:font typeface="Georgia" pitchFamily="18" charset="0"/>
      <p:regular r:id="rId23"/>
      <p:bold r:id="rId24"/>
      <p:italic r:id="rId25"/>
      <p:boldItalic r:id="rId26"/>
    </p:embeddedFont>
    <p:embeddedFont>
      <p:font typeface="Century Gothic" pitchFamily="34" charset="0"/>
      <p:regular r:id="rId27"/>
      <p:bold r:id="rId28"/>
      <p:italic r:id="rId29"/>
      <p:boldItalic r:id="rId30"/>
    </p:embeddedFont>
    <p:embeddedFont>
      <p:font typeface="Raleway" charset="0"/>
      <p:regular r:id="rId31"/>
      <p:bold r:id="rId32"/>
      <p:italic r:id="rId33"/>
      <p:boldItalic r:id="rId34"/>
    </p:embeddedFont>
    <p:embeddedFont>
      <p:font typeface="Lato" charset="0"/>
      <p:regular r:id="rId35"/>
      <p:bold r:id="rId36"/>
      <p:italic r:id="rId37"/>
      <p:boldItalic r:id="rId38"/>
    </p:embeddedFont>
    <p:embeddedFont>
      <p:font typeface="Calibri"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D7E5D21-010A-461D-8A5D-964789BF26A5}">
  <a:tblStyle styleId="{6D7E5D21-010A-461D-8A5D-964789BF26A5}" styleName="Table_0">
    <a:wholeTbl>
      <a:tcTxStyle b="off" i="off">
        <a:font>
          <a:latin typeface="Arial"/>
          <a:ea typeface="Arial"/>
          <a:cs typeface="Arial"/>
        </a:font>
        <a:srgbClr val="1A998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9E9"/>
          </a:solidFill>
        </a:fill>
      </a:tcStyle>
    </a:wholeTbl>
    <a:band1H>
      <a:tcTxStyle/>
      <a:tcStyle>
        <a:tcBdr/>
        <a:fill>
          <a:solidFill>
            <a:srgbClr val="D0D0D0"/>
          </a:solidFill>
        </a:fill>
      </a:tcStyle>
    </a:band1H>
    <a:band2H>
      <a:tcTxStyle/>
      <a:tcStyle>
        <a:tcBdr/>
      </a:tcStyle>
    </a:band2H>
    <a:band1V>
      <a:tcTxStyle/>
      <a:tcStyle>
        <a:tcBdr/>
        <a:fill>
          <a:solidFill>
            <a:srgbClr val="D0D0D0"/>
          </a:solidFill>
        </a:fill>
      </a:tcStyle>
    </a:band1V>
    <a:band2V>
      <a:tcTxStyle/>
      <a:tcStyle>
        <a:tcBdr/>
      </a:tcStyle>
    </a:band2V>
    <a:lastCol>
      <a:tcTxStyle b="on" i="off">
        <a:font>
          <a:latin typeface="Arial"/>
          <a:ea typeface="Arial"/>
          <a:cs typeface="Arial"/>
        </a:font>
        <a:srgbClr val="FFFFFF"/>
      </a:tcTxStyle>
      <a:tcStyle>
        <a:tcBdr/>
        <a:fill>
          <a:solidFill>
            <a:srgbClr val="595959"/>
          </a:solidFill>
        </a:fill>
      </a:tcStyle>
    </a:lastCol>
    <a:firstCol>
      <a:tcTxStyle b="on" i="off">
        <a:font>
          <a:latin typeface="Arial"/>
          <a:ea typeface="Arial"/>
          <a:cs typeface="Arial"/>
        </a:font>
        <a:srgbClr val="FFFFFF"/>
      </a:tcTxStyle>
      <a:tcStyle>
        <a:tcBdr/>
        <a:fill>
          <a:solidFill>
            <a:srgbClr val="59595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59595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59595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666" y="-25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209957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e0c8e57e93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e0c8e57e93_0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e0c8e57e93_0_2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e0c8e57e93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e0c8e57e93_0_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e0c8e57e93_0_2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e0c8e57e93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e0c8e57e93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e0c8e57e93_0_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bf393120c_0_12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bf393120c_0_12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dbf393120c_0_125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dbf393120c_0_12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dbf393120c_0_12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dbf393120c_0_126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ddca469705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ddca469705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ddca469705_0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ddca469705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ddca469705_0_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gddca469705_0_2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dbf393120c_0_12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dbf393120c_0_12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dbf393120c_0_122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e0c8e57e93_0_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e0c8e57e93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e0c8e57e93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e0c8e57e93_2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e0c8e57e93_2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9144000" cy="65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830392" y="1588427"/>
            <a:ext cx="745763"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729450" y="1763267"/>
            <a:ext cx="7688100" cy="2219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9" name="Google Shape;19;p2"/>
          <p:cNvSpPr txBox="1">
            <a:spLocks noGrp="1"/>
          </p:cNvSpPr>
          <p:nvPr>
            <p:ph type="subTitle" idx="1"/>
          </p:nvPr>
        </p:nvSpPr>
        <p:spPr>
          <a:xfrm>
            <a:off x="729627" y="4230533"/>
            <a:ext cx="7688100" cy="721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20" name="Google Shape;20;p2"/>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830392" y="5558926"/>
            <a:ext cx="745763"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729450" y="978600"/>
            <a:ext cx="7688400" cy="165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2" name="Google Shape;82;p11"/>
          <p:cNvSpPr txBox="1">
            <a:spLocks noGrp="1"/>
          </p:cNvSpPr>
          <p:nvPr>
            <p:ph type="body" idx="1"/>
          </p:nvPr>
        </p:nvSpPr>
        <p:spPr>
          <a:xfrm>
            <a:off x="729450" y="3030517"/>
            <a:ext cx="7688400" cy="2107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83" name="Google Shape;83;p11"/>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200"/>
              </a:spcBef>
              <a:spcAft>
                <a:spcPts val="0"/>
              </a:spcAft>
              <a:buClr>
                <a:schemeClr val="dk1"/>
              </a:buClr>
              <a:buSzPts val="1800"/>
              <a:buChar char="○"/>
              <a:defRPr/>
            </a:lvl2pPr>
            <a:lvl3pPr marL="1371600" lvl="2" indent="-342900" algn="l" rtl="0">
              <a:spcBef>
                <a:spcPts val="1200"/>
              </a:spcBef>
              <a:spcAft>
                <a:spcPts val="0"/>
              </a:spcAft>
              <a:buClr>
                <a:schemeClr val="dk1"/>
              </a:buClr>
              <a:buSzPts val="1800"/>
              <a:buChar char="■"/>
              <a:defRPr/>
            </a:lvl3pPr>
            <a:lvl4pPr marL="1828800" lvl="3" indent="-342900" algn="l" rtl="0">
              <a:spcBef>
                <a:spcPts val="1200"/>
              </a:spcBef>
              <a:spcAft>
                <a:spcPts val="0"/>
              </a:spcAft>
              <a:buClr>
                <a:schemeClr val="dk1"/>
              </a:buClr>
              <a:buSzPts val="1800"/>
              <a:buChar char="●"/>
              <a:defRPr/>
            </a:lvl4pPr>
            <a:lvl5pPr marL="2286000" lvl="4" indent="-342900" algn="l" rtl="0">
              <a:spcBef>
                <a:spcPts val="1200"/>
              </a:spcBef>
              <a:spcAft>
                <a:spcPts val="0"/>
              </a:spcAft>
              <a:buClr>
                <a:schemeClr val="dk1"/>
              </a:buClr>
              <a:buSzPts val="1800"/>
              <a:buChar char="○"/>
              <a:defRPr/>
            </a:lvl5pPr>
            <a:lvl6pPr marL="2743200" lvl="5" indent="-342900" algn="l" rtl="0">
              <a:spcBef>
                <a:spcPts val="1200"/>
              </a:spcBef>
              <a:spcAft>
                <a:spcPts val="0"/>
              </a:spcAft>
              <a:buClr>
                <a:schemeClr val="dk1"/>
              </a:buClr>
              <a:buSzPts val="1800"/>
              <a:buChar char="■"/>
              <a:defRPr/>
            </a:lvl6pPr>
            <a:lvl7pPr marL="3200400" lvl="6" indent="-342900" algn="l" rtl="0">
              <a:spcBef>
                <a:spcPts val="1200"/>
              </a:spcBef>
              <a:spcAft>
                <a:spcPts val="0"/>
              </a:spcAft>
              <a:buClr>
                <a:schemeClr val="dk1"/>
              </a:buClr>
              <a:buSzPts val="1800"/>
              <a:buChar char="●"/>
              <a:defRPr/>
            </a:lvl7pPr>
            <a:lvl8pPr marL="3657600" lvl="7" indent="-342900" algn="l" rtl="0">
              <a:spcBef>
                <a:spcPts val="1200"/>
              </a:spcBef>
              <a:spcAft>
                <a:spcPts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a:endParaRPr/>
          </a:p>
        </p:txBody>
      </p:sp>
      <p:sp>
        <p:nvSpPr>
          <p:cNvPr id="89" name="Google Shape;89;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830392" y="1588427"/>
            <a:ext cx="745763"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729450" y="1763267"/>
            <a:ext cx="7688400" cy="202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6" name="Google Shape;26;p3"/>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830392" y="1588427"/>
            <a:ext cx="745763"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729450" y="1758200"/>
            <a:ext cx="7688700" cy="7137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3" name="Google Shape;33;p4"/>
          <p:cNvSpPr txBox="1">
            <a:spLocks noGrp="1"/>
          </p:cNvSpPr>
          <p:nvPr>
            <p:ph type="body" idx="1"/>
          </p:nvPr>
        </p:nvSpPr>
        <p:spPr>
          <a:xfrm>
            <a:off x="729450" y="2771833"/>
            <a:ext cx="7688700" cy="3014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4" name="Google Shape;34;p4"/>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830392" y="1588427"/>
            <a:ext cx="745763"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729450" y="1758200"/>
            <a:ext cx="7688400" cy="7137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1" name="Google Shape;41;p5"/>
          <p:cNvSpPr txBox="1">
            <a:spLocks noGrp="1"/>
          </p:cNvSpPr>
          <p:nvPr>
            <p:ph type="body" idx="1"/>
          </p:nvPr>
        </p:nvSpPr>
        <p:spPr>
          <a:xfrm>
            <a:off x="729325" y="2771833"/>
            <a:ext cx="3774300" cy="3014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2" name="Google Shape;42;p5"/>
          <p:cNvSpPr txBox="1">
            <a:spLocks noGrp="1"/>
          </p:cNvSpPr>
          <p:nvPr>
            <p:ph type="body" idx="2"/>
          </p:nvPr>
        </p:nvSpPr>
        <p:spPr>
          <a:xfrm>
            <a:off x="4643604" y="2771833"/>
            <a:ext cx="3774300" cy="3014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3" name="Google Shape;43;p5"/>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830392" y="1588427"/>
            <a:ext cx="745763"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729450" y="1758200"/>
            <a:ext cx="7688400" cy="7137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0" name="Google Shape;50;p6"/>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830392" y="1588427"/>
            <a:ext cx="745763"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730000" y="1758200"/>
            <a:ext cx="3300900" cy="18420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7" name="Google Shape;57;p7"/>
          <p:cNvSpPr txBox="1">
            <a:spLocks noGrp="1"/>
          </p:cNvSpPr>
          <p:nvPr>
            <p:ph type="body" idx="1"/>
          </p:nvPr>
        </p:nvSpPr>
        <p:spPr>
          <a:xfrm>
            <a:off x="721225" y="3708967"/>
            <a:ext cx="3300900" cy="2130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8" name="Google Shape;58;p7"/>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830392" y="5558926"/>
            <a:ext cx="745763"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729450" y="1152400"/>
            <a:ext cx="7021200" cy="39801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4" name="Google Shape;64;p8"/>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830392" y="1588427"/>
            <a:ext cx="745763"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730000" y="1758200"/>
            <a:ext cx="3300900" cy="22497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71" name="Google Shape;71;p9"/>
          <p:cNvSpPr txBox="1">
            <a:spLocks noGrp="1"/>
          </p:cNvSpPr>
          <p:nvPr>
            <p:ph type="subTitle" idx="1"/>
          </p:nvPr>
        </p:nvSpPr>
        <p:spPr>
          <a:xfrm>
            <a:off x="724950" y="4215367"/>
            <a:ext cx="3300900" cy="1011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72" name="Google Shape;72;p9"/>
          <p:cNvSpPr txBox="1">
            <a:spLocks noGrp="1"/>
          </p:cNvSpPr>
          <p:nvPr>
            <p:ph type="body" idx="2"/>
          </p:nvPr>
        </p:nvSpPr>
        <p:spPr>
          <a:xfrm>
            <a:off x="5174225" y="1803500"/>
            <a:ext cx="3374400" cy="4034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3" name="Google Shape;73;p9"/>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724950" y="5830068"/>
            <a:ext cx="7697400" cy="614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6" name="Google Shape;76;p10"/>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8536302" y="6333134"/>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729450" y="1763267"/>
            <a:ext cx="7688100" cy="2219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168DBA"/>
              </a:buClr>
              <a:buSzPct val="100000"/>
              <a:buFont typeface="Arial"/>
              <a:buNone/>
            </a:pPr>
            <a:r>
              <a:rPr lang="en-US" sz="5000" b="0" dirty="0">
                <a:solidFill>
                  <a:srgbClr val="168DBA"/>
                </a:solidFill>
                <a:latin typeface="Century Gothic"/>
                <a:ea typeface="Century Gothic"/>
                <a:cs typeface="Century Gothic"/>
                <a:sym typeface="Century Gothic"/>
              </a:rPr>
              <a:t>Detection of Human Biological Emotions using </a:t>
            </a:r>
            <a:r>
              <a:rPr lang="en-US" sz="5000" b="0" dirty="0" err="1">
                <a:solidFill>
                  <a:srgbClr val="168DBA"/>
                </a:solidFill>
                <a:latin typeface="Century Gothic"/>
                <a:ea typeface="Century Gothic"/>
                <a:cs typeface="Century Gothic"/>
                <a:sym typeface="Century Gothic"/>
              </a:rPr>
              <a:t>OpenCV</a:t>
            </a:r>
            <a:r>
              <a:rPr lang="en-US" sz="5000" b="0" dirty="0">
                <a:solidFill>
                  <a:srgbClr val="168DBA"/>
                </a:solidFill>
                <a:latin typeface="Century Gothic"/>
                <a:ea typeface="Century Gothic"/>
                <a:cs typeface="Century Gothic"/>
                <a:sym typeface="Century Gothic"/>
              </a:rPr>
              <a:t> and </a:t>
            </a:r>
            <a:r>
              <a:rPr lang="en-US" sz="5000" b="0" dirty="0" err="1">
                <a:solidFill>
                  <a:srgbClr val="168DBA"/>
                </a:solidFill>
                <a:latin typeface="Century Gothic"/>
                <a:ea typeface="Century Gothic"/>
                <a:cs typeface="Century Gothic"/>
                <a:sym typeface="Century Gothic"/>
              </a:rPr>
              <a:t>TensorFlow</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23" descr="D:\compiler design\scrnli_6_6_2021_12-12-00 PM.png"/>
          <p:cNvPicPr preferRelativeResize="0"/>
          <p:nvPr/>
        </p:nvPicPr>
        <p:blipFill rotWithShape="1">
          <a:blip r:embed="rId3">
            <a:alphaModFix/>
          </a:blip>
          <a:srcRect/>
          <a:stretch/>
        </p:blipFill>
        <p:spPr>
          <a:xfrm>
            <a:off x="395536" y="260648"/>
            <a:ext cx="7964783" cy="597666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4"/>
          <p:cNvSpPr txBox="1"/>
          <p:nvPr/>
        </p:nvSpPr>
        <p:spPr>
          <a:xfrm>
            <a:off x="55950" y="582400"/>
            <a:ext cx="90321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dirty="0" err="1">
                <a:latin typeface="Calibri" pitchFamily="34" charset="0"/>
                <a:cs typeface="Calibri" pitchFamily="34" charset="0"/>
              </a:rPr>
              <a:t>Fit_generator</a:t>
            </a:r>
            <a:r>
              <a:rPr lang="en-US" sz="1800" b="1" dirty="0" smtClean="0">
                <a:latin typeface="Calibri" pitchFamily="34" charset="0"/>
                <a:cs typeface="Calibri" pitchFamily="34" charset="0"/>
              </a:rPr>
              <a:t>: </a:t>
            </a:r>
            <a:r>
              <a:rPr lang="en-US" sz="1800" dirty="0" smtClean="0">
                <a:latin typeface="Calibri" pitchFamily="34" charset="0"/>
                <a:cs typeface="Calibri" pitchFamily="34" charset="0"/>
              </a:rPr>
              <a:t>It </a:t>
            </a:r>
            <a:r>
              <a:rPr lang="en-US" sz="1800" dirty="0">
                <a:latin typeface="Calibri" pitchFamily="34" charset="0"/>
                <a:cs typeface="Calibri" pitchFamily="34" charset="0"/>
              </a:rPr>
              <a:t>requires two generators, one for the training data and another for validation. both of them should return a tuple (inputs, targets) as well as can be instance of Sequence class.</a:t>
            </a:r>
            <a:endParaRPr sz="1800" dirty="0">
              <a:latin typeface="Calibri" pitchFamily="34" charset="0"/>
              <a:cs typeface="Calibri" pitchFamily="34" charset="0"/>
            </a:endParaRPr>
          </a:p>
          <a:p>
            <a:pPr marL="0" lvl="0" indent="0" algn="l" rtl="0">
              <a:spcBef>
                <a:spcPts val="0"/>
              </a:spcBef>
              <a:spcAft>
                <a:spcPts val="0"/>
              </a:spcAft>
              <a:buNone/>
            </a:pPr>
            <a:endParaRPr sz="1800" dirty="0">
              <a:latin typeface="Calibri" pitchFamily="34" charset="0"/>
              <a:cs typeface="Calibri" pitchFamily="34" charset="0"/>
            </a:endParaRPr>
          </a:p>
        </p:txBody>
      </p:sp>
      <p:pic>
        <p:nvPicPr>
          <p:cNvPr id="171" name="Google Shape;171;p24"/>
          <p:cNvPicPr preferRelativeResize="0"/>
          <p:nvPr/>
        </p:nvPicPr>
        <p:blipFill>
          <a:blip r:embed="rId3">
            <a:alphaModFix/>
          </a:blip>
          <a:stretch>
            <a:fillRect/>
          </a:stretch>
        </p:blipFill>
        <p:spPr>
          <a:xfrm>
            <a:off x="718535" y="1672100"/>
            <a:ext cx="6281450" cy="732050"/>
          </a:xfrm>
          <a:prstGeom prst="rect">
            <a:avLst/>
          </a:prstGeom>
          <a:noFill/>
          <a:ln>
            <a:noFill/>
          </a:ln>
        </p:spPr>
      </p:pic>
      <p:sp>
        <p:nvSpPr>
          <p:cNvPr id="172" name="Google Shape;172;p24"/>
          <p:cNvSpPr txBox="1"/>
          <p:nvPr/>
        </p:nvSpPr>
        <p:spPr>
          <a:xfrm>
            <a:off x="123300" y="2550340"/>
            <a:ext cx="8593200" cy="156963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dirty="0">
                <a:latin typeface="Calibri" pitchFamily="34" charset="0"/>
                <a:ea typeface="Lato"/>
                <a:cs typeface="Calibri" pitchFamily="34" charset="0"/>
                <a:sym typeface="Lato"/>
              </a:rPr>
              <a:t>Training using the data generator</a:t>
            </a:r>
            <a:endParaRPr sz="1800" b="1" dirty="0">
              <a:latin typeface="Calibri" pitchFamily="34" charset="0"/>
              <a:ea typeface="Lato"/>
              <a:cs typeface="Calibri" pitchFamily="34" charset="0"/>
              <a:sym typeface="Lato"/>
            </a:endParaRPr>
          </a:p>
          <a:p>
            <a:pPr marL="0" lvl="0" indent="457200" algn="l" rtl="0">
              <a:spcBef>
                <a:spcPts val="0"/>
              </a:spcBef>
              <a:spcAft>
                <a:spcPts val="0"/>
              </a:spcAft>
              <a:buNone/>
            </a:pPr>
            <a:r>
              <a:rPr lang="en-US" sz="1800" dirty="0">
                <a:latin typeface="Calibri" pitchFamily="34" charset="0"/>
                <a:ea typeface="Lato"/>
                <a:cs typeface="Calibri" pitchFamily="34" charset="0"/>
                <a:sym typeface="Lato"/>
              </a:rPr>
              <a:t>This is where </a:t>
            </a:r>
            <a:r>
              <a:rPr lang="en-US" sz="1800" dirty="0" err="1">
                <a:latin typeface="Calibri" pitchFamily="34" charset="0"/>
                <a:ea typeface="Lato"/>
                <a:cs typeface="Calibri" pitchFamily="34" charset="0"/>
                <a:sym typeface="Lato"/>
              </a:rPr>
              <a:t>Keras</a:t>
            </a:r>
            <a:r>
              <a:rPr lang="en-US" sz="1800" dirty="0">
                <a:latin typeface="Calibri" pitchFamily="34" charset="0"/>
                <a:ea typeface="Lato"/>
                <a:cs typeface="Calibri" pitchFamily="34" charset="0"/>
                <a:sym typeface="Lato"/>
              </a:rPr>
              <a:t> shines and provides these training abstractions which allow you to quickly train your models. This is very good for rapid prototyping. And the training samples would be generated on the fly using multi-processing [if it is enabled] thereby making the training faster.</a:t>
            </a:r>
            <a:endParaRPr sz="1800" dirty="0">
              <a:latin typeface="Calibri" pitchFamily="34" charset="0"/>
              <a:ea typeface="Lato"/>
              <a:cs typeface="Calibri" pitchFamily="34" charset="0"/>
              <a:sym typeface="Lato"/>
            </a:endParaRPr>
          </a:p>
        </p:txBody>
      </p:sp>
      <p:pic>
        <p:nvPicPr>
          <p:cNvPr id="173" name="Google Shape;173;p24"/>
          <p:cNvPicPr preferRelativeResize="0"/>
          <p:nvPr/>
        </p:nvPicPr>
        <p:blipFill>
          <a:blip r:embed="rId4">
            <a:alphaModFix/>
          </a:blip>
          <a:stretch>
            <a:fillRect/>
          </a:stretch>
        </p:blipFill>
        <p:spPr>
          <a:xfrm>
            <a:off x="0" y="4119970"/>
            <a:ext cx="9144001" cy="2355036"/>
          </a:xfrm>
          <a:prstGeom prst="rect">
            <a:avLst/>
          </a:prstGeom>
          <a:noFill/>
          <a:ln>
            <a:noFill/>
          </a:ln>
        </p:spPr>
      </p:pic>
      <p:sp>
        <p:nvSpPr>
          <p:cNvPr id="174" name="Google Shape;174;p24"/>
          <p:cNvSpPr txBox="1"/>
          <p:nvPr/>
        </p:nvSpPr>
        <p:spPr>
          <a:xfrm>
            <a:off x="123300" y="77050"/>
            <a:ext cx="4865260" cy="5231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dirty="0" smtClean="0">
                <a:latin typeface="Calibri"/>
                <a:ea typeface="Calibri"/>
                <a:cs typeface="Calibri"/>
                <a:sym typeface="Calibri"/>
              </a:rPr>
              <a:t>Model Training</a:t>
            </a:r>
            <a:endParaRPr sz="2200" b="1" dirty="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p:nvPr/>
        </p:nvSpPr>
        <p:spPr>
          <a:xfrm>
            <a:off x="285950" y="89575"/>
            <a:ext cx="9080100" cy="406262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latin typeface="Calibri" pitchFamily="34" charset="0"/>
                <a:ea typeface="Lato"/>
                <a:cs typeface="Calibri" pitchFamily="34" charset="0"/>
                <a:sym typeface="Lato"/>
              </a:rPr>
              <a:t>Model generator parameters:</a:t>
            </a:r>
            <a:endParaRPr sz="2000" b="1" dirty="0">
              <a:latin typeface="Calibri" pitchFamily="34" charset="0"/>
              <a:ea typeface="Lato"/>
              <a:cs typeface="Calibri" pitchFamily="34" charset="0"/>
              <a:sym typeface="Lato"/>
            </a:endParaRPr>
          </a:p>
          <a:p>
            <a:pPr marL="0" lvl="0" indent="0" algn="l" rtl="0">
              <a:spcBef>
                <a:spcPts val="0"/>
              </a:spcBef>
              <a:spcAft>
                <a:spcPts val="0"/>
              </a:spcAft>
              <a:buNone/>
            </a:pPr>
            <a:endParaRPr sz="1800" dirty="0">
              <a:latin typeface="Calibri" pitchFamily="34" charset="0"/>
              <a:ea typeface="Lato"/>
              <a:cs typeface="Calibri" pitchFamily="34" charset="0"/>
              <a:sym typeface="Lato"/>
            </a:endParaRPr>
          </a:p>
          <a:p>
            <a:pPr marL="0" lvl="0" indent="0" algn="l" rtl="0">
              <a:spcBef>
                <a:spcPts val="0"/>
              </a:spcBef>
              <a:spcAft>
                <a:spcPts val="0"/>
              </a:spcAft>
              <a:buNone/>
            </a:pPr>
            <a:r>
              <a:rPr lang="en-US" sz="1800" dirty="0">
                <a:latin typeface="Calibri" pitchFamily="34" charset="0"/>
                <a:ea typeface="Lato"/>
                <a:cs typeface="Calibri" pitchFamily="34" charset="0"/>
                <a:sym typeface="Lato"/>
              </a:rPr>
              <a:t>1) </a:t>
            </a:r>
            <a:r>
              <a:rPr lang="en-US" sz="1800" dirty="0" err="1">
                <a:latin typeface="Calibri" pitchFamily="34" charset="0"/>
                <a:ea typeface="Lato"/>
                <a:cs typeface="Calibri" pitchFamily="34" charset="0"/>
                <a:sym typeface="Lato"/>
              </a:rPr>
              <a:t>steps_per_epoch</a:t>
            </a:r>
            <a:r>
              <a:rPr lang="en-US" sz="1800" dirty="0">
                <a:latin typeface="Calibri" pitchFamily="34" charset="0"/>
                <a:ea typeface="Lato"/>
                <a:cs typeface="Calibri" pitchFamily="34" charset="0"/>
                <a:sym typeface="Lato"/>
              </a:rPr>
              <a:t>: Integer. </a:t>
            </a:r>
            <a:endParaRPr sz="1800" dirty="0">
              <a:latin typeface="Calibri" pitchFamily="34" charset="0"/>
              <a:ea typeface="Lato"/>
              <a:cs typeface="Calibri" pitchFamily="34" charset="0"/>
              <a:sym typeface="Lato"/>
            </a:endParaRPr>
          </a:p>
          <a:p>
            <a:pPr marL="0" lvl="0" indent="0" algn="l" rtl="0">
              <a:spcBef>
                <a:spcPts val="0"/>
              </a:spcBef>
              <a:spcAft>
                <a:spcPts val="0"/>
              </a:spcAft>
              <a:buNone/>
            </a:pPr>
            <a:r>
              <a:rPr lang="en-US" sz="1800" dirty="0">
                <a:latin typeface="Calibri" pitchFamily="34" charset="0"/>
                <a:ea typeface="Lato"/>
                <a:cs typeface="Calibri" pitchFamily="34" charset="0"/>
                <a:sym typeface="Lato"/>
              </a:rPr>
              <a:t>2) epochs: Integer. </a:t>
            </a:r>
            <a:endParaRPr sz="1800" dirty="0">
              <a:latin typeface="Calibri" pitchFamily="34" charset="0"/>
              <a:ea typeface="Lato"/>
              <a:cs typeface="Calibri" pitchFamily="34" charset="0"/>
              <a:sym typeface="Lato"/>
            </a:endParaRPr>
          </a:p>
          <a:p>
            <a:pPr marL="0" lvl="0" indent="0" algn="l" rtl="0">
              <a:spcBef>
                <a:spcPts val="0"/>
              </a:spcBef>
              <a:spcAft>
                <a:spcPts val="0"/>
              </a:spcAft>
              <a:buNone/>
            </a:pPr>
            <a:r>
              <a:rPr lang="en-US" sz="1800" dirty="0">
                <a:latin typeface="Calibri" pitchFamily="34" charset="0"/>
                <a:ea typeface="Lato"/>
                <a:cs typeface="Calibri" pitchFamily="34" charset="0"/>
                <a:sym typeface="Lato"/>
              </a:rPr>
              <a:t>3) workers: Integer.</a:t>
            </a:r>
            <a:endParaRPr sz="1800" dirty="0">
              <a:latin typeface="Calibri" pitchFamily="34" charset="0"/>
              <a:ea typeface="Lato"/>
              <a:cs typeface="Calibri" pitchFamily="34" charset="0"/>
              <a:sym typeface="Lato"/>
            </a:endParaRPr>
          </a:p>
          <a:p>
            <a:pPr marL="0" lvl="0" indent="0" algn="l" rtl="0">
              <a:spcBef>
                <a:spcPts val="0"/>
              </a:spcBef>
              <a:spcAft>
                <a:spcPts val="0"/>
              </a:spcAft>
              <a:buNone/>
            </a:pPr>
            <a:r>
              <a:rPr lang="en-US" sz="1800" dirty="0">
                <a:latin typeface="Calibri" pitchFamily="34" charset="0"/>
                <a:ea typeface="Lato"/>
                <a:cs typeface="Calibri" pitchFamily="34" charset="0"/>
                <a:sym typeface="Lato"/>
              </a:rPr>
              <a:t>4) </a:t>
            </a:r>
            <a:r>
              <a:rPr lang="en-US" sz="1800" dirty="0" err="1">
                <a:latin typeface="Calibri" pitchFamily="34" charset="0"/>
                <a:ea typeface="Lato"/>
                <a:cs typeface="Calibri" pitchFamily="34" charset="0"/>
                <a:sym typeface="Lato"/>
              </a:rPr>
              <a:t>use_multiprocessing</a:t>
            </a:r>
            <a:r>
              <a:rPr lang="en-US" sz="1800" dirty="0">
                <a:latin typeface="Calibri" pitchFamily="34" charset="0"/>
                <a:ea typeface="Lato"/>
                <a:cs typeface="Calibri" pitchFamily="34" charset="0"/>
                <a:sym typeface="Lato"/>
              </a:rPr>
              <a:t>: Boolean.</a:t>
            </a:r>
            <a:endParaRPr sz="1800" dirty="0">
              <a:latin typeface="Calibri" pitchFamily="34" charset="0"/>
              <a:ea typeface="Lato"/>
              <a:cs typeface="Calibri" pitchFamily="34" charset="0"/>
              <a:sym typeface="Lato"/>
            </a:endParaRPr>
          </a:p>
          <a:p>
            <a:pPr marL="0" lvl="0" indent="0" algn="l" rtl="0">
              <a:spcBef>
                <a:spcPts val="0"/>
              </a:spcBef>
              <a:spcAft>
                <a:spcPts val="0"/>
              </a:spcAft>
              <a:buNone/>
            </a:pPr>
            <a:r>
              <a:rPr lang="en-US" sz="1800" dirty="0">
                <a:latin typeface="Calibri" pitchFamily="34" charset="0"/>
                <a:ea typeface="Lato"/>
                <a:cs typeface="Calibri" pitchFamily="34" charset="0"/>
                <a:sym typeface="Lato"/>
              </a:rPr>
              <a:t> 	If True, use process-based threading. </a:t>
            </a:r>
            <a:endParaRPr sz="1800" dirty="0">
              <a:latin typeface="Calibri" pitchFamily="34" charset="0"/>
              <a:ea typeface="Lato"/>
              <a:cs typeface="Calibri" pitchFamily="34" charset="0"/>
              <a:sym typeface="Lato"/>
            </a:endParaRPr>
          </a:p>
          <a:p>
            <a:pPr marL="0" lvl="0" indent="457200" algn="l" rtl="0">
              <a:spcBef>
                <a:spcPts val="0"/>
              </a:spcBef>
              <a:spcAft>
                <a:spcPts val="0"/>
              </a:spcAft>
              <a:buNone/>
            </a:pPr>
            <a:r>
              <a:rPr lang="en-US" sz="1800" dirty="0">
                <a:latin typeface="Calibri" pitchFamily="34" charset="0"/>
                <a:ea typeface="Lato"/>
                <a:cs typeface="Calibri" pitchFamily="34" charset="0"/>
                <a:sym typeface="Lato"/>
              </a:rPr>
              <a:t>If unspecified, </a:t>
            </a:r>
            <a:r>
              <a:rPr lang="en-US" sz="1800" dirty="0" err="1">
                <a:latin typeface="Calibri" pitchFamily="34" charset="0"/>
                <a:ea typeface="Lato"/>
                <a:cs typeface="Calibri" pitchFamily="34" charset="0"/>
                <a:sym typeface="Lato"/>
              </a:rPr>
              <a:t>use_multiprocessing</a:t>
            </a:r>
            <a:r>
              <a:rPr lang="en-US" sz="1800" dirty="0">
                <a:latin typeface="Calibri" pitchFamily="34" charset="0"/>
                <a:ea typeface="Lato"/>
                <a:cs typeface="Calibri" pitchFamily="34" charset="0"/>
                <a:sym typeface="Lato"/>
              </a:rPr>
              <a:t> will default to False. </a:t>
            </a:r>
            <a:endParaRPr sz="1800" dirty="0">
              <a:latin typeface="Calibri" pitchFamily="34" charset="0"/>
              <a:ea typeface="Lato"/>
              <a:cs typeface="Calibri" pitchFamily="34" charset="0"/>
              <a:sym typeface="Lato"/>
            </a:endParaRPr>
          </a:p>
          <a:p>
            <a:pPr marL="0" lvl="0" indent="0" algn="l" rtl="0">
              <a:spcBef>
                <a:spcPts val="0"/>
              </a:spcBef>
              <a:spcAft>
                <a:spcPts val="0"/>
              </a:spcAft>
              <a:buNone/>
            </a:pPr>
            <a:r>
              <a:rPr lang="en-US" sz="1800" dirty="0">
                <a:latin typeface="Calibri" pitchFamily="34" charset="0"/>
                <a:ea typeface="Lato"/>
                <a:cs typeface="Calibri" pitchFamily="34" charset="0"/>
                <a:sym typeface="Lato"/>
              </a:rPr>
              <a:t>5) </a:t>
            </a:r>
            <a:r>
              <a:rPr lang="en-US" sz="1800" dirty="0" err="1">
                <a:latin typeface="Calibri" pitchFamily="34" charset="0"/>
                <a:ea typeface="Lato"/>
                <a:cs typeface="Calibri" pitchFamily="34" charset="0"/>
                <a:sym typeface="Lato"/>
              </a:rPr>
              <a:t>validation_data</a:t>
            </a:r>
            <a:r>
              <a:rPr lang="en-US" sz="1800" dirty="0">
                <a:latin typeface="Calibri" pitchFamily="34" charset="0"/>
                <a:ea typeface="Lato"/>
                <a:cs typeface="Calibri" pitchFamily="34" charset="0"/>
                <a:sym typeface="Lato"/>
              </a:rPr>
              <a:t>: \</a:t>
            </a:r>
            <a:endParaRPr sz="1800" dirty="0">
              <a:latin typeface="Calibri" pitchFamily="34" charset="0"/>
              <a:ea typeface="Lato"/>
              <a:cs typeface="Calibri" pitchFamily="34" charset="0"/>
              <a:sym typeface="Lato"/>
            </a:endParaRPr>
          </a:p>
          <a:p>
            <a:pPr marL="0" lvl="0" indent="457200" algn="l" rtl="0">
              <a:spcBef>
                <a:spcPts val="0"/>
              </a:spcBef>
              <a:spcAft>
                <a:spcPts val="0"/>
              </a:spcAft>
              <a:buNone/>
            </a:pPr>
            <a:r>
              <a:rPr lang="en-US" sz="1800" dirty="0">
                <a:latin typeface="Calibri" pitchFamily="34" charset="0"/>
                <a:ea typeface="Lato"/>
                <a:cs typeface="Calibri" pitchFamily="34" charset="0"/>
                <a:sym typeface="Lato"/>
              </a:rPr>
              <a:t>â€£ a generator or a Sequence object for the validation data</a:t>
            </a:r>
            <a:endParaRPr sz="1800" dirty="0">
              <a:latin typeface="Calibri" pitchFamily="34" charset="0"/>
              <a:ea typeface="Lato"/>
              <a:cs typeface="Calibri" pitchFamily="34" charset="0"/>
              <a:sym typeface="Lato"/>
            </a:endParaRPr>
          </a:p>
          <a:p>
            <a:pPr marL="0" lvl="0" indent="457200" algn="l" rtl="0">
              <a:spcBef>
                <a:spcPts val="0"/>
              </a:spcBef>
              <a:spcAft>
                <a:spcPts val="0"/>
              </a:spcAft>
              <a:buNone/>
            </a:pPr>
            <a:r>
              <a:rPr lang="en-US" sz="1800" dirty="0">
                <a:latin typeface="Calibri" pitchFamily="34" charset="0"/>
                <a:ea typeface="Lato"/>
                <a:cs typeface="Calibri" pitchFamily="34" charset="0"/>
                <a:sym typeface="Lato"/>
              </a:rPr>
              <a:t>â€£ tuple (</a:t>
            </a:r>
            <a:r>
              <a:rPr lang="en-US" sz="1800" dirty="0" err="1">
                <a:latin typeface="Calibri" pitchFamily="34" charset="0"/>
                <a:ea typeface="Lato"/>
                <a:cs typeface="Calibri" pitchFamily="34" charset="0"/>
                <a:sym typeface="Lato"/>
              </a:rPr>
              <a:t>x_val</a:t>
            </a:r>
            <a:r>
              <a:rPr lang="en-US" sz="1800" dirty="0">
                <a:latin typeface="Calibri" pitchFamily="34" charset="0"/>
                <a:ea typeface="Lato"/>
                <a:cs typeface="Calibri" pitchFamily="34" charset="0"/>
                <a:sym typeface="Lato"/>
              </a:rPr>
              <a:t>, </a:t>
            </a:r>
            <a:r>
              <a:rPr lang="en-US" sz="1800" dirty="0" err="1">
                <a:latin typeface="Calibri" pitchFamily="34" charset="0"/>
                <a:ea typeface="Lato"/>
                <a:cs typeface="Calibri" pitchFamily="34" charset="0"/>
                <a:sym typeface="Lato"/>
              </a:rPr>
              <a:t>y_val</a:t>
            </a:r>
            <a:r>
              <a:rPr lang="en-US" sz="1800" dirty="0">
                <a:latin typeface="Calibri" pitchFamily="34" charset="0"/>
                <a:ea typeface="Lato"/>
                <a:cs typeface="Calibri" pitchFamily="34" charset="0"/>
                <a:sym typeface="Lato"/>
              </a:rPr>
              <a:t>)</a:t>
            </a:r>
            <a:endParaRPr sz="1800" dirty="0">
              <a:latin typeface="Calibri" pitchFamily="34" charset="0"/>
              <a:ea typeface="Lato"/>
              <a:cs typeface="Calibri" pitchFamily="34" charset="0"/>
              <a:sym typeface="Lato"/>
            </a:endParaRPr>
          </a:p>
          <a:p>
            <a:pPr marL="0" lvl="0" indent="457200" algn="l" rtl="0">
              <a:spcBef>
                <a:spcPts val="0"/>
              </a:spcBef>
              <a:spcAft>
                <a:spcPts val="0"/>
              </a:spcAft>
              <a:buNone/>
            </a:pPr>
            <a:r>
              <a:rPr lang="en-US" sz="1800" dirty="0">
                <a:latin typeface="Calibri" pitchFamily="34" charset="0"/>
                <a:ea typeface="Lato"/>
                <a:cs typeface="Calibri" pitchFamily="34" charset="0"/>
                <a:sym typeface="Lato"/>
              </a:rPr>
              <a:t>â€£ tuple (</a:t>
            </a:r>
            <a:r>
              <a:rPr lang="en-US" sz="1800" dirty="0" err="1">
                <a:latin typeface="Calibri" pitchFamily="34" charset="0"/>
                <a:ea typeface="Lato"/>
                <a:cs typeface="Calibri" pitchFamily="34" charset="0"/>
                <a:sym typeface="Lato"/>
              </a:rPr>
              <a:t>x_val</a:t>
            </a:r>
            <a:r>
              <a:rPr lang="en-US" sz="1800" dirty="0">
                <a:latin typeface="Calibri" pitchFamily="34" charset="0"/>
                <a:ea typeface="Lato"/>
                <a:cs typeface="Calibri" pitchFamily="34" charset="0"/>
                <a:sym typeface="Lato"/>
              </a:rPr>
              <a:t>, </a:t>
            </a:r>
            <a:r>
              <a:rPr lang="en-US" sz="1800" dirty="0" err="1">
                <a:latin typeface="Calibri" pitchFamily="34" charset="0"/>
                <a:ea typeface="Lato"/>
                <a:cs typeface="Calibri" pitchFamily="34" charset="0"/>
                <a:sym typeface="Lato"/>
              </a:rPr>
              <a:t>y_val</a:t>
            </a:r>
            <a:r>
              <a:rPr lang="en-US" sz="1800" dirty="0">
                <a:latin typeface="Calibri" pitchFamily="34" charset="0"/>
                <a:ea typeface="Lato"/>
                <a:cs typeface="Calibri" pitchFamily="34" charset="0"/>
                <a:sym typeface="Lato"/>
              </a:rPr>
              <a:t>, </a:t>
            </a:r>
            <a:r>
              <a:rPr lang="en-US" sz="1800" dirty="0" err="1">
                <a:latin typeface="Calibri" pitchFamily="34" charset="0"/>
                <a:ea typeface="Lato"/>
                <a:cs typeface="Calibri" pitchFamily="34" charset="0"/>
                <a:sym typeface="Lato"/>
              </a:rPr>
              <a:t>val_sample_weights</a:t>
            </a:r>
            <a:r>
              <a:rPr lang="en-US" sz="1800" dirty="0">
                <a:latin typeface="Calibri" pitchFamily="34" charset="0"/>
                <a:ea typeface="Lato"/>
                <a:cs typeface="Calibri" pitchFamily="34" charset="0"/>
                <a:sym typeface="Lato"/>
              </a:rPr>
              <a:t>)</a:t>
            </a:r>
            <a:endParaRPr sz="1800" dirty="0">
              <a:latin typeface="Calibri" pitchFamily="34" charset="0"/>
              <a:ea typeface="Lato"/>
              <a:cs typeface="Calibri" pitchFamily="34" charset="0"/>
              <a:sym typeface="Lato"/>
            </a:endParaRPr>
          </a:p>
          <a:p>
            <a:pPr marL="457200" lvl="0" indent="457200" algn="l" rtl="0">
              <a:spcBef>
                <a:spcPts val="0"/>
              </a:spcBef>
              <a:spcAft>
                <a:spcPts val="0"/>
              </a:spcAft>
              <a:buNone/>
            </a:pPr>
            <a:r>
              <a:rPr lang="en-US" sz="1800" dirty="0">
                <a:latin typeface="Calibri" pitchFamily="34" charset="0"/>
                <a:ea typeface="Lato"/>
                <a:cs typeface="Calibri" pitchFamily="34" charset="0"/>
                <a:sym typeface="Lato"/>
              </a:rPr>
              <a:t>on which to evaluate the loss and any model metrics at the end of each epoch.</a:t>
            </a:r>
            <a:endParaRPr sz="1800" dirty="0">
              <a:latin typeface="Calibri" pitchFamily="34" charset="0"/>
              <a:ea typeface="Lato"/>
              <a:cs typeface="Calibri" pitchFamily="34" charset="0"/>
              <a:sym typeface="Lato"/>
            </a:endParaRPr>
          </a:p>
          <a:p>
            <a:pPr marL="0" lvl="0" indent="0" algn="l" rtl="0">
              <a:spcBef>
                <a:spcPts val="0"/>
              </a:spcBef>
              <a:spcAft>
                <a:spcPts val="0"/>
              </a:spcAft>
              <a:buNone/>
            </a:pPr>
            <a:r>
              <a:rPr lang="en-US" sz="1800" dirty="0">
                <a:latin typeface="Calibri" pitchFamily="34" charset="0"/>
                <a:ea typeface="Lato"/>
                <a:cs typeface="Calibri" pitchFamily="34" charset="0"/>
                <a:sym typeface="Lato"/>
              </a:rPr>
              <a:t>6) </a:t>
            </a:r>
            <a:r>
              <a:rPr lang="en-US" sz="1800" dirty="0" err="1">
                <a:latin typeface="Calibri" pitchFamily="34" charset="0"/>
                <a:ea typeface="Lato"/>
                <a:cs typeface="Calibri" pitchFamily="34" charset="0"/>
                <a:sym typeface="Lato"/>
              </a:rPr>
              <a:t>validation_steps</a:t>
            </a:r>
            <a:r>
              <a:rPr lang="en-US" sz="1800" dirty="0">
                <a:latin typeface="Calibri" pitchFamily="34" charset="0"/>
                <a:ea typeface="Lato"/>
                <a:cs typeface="Calibri" pitchFamily="34" charset="0"/>
                <a:sym typeface="Lato"/>
              </a:rPr>
              <a:t>: Only relevant if </a:t>
            </a:r>
            <a:r>
              <a:rPr lang="en-US" sz="1800" dirty="0" err="1">
                <a:latin typeface="Calibri" pitchFamily="34" charset="0"/>
                <a:ea typeface="Lato"/>
                <a:cs typeface="Calibri" pitchFamily="34" charset="0"/>
                <a:sym typeface="Lato"/>
              </a:rPr>
              <a:t>validation_data</a:t>
            </a:r>
            <a:r>
              <a:rPr lang="en-US" sz="1800" dirty="0">
                <a:latin typeface="Calibri" pitchFamily="34" charset="0"/>
                <a:ea typeface="Lato"/>
                <a:cs typeface="Calibri" pitchFamily="34" charset="0"/>
                <a:sym typeface="Lato"/>
              </a:rPr>
              <a:t> is a generator. </a:t>
            </a:r>
            <a:endParaRPr sz="1800" dirty="0">
              <a:latin typeface="Calibri" pitchFamily="34" charset="0"/>
              <a:ea typeface="Lato"/>
              <a:cs typeface="Calibri" pitchFamily="34" charset="0"/>
              <a:sym typeface="Lato"/>
            </a:endParaRPr>
          </a:p>
        </p:txBody>
      </p:sp>
      <p:sp>
        <p:nvSpPr>
          <p:cNvPr id="181" name="Google Shape;181;p25"/>
          <p:cNvSpPr txBox="1"/>
          <p:nvPr/>
        </p:nvSpPr>
        <p:spPr>
          <a:xfrm>
            <a:off x="285950" y="4392200"/>
            <a:ext cx="8691900" cy="160040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err="1">
                <a:latin typeface="Calibri" pitchFamily="34" charset="0"/>
                <a:ea typeface="Lato"/>
                <a:cs typeface="Calibri" pitchFamily="34" charset="0"/>
                <a:sym typeface="Lato"/>
              </a:rPr>
              <a:t>Categorical_Crossentropy</a:t>
            </a:r>
            <a:r>
              <a:rPr lang="en-US" sz="2000" dirty="0">
                <a:latin typeface="Calibri" pitchFamily="34" charset="0"/>
                <a:ea typeface="Lato"/>
                <a:cs typeface="Calibri" pitchFamily="34" charset="0"/>
                <a:sym typeface="Lato"/>
              </a:rPr>
              <a:t> :</a:t>
            </a:r>
            <a:endParaRPr sz="2000" dirty="0">
              <a:latin typeface="Calibri" pitchFamily="34" charset="0"/>
              <a:ea typeface="Lato"/>
              <a:cs typeface="Calibri" pitchFamily="34" charset="0"/>
              <a:sym typeface="Lato"/>
            </a:endParaRPr>
          </a:p>
          <a:p>
            <a:pPr marL="0" lvl="0" indent="457200" algn="l" rtl="0">
              <a:spcBef>
                <a:spcPts val="0"/>
              </a:spcBef>
              <a:spcAft>
                <a:spcPts val="0"/>
              </a:spcAft>
              <a:buNone/>
            </a:pPr>
            <a:r>
              <a:rPr lang="en-US" sz="1800" dirty="0">
                <a:latin typeface="Calibri" pitchFamily="34" charset="0"/>
                <a:ea typeface="Lato"/>
                <a:cs typeface="Calibri" pitchFamily="34" charset="0"/>
                <a:sym typeface="Lato"/>
              </a:rPr>
              <a:t>Computes the cross entropy loss between the labels and predictions.</a:t>
            </a:r>
            <a:endParaRPr sz="1800" dirty="0">
              <a:latin typeface="Calibri" pitchFamily="34" charset="0"/>
              <a:ea typeface="Lato"/>
              <a:cs typeface="Calibri" pitchFamily="34" charset="0"/>
              <a:sym typeface="Lato"/>
            </a:endParaRPr>
          </a:p>
          <a:p>
            <a:pPr marL="0" lvl="0" indent="0" algn="l" rtl="0">
              <a:spcBef>
                <a:spcPts val="0"/>
              </a:spcBef>
              <a:spcAft>
                <a:spcPts val="0"/>
              </a:spcAft>
              <a:buNone/>
            </a:pPr>
            <a:r>
              <a:rPr lang="en-US" sz="1800" dirty="0">
                <a:latin typeface="Calibri" pitchFamily="34" charset="0"/>
                <a:ea typeface="Lato"/>
                <a:cs typeface="Calibri" pitchFamily="34" charset="0"/>
                <a:sym typeface="Lato"/>
              </a:rPr>
              <a:t>Use this </a:t>
            </a:r>
            <a:r>
              <a:rPr lang="en-US" sz="1800" dirty="0" err="1">
                <a:latin typeface="Calibri" pitchFamily="34" charset="0"/>
                <a:ea typeface="Lato"/>
                <a:cs typeface="Calibri" pitchFamily="34" charset="0"/>
                <a:sym typeface="Lato"/>
              </a:rPr>
              <a:t>crossentropy</a:t>
            </a:r>
            <a:r>
              <a:rPr lang="en-US" sz="1800" dirty="0">
                <a:latin typeface="Calibri" pitchFamily="34" charset="0"/>
                <a:ea typeface="Lato"/>
                <a:cs typeface="Calibri" pitchFamily="34" charset="0"/>
                <a:sym typeface="Lato"/>
              </a:rPr>
              <a:t> loss function when there are two or more label classes. We expect labels to be provided in a </a:t>
            </a:r>
            <a:r>
              <a:rPr lang="en-US" sz="1800" dirty="0" err="1">
                <a:latin typeface="Calibri" pitchFamily="34" charset="0"/>
                <a:ea typeface="Lato"/>
                <a:cs typeface="Calibri" pitchFamily="34" charset="0"/>
                <a:sym typeface="Lato"/>
              </a:rPr>
              <a:t>one_hot</a:t>
            </a:r>
            <a:r>
              <a:rPr lang="en-US" sz="1800" dirty="0">
                <a:latin typeface="Calibri" pitchFamily="34" charset="0"/>
                <a:ea typeface="Lato"/>
                <a:cs typeface="Calibri" pitchFamily="34" charset="0"/>
                <a:sym typeface="Lato"/>
              </a:rPr>
              <a:t> representation.</a:t>
            </a:r>
            <a:endParaRPr sz="1800" dirty="0">
              <a:latin typeface="Calibri" pitchFamily="34" charset="0"/>
              <a:ea typeface="Lato"/>
              <a:cs typeface="Calibri" pitchFamily="34" charset="0"/>
              <a:sym typeface="Lato"/>
            </a:endParaRPr>
          </a:p>
          <a:p>
            <a:pPr marL="0" lvl="0" indent="0" algn="l" rtl="0">
              <a:spcBef>
                <a:spcPts val="0"/>
              </a:spcBef>
              <a:spcAft>
                <a:spcPts val="0"/>
              </a:spcAft>
              <a:buNone/>
            </a:pPr>
            <a:endParaRPr sz="1800" dirty="0">
              <a:latin typeface="Calibri" pitchFamily="34" charset="0"/>
              <a:ea typeface="Lato"/>
              <a:cs typeface="Calibri" pitchFamily="34" charset="0"/>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p:nvPr/>
        </p:nvSpPr>
        <p:spPr>
          <a:xfrm>
            <a:off x="152425" y="5852966"/>
            <a:ext cx="91440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latin typeface="Calibri" pitchFamily="34" charset="0"/>
                <a:cs typeface="Calibri" pitchFamily="34" charset="0"/>
              </a:rPr>
              <a:t>Usage with the compile() API:</a:t>
            </a:r>
            <a:endParaRPr sz="1800" dirty="0">
              <a:latin typeface="Calibri" pitchFamily="34" charset="0"/>
              <a:cs typeface="Calibri" pitchFamily="34" charset="0"/>
            </a:endParaRPr>
          </a:p>
        </p:txBody>
      </p:sp>
      <p:pic>
        <p:nvPicPr>
          <p:cNvPr id="188" name="Google Shape;188;p26"/>
          <p:cNvPicPr preferRelativeResize="0"/>
          <p:nvPr/>
        </p:nvPicPr>
        <p:blipFill>
          <a:blip r:embed="rId3">
            <a:alphaModFix/>
          </a:blip>
          <a:stretch>
            <a:fillRect/>
          </a:stretch>
        </p:blipFill>
        <p:spPr>
          <a:xfrm>
            <a:off x="152425" y="6350294"/>
            <a:ext cx="8839200" cy="299223"/>
          </a:xfrm>
          <a:prstGeom prst="rect">
            <a:avLst/>
          </a:prstGeom>
          <a:noFill/>
          <a:ln>
            <a:noFill/>
          </a:ln>
        </p:spPr>
      </p:pic>
      <p:pic>
        <p:nvPicPr>
          <p:cNvPr id="189" name="Google Shape;189;p26"/>
          <p:cNvPicPr preferRelativeResize="0"/>
          <p:nvPr/>
        </p:nvPicPr>
        <p:blipFill>
          <a:blip r:embed="rId4">
            <a:alphaModFix/>
          </a:blip>
          <a:stretch>
            <a:fillRect/>
          </a:stretch>
        </p:blipFill>
        <p:spPr>
          <a:xfrm>
            <a:off x="1105426" y="826818"/>
            <a:ext cx="6679698" cy="5029825"/>
          </a:xfrm>
          <a:prstGeom prst="rect">
            <a:avLst/>
          </a:prstGeom>
          <a:noFill/>
          <a:ln>
            <a:noFill/>
          </a:ln>
        </p:spPr>
      </p:pic>
      <p:sp>
        <p:nvSpPr>
          <p:cNvPr id="190" name="Google Shape;190;p26"/>
          <p:cNvSpPr txBox="1"/>
          <p:nvPr/>
        </p:nvSpPr>
        <p:spPr>
          <a:xfrm>
            <a:off x="152425" y="92475"/>
            <a:ext cx="85857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latin typeface="Calibri" pitchFamily="34" charset="0"/>
                <a:ea typeface="Lato"/>
                <a:cs typeface="Calibri" pitchFamily="34" charset="0"/>
                <a:sym typeface="Lato"/>
              </a:rPr>
              <a:t>If you want to provide labels as integers, please use Sparse Categorical Cross entropy loss. There should be # classes floating point values per feature.</a:t>
            </a:r>
            <a:endParaRPr sz="1800" dirty="0">
              <a:latin typeface="Calibri" pitchFamily="34" charset="0"/>
              <a:ea typeface="Lato"/>
              <a:cs typeface="Calibri" pitchFamily="34" charset="0"/>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p:nvPr/>
        </p:nvSpPr>
        <p:spPr>
          <a:xfrm>
            <a:off x="308225" y="231929"/>
            <a:ext cx="8400900" cy="2706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chemeClr val="dk2"/>
                </a:solidFill>
                <a:latin typeface="Calibri"/>
                <a:ea typeface="Calibri"/>
                <a:cs typeface="Calibri"/>
                <a:sym typeface="Calibri"/>
              </a:rPr>
              <a:t>Graph Plotting Using </a:t>
            </a:r>
            <a:r>
              <a:rPr lang="en-US" sz="1800" b="1" dirty="0" err="1">
                <a:solidFill>
                  <a:schemeClr val="dk2"/>
                </a:solidFill>
                <a:latin typeface="Calibri"/>
                <a:ea typeface="Calibri"/>
                <a:cs typeface="Calibri"/>
                <a:sym typeface="Calibri"/>
              </a:rPr>
              <a:t>Matplotlib</a:t>
            </a:r>
            <a:r>
              <a:rPr lang="en-US" sz="1800" b="1" dirty="0" smtClean="0">
                <a:solidFill>
                  <a:schemeClr val="dk2"/>
                </a:solidFill>
                <a:latin typeface="Calibri"/>
                <a:ea typeface="Calibri"/>
                <a:cs typeface="Calibri"/>
                <a:sym typeface="Calibri"/>
              </a:rPr>
              <a:t>:</a:t>
            </a:r>
          </a:p>
          <a:p>
            <a:pPr marL="0" marR="0" lvl="0" indent="0" algn="l" rtl="0">
              <a:spcBef>
                <a:spcPts val="0"/>
              </a:spcBef>
              <a:spcAft>
                <a:spcPts val="0"/>
              </a:spcAft>
              <a:buNone/>
            </a:pPr>
            <a:endParaRPr sz="1800" b="1" dirty="0">
              <a:solidFill>
                <a:schemeClr val="dk2"/>
              </a:solidFill>
              <a:latin typeface="Calibri"/>
              <a:ea typeface="Calibri"/>
              <a:cs typeface="Calibri"/>
              <a:sym typeface="Calibri"/>
            </a:endParaRPr>
          </a:p>
          <a:p>
            <a:pPr marL="0" marR="0" lvl="0" indent="457200" algn="l" rtl="0">
              <a:spcBef>
                <a:spcPts val="0"/>
              </a:spcBef>
              <a:spcAft>
                <a:spcPts val="0"/>
              </a:spcAft>
              <a:buNone/>
            </a:pPr>
            <a:r>
              <a:rPr lang="en-US" sz="1800" dirty="0" smtClean="0">
                <a:solidFill>
                  <a:schemeClr val="dk2"/>
                </a:solidFill>
                <a:latin typeface="Calibri"/>
                <a:ea typeface="Calibri"/>
                <a:cs typeface="Calibri"/>
                <a:sym typeface="Calibri"/>
              </a:rPr>
              <a:t>Matplotlib :- </a:t>
            </a:r>
            <a:r>
              <a:rPr lang="en-US" sz="1800" dirty="0">
                <a:solidFill>
                  <a:schemeClr val="dk2"/>
                </a:solidFill>
                <a:latin typeface="Calibri"/>
                <a:ea typeface="Calibri"/>
                <a:cs typeface="Calibri"/>
                <a:sym typeface="Calibri"/>
              </a:rPr>
              <a:t>Matplotlib is a plotting library for the Python programming language and its numerical mathematics extension NumPy. It provides an object-oriented API for embedding plots into applications using general-purpose GUI toolkits like Tkinter, wxPython, Qt, or GTK</a:t>
            </a:r>
            <a:endParaRPr sz="1800" dirty="0">
              <a:solidFill>
                <a:schemeClr val="dk2"/>
              </a:solidFill>
              <a:latin typeface="Calibri"/>
              <a:ea typeface="Calibri"/>
              <a:cs typeface="Calibri"/>
              <a:sym typeface="Calibri"/>
            </a:endParaRPr>
          </a:p>
          <a:p>
            <a:pPr marL="0" marR="0" lvl="0" indent="0" algn="l" rtl="0">
              <a:spcBef>
                <a:spcPts val="0"/>
              </a:spcBef>
              <a:spcAft>
                <a:spcPts val="0"/>
              </a:spcAft>
              <a:buNone/>
            </a:pPr>
            <a:endParaRPr sz="1800" dirty="0">
              <a:solidFill>
                <a:schemeClr val="dk2"/>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2"/>
                </a:solidFill>
                <a:latin typeface="Calibri"/>
                <a:ea typeface="Calibri"/>
                <a:cs typeface="Calibri"/>
                <a:sym typeface="Calibri"/>
              </a:rPr>
              <a:t>Here We plot two graph</a:t>
            </a:r>
            <a:endParaRPr sz="1800" dirty="0">
              <a:solidFill>
                <a:schemeClr val="dk2"/>
              </a:solidFill>
              <a:latin typeface="Calibri"/>
              <a:ea typeface="Calibri"/>
              <a:cs typeface="Calibri"/>
              <a:sym typeface="Calibri"/>
            </a:endParaRPr>
          </a:p>
          <a:p>
            <a:pPr marL="0" marR="0" lvl="0" indent="457200" algn="l" rtl="0">
              <a:spcBef>
                <a:spcPts val="0"/>
              </a:spcBef>
              <a:spcAft>
                <a:spcPts val="0"/>
              </a:spcAft>
              <a:buNone/>
            </a:pPr>
            <a:r>
              <a:rPr lang="en-US" sz="1800" dirty="0">
                <a:solidFill>
                  <a:schemeClr val="dk2"/>
                </a:solidFill>
                <a:latin typeface="Calibri"/>
                <a:ea typeface="Calibri"/>
                <a:cs typeface="Calibri"/>
                <a:sym typeface="Calibri"/>
              </a:rPr>
              <a:t>1)Model Accuracy Curve for given model_history</a:t>
            </a:r>
            <a:endParaRPr sz="1800" dirty="0">
              <a:solidFill>
                <a:schemeClr val="dk2"/>
              </a:solidFill>
              <a:latin typeface="Calibri"/>
              <a:ea typeface="Calibri"/>
              <a:cs typeface="Calibri"/>
              <a:sym typeface="Calibri"/>
            </a:endParaRPr>
          </a:p>
          <a:p>
            <a:pPr marL="0" marR="0" lvl="0" indent="457200" algn="l" rtl="0">
              <a:spcBef>
                <a:spcPts val="0"/>
              </a:spcBef>
              <a:spcAft>
                <a:spcPts val="0"/>
              </a:spcAft>
              <a:buNone/>
            </a:pPr>
            <a:r>
              <a:rPr lang="en-US" sz="1800" dirty="0">
                <a:solidFill>
                  <a:schemeClr val="dk2"/>
                </a:solidFill>
                <a:latin typeface="Calibri"/>
                <a:ea typeface="Calibri"/>
                <a:cs typeface="Calibri"/>
                <a:sym typeface="Calibri"/>
              </a:rPr>
              <a:t>2) Model Loss curves for given model_history</a:t>
            </a:r>
            <a:endParaRPr sz="1800" dirty="0">
              <a:solidFill>
                <a:schemeClr val="dk2"/>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pic>
        <p:nvPicPr>
          <p:cNvPr id="196" name="Google Shape;196;p27"/>
          <p:cNvPicPr preferRelativeResize="0"/>
          <p:nvPr/>
        </p:nvPicPr>
        <p:blipFill>
          <a:blip r:embed="rId3">
            <a:alphaModFix/>
          </a:blip>
          <a:stretch>
            <a:fillRect/>
          </a:stretch>
        </p:blipFill>
        <p:spPr>
          <a:xfrm>
            <a:off x="0" y="3429000"/>
            <a:ext cx="9144000" cy="304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8"/>
          <p:cNvSpPr txBox="1">
            <a:spLocks noGrp="1"/>
          </p:cNvSpPr>
          <p:nvPr>
            <p:ph type="title"/>
          </p:nvPr>
        </p:nvSpPr>
        <p:spPr>
          <a:xfrm>
            <a:off x="727800" y="588125"/>
            <a:ext cx="7688400" cy="106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800" b="0" dirty="0">
                <a:latin typeface="Calibri"/>
                <a:ea typeface="Calibri"/>
                <a:cs typeface="Calibri"/>
                <a:sym typeface="Calibri"/>
              </a:rPr>
              <a:t>Emotion is detected from a input video stream by using the trained model and opencv hardware acceleration to extract feature vectors and provide them to model.</a:t>
            </a:r>
            <a:endParaRPr sz="1800" b="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sp>
        <p:nvSpPr>
          <p:cNvPr id="204" name="Google Shape;204;p28"/>
          <p:cNvSpPr txBox="1"/>
          <p:nvPr/>
        </p:nvSpPr>
        <p:spPr>
          <a:xfrm>
            <a:off x="0" y="30825"/>
            <a:ext cx="3051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dirty="0">
                <a:latin typeface="Calibri"/>
                <a:ea typeface="Calibri"/>
                <a:cs typeface="Calibri"/>
                <a:sym typeface="Calibri"/>
              </a:rPr>
              <a:t>Emotion Prediction</a:t>
            </a:r>
            <a:endParaRPr sz="2200" b="1" dirty="0">
              <a:latin typeface="Calibri"/>
              <a:ea typeface="Calibri"/>
              <a:cs typeface="Calibri"/>
              <a:sym typeface="Calibri"/>
            </a:endParaRPr>
          </a:p>
        </p:txBody>
      </p:sp>
      <p:pic>
        <p:nvPicPr>
          <p:cNvPr id="205" name="Google Shape;205;p28"/>
          <p:cNvPicPr preferRelativeResize="0"/>
          <p:nvPr/>
        </p:nvPicPr>
        <p:blipFill>
          <a:blip r:embed="rId3">
            <a:alphaModFix/>
          </a:blip>
          <a:stretch>
            <a:fillRect/>
          </a:stretch>
        </p:blipFill>
        <p:spPr>
          <a:xfrm>
            <a:off x="3612462" y="1810025"/>
            <a:ext cx="5379138" cy="2330960"/>
          </a:xfrm>
          <a:prstGeom prst="rect">
            <a:avLst/>
          </a:prstGeom>
          <a:noFill/>
          <a:ln>
            <a:noFill/>
          </a:ln>
        </p:spPr>
      </p:pic>
      <p:pic>
        <p:nvPicPr>
          <p:cNvPr id="206" name="Google Shape;206;p28"/>
          <p:cNvPicPr preferRelativeResize="0"/>
          <p:nvPr/>
        </p:nvPicPr>
        <p:blipFill rotWithShape="1">
          <a:blip r:embed="rId4">
            <a:alphaModFix/>
          </a:blip>
          <a:srcRect l="-7880" r="7879"/>
          <a:stretch/>
        </p:blipFill>
        <p:spPr>
          <a:xfrm>
            <a:off x="-317825" y="1810025"/>
            <a:ext cx="4170625" cy="2509425"/>
          </a:xfrm>
          <a:prstGeom prst="rect">
            <a:avLst/>
          </a:prstGeom>
          <a:noFill/>
          <a:ln>
            <a:noFill/>
          </a:ln>
        </p:spPr>
      </p:pic>
      <p:sp>
        <p:nvSpPr>
          <p:cNvPr id="5" name="TextBox 4"/>
          <p:cNvSpPr txBox="1"/>
          <p:nvPr/>
        </p:nvSpPr>
        <p:spPr>
          <a:xfrm>
            <a:off x="325120" y="4669018"/>
            <a:ext cx="8493760" cy="1477328"/>
          </a:xfrm>
          <a:prstGeom prst="rect">
            <a:avLst/>
          </a:prstGeom>
          <a:noFill/>
        </p:spPr>
        <p:txBody>
          <a:bodyPr wrap="square" rtlCol="0">
            <a:spAutoFit/>
          </a:bodyPr>
          <a:lstStyle/>
          <a:p>
            <a:r>
              <a:rPr lang="en-US" sz="1800" dirty="0">
                <a:latin typeface="Calibri" pitchFamily="34" charset="0"/>
                <a:ea typeface="Calibri"/>
                <a:cs typeface="Calibri" pitchFamily="34" charset="0"/>
                <a:sym typeface="Calibri"/>
              </a:rPr>
              <a:t>The process is </a:t>
            </a:r>
            <a:r>
              <a:rPr lang="en-US" sz="1800" dirty="0" smtClean="0">
                <a:latin typeface="Calibri" pitchFamily="34" charset="0"/>
                <a:ea typeface="Calibri"/>
                <a:cs typeface="Calibri" pitchFamily="34" charset="0"/>
                <a:sym typeface="Calibri"/>
              </a:rPr>
              <a:t>as </a:t>
            </a:r>
            <a:r>
              <a:rPr lang="en-US" sz="1800" dirty="0">
                <a:latin typeface="Calibri" pitchFamily="34" charset="0"/>
                <a:ea typeface="Calibri"/>
                <a:cs typeface="Calibri" pitchFamily="34" charset="0"/>
                <a:sym typeface="Calibri"/>
              </a:rPr>
              <a:t>the system loads trained weights into the model, then the  </a:t>
            </a:r>
            <a:r>
              <a:rPr lang="en-US" sz="1800" dirty="0" smtClean="0">
                <a:latin typeface="Calibri" pitchFamily="34" charset="0"/>
                <a:ea typeface="Calibri"/>
                <a:cs typeface="Calibri" pitchFamily="34" charset="0"/>
                <a:sym typeface="Calibri"/>
              </a:rPr>
              <a:t>system </a:t>
            </a:r>
            <a:r>
              <a:rPr lang="en-US" sz="1800" dirty="0">
                <a:latin typeface="Calibri" pitchFamily="34" charset="0"/>
                <a:ea typeface="Calibri"/>
                <a:cs typeface="Calibri" pitchFamily="34" charset="0"/>
                <a:sym typeface="Calibri"/>
              </a:rPr>
              <a:t>opens a video stream from default webcam using </a:t>
            </a:r>
            <a:r>
              <a:rPr lang="en-US" sz="1800" dirty="0" smtClean="0">
                <a:latin typeface="Calibri" pitchFamily="34" charset="0"/>
                <a:ea typeface="Calibri"/>
                <a:cs typeface="Calibri" pitchFamily="34" charset="0"/>
                <a:sym typeface="Calibri"/>
              </a:rPr>
              <a:t>OpenCv.</a:t>
            </a:r>
          </a:p>
          <a:p>
            <a:endParaRPr lang="en-US" sz="1800" dirty="0" smtClean="0">
              <a:latin typeface="Calibri" pitchFamily="34" charset="0"/>
              <a:ea typeface="Calibri"/>
              <a:cs typeface="Calibri" pitchFamily="34" charset="0"/>
              <a:sym typeface="Calibri"/>
            </a:endParaRPr>
          </a:p>
          <a:p>
            <a:r>
              <a:rPr lang="en-US" sz="1800" dirty="0">
                <a:latin typeface="Calibri" pitchFamily="34" charset="0"/>
                <a:ea typeface="Calibri"/>
                <a:cs typeface="Calibri" pitchFamily="34" charset="0"/>
                <a:sym typeface="Calibri"/>
              </a:rPr>
              <a:t>The calculations are reduced using integral images.then best feature are </a:t>
            </a:r>
            <a:r>
              <a:rPr lang="en-US" sz="1800" dirty="0" smtClean="0">
                <a:latin typeface="Calibri" pitchFamily="34" charset="0"/>
                <a:ea typeface="Calibri"/>
                <a:cs typeface="Calibri" pitchFamily="34" charset="0"/>
                <a:sym typeface="Calibri"/>
              </a:rPr>
              <a:t>used using Adaboost.</a:t>
            </a:r>
            <a:endParaRPr lang="en-IN"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9"/>
          <p:cNvSpPr txBox="1">
            <a:spLocks noGrp="1"/>
          </p:cNvSpPr>
          <p:nvPr>
            <p:ph type="title"/>
          </p:nvPr>
        </p:nvSpPr>
        <p:spPr>
          <a:xfrm>
            <a:off x="37550" y="92476"/>
            <a:ext cx="8306700" cy="389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2200" dirty="0">
                <a:latin typeface="Calibri" pitchFamily="34" charset="0"/>
                <a:cs typeface="Calibri" pitchFamily="34" charset="0"/>
              </a:rPr>
              <a:t>Haar Cascade Classifier: Face detection</a:t>
            </a:r>
            <a:endParaRPr sz="2200" dirty="0">
              <a:latin typeface="Calibri" pitchFamily="34" charset="0"/>
              <a:cs typeface="Calibri" pitchFamily="34" charset="0"/>
            </a:endParaRPr>
          </a:p>
        </p:txBody>
      </p:sp>
      <p:pic>
        <p:nvPicPr>
          <p:cNvPr id="213" name="Google Shape;213;p29"/>
          <p:cNvPicPr preferRelativeResize="0"/>
          <p:nvPr/>
        </p:nvPicPr>
        <p:blipFill>
          <a:blip r:embed="rId3">
            <a:alphaModFix/>
          </a:blip>
          <a:stretch>
            <a:fillRect/>
          </a:stretch>
        </p:blipFill>
        <p:spPr>
          <a:xfrm>
            <a:off x="0" y="1345568"/>
            <a:ext cx="9144001" cy="2964264"/>
          </a:xfrm>
          <a:prstGeom prst="rect">
            <a:avLst/>
          </a:prstGeom>
          <a:noFill/>
          <a:ln>
            <a:noFill/>
          </a:ln>
        </p:spPr>
      </p:pic>
      <p:sp>
        <p:nvSpPr>
          <p:cNvPr id="214" name="Google Shape;214;p29"/>
          <p:cNvSpPr txBox="1"/>
          <p:nvPr/>
        </p:nvSpPr>
        <p:spPr>
          <a:xfrm>
            <a:off x="113700" y="539925"/>
            <a:ext cx="9030300" cy="7389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360"/>
              </a:spcBef>
              <a:spcAft>
                <a:spcPts val="1200"/>
              </a:spcAft>
              <a:buNone/>
            </a:pPr>
            <a:r>
              <a:rPr lang="en-US" sz="1800" dirty="0">
                <a:solidFill>
                  <a:schemeClr val="dk2"/>
                </a:solidFill>
                <a:latin typeface="Calibri"/>
                <a:ea typeface="Calibri"/>
                <a:cs typeface="Calibri"/>
                <a:sym typeface="Calibri"/>
              </a:rPr>
              <a:t>Feature are used In identification,  face is detected by calculation the sudden change in pixel intensity in an image. This change signifies edge of a face. </a:t>
            </a:r>
            <a:endParaRPr sz="1800" dirty="0">
              <a:solidFill>
                <a:schemeClr val="dk2"/>
              </a:solidFill>
              <a:latin typeface="Lato"/>
              <a:ea typeface="Lato"/>
              <a:cs typeface="Lato"/>
              <a:sym typeface="Lato"/>
            </a:endParaRPr>
          </a:p>
        </p:txBody>
      </p:sp>
      <p:sp>
        <p:nvSpPr>
          <p:cNvPr id="215" name="Google Shape;215;p29"/>
          <p:cNvSpPr txBox="1"/>
          <p:nvPr/>
        </p:nvSpPr>
        <p:spPr>
          <a:xfrm>
            <a:off x="193040" y="4377700"/>
            <a:ext cx="8874810" cy="2123628"/>
          </a:xfrm>
          <a:prstGeom prst="rect">
            <a:avLst/>
          </a:prstGeom>
          <a:noFill/>
          <a:ln>
            <a:noFill/>
          </a:ln>
        </p:spPr>
        <p:txBody>
          <a:bodyPr spcFirstLastPara="1" wrap="square" lIns="91425" tIns="91425" rIns="91425" bIns="91425" anchor="t" anchorCtr="0">
            <a:spAutoFit/>
          </a:bodyPr>
          <a:lstStyle/>
          <a:p>
            <a:pPr lvl="0" indent="457200"/>
            <a:r>
              <a:rPr lang="en-US" sz="1800" dirty="0">
                <a:solidFill>
                  <a:schemeClr val="dk2"/>
                </a:solidFill>
                <a:highlight>
                  <a:srgbClr val="FFFFFF"/>
                </a:highlight>
                <a:latin typeface="Calibri" pitchFamily="34" charset="0"/>
                <a:cs typeface="Calibri" pitchFamily="34" charset="0"/>
              </a:rPr>
              <a:t>The rectangle on the left is a sample representation of an image with pixel values 0.0 to </a:t>
            </a:r>
            <a:r>
              <a:rPr lang="en-US" sz="1800" dirty="0" smtClean="0">
                <a:solidFill>
                  <a:schemeClr val="dk2"/>
                </a:solidFill>
                <a:highlight>
                  <a:srgbClr val="FFFFFF"/>
                </a:highlight>
                <a:latin typeface="Calibri" pitchFamily="34" charset="0"/>
                <a:cs typeface="Calibri" pitchFamily="34" charset="0"/>
              </a:rPr>
              <a:t>1.0.</a:t>
            </a:r>
          </a:p>
          <a:p>
            <a:pPr lvl="0" indent="457200"/>
            <a:r>
              <a:rPr lang="en-US" sz="1800" dirty="0" smtClean="0">
                <a:solidFill>
                  <a:schemeClr val="dk2"/>
                </a:solidFill>
                <a:highlight>
                  <a:srgbClr val="FFFFFF"/>
                </a:highlight>
                <a:latin typeface="Calibri" pitchFamily="34" charset="0"/>
                <a:cs typeface="Calibri" pitchFamily="34" charset="0"/>
              </a:rPr>
              <a:t>The </a:t>
            </a:r>
            <a:r>
              <a:rPr lang="en-US" sz="1800" dirty="0">
                <a:solidFill>
                  <a:schemeClr val="dk2"/>
                </a:solidFill>
                <a:highlight>
                  <a:srgbClr val="FFFFFF"/>
                </a:highlight>
                <a:latin typeface="Calibri" pitchFamily="34" charset="0"/>
                <a:cs typeface="Calibri" pitchFamily="34" charset="0"/>
              </a:rPr>
              <a:t>rectangle at the center is a haar kernel which has all the light pixels on the left and all the dark pixels on the right. </a:t>
            </a:r>
            <a:endParaRPr sz="1800" dirty="0">
              <a:solidFill>
                <a:schemeClr val="dk2"/>
              </a:solidFill>
              <a:highlight>
                <a:srgbClr val="FFFFFF"/>
              </a:highlight>
              <a:latin typeface="Calibri" pitchFamily="34" charset="0"/>
              <a:cs typeface="Calibri" pitchFamily="34" charset="0"/>
            </a:endParaRPr>
          </a:p>
          <a:p>
            <a:pPr marL="0" lvl="0" indent="0" algn="l" rtl="0">
              <a:spcBef>
                <a:spcPts val="0"/>
              </a:spcBef>
              <a:spcAft>
                <a:spcPts val="0"/>
              </a:spcAft>
              <a:buNone/>
            </a:pPr>
            <a:endParaRPr sz="1800" dirty="0">
              <a:solidFill>
                <a:schemeClr val="dk2"/>
              </a:solidFill>
              <a:highlight>
                <a:srgbClr val="FFFFFF"/>
              </a:highlight>
              <a:latin typeface="Calibri" pitchFamily="34" charset="0"/>
              <a:cs typeface="Calibri" pitchFamily="34" charset="0"/>
            </a:endParaRPr>
          </a:p>
          <a:p>
            <a:pPr marL="0" lvl="0" indent="0" algn="l" rtl="0">
              <a:spcBef>
                <a:spcPts val="0"/>
              </a:spcBef>
              <a:spcAft>
                <a:spcPts val="0"/>
              </a:spcAft>
              <a:buNone/>
            </a:pPr>
            <a:r>
              <a:rPr lang="en-US" sz="1800" dirty="0">
                <a:solidFill>
                  <a:schemeClr val="dk2"/>
                </a:solidFill>
                <a:highlight>
                  <a:srgbClr val="FFFFFF"/>
                </a:highlight>
                <a:latin typeface="Calibri" pitchFamily="34" charset="0"/>
                <a:cs typeface="Calibri" pitchFamily="34" charset="0"/>
              </a:rPr>
              <a:t> </a:t>
            </a:r>
            <a:endParaRPr sz="1800" dirty="0">
              <a:solidFill>
                <a:schemeClr val="dk2"/>
              </a:solidFill>
              <a:highlight>
                <a:srgbClr val="FFFFFF"/>
              </a:highlight>
              <a:latin typeface="Calibri" pitchFamily="34" charset="0"/>
              <a:cs typeface="Calibri" pitchFamily="34" charset="0"/>
            </a:endParaRPr>
          </a:p>
          <a:p>
            <a:pPr marL="0" lvl="0" indent="457200" algn="l" rtl="0">
              <a:spcBef>
                <a:spcPts val="0"/>
              </a:spcBef>
              <a:spcAft>
                <a:spcPts val="0"/>
              </a:spcAft>
              <a:buNone/>
            </a:pPr>
            <a:r>
              <a:rPr lang="en-US" sz="1800" dirty="0">
                <a:solidFill>
                  <a:schemeClr val="dk2"/>
                </a:solidFill>
                <a:highlight>
                  <a:srgbClr val="FFFFFF"/>
                </a:highlight>
                <a:latin typeface="Calibri" pitchFamily="34" charset="0"/>
                <a:cs typeface="Calibri" pitchFamily="34" charset="0"/>
              </a:rPr>
              <a:t>If the difference is close to 1, then there is an edge detected by the haar feature.</a:t>
            </a:r>
            <a:endParaRPr sz="1800" dirty="0">
              <a:solidFill>
                <a:schemeClr val="dk2"/>
              </a:solidFill>
              <a:latin typeface="Calibri" pitchFamily="34" charset="0"/>
              <a:ea typeface="Lato"/>
              <a:cs typeface="Calibri" pitchFamily="34" charset="0"/>
              <a:sym typeface="Lato"/>
            </a:endParaRPr>
          </a:p>
        </p:txBody>
      </p:sp>
      <p:pic>
        <p:nvPicPr>
          <p:cNvPr id="216" name="Google Shape;216;p29"/>
          <p:cNvPicPr preferRelativeResize="0"/>
          <p:nvPr/>
        </p:nvPicPr>
        <p:blipFill>
          <a:blip r:embed="rId4">
            <a:alphaModFix/>
          </a:blip>
          <a:stretch>
            <a:fillRect/>
          </a:stretch>
        </p:blipFill>
        <p:spPr>
          <a:xfrm>
            <a:off x="113701" y="5737145"/>
            <a:ext cx="8954150" cy="31531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0"/>
          <p:cNvSpPr txBox="1"/>
          <p:nvPr/>
        </p:nvSpPr>
        <p:spPr>
          <a:xfrm>
            <a:off x="73050" y="154350"/>
            <a:ext cx="899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223" name="Google Shape;223;p30"/>
          <p:cNvPicPr preferRelativeResize="0"/>
          <p:nvPr/>
        </p:nvPicPr>
        <p:blipFill>
          <a:blip r:embed="rId3">
            <a:alphaModFix/>
          </a:blip>
          <a:stretch>
            <a:fillRect/>
          </a:stretch>
        </p:blipFill>
        <p:spPr>
          <a:xfrm>
            <a:off x="-3150" y="0"/>
            <a:ext cx="6629976" cy="3311217"/>
          </a:xfrm>
          <a:prstGeom prst="rect">
            <a:avLst/>
          </a:prstGeom>
          <a:noFill/>
          <a:ln>
            <a:noFill/>
          </a:ln>
        </p:spPr>
      </p:pic>
      <p:sp>
        <p:nvSpPr>
          <p:cNvPr id="224" name="Google Shape;224;p30"/>
          <p:cNvSpPr txBox="1"/>
          <p:nvPr/>
        </p:nvSpPr>
        <p:spPr>
          <a:xfrm>
            <a:off x="6626825" y="61650"/>
            <a:ext cx="2517300" cy="4762812"/>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US" sz="1800" b="1" dirty="0">
                <a:solidFill>
                  <a:schemeClr val="dk2"/>
                </a:solidFill>
                <a:highlight>
                  <a:srgbClr val="FFFFFF"/>
                </a:highlight>
                <a:latin typeface="Calibri" pitchFamily="34" charset="0"/>
                <a:cs typeface="Calibri" pitchFamily="34" charset="0"/>
              </a:rPr>
              <a:t>Integral Image:</a:t>
            </a:r>
            <a:endParaRPr sz="1800" b="1" dirty="0">
              <a:solidFill>
                <a:schemeClr val="dk2"/>
              </a:solidFill>
              <a:highlight>
                <a:srgbClr val="FFFFFF"/>
              </a:highlight>
              <a:latin typeface="Calibri" pitchFamily="34" charset="0"/>
              <a:cs typeface="Calibri" pitchFamily="34" charset="0"/>
            </a:endParaRPr>
          </a:p>
          <a:p>
            <a:pPr marL="0" lvl="0" indent="457200" algn="l" rtl="0">
              <a:lnSpc>
                <a:spcPct val="100000"/>
              </a:lnSpc>
              <a:spcBef>
                <a:spcPts val="0"/>
              </a:spcBef>
              <a:spcAft>
                <a:spcPts val="0"/>
              </a:spcAft>
              <a:buNone/>
            </a:pPr>
            <a:r>
              <a:rPr lang="en-US" sz="1800" dirty="0">
                <a:solidFill>
                  <a:schemeClr val="dk2"/>
                </a:solidFill>
                <a:highlight>
                  <a:srgbClr val="FFFFFF"/>
                </a:highlight>
                <a:latin typeface="Calibri" pitchFamily="34" charset="0"/>
                <a:cs typeface="Calibri" pitchFamily="34" charset="0"/>
              </a:rPr>
              <a:t>Each pixel in an Integral image is the sum of all the pixels in its left and above</a:t>
            </a:r>
            <a:endParaRPr sz="1800" dirty="0">
              <a:solidFill>
                <a:schemeClr val="dk2"/>
              </a:solidFill>
              <a:highlight>
                <a:srgbClr val="FFFFFF"/>
              </a:highlight>
              <a:latin typeface="Calibri" pitchFamily="34" charset="0"/>
              <a:cs typeface="Calibri" pitchFamily="34" charset="0"/>
            </a:endParaRPr>
          </a:p>
          <a:p>
            <a:pPr marL="0" lvl="0" indent="0" algn="l" rtl="0">
              <a:lnSpc>
                <a:spcPct val="100000"/>
              </a:lnSpc>
              <a:spcBef>
                <a:spcPts val="1100"/>
              </a:spcBef>
              <a:spcAft>
                <a:spcPts val="0"/>
              </a:spcAft>
              <a:buNone/>
            </a:pPr>
            <a:r>
              <a:rPr lang="en-US" sz="1800" dirty="0">
                <a:solidFill>
                  <a:schemeClr val="dk2"/>
                </a:solidFill>
                <a:highlight>
                  <a:srgbClr val="FFFFFF"/>
                </a:highlight>
                <a:latin typeface="Calibri" pitchFamily="34" charset="0"/>
                <a:cs typeface="Calibri" pitchFamily="34" charset="0"/>
              </a:rPr>
              <a:t>All possible sizes and locations of each kernel are used to calculate lots of features, approx 160000 for a 24*24 pixel image.</a:t>
            </a:r>
            <a:endParaRPr sz="1800" dirty="0">
              <a:solidFill>
                <a:schemeClr val="dk2"/>
              </a:solidFill>
              <a:highlight>
                <a:srgbClr val="FFFFFF"/>
              </a:highlight>
              <a:latin typeface="Calibri" pitchFamily="34" charset="0"/>
              <a:cs typeface="Calibri" pitchFamily="34" charset="0"/>
            </a:endParaRPr>
          </a:p>
          <a:p>
            <a:pPr marL="0" lvl="0" indent="0" algn="l" rtl="0">
              <a:lnSpc>
                <a:spcPct val="100000"/>
              </a:lnSpc>
              <a:spcBef>
                <a:spcPts val="1100"/>
              </a:spcBef>
              <a:spcAft>
                <a:spcPts val="1100"/>
              </a:spcAft>
              <a:buNone/>
            </a:pPr>
            <a:r>
              <a:rPr lang="en-US" sz="1800" dirty="0">
                <a:solidFill>
                  <a:schemeClr val="dk2"/>
                </a:solidFill>
                <a:highlight>
                  <a:srgbClr val="FFFFFF"/>
                </a:highlight>
                <a:latin typeface="Calibri" pitchFamily="34" charset="0"/>
                <a:cs typeface="Calibri" pitchFamily="34" charset="0"/>
              </a:rPr>
              <a:t>These are reduced using Integral image to only four constant value addition for each image</a:t>
            </a:r>
            <a:endParaRPr sz="1800" dirty="0">
              <a:solidFill>
                <a:schemeClr val="dk2"/>
              </a:solidFill>
              <a:latin typeface="Calibri" pitchFamily="34" charset="0"/>
              <a:cs typeface="Calibri" pitchFamily="34" charset="0"/>
            </a:endParaRPr>
          </a:p>
        </p:txBody>
      </p:sp>
      <p:pic>
        <p:nvPicPr>
          <p:cNvPr id="225" name="Google Shape;225;p30"/>
          <p:cNvPicPr preferRelativeResize="0"/>
          <p:nvPr/>
        </p:nvPicPr>
        <p:blipFill>
          <a:blip r:embed="rId4">
            <a:alphaModFix/>
          </a:blip>
          <a:stretch>
            <a:fillRect/>
          </a:stretch>
        </p:blipFill>
        <p:spPr>
          <a:xfrm>
            <a:off x="-3150" y="3341925"/>
            <a:ext cx="6629975" cy="34135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31"/>
          <p:cNvPicPr preferRelativeResize="0"/>
          <p:nvPr/>
        </p:nvPicPr>
        <p:blipFill>
          <a:blip r:embed="rId3">
            <a:alphaModFix/>
          </a:blip>
          <a:stretch>
            <a:fillRect/>
          </a:stretch>
        </p:blipFill>
        <p:spPr>
          <a:xfrm>
            <a:off x="0" y="0"/>
            <a:ext cx="5779225" cy="4659267"/>
          </a:xfrm>
          <a:prstGeom prst="rect">
            <a:avLst/>
          </a:prstGeom>
          <a:noFill/>
          <a:ln>
            <a:noFill/>
          </a:ln>
        </p:spPr>
      </p:pic>
      <p:sp>
        <p:nvSpPr>
          <p:cNvPr id="232" name="Google Shape;232;p31"/>
          <p:cNvSpPr txBox="1"/>
          <p:nvPr/>
        </p:nvSpPr>
        <p:spPr>
          <a:xfrm>
            <a:off x="6126480" y="0"/>
            <a:ext cx="2940570" cy="683260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latin typeface="Calibri" pitchFamily="34" charset="0"/>
                <a:ea typeface="Lato"/>
                <a:cs typeface="Calibri" pitchFamily="34" charset="0"/>
                <a:sym typeface="Lato"/>
              </a:rPr>
              <a:t>Adaboost:</a:t>
            </a:r>
            <a:endParaRPr sz="1600" b="1" dirty="0">
              <a:latin typeface="Calibri" pitchFamily="34" charset="0"/>
              <a:ea typeface="Lato"/>
              <a:cs typeface="Calibri" pitchFamily="34" charset="0"/>
              <a:sym typeface="Lato"/>
            </a:endParaRPr>
          </a:p>
          <a:p>
            <a:pPr marL="0" lvl="0" indent="457200" algn="l" rtl="0">
              <a:spcBef>
                <a:spcPts val="0"/>
              </a:spcBef>
              <a:spcAft>
                <a:spcPts val="0"/>
              </a:spcAft>
              <a:buNone/>
            </a:pPr>
            <a:r>
              <a:rPr lang="en-US" sz="1600" dirty="0">
                <a:latin typeface="Calibri" pitchFamily="34" charset="0"/>
                <a:ea typeface="Lato"/>
                <a:cs typeface="Calibri" pitchFamily="34" charset="0"/>
                <a:sym typeface="Lato"/>
              </a:rPr>
              <a:t>A feature selection technique called </a:t>
            </a:r>
            <a:r>
              <a:rPr lang="en-US" sz="1600" dirty="0" err="1">
                <a:latin typeface="Calibri" pitchFamily="34" charset="0"/>
                <a:ea typeface="Lato"/>
                <a:cs typeface="Calibri" pitchFamily="34" charset="0"/>
                <a:sym typeface="Lato"/>
              </a:rPr>
              <a:t>adaboost</a:t>
            </a:r>
            <a:r>
              <a:rPr lang="en-US" sz="1600" dirty="0">
                <a:latin typeface="Calibri" pitchFamily="34" charset="0"/>
                <a:ea typeface="Lato"/>
                <a:cs typeface="Calibri" pitchFamily="34" charset="0"/>
                <a:sym typeface="Lato"/>
              </a:rPr>
              <a:t> is used where each of 180000 of feature were applied to the image individually and classified as weak learners . </a:t>
            </a:r>
            <a:br>
              <a:rPr lang="en-US" sz="1600" dirty="0">
                <a:latin typeface="Calibri" pitchFamily="34" charset="0"/>
                <a:ea typeface="Lato"/>
                <a:cs typeface="Calibri" pitchFamily="34" charset="0"/>
                <a:sym typeface="Lato"/>
              </a:rPr>
            </a:br>
            <a:r>
              <a:rPr lang="en-US" sz="1600" dirty="0">
                <a:latin typeface="Calibri" pitchFamily="34" charset="0"/>
                <a:ea typeface="Lato"/>
                <a:cs typeface="Calibri" pitchFamily="34" charset="0"/>
                <a:sym typeface="Lato"/>
              </a:rPr>
              <a:t>This was useful as they classified positive and negative images efficiently. which reduce feature to 6000.</a:t>
            </a:r>
            <a:endParaRPr sz="1600" dirty="0">
              <a:latin typeface="Calibri" pitchFamily="34" charset="0"/>
              <a:ea typeface="Lato"/>
              <a:cs typeface="Calibri" pitchFamily="34" charset="0"/>
              <a:sym typeface="Lato"/>
            </a:endParaRPr>
          </a:p>
          <a:p>
            <a:pPr marL="0" lvl="0" indent="0" algn="l" rtl="0">
              <a:spcBef>
                <a:spcPts val="0"/>
              </a:spcBef>
              <a:spcAft>
                <a:spcPts val="0"/>
              </a:spcAft>
              <a:buNone/>
            </a:pPr>
            <a:r>
              <a:rPr lang="en-US" sz="1600" b="1" dirty="0">
                <a:latin typeface="Calibri" pitchFamily="34" charset="0"/>
                <a:ea typeface="Lato"/>
                <a:cs typeface="Calibri" pitchFamily="34" charset="0"/>
                <a:sym typeface="Lato"/>
              </a:rPr>
              <a:t>Cascade of classifiers: </a:t>
            </a:r>
            <a:r>
              <a:rPr lang="en-US" sz="1600" dirty="0">
                <a:solidFill>
                  <a:srgbClr val="292929"/>
                </a:solidFill>
                <a:highlight>
                  <a:srgbClr val="FFFFFF"/>
                </a:highlight>
                <a:latin typeface="Calibri" pitchFamily="34" charset="0"/>
                <a:ea typeface="Georgia"/>
                <a:cs typeface="Calibri" pitchFamily="34" charset="0"/>
                <a:sym typeface="Georgia"/>
              </a:rPr>
              <a:t>The subset of all 6000 features will again run on the training images to detect if there’s a facial feature present or not.</a:t>
            </a:r>
            <a:endParaRPr sz="1600" b="1" dirty="0">
              <a:latin typeface="Calibri" pitchFamily="34" charset="0"/>
              <a:ea typeface="Lato"/>
              <a:cs typeface="Calibri" pitchFamily="34" charset="0"/>
              <a:sym typeface="Lato"/>
            </a:endParaRPr>
          </a:p>
          <a:p>
            <a:pPr marL="0" lvl="0" indent="0" algn="l" rtl="0">
              <a:spcBef>
                <a:spcPts val="0"/>
              </a:spcBef>
              <a:spcAft>
                <a:spcPts val="0"/>
              </a:spcAft>
              <a:buNone/>
            </a:pPr>
            <a:r>
              <a:rPr lang="en-US" sz="1600" b="1" dirty="0">
                <a:latin typeface="Calibri" pitchFamily="34" charset="0"/>
                <a:ea typeface="Lato"/>
                <a:cs typeface="Calibri" pitchFamily="34" charset="0"/>
                <a:sym typeface="Lato"/>
              </a:rPr>
              <a:t>Attention classifier </a:t>
            </a:r>
            <a:endParaRPr sz="1600" b="1" dirty="0">
              <a:latin typeface="Calibri" pitchFamily="34" charset="0"/>
              <a:ea typeface="Lato"/>
              <a:cs typeface="Calibri" pitchFamily="34" charset="0"/>
              <a:sym typeface="Lato"/>
            </a:endParaRPr>
          </a:p>
          <a:p>
            <a:pPr marL="0" lvl="0" indent="0" algn="l" rtl="0">
              <a:spcBef>
                <a:spcPts val="0"/>
              </a:spcBef>
              <a:spcAft>
                <a:spcPts val="0"/>
              </a:spcAft>
              <a:buNone/>
            </a:pPr>
            <a:r>
              <a:rPr lang="en-US" sz="1600" dirty="0">
                <a:highlight>
                  <a:schemeClr val="lt1"/>
                </a:highlight>
                <a:latin typeface="Calibri" pitchFamily="34" charset="0"/>
                <a:cs typeface="Calibri" pitchFamily="34" charset="0"/>
              </a:rPr>
              <a:t>In an image, most of the image is non-face region. So it is a better idea to have a simple method to check if a window is not a face region. If it is not, discard it in a single shot, and don't process it again. Instead, focus on regions where there can be a face. This way, we spend more time checking possible face regions.</a:t>
            </a:r>
            <a:endParaRPr sz="1600" dirty="0">
              <a:latin typeface="Calibri" pitchFamily="34" charset="0"/>
              <a:ea typeface="Lato"/>
              <a:cs typeface="Calibri" pitchFamily="34" charset="0"/>
              <a:sym typeface="Lato"/>
            </a:endParaRPr>
          </a:p>
        </p:txBody>
      </p:sp>
      <p:sp>
        <p:nvSpPr>
          <p:cNvPr id="233" name="Google Shape;233;p31"/>
          <p:cNvSpPr txBox="1"/>
          <p:nvPr/>
        </p:nvSpPr>
        <p:spPr>
          <a:xfrm>
            <a:off x="0" y="4659275"/>
            <a:ext cx="6210600" cy="215440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latin typeface="Calibri" pitchFamily="34" charset="0"/>
                <a:ea typeface="Lato"/>
                <a:cs typeface="Calibri" pitchFamily="34" charset="0"/>
                <a:sym typeface="Lato"/>
              </a:rPr>
              <a:t>Emotion Detection</a:t>
            </a:r>
            <a:endParaRPr sz="1600" b="1" dirty="0">
              <a:latin typeface="Calibri" pitchFamily="34" charset="0"/>
              <a:ea typeface="Lato"/>
              <a:cs typeface="Calibri" pitchFamily="34" charset="0"/>
              <a:sym typeface="Lato"/>
            </a:endParaRPr>
          </a:p>
          <a:p>
            <a:pPr marL="0" lvl="0" indent="457200" algn="l" rtl="0">
              <a:spcBef>
                <a:spcPts val="0"/>
              </a:spcBef>
              <a:spcAft>
                <a:spcPts val="0"/>
              </a:spcAft>
              <a:buNone/>
            </a:pPr>
            <a:r>
              <a:rPr lang="en-US" sz="1600" dirty="0">
                <a:latin typeface="Calibri" pitchFamily="34" charset="0"/>
                <a:ea typeface="Lato"/>
                <a:cs typeface="Calibri" pitchFamily="34" charset="0"/>
                <a:sym typeface="Lato"/>
              </a:rPr>
              <a:t>Now as the Face is detected by the haar cascade , the image data is cropped and transferred to the NN model. where it extracts deeper features match them with trained weighted model. </a:t>
            </a:r>
            <a:br>
              <a:rPr lang="en-US" sz="1600" dirty="0">
                <a:latin typeface="Calibri" pitchFamily="34" charset="0"/>
                <a:ea typeface="Lato"/>
                <a:cs typeface="Calibri" pitchFamily="34" charset="0"/>
                <a:sym typeface="Lato"/>
              </a:rPr>
            </a:br>
            <a:r>
              <a:rPr lang="en-US" sz="1600" dirty="0">
                <a:latin typeface="Calibri" pitchFamily="34" charset="0"/>
                <a:ea typeface="Lato"/>
                <a:cs typeface="Calibri" pitchFamily="34" charset="0"/>
                <a:sym typeface="Lato"/>
              </a:rPr>
              <a:t>The output value of output neuron is matched with a dictionary specifying the emotion.</a:t>
            </a:r>
            <a:br>
              <a:rPr lang="en-US" sz="1600" dirty="0">
                <a:latin typeface="Calibri" pitchFamily="34" charset="0"/>
                <a:ea typeface="Lato"/>
                <a:cs typeface="Calibri" pitchFamily="34" charset="0"/>
                <a:sym typeface="Lato"/>
              </a:rPr>
            </a:br>
            <a:r>
              <a:rPr lang="en-US" sz="1600" dirty="0">
                <a:latin typeface="Calibri" pitchFamily="34" charset="0"/>
                <a:ea typeface="Lato"/>
                <a:cs typeface="Calibri" pitchFamily="34" charset="0"/>
                <a:sym typeface="Lato"/>
              </a:rPr>
              <a:t>The emotion using opencv is pasted as text on the input stream and provided to user.</a:t>
            </a:r>
            <a:endParaRPr sz="1600" dirty="0">
              <a:latin typeface="Calibri" pitchFamily="34" charset="0"/>
              <a:ea typeface="Lato"/>
              <a:cs typeface="Calibri" pitchFamily="34" charset="0"/>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p:nvPr/>
        </p:nvSpPr>
        <p:spPr>
          <a:xfrm>
            <a:off x="570225" y="1941825"/>
            <a:ext cx="8275800" cy="2234700"/>
          </a:xfrm>
          <a:prstGeom prst="rect">
            <a:avLst/>
          </a:prstGeom>
          <a:noFill/>
          <a:ln>
            <a:noFill/>
          </a:ln>
        </p:spPr>
        <p:txBody>
          <a:bodyPr spcFirstLastPara="1" wrap="square" lIns="91425" tIns="45700" rIns="91425" bIns="45700" anchor="t" anchorCtr="0">
            <a:noAutofit/>
          </a:bodyPr>
          <a:lstStyle/>
          <a:p>
            <a:pPr marL="0" marR="0" lvl="0" indent="457200" algn="l" rtl="0">
              <a:spcBef>
                <a:spcPts val="0"/>
              </a:spcBef>
              <a:spcAft>
                <a:spcPts val="0"/>
              </a:spcAft>
              <a:buNone/>
            </a:pPr>
            <a:endParaRPr/>
          </a:p>
        </p:txBody>
      </p:sp>
      <p:sp>
        <p:nvSpPr>
          <p:cNvPr id="239" name="Google Shape;239;p32"/>
          <p:cNvSpPr txBox="1">
            <a:spLocks noGrp="1"/>
          </p:cNvSpPr>
          <p:nvPr>
            <p:ph type="title"/>
          </p:nvPr>
        </p:nvSpPr>
        <p:spPr>
          <a:xfrm>
            <a:off x="543490" y="3059175"/>
            <a:ext cx="7746600" cy="271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Font typeface="Arial"/>
              <a:buNone/>
            </a:pPr>
            <a:endParaRPr sz="1800" dirty="0">
              <a:latin typeface="Calibri" pitchFamily="34" charset="0"/>
              <a:ea typeface="Calibri"/>
              <a:cs typeface="Calibri" pitchFamily="34" charset="0"/>
              <a:sym typeface="Calibri"/>
            </a:endParaRPr>
          </a:p>
          <a:p>
            <a:pPr marL="0" lvl="0" indent="0" algn="l" rtl="0">
              <a:spcBef>
                <a:spcPts val="0"/>
              </a:spcBef>
              <a:spcAft>
                <a:spcPts val="0"/>
              </a:spcAft>
              <a:buClr>
                <a:srgbClr val="000000"/>
              </a:buClr>
              <a:buFont typeface="Arial"/>
              <a:buNone/>
            </a:pPr>
            <a:endParaRPr sz="1800" dirty="0">
              <a:latin typeface="Calibri" pitchFamily="34" charset="0"/>
              <a:ea typeface="Calibri"/>
              <a:cs typeface="Calibri" pitchFamily="34" charset="0"/>
              <a:sym typeface="Calibri"/>
            </a:endParaRPr>
          </a:p>
          <a:p>
            <a:pPr marL="0" lvl="0" indent="0" algn="l" rtl="0">
              <a:spcBef>
                <a:spcPts val="0"/>
              </a:spcBef>
              <a:spcAft>
                <a:spcPts val="0"/>
              </a:spcAft>
              <a:buClr>
                <a:srgbClr val="000000"/>
              </a:buClr>
              <a:buFont typeface="Arial"/>
              <a:buNone/>
            </a:pPr>
            <a:r>
              <a:rPr lang="en-US" sz="1800" b="0" dirty="0">
                <a:latin typeface="Calibri" pitchFamily="34" charset="0"/>
                <a:ea typeface="Calibri"/>
                <a:cs typeface="Calibri" pitchFamily="34" charset="0"/>
                <a:sym typeface="Calibri"/>
              </a:rPr>
              <a:t>The system proposes work to be done for a </a:t>
            </a:r>
            <a:r>
              <a:rPr lang="en-US" sz="1800" dirty="0">
                <a:latin typeface="Calibri" pitchFamily="34" charset="0"/>
                <a:ea typeface="Calibri"/>
                <a:cs typeface="Calibri" pitchFamily="34" charset="0"/>
                <a:sym typeface="Calibri"/>
              </a:rPr>
              <a:t>graphical interface</a:t>
            </a:r>
            <a:r>
              <a:rPr lang="en-US" sz="1800" b="0" dirty="0">
                <a:latin typeface="Calibri" pitchFamily="34" charset="0"/>
                <a:ea typeface="Calibri"/>
                <a:cs typeface="Calibri" pitchFamily="34" charset="0"/>
                <a:sym typeface="Calibri"/>
              </a:rPr>
              <a:t>, </a:t>
            </a:r>
            <a:r>
              <a:rPr lang="en-US" sz="1800" dirty="0">
                <a:latin typeface="Calibri" pitchFamily="34" charset="0"/>
                <a:ea typeface="Calibri"/>
                <a:cs typeface="Calibri" pitchFamily="34" charset="0"/>
                <a:sym typeface="Calibri"/>
              </a:rPr>
              <a:t>optimization of model </a:t>
            </a:r>
            <a:r>
              <a:rPr lang="en-US" sz="1800" b="0" dirty="0">
                <a:latin typeface="Calibri" pitchFamily="34" charset="0"/>
                <a:ea typeface="Calibri"/>
                <a:cs typeface="Calibri" pitchFamily="34" charset="0"/>
                <a:sym typeface="Calibri"/>
              </a:rPr>
              <a:t>and </a:t>
            </a:r>
            <a:r>
              <a:rPr lang="en-US" sz="1800" dirty="0">
                <a:latin typeface="Calibri" pitchFamily="34" charset="0"/>
                <a:ea typeface="Calibri"/>
                <a:cs typeface="Calibri" pitchFamily="34" charset="0"/>
                <a:sym typeface="Calibri"/>
              </a:rPr>
              <a:t>a standalone process</a:t>
            </a:r>
            <a:r>
              <a:rPr lang="en-US" sz="1800" b="0" dirty="0">
                <a:latin typeface="Calibri" pitchFamily="34" charset="0"/>
                <a:ea typeface="Calibri"/>
                <a:cs typeface="Calibri" pitchFamily="34" charset="0"/>
                <a:sym typeface="Calibri"/>
              </a:rPr>
              <a:t> which can be migrated over different systems.</a:t>
            </a:r>
            <a:endParaRPr sz="1800" b="0" dirty="0">
              <a:latin typeface="Calibri" pitchFamily="34" charset="0"/>
              <a:ea typeface="Arial"/>
              <a:cs typeface="Calibri" pitchFamily="34" charset="0"/>
              <a:sym typeface="Arial"/>
            </a:endParaRPr>
          </a:p>
          <a:p>
            <a:pPr marL="0" lvl="0" indent="0" algn="l" rtl="0">
              <a:spcBef>
                <a:spcPts val="0"/>
              </a:spcBef>
              <a:spcAft>
                <a:spcPts val="0"/>
              </a:spcAft>
              <a:buClr>
                <a:srgbClr val="000000"/>
              </a:buClr>
              <a:buFont typeface="Arial"/>
              <a:buNone/>
            </a:pPr>
            <a:endParaRPr sz="1800" b="0" dirty="0">
              <a:latin typeface="Calibri" pitchFamily="34" charset="0"/>
              <a:ea typeface="Calibri"/>
              <a:cs typeface="Calibri" pitchFamily="34" charset="0"/>
              <a:sym typeface="Calibri"/>
            </a:endParaRPr>
          </a:p>
          <a:p>
            <a:pPr marL="0" lvl="0" indent="457200" algn="l" rtl="0">
              <a:spcBef>
                <a:spcPts val="0"/>
              </a:spcBef>
              <a:spcAft>
                <a:spcPts val="0"/>
              </a:spcAft>
              <a:buClr>
                <a:srgbClr val="000000"/>
              </a:buClr>
              <a:buFont typeface="Arial"/>
              <a:buNone/>
            </a:pPr>
            <a:r>
              <a:rPr lang="en-US" sz="1800" b="0" dirty="0">
                <a:latin typeface="Calibri" pitchFamily="34" charset="0"/>
                <a:ea typeface="Calibri"/>
                <a:cs typeface="Calibri" pitchFamily="34" charset="0"/>
                <a:sym typeface="Calibri"/>
              </a:rPr>
              <a:t>The GUI would be constructed using PyQt/</a:t>
            </a:r>
            <a:r>
              <a:rPr lang="en-US" sz="1800" b="0" dirty="0" err="1">
                <a:latin typeface="Calibri" pitchFamily="34" charset="0"/>
                <a:ea typeface="Calibri"/>
                <a:cs typeface="Calibri" pitchFamily="34" charset="0"/>
                <a:sym typeface="Calibri"/>
              </a:rPr>
              <a:t>Tkinter</a:t>
            </a:r>
            <a:r>
              <a:rPr lang="en-US" sz="1800" b="0" dirty="0">
                <a:latin typeface="Calibri" pitchFamily="34" charset="0"/>
                <a:ea typeface="Calibri"/>
                <a:cs typeface="Calibri" pitchFamily="34" charset="0"/>
                <a:sym typeface="Calibri"/>
              </a:rPr>
              <a:t>.</a:t>
            </a:r>
            <a:endParaRPr sz="1800" b="0" dirty="0">
              <a:latin typeface="Calibri" pitchFamily="34" charset="0"/>
              <a:ea typeface="Arial"/>
              <a:cs typeface="Calibri" pitchFamily="34" charset="0"/>
              <a:sym typeface="Arial"/>
            </a:endParaRPr>
          </a:p>
          <a:p>
            <a:pPr marL="0" lvl="0" indent="457200" algn="l" rtl="0">
              <a:spcBef>
                <a:spcPts val="0"/>
              </a:spcBef>
              <a:spcAft>
                <a:spcPts val="0"/>
              </a:spcAft>
              <a:buClr>
                <a:srgbClr val="000000"/>
              </a:buClr>
              <a:buFont typeface="Arial"/>
              <a:buNone/>
            </a:pPr>
            <a:r>
              <a:rPr lang="en-US" sz="1800" b="0" dirty="0">
                <a:latin typeface="Calibri" pitchFamily="34" charset="0"/>
                <a:ea typeface="Calibri"/>
                <a:cs typeface="Calibri" pitchFamily="34" charset="0"/>
                <a:sym typeface="Calibri"/>
              </a:rPr>
              <a:t>Pyinstaller will be used to construct standalone package.</a:t>
            </a:r>
            <a:endParaRPr sz="1800" dirty="0">
              <a:latin typeface="Calibri" pitchFamily="34" charset="0"/>
              <a:cs typeface="Calibri" pitchFamily="34" charset="0"/>
            </a:endParaRPr>
          </a:p>
        </p:txBody>
      </p:sp>
      <p:sp>
        <p:nvSpPr>
          <p:cNvPr id="240" name="Google Shape;240;p32"/>
          <p:cNvSpPr txBox="1"/>
          <p:nvPr/>
        </p:nvSpPr>
        <p:spPr>
          <a:xfrm>
            <a:off x="46225" y="107875"/>
            <a:ext cx="4407600" cy="5231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Font typeface="Arial"/>
              <a:buNone/>
            </a:pPr>
            <a:r>
              <a:rPr lang="en-US" sz="2200" b="1" dirty="0">
                <a:solidFill>
                  <a:schemeClr val="dk2"/>
                </a:solidFill>
                <a:latin typeface="Calibri"/>
                <a:ea typeface="Calibri"/>
                <a:cs typeface="Calibri"/>
                <a:sym typeface="Calibri"/>
              </a:rPr>
              <a:t>Work in Progress</a:t>
            </a:r>
            <a:endParaRPr sz="2200" dirty="0">
              <a:latin typeface="Lato"/>
              <a:ea typeface="Lato"/>
              <a:cs typeface="Lato"/>
              <a:sym typeface="Lato"/>
            </a:endParaRPr>
          </a:p>
        </p:txBody>
      </p:sp>
      <p:sp>
        <p:nvSpPr>
          <p:cNvPr id="241" name="Google Shape;241;p32"/>
          <p:cNvSpPr txBox="1"/>
          <p:nvPr/>
        </p:nvSpPr>
        <p:spPr>
          <a:xfrm>
            <a:off x="311650" y="1908433"/>
            <a:ext cx="8568600" cy="738900"/>
          </a:xfrm>
          <a:prstGeom prst="rect">
            <a:avLst/>
          </a:prstGeom>
          <a:noFill/>
          <a:ln>
            <a:noFill/>
          </a:ln>
        </p:spPr>
        <p:txBody>
          <a:bodyPr spcFirstLastPara="1" wrap="square" lIns="91425" tIns="91425" rIns="91425" bIns="91425" anchor="t" anchorCtr="0">
            <a:spAutoFit/>
          </a:bodyPr>
          <a:lstStyle/>
          <a:p>
            <a:pPr marL="0" lvl="0" indent="457200" rtl="0">
              <a:spcBef>
                <a:spcPts val="0"/>
              </a:spcBef>
              <a:spcAft>
                <a:spcPts val="0"/>
              </a:spcAft>
              <a:buClr>
                <a:srgbClr val="000000"/>
              </a:buClr>
              <a:buFont typeface="Arial"/>
              <a:buNone/>
            </a:pPr>
            <a:r>
              <a:rPr lang="en-US" sz="1800" dirty="0">
                <a:solidFill>
                  <a:schemeClr val="dk2"/>
                </a:solidFill>
                <a:latin typeface="Calibri"/>
                <a:ea typeface="Calibri"/>
                <a:cs typeface="Calibri"/>
                <a:sym typeface="Calibri"/>
              </a:rPr>
              <a:t>System detects emotion in a video frame with a train accuracy of </a:t>
            </a:r>
            <a:r>
              <a:rPr lang="en-US" sz="1800" dirty="0" smtClean="0">
                <a:solidFill>
                  <a:schemeClr val="dk2"/>
                </a:solidFill>
                <a:latin typeface="Calibri"/>
                <a:ea typeface="Calibri"/>
                <a:cs typeface="Calibri"/>
                <a:sym typeface="Calibri"/>
              </a:rPr>
              <a:t>0.5472% the system </a:t>
            </a:r>
            <a:r>
              <a:rPr lang="en-US" sz="1800" dirty="0">
                <a:solidFill>
                  <a:schemeClr val="dk2"/>
                </a:solidFill>
                <a:latin typeface="Calibri"/>
                <a:ea typeface="Calibri"/>
                <a:cs typeface="Calibri"/>
                <a:sym typeface="Calibri"/>
              </a:rPr>
              <a:t>could be optimized using different model optimizers, and datasets. </a:t>
            </a:r>
            <a:endParaRPr dirty="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0" y="0"/>
            <a:ext cx="7688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Font typeface="Arial"/>
              <a:buNone/>
            </a:pPr>
            <a:r>
              <a:rPr lang="en-US" sz="2000">
                <a:solidFill>
                  <a:srgbClr val="434343"/>
                </a:solidFill>
                <a:latin typeface="Arial"/>
                <a:ea typeface="Arial"/>
                <a:cs typeface="Arial"/>
                <a:sym typeface="Arial"/>
              </a:rPr>
              <a:t>Introduction</a:t>
            </a:r>
            <a:endParaRPr/>
          </a:p>
        </p:txBody>
      </p:sp>
      <p:sp>
        <p:nvSpPr>
          <p:cNvPr id="102" name="Google Shape;102;p15"/>
          <p:cNvSpPr txBox="1">
            <a:spLocks noGrp="1"/>
          </p:cNvSpPr>
          <p:nvPr>
            <p:ph type="body" idx="1"/>
          </p:nvPr>
        </p:nvSpPr>
        <p:spPr>
          <a:xfrm>
            <a:off x="729450" y="1803875"/>
            <a:ext cx="8062500" cy="3651600"/>
          </a:xfrm>
          <a:prstGeom prst="rect">
            <a:avLst/>
          </a:prstGeom>
        </p:spPr>
        <p:txBody>
          <a:bodyPr spcFirstLastPara="1" wrap="square" lIns="91425" tIns="91425" rIns="91425" bIns="91425" anchor="t" anchorCtr="0">
            <a:normAutofit/>
          </a:bodyPr>
          <a:lstStyle/>
          <a:p>
            <a:pPr marL="457200" lvl="0" indent="0" algn="l" rtl="0">
              <a:lnSpc>
                <a:spcPct val="100000"/>
              </a:lnSpc>
              <a:spcBef>
                <a:spcPts val="0"/>
              </a:spcBef>
              <a:spcAft>
                <a:spcPts val="0"/>
              </a:spcAft>
              <a:buClr>
                <a:srgbClr val="000000"/>
              </a:buClr>
              <a:buFont typeface="Arial"/>
              <a:buNone/>
            </a:pPr>
            <a:r>
              <a:rPr lang="en-US" sz="1800" dirty="0">
                <a:solidFill>
                  <a:srgbClr val="434343"/>
                </a:solidFill>
                <a:latin typeface="Calibri"/>
                <a:ea typeface="Calibri"/>
                <a:cs typeface="Calibri"/>
                <a:sym typeface="Calibri"/>
              </a:rPr>
              <a:t>The system uses GPU (Tensor core) accelerated API (</a:t>
            </a:r>
            <a:r>
              <a:rPr lang="en-US" sz="1800" dirty="0" err="1">
                <a:solidFill>
                  <a:srgbClr val="434343"/>
                </a:solidFill>
                <a:latin typeface="Calibri"/>
                <a:ea typeface="Calibri"/>
                <a:cs typeface="Calibri"/>
                <a:sym typeface="Calibri"/>
              </a:rPr>
              <a:t>Tensorflow</a:t>
            </a:r>
            <a:r>
              <a:rPr lang="en-US" sz="1800" dirty="0">
                <a:solidFill>
                  <a:srgbClr val="434343"/>
                </a:solidFill>
                <a:latin typeface="Calibri"/>
                <a:ea typeface="Calibri"/>
                <a:cs typeface="Calibri"/>
                <a:sym typeface="Calibri"/>
              </a:rPr>
              <a:t>) to predict emotions expressed by persons in a video stream.</a:t>
            </a:r>
            <a:endParaRPr sz="1400" dirty="0">
              <a:solidFill>
                <a:srgbClr val="434343"/>
              </a:solidFill>
              <a:latin typeface="Arial"/>
              <a:ea typeface="Arial"/>
              <a:cs typeface="Arial"/>
              <a:sym typeface="Arial"/>
            </a:endParaRPr>
          </a:p>
          <a:p>
            <a:pPr marL="0" lvl="0" indent="0" algn="l" rtl="0">
              <a:lnSpc>
                <a:spcPct val="100000"/>
              </a:lnSpc>
              <a:spcBef>
                <a:spcPts val="0"/>
              </a:spcBef>
              <a:spcAft>
                <a:spcPts val="0"/>
              </a:spcAft>
              <a:buClr>
                <a:srgbClr val="000000"/>
              </a:buClr>
              <a:buFont typeface="Arial"/>
              <a:buNone/>
            </a:pPr>
            <a:endParaRPr sz="1800" dirty="0">
              <a:solidFill>
                <a:srgbClr val="434343"/>
              </a:solidFill>
              <a:latin typeface="Calibri"/>
              <a:ea typeface="Calibri"/>
              <a:cs typeface="Calibri"/>
              <a:sym typeface="Calibri"/>
            </a:endParaRPr>
          </a:p>
          <a:p>
            <a:pPr marL="457200" lvl="0" indent="0" algn="l" rtl="0">
              <a:lnSpc>
                <a:spcPct val="100000"/>
              </a:lnSpc>
              <a:spcBef>
                <a:spcPts val="0"/>
              </a:spcBef>
              <a:spcAft>
                <a:spcPts val="0"/>
              </a:spcAft>
              <a:buClr>
                <a:srgbClr val="000000"/>
              </a:buClr>
              <a:buFont typeface="Arial"/>
              <a:buNone/>
            </a:pPr>
            <a:r>
              <a:rPr lang="en-US" sz="1800" dirty="0">
                <a:solidFill>
                  <a:srgbClr val="434343"/>
                </a:solidFill>
                <a:latin typeface="Calibri"/>
                <a:ea typeface="Calibri"/>
                <a:cs typeface="Calibri"/>
                <a:sym typeface="Calibri"/>
              </a:rPr>
              <a:t>The system requires localized features which form a pattern to be evaluated against known patterns, for this the system uses OpenCv hardware acceleration to detect face in video stream and provide data to the model for extraction of </a:t>
            </a:r>
            <a:endParaRPr sz="1800" dirty="0">
              <a:solidFill>
                <a:schemeClr val="dk2"/>
              </a:solidFill>
              <a:latin typeface="Calibri"/>
              <a:ea typeface="Calibri"/>
              <a:cs typeface="Calibri"/>
              <a:sym typeface="Calibri"/>
            </a:endParaRPr>
          </a:p>
          <a:p>
            <a:pPr marL="457200" lvl="0" indent="0" algn="l" rtl="0">
              <a:lnSpc>
                <a:spcPct val="100000"/>
              </a:lnSpc>
              <a:spcBef>
                <a:spcPts val="0"/>
              </a:spcBef>
              <a:spcAft>
                <a:spcPts val="0"/>
              </a:spcAft>
              <a:buClr>
                <a:srgbClr val="000000"/>
              </a:buClr>
              <a:buFont typeface="Arial"/>
              <a:buNone/>
            </a:pPr>
            <a:r>
              <a:rPr lang="en-US" sz="1800" dirty="0">
                <a:solidFill>
                  <a:srgbClr val="434343"/>
                </a:solidFill>
                <a:latin typeface="Calibri"/>
                <a:ea typeface="Calibri"/>
                <a:cs typeface="Calibri"/>
                <a:sym typeface="Calibri"/>
              </a:rPr>
              <a:t>patterns.</a:t>
            </a:r>
            <a:endParaRPr sz="1400" dirty="0">
              <a:solidFill>
                <a:srgbClr val="434343"/>
              </a:solidFill>
              <a:latin typeface="Arial"/>
              <a:ea typeface="Arial"/>
              <a:cs typeface="Arial"/>
              <a:sym typeface="Arial"/>
            </a:endParaRPr>
          </a:p>
          <a:p>
            <a:pPr marL="0" lvl="0" indent="0" algn="l" rtl="0">
              <a:lnSpc>
                <a:spcPct val="100000"/>
              </a:lnSpc>
              <a:spcBef>
                <a:spcPts val="0"/>
              </a:spcBef>
              <a:spcAft>
                <a:spcPts val="0"/>
              </a:spcAft>
              <a:buClr>
                <a:srgbClr val="000000"/>
              </a:buClr>
              <a:buFont typeface="Arial"/>
              <a:buNone/>
            </a:pPr>
            <a:endParaRPr sz="1800" dirty="0">
              <a:solidFill>
                <a:srgbClr val="434343"/>
              </a:solidFill>
              <a:latin typeface="Calibri"/>
              <a:ea typeface="Calibri"/>
              <a:cs typeface="Calibri"/>
              <a:sym typeface="Calibri"/>
            </a:endParaRPr>
          </a:p>
          <a:p>
            <a:pPr marL="0" lvl="0" indent="457200" algn="l" rtl="0">
              <a:lnSpc>
                <a:spcPct val="100000"/>
              </a:lnSpc>
              <a:spcBef>
                <a:spcPts val="0"/>
              </a:spcBef>
              <a:spcAft>
                <a:spcPts val="0"/>
              </a:spcAft>
              <a:buClr>
                <a:srgbClr val="000000"/>
              </a:buClr>
              <a:buFont typeface="Arial"/>
              <a:buNone/>
            </a:pPr>
            <a:r>
              <a:rPr lang="en-US" sz="1800" dirty="0">
                <a:solidFill>
                  <a:srgbClr val="434343"/>
                </a:solidFill>
                <a:latin typeface="Calibri"/>
                <a:ea typeface="Calibri"/>
                <a:cs typeface="Calibri"/>
                <a:sym typeface="Calibri"/>
              </a:rPr>
              <a:t>OpenCv uses cascade classifiers to determine these features.</a:t>
            </a:r>
            <a:endParaRPr sz="1400" dirty="0">
              <a:solidFill>
                <a:srgbClr val="434343"/>
              </a:solidFill>
              <a:latin typeface="Arial"/>
              <a:ea typeface="Arial"/>
              <a:cs typeface="Arial"/>
              <a:sym typeface="Arial"/>
            </a:endParaRPr>
          </a:p>
          <a:p>
            <a:pPr marL="457200" lvl="0" indent="0" algn="l" rtl="0">
              <a:lnSpc>
                <a:spcPct val="100000"/>
              </a:lnSpc>
              <a:spcBef>
                <a:spcPts val="0"/>
              </a:spcBef>
              <a:spcAft>
                <a:spcPts val="0"/>
              </a:spcAft>
              <a:buClr>
                <a:srgbClr val="000000"/>
              </a:buClr>
              <a:buFont typeface="Arial"/>
              <a:buNone/>
            </a:pPr>
            <a:r>
              <a:rPr lang="en-US" sz="1800" dirty="0">
                <a:solidFill>
                  <a:srgbClr val="434343"/>
                </a:solidFill>
                <a:latin typeface="Calibri"/>
                <a:ea typeface="Calibri"/>
                <a:cs typeface="Calibri"/>
                <a:sym typeface="Calibri"/>
              </a:rPr>
              <a:t>Matplotlib is used by system during model generation to plot accuracy and error curves. </a:t>
            </a:r>
            <a:endParaRPr sz="1400" dirty="0">
              <a:solidFill>
                <a:srgbClr val="434343"/>
              </a:solidFill>
              <a:latin typeface="Arial"/>
              <a:ea typeface="Arial"/>
              <a:cs typeface="Arial"/>
              <a:sym typeface="Arial"/>
            </a:endParaRPr>
          </a:p>
          <a:p>
            <a:pPr marL="0" lvl="0" indent="0" algn="l" rtl="0">
              <a:spcBef>
                <a:spcPts val="0"/>
              </a:spcBef>
              <a:spcAft>
                <a:spcPts val="1200"/>
              </a:spcAft>
              <a:buNone/>
            </a:pPr>
            <a:endParaRPr dirty="0"/>
          </a:p>
        </p:txBody>
      </p:sp>
      <p:sp>
        <p:nvSpPr>
          <p:cNvPr id="103" name="Google Shape;103;p15"/>
          <p:cNvSpPr txBox="1"/>
          <p:nvPr/>
        </p:nvSpPr>
        <p:spPr>
          <a:xfrm>
            <a:off x="427142" y="555841"/>
            <a:ext cx="8496600" cy="10617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Font typeface="Arial"/>
              <a:buNone/>
            </a:pPr>
            <a:r>
              <a:rPr lang="en-US" sz="1900" dirty="0">
                <a:solidFill>
                  <a:srgbClr val="434343"/>
                </a:solidFill>
                <a:latin typeface="Calibri"/>
                <a:ea typeface="Calibri"/>
                <a:cs typeface="Calibri"/>
                <a:sym typeface="Calibri"/>
              </a:rPr>
              <a:t>Human emotions are natural expressions that people tend to make naturally, instead of any conscious effort that is accompanied by the reflexing of facial </a:t>
            </a:r>
            <a:r>
              <a:rPr lang="en-US" sz="1900" dirty="0" smtClean="0">
                <a:solidFill>
                  <a:srgbClr val="434343"/>
                </a:solidFill>
                <a:latin typeface="Calibri"/>
                <a:ea typeface="Calibri"/>
                <a:cs typeface="Calibri"/>
                <a:sym typeface="Calibri"/>
              </a:rPr>
              <a:t>muscles.</a:t>
            </a:r>
            <a:endParaRPr dirty="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p:nvPr/>
        </p:nvSpPr>
        <p:spPr>
          <a:xfrm>
            <a:off x="691426" y="2819400"/>
            <a:ext cx="7760572" cy="1219973"/>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0" y="-1"/>
            <a:ext cx="7688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Font typeface="Arial"/>
              <a:buNone/>
            </a:pPr>
            <a:r>
              <a:rPr lang="en-US" sz="2200" dirty="0">
                <a:latin typeface="Calibri"/>
                <a:ea typeface="Calibri"/>
                <a:cs typeface="Calibri"/>
                <a:sym typeface="Calibri"/>
              </a:rPr>
              <a:t>Project Structure</a:t>
            </a:r>
            <a:endParaRPr dirty="0"/>
          </a:p>
        </p:txBody>
      </p:sp>
      <p:sp>
        <p:nvSpPr>
          <p:cNvPr id="109" name="Google Shape;109;p16"/>
          <p:cNvSpPr txBox="1">
            <a:spLocks noGrp="1"/>
          </p:cNvSpPr>
          <p:nvPr>
            <p:ph type="body" idx="1"/>
          </p:nvPr>
        </p:nvSpPr>
        <p:spPr>
          <a:xfrm>
            <a:off x="611550" y="1917650"/>
            <a:ext cx="7985400" cy="4371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rgbClr val="000000"/>
              </a:buClr>
              <a:buFont typeface="Arial"/>
              <a:buNone/>
            </a:pPr>
            <a:r>
              <a:rPr lang="en-US" sz="1800" dirty="0">
                <a:solidFill>
                  <a:schemeClr val="dk2"/>
                </a:solidFill>
                <a:latin typeface="Calibri"/>
                <a:ea typeface="Calibri"/>
                <a:cs typeface="Calibri"/>
                <a:sym typeface="Calibri"/>
              </a:rPr>
              <a:t>Preprocessing:</a:t>
            </a:r>
            <a:endParaRPr sz="1400" dirty="0">
              <a:solidFill>
                <a:schemeClr val="dk2"/>
              </a:solidFill>
              <a:latin typeface="Arial"/>
              <a:ea typeface="Arial"/>
              <a:cs typeface="Arial"/>
              <a:sym typeface="Arial"/>
            </a:endParaRPr>
          </a:p>
          <a:p>
            <a:pPr marL="0" lvl="0" indent="457200" algn="l" rtl="0">
              <a:lnSpc>
                <a:spcPct val="100000"/>
              </a:lnSpc>
              <a:spcBef>
                <a:spcPts val="0"/>
              </a:spcBef>
              <a:spcAft>
                <a:spcPts val="0"/>
              </a:spcAft>
              <a:buClr>
                <a:srgbClr val="000000"/>
              </a:buClr>
              <a:buFont typeface="Arial"/>
              <a:buNone/>
            </a:pPr>
            <a:r>
              <a:rPr lang="en-US" sz="1800" dirty="0">
                <a:solidFill>
                  <a:schemeClr val="dk2"/>
                </a:solidFill>
                <a:latin typeface="Calibri"/>
                <a:ea typeface="Calibri"/>
                <a:cs typeface="Calibri"/>
                <a:sym typeface="Calibri"/>
              </a:rPr>
              <a:t>In preprocessing the data set acquired to train the model is extracted cleaned and converted into 48*48 pixel data images.</a:t>
            </a:r>
            <a:endParaRPr sz="1400" dirty="0">
              <a:solidFill>
                <a:schemeClr val="dk2"/>
              </a:solidFill>
              <a:latin typeface="Arial"/>
              <a:ea typeface="Arial"/>
              <a:cs typeface="Arial"/>
              <a:sym typeface="Arial"/>
            </a:endParaRPr>
          </a:p>
          <a:p>
            <a:pPr marL="0" lvl="0" indent="0" algn="l" rtl="0">
              <a:lnSpc>
                <a:spcPct val="100000"/>
              </a:lnSpc>
              <a:spcBef>
                <a:spcPts val="0"/>
              </a:spcBef>
              <a:spcAft>
                <a:spcPts val="0"/>
              </a:spcAft>
              <a:buClr>
                <a:srgbClr val="000000"/>
              </a:buClr>
              <a:buFont typeface="Arial"/>
              <a:buNone/>
            </a:pPr>
            <a:endParaRPr sz="1800" dirty="0">
              <a:solidFill>
                <a:schemeClr val="dk2"/>
              </a:solidFill>
              <a:latin typeface="Calibri"/>
              <a:ea typeface="Calibri"/>
              <a:cs typeface="Calibri"/>
              <a:sym typeface="Calibri"/>
            </a:endParaRPr>
          </a:p>
          <a:p>
            <a:pPr marL="0" lvl="0" indent="0" algn="l" rtl="0">
              <a:lnSpc>
                <a:spcPct val="100000"/>
              </a:lnSpc>
              <a:spcBef>
                <a:spcPts val="0"/>
              </a:spcBef>
              <a:spcAft>
                <a:spcPts val="0"/>
              </a:spcAft>
              <a:buClr>
                <a:srgbClr val="000000"/>
              </a:buClr>
              <a:buFont typeface="Arial"/>
              <a:buNone/>
            </a:pPr>
            <a:r>
              <a:rPr lang="en-US" sz="1800" dirty="0">
                <a:solidFill>
                  <a:schemeClr val="dk2"/>
                </a:solidFill>
                <a:latin typeface="Calibri"/>
                <a:ea typeface="Calibri"/>
                <a:cs typeface="Calibri"/>
                <a:sym typeface="Calibri"/>
              </a:rPr>
              <a:t>Model Generation and Training:</a:t>
            </a:r>
            <a:endParaRPr sz="1400" dirty="0">
              <a:solidFill>
                <a:schemeClr val="dk2"/>
              </a:solidFill>
              <a:latin typeface="Arial"/>
              <a:ea typeface="Arial"/>
              <a:cs typeface="Arial"/>
              <a:sym typeface="Arial"/>
            </a:endParaRPr>
          </a:p>
          <a:p>
            <a:pPr marL="0" lvl="0" indent="457200" algn="l" rtl="0">
              <a:lnSpc>
                <a:spcPct val="100000"/>
              </a:lnSpc>
              <a:spcBef>
                <a:spcPts val="0"/>
              </a:spcBef>
              <a:spcAft>
                <a:spcPts val="0"/>
              </a:spcAft>
              <a:buClr>
                <a:srgbClr val="000000"/>
              </a:buClr>
              <a:buFont typeface="Arial"/>
              <a:buNone/>
            </a:pPr>
            <a:r>
              <a:rPr lang="en-US" sz="1800" dirty="0">
                <a:solidFill>
                  <a:schemeClr val="dk2"/>
                </a:solidFill>
                <a:latin typeface="Calibri"/>
                <a:ea typeface="Calibri"/>
                <a:cs typeface="Calibri"/>
                <a:sym typeface="Calibri"/>
              </a:rPr>
              <a:t>The model is created using </a:t>
            </a:r>
            <a:r>
              <a:rPr lang="en-US" sz="1800" dirty="0" err="1">
                <a:solidFill>
                  <a:schemeClr val="dk2"/>
                </a:solidFill>
                <a:latin typeface="Calibri"/>
                <a:ea typeface="Calibri"/>
                <a:cs typeface="Calibri"/>
                <a:sym typeface="Calibri"/>
              </a:rPr>
              <a:t>Tensorflow</a:t>
            </a:r>
            <a:r>
              <a:rPr lang="en-US" sz="1800" dirty="0">
                <a:solidFill>
                  <a:schemeClr val="dk2"/>
                </a:solidFill>
                <a:latin typeface="Calibri"/>
                <a:ea typeface="Calibri"/>
                <a:cs typeface="Calibri"/>
                <a:sym typeface="Calibri"/>
              </a:rPr>
              <a:t> API which  will be trained on Preprocessing Data and then used to predict emotion.</a:t>
            </a:r>
            <a:endParaRPr sz="1400" dirty="0">
              <a:solidFill>
                <a:schemeClr val="dk2"/>
              </a:solidFill>
              <a:latin typeface="Arial"/>
              <a:ea typeface="Arial"/>
              <a:cs typeface="Arial"/>
              <a:sym typeface="Arial"/>
            </a:endParaRPr>
          </a:p>
          <a:p>
            <a:pPr marL="0" lvl="0" indent="0" algn="l" rtl="0">
              <a:lnSpc>
                <a:spcPct val="100000"/>
              </a:lnSpc>
              <a:spcBef>
                <a:spcPts val="0"/>
              </a:spcBef>
              <a:spcAft>
                <a:spcPts val="0"/>
              </a:spcAft>
              <a:buClr>
                <a:srgbClr val="000000"/>
              </a:buClr>
              <a:buFont typeface="Arial"/>
              <a:buNone/>
            </a:pPr>
            <a:endParaRPr sz="1800" dirty="0">
              <a:solidFill>
                <a:schemeClr val="dk2"/>
              </a:solidFill>
              <a:latin typeface="Calibri"/>
              <a:ea typeface="Calibri"/>
              <a:cs typeface="Calibri"/>
              <a:sym typeface="Calibri"/>
            </a:endParaRPr>
          </a:p>
          <a:p>
            <a:pPr marL="0" lvl="0" indent="0" algn="l" rtl="0">
              <a:lnSpc>
                <a:spcPct val="100000"/>
              </a:lnSpc>
              <a:spcBef>
                <a:spcPts val="0"/>
              </a:spcBef>
              <a:spcAft>
                <a:spcPts val="0"/>
              </a:spcAft>
              <a:buClr>
                <a:srgbClr val="000000"/>
              </a:buClr>
              <a:buFont typeface="Arial"/>
              <a:buNone/>
            </a:pPr>
            <a:r>
              <a:rPr lang="en-US" sz="1800" dirty="0">
                <a:solidFill>
                  <a:schemeClr val="dk2"/>
                </a:solidFill>
                <a:latin typeface="Calibri"/>
                <a:ea typeface="Calibri"/>
                <a:cs typeface="Calibri"/>
                <a:sym typeface="Calibri"/>
              </a:rPr>
              <a:t>Emotion Prediction:</a:t>
            </a:r>
            <a:endParaRPr sz="1400" dirty="0">
              <a:solidFill>
                <a:schemeClr val="dk2"/>
              </a:solidFill>
              <a:latin typeface="Arial"/>
              <a:ea typeface="Arial"/>
              <a:cs typeface="Arial"/>
              <a:sym typeface="Arial"/>
            </a:endParaRPr>
          </a:p>
          <a:p>
            <a:pPr marL="0" lvl="0" indent="0" algn="l" rtl="0">
              <a:lnSpc>
                <a:spcPct val="100000"/>
              </a:lnSpc>
              <a:spcBef>
                <a:spcPts val="0"/>
              </a:spcBef>
              <a:spcAft>
                <a:spcPts val="0"/>
              </a:spcAft>
              <a:buClr>
                <a:srgbClr val="000000"/>
              </a:buClr>
              <a:buFont typeface="Arial"/>
              <a:buNone/>
            </a:pPr>
            <a:r>
              <a:rPr lang="en-US" sz="1800" dirty="0">
                <a:solidFill>
                  <a:schemeClr val="dk2"/>
                </a:solidFill>
                <a:latin typeface="Calibri"/>
                <a:ea typeface="Calibri"/>
                <a:cs typeface="Calibri"/>
                <a:sym typeface="Calibri"/>
              </a:rPr>
              <a:t>The trained model (neural network) is provided  image data from video source and know patterns are inferred from it. </a:t>
            </a:r>
            <a:endParaRPr sz="1800" dirty="0">
              <a:solidFill>
                <a:schemeClr val="dk2"/>
              </a:solidFill>
              <a:latin typeface="Calibri"/>
              <a:ea typeface="Calibri"/>
              <a:cs typeface="Calibri"/>
              <a:sym typeface="Calibri"/>
            </a:endParaRPr>
          </a:p>
          <a:p>
            <a:pPr marL="0" lvl="0" indent="0" algn="l" rtl="0">
              <a:spcBef>
                <a:spcPts val="0"/>
              </a:spcBef>
              <a:spcAft>
                <a:spcPts val="1200"/>
              </a:spcAft>
              <a:buNone/>
            </a:pPr>
            <a:endParaRPr dirty="0"/>
          </a:p>
        </p:txBody>
      </p:sp>
      <p:sp>
        <p:nvSpPr>
          <p:cNvPr id="110" name="Google Shape;110;p16"/>
          <p:cNvSpPr txBox="1"/>
          <p:nvPr/>
        </p:nvSpPr>
        <p:spPr>
          <a:xfrm>
            <a:off x="230550" y="775317"/>
            <a:ext cx="8532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Font typeface="Arial"/>
              <a:buNone/>
            </a:pPr>
            <a:r>
              <a:rPr lang="en-US" sz="1800" dirty="0">
                <a:solidFill>
                  <a:schemeClr val="dk2"/>
                </a:solidFill>
                <a:latin typeface="Calibri"/>
                <a:ea typeface="Calibri"/>
                <a:cs typeface="Calibri"/>
                <a:sym typeface="Calibri"/>
              </a:rPr>
              <a:t>The system consists of three modules as Preprocessing, Model Generation and Training, Emotion </a:t>
            </a:r>
            <a:r>
              <a:rPr lang="en-US" sz="1800" dirty="0" smtClean="0">
                <a:solidFill>
                  <a:schemeClr val="dk2"/>
                </a:solidFill>
                <a:latin typeface="Calibri"/>
                <a:ea typeface="Calibri"/>
                <a:cs typeface="Calibri"/>
                <a:sym typeface="Calibri"/>
              </a:rPr>
              <a:t>Prediction.</a:t>
            </a:r>
            <a:endParaRPr dirty="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p:nvPr/>
        </p:nvSpPr>
        <p:spPr>
          <a:xfrm>
            <a:off x="611550" y="332649"/>
            <a:ext cx="7848900" cy="5095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2"/>
              </a:solidFill>
              <a:latin typeface="Calibri"/>
              <a:ea typeface="Calibri"/>
              <a:cs typeface="Calibri"/>
              <a:sym typeface="Calibri"/>
            </a:endParaRPr>
          </a:p>
        </p:txBody>
      </p:sp>
      <p:sp>
        <p:nvSpPr>
          <p:cNvPr id="116" name="Google Shape;116;p17"/>
          <p:cNvSpPr txBox="1">
            <a:spLocks noGrp="1"/>
          </p:cNvSpPr>
          <p:nvPr>
            <p:ph type="title"/>
          </p:nvPr>
        </p:nvSpPr>
        <p:spPr>
          <a:xfrm>
            <a:off x="0" y="-1"/>
            <a:ext cx="7688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200" dirty="0">
                <a:solidFill>
                  <a:srgbClr val="000000"/>
                </a:solidFill>
                <a:latin typeface="Calibri"/>
                <a:ea typeface="Calibri"/>
                <a:cs typeface="Calibri"/>
                <a:sym typeface="Calibri"/>
              </a:rPr>
              <a:t>Preprocessing</a:t>
            </a:r>
            <a:endParaRPr dirty="0"/>
          </a:p>
        </p:txBody>
      </p:sp>
      <p:sp>
        <p:nvSpPr>
          <p:cNvPr id="117" name="Google Shape;117;p17"/>
          <p:cNvSpPr txBox="1">
            <a:spLocks noGrp="1"/>
          </p:cNvSpPr>
          <p:nvPr>
            <p:ph type="body" idx="1"/>
          </p:nvPr>
        </p:nvSpPr>
        <p:spPr>
          <a:xfrm>
            <a:off x="357550" y="1582370"/>
            <a:ext cx="7985400" cy="437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US" sz="1800" dirty="0">
                <a:solidFill>
                  <a:schemeClr val="bg2"/>
                </a:solidFill>
                <a:latin typeface="Calibri" pitchFamily="34" charset="0"/>
                <a:ea typeface="Calibri"/>
                <a:cs typeface="Calibri" pitchFamily="34" charset="0"/>
                <a:sym typeface="Calibri"/>
              </a:rPr>
              <a:t>The FER2013 dataset is used in our </a:t>
            </a:r>
            <a:r>
              <a:rPr lang="en-US" sz="1800" dirty="0" err="1">
                <a:solidFill>
                  <a:schemeClr val="bg2"/>
                </a:solidFill>
                <a:latin typeface="Calibri" pitchFamily="34" charset="0"/>
                <a:ea typeface="Calibri"/>
                <a:cs typeface="Calibri" pitchFamily="34" charset="0"/>
                <a:sym typeface="Calibri"/>
              </a:rPr>
              <a:t>projet</a:t>
            </a:r>
            <a:r>
              <a:rPr lang="en-US" sz="1800" dirty="0">
                <a:solidFill>
                  <a:schemeClr val="bg2"/>
                </a:solidFill>
                <a:latin typeface="Calibri" pitchFamily="34" charset="0"/>
                <a:ea typeface="Calibri"/>
                <a:cs typeface="Calibri" pitchFamily="34" charset="0"/>
                <a:sym typeface="Calibri"/>
              </a:rPr>
              <a:t> to train CNN modal, this dataset has .</a:t>
            </a:r>
            <a:r>
              <a:rPr lang="en-US" sz="1800" dirty="0" err="1">
                <a:solidFill>
                  <a:schemeClr val="bg2"/>
                </a:solidFill>
                <a:latin typeface="Calibri" pitchFamily="34" charset="0"/>
                <a:ea typeface="Calibri"/>
                <a:cs typeface="Calibri" pitchFamily="34" charset="0"/>
                <a:sym typeface="Calibri"/>
              </a:rPr>
              <a:t>csv</a:t>
            </a:r>
            <a:r>
              <a:rPr lang="en-US" sz="1800" dirty="0">
                <a:solidFill>
                  <a:schemeClr val="bg2"/>
                </a:solidFill>
                <a:latin typeface="Calibri" pitchFamily="34" charset="0"/>
                <a:ea typeface="Calibri"/>
                <a:cs typeface="Calibri" pitchFamily="34" charset="0"/>
                <a:sym typeface="Calibri"/>
              </a:rPr>
              <a:t> extension, </a:t>
            </a:r>
            <a:r>
              <a:rPr lang="en-US" sz="1800" dirty="0" err="1">
                <a:solidFill>
                  <a:schemeClr val="bg2"/>
                </a:solidFill>
                <a:latin typeface="Calibri" pitchFamily="34" charset="0"/>
                <a:ea typeface="Calibri"/>
                <a:cs typeface="Calibri" pitchFamily="34" charset="0"/>
                <a:sym typeface="Calibri"/>
              </a:rPr>
              <a:t>cvs</a:t>
            </a:r>
            <a:r>
              <a:rPr lang="en-US" sz="1800" dirty="0">
                <a:solidFill>
                  <a:schemeClr val="bg2"/>
                </a:solidFill>
                <a:latin typeface="Calibri" pitchFamily="34" charset="0"/>
                <a:ea typeface="Calibri"/>
                <a:cs typeface="Calibri" pitchFamily="34" charset="0"/>
                <a:sym typeface="Calibri"/>
              </a:rPr>
              <a:t> files  Are plain text it contain record and the values in a record is separated by a comma.</a:t>
            </a:r>
            <a:endParaRPr sz="1800" dirty="0">
              <a:solidFill>
                <a:schemeClr val="bg2"/>
              </a:solidFill>
              <a:latin typeface="Calibri" pitchFamily="34" charset="0"/>
              <a:cs typeface="Calibri" pitchFamily="34" charset="0"/>
            </a:endParaRPr>
          </a:p>
          <a:p>
            <a:pPr marL="146050" lvl="0" indent="0" algn="l" rtl="0">
              <a:spcBef>
                <a:spcPts val="0"/>
              </a:spcBef>
              <a:spcAft>
                <a:spcPts val="0"/>
              </a:spcAft>
              <a:buClr>
                <a:srgbClr val="000000"/>
              </a:buClr>
              <a:buSzPts val="1300"/>
              <a:buFont typeface="Arial"/>
              <a:buNone/>
            </a:pPr>
            <a:endParaRPr sz="1800" dirty="0">
              <a:solidFill>
                <a:schemeClr val="bg2"/>
              </a:solidFill>
              <a:latin typeface="Calibri" pitchFamily="34" charset="0"/>
              <a:ea typeface="Calibri"/>
              <a:cs typeface="Calibri" pitchFamily="34" charset="0"/>
              <a:sym typeface="Calibri"/>
            </a:endParaRPr>
          </a:p>
          <a:p>
            <a:pPr marL="457200" lvl="0" indent="-311150" algn="l" rtl="0">
              <a:spcBef>
                <a:spcPts val="0"/>
              </a:spcBef>
              <a:spcAft>
                <a:spcPts val="0"/>
              </a:spcAft>
              <a:buSzPts val="1300"/>
              <a:buChar char="●"/>
            </a:pPr>
            <a:r>
              <a:rPr lang="en-US" sz="1800" dirty="0">
                <a:solidFill>
                  <a:schemeClr val="bg2"/>
                </a:solidFill>
                <a:latin typeface="Calibri" pitchFamily="34" charset="0"/>
                <a:ea typeface="Calibri"/>
                <a:cs typeface="Calibri" pitchFamily="34" charset="0"/>
                <a:sym typeface="Calibri"/>
              </a:rPr>
              <a:t>The CSV file has been converted into image file and the image file is used to train the modal.</a:t>
            </a:r>
            <a:endParaRPr sz="1800" dirty="0">
              <a:solidFill>
                <a:schemeClr val="bg2"/>
              </a:solidFill>
              <a:latin typeface="Calibri" pitchFamily="34" charset="0"/>
              <a:cs typeface="Calibri" pitchFamily="34" charset="0"/>
            </a:endParaRPr>
          </a:p>
          <a:p>
            <a:pPr marL="146050" lvl="0" indent="0" algn="l" rtl="0">
              <a:spcBef>
                <a:spcPts val="0"/>
              </a:spcBef>
              <a:spcAft>
                <a:spcPts val="0"/>
              </a:spcAft>
              <a:buClr>
                <a:srgbClr val="000000"/>
              </a:buClr>
              <a:buSzPts val="1300"/>
              <a:buFont typeface="Arial"/>
              <a:buNone/>
            </a:pPr>
            <a:endParaRPr sz="1800" dirty="0">
              <a:solidFill>
                <a:schemeClr val="bg2"/>
              </a:solidFill>
              <a:latin typeface="Calibri" pitchFamily="34" charset="0"/>
              <a:ea typeface="Calibri"/>
              <a:cs typeface="Calibri" pitchFamily="34" charset="0"/>
              <a:sym typeface="Calibri"/>
            </a:endParaRPr>
          </a:p>
          <a:p>
            <a:pPr marL="457200" lvl="0" indent="-311150" algn="l" rtl="0">
              <a:spcBef>
                <a:spcPts val="0"/>
              </a:spcBef>
              <a:spcAft>
                <a:spcPts val="0"/>
              </a:spcAft>
              <a:buSzPts val="1300"/>
              <a:buChar char="●"/>
            </a:pPr>
            <a:r>
              <a:rPr lang="en-US" sz="1800" dirty="0">
                <a:solidFill>
                  <a:schemeClr val="bg2"/>
                </a:solidFill>
                <a:latin typeface="Calibri" pitchFamily="34" charset="0"/>
                <a:ea typeface="Calibri"/>
                <a:cs typeface="Calibri" pitchFamily="34" charset="0"/>
                <a:sym typeface="Calibri"/>
              </a:rPr>
              <a:t>The </a:t>
            </a:r>
            <a:r>
              <a:rPr lang="en-US" sz="1800" dirty="0" err="1">
                <a:solidFill>
                  <a:schemeClr val="bg2"/>
                </a:solidFill>
                <a:latin typeface="Calibri" pitchFamily="34" charset="0"/>
                <a:ea typeface="Calibri"/>
                <a:cs typeface="Calibri" pitchFamily="34" charset="0"/>
                <a:sym typeface="Calibri"/>
              </a:rPr>
              <a:t>keras</a:t>
            </a:r>
            <a:r>
              <a:rPr lang="en-US" sz="1800" dirty="0">
                <a:solidFill>
                  <a:schemeClr val="bg2"/>
                </a:solidFill>
                <a:latin typeface="Calibri" pitchFamily="34" charset="0"/>
                <a:ea typeface="Calibri"/>
                <a:cs typeface="Calibri" pitchFamily="34" charset="0"/>
                <a:sym typeface="Calibri"/>
              </a:rPr>
              <a:t> function accepts inputs as images and the CSV file is an array so it is converted into images.</a:t>
            </a:r>
            <a:endParaRPr sz="1800" dirty="0">
              <a:solidFill>
                <a:schemeClr val="bg2"/>
              </a:solidFill>
              <a:latin typeface="Calibri" pitchFamily="34" charset="0"/>
              <a:cs typeface="Calibri" pitchFamily="34" charset="0"/>
            </a:endParaRPr>
          </a:p>
          <a:p>
            <a:pPr marL="146050" lvl="0" indent="0" algn="l" rtl="0">
              <a:spcBef>
                <a:spcPts val="0"/>
              </a:spcBef>
              <a:spcAft>
                <a:spcPts val="0"/>
              </a:spcAft>
              <a:buClr>
                <a:srgbClr val="000000"/>
              </a:buClr>
              <a:buSzPts val="1300"/>
              <a:buFont typeface="Arial"/>
              <a:buNone/>
            </a:pPr>
            <a:endParaRPr sz="1800" dirty="0">
              <a:solidFill>
                <a:schemeClr val="bg2"/>
              </a:solidFill>
              <a:latin typeface="Calibri" pitchFamily="34" charset="0"/>
              <a:ea typeface="Calibri"/>
              <a:cs typeface="Calibri" pitchFamily="34" charset="0"/>
              <a:sym typeface="Calibri"/>
            </a:endParaRPr>
          </a:p>
          <a:p>
            <a:pPr marL="457200" lvl="0" indent="-311150" algn="l" rtl="0">
              <a:spcBef>
                <a:spcPts val="0"/>
              </a:spcBef>
              <a:spcAft>
                <a:spcPts val="0"/>
              </a:spcAft>
              <a:buSzPts val="1300"/>
              <a:buChar char="●"/>
            </a:pPr>
            <a:r>
              <a:rPr lang="en-US" sz="1800" dirty="0">
                <a:solidFill>
                  <a:schemeClr val="bg2"/>
                </a:solidFill>
                <a:latin typeface="Calibri" pitchFamily="34" charset="0"/>
                <a:ea typeface="Calibri"/>
                <a:cs typeface="Calibri" pitchFamily="34" charset="0"/>
                <a:sym typeface="Calibri"/>
              </a:rPr>
              <a:t>The file has a column named pixels which  contain strings, these strings are converted into integers then images are reshaped to 48*48. All </a:t>
            </a:r>
            <a:r>
              <a:rPr lang="en-US" sz="1800" dirty="0" err="1">
                <a:solidFill>
                  <a:schemeClr val="bg2"/>
                </a:solidFill>
                <a:latin typeface="Calibri" pitchFamily="34" charset="0"/>
                <a:ea typeface="Calibri"/>
                <a:cs typeface="Calibri" pitchFamily="34" charset="0"/>
                <a:sym typeface="Calibri"/>
              </a:rPr>
              <a:t>imges</a:t>
            </a:r>
            <a:r>
              <a:rPr lang="en-US" sz="1800" dirty="0">
                <a:solidFill>
                  <a:schemeClr val="bg2"/>
                </a:solidFill>
                <a:latin typeface="Calibri" pitchFamily="34" charset="0"/>
                <a:ea typeface="Calibri"/>
                <a:cs typeface="Calibri" pitchFamily="34" charset="0"/>
                <a:sym typeface="Calibri"/>
              </a:rPr>
              <a:t> are divided into different classes of emotions. </a:t>
            </a:r>
            <a:endParaRPr sz="1800" dirty="0">
              <a:solidFill>
                <a:schemeClr val="bg2"/>
              </a:solidFill>
              <a:latin typeface="Calibri" pitchFamily="34" charset="0"/>
              <a:ea typeface="Calibri"/>
              <a:cs typeface="Calibri" pitchFamily="34" charset="0"/>
              <a:sym typeface="Calibri"/>
            </a:endParaRPr>
          </a:p>
          <a:p>
            <a:pPr marL="0" lvl="0" indent="0" algn="l" rtl="0">
              <a:spcBef>
                <a:spcPts val="0"/>
              </a:spcBef>
              <a:spcAft>
                <a:spcPts val="1200"/>
              </a:spcAft>
              <a:buNone/>
            </a:pPr>
            <a:endParaRPr sz="1800" dirty="0">
              <a:solidFill>
                <a:schemeClr val="bg2"/>
              </a:solidFill>
              <a:latin typeface="Calibri" pitchFamily="34" charset="0"/>
              <a:ea typeface="Calibri"/>
              <a:cs typeface="Calibri" pitchFamily="34" charset="0"/>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aphicFrame>
        <p:nvGraphicFramePr>
          <p:cNvPr id="123" name="Google Shape;123;p18"/>
          <p:cNvGraphicFramePr/>
          <p:nvPr/>
        </p:nvGraphicFramePr>
        <p:xfrm>
          <a:off x="725418" y="1118625"/>
          <a:ext cx="7693150" cy="4095575"/>
        </p:xfrm>
        <a:graphic>
          <a:graphicData uri="http://schemas.openxmlformats.org/drawingml/2006/table">
            <a:tbl>
              <a:tblPr firstRow="1" bandRow="1">
                <a:noFill/>
                <a:tableStyleId>{6D7E5D21-010A-461D-8A5D-964789BF26A5}</a:tableStyleId>
              </a:tblPr>
              <a:tblGrid>
                <a:gridCol w="511600"/>
                <a:gridCol w="1338550"/>
                <a:gridCol w="4489700"/>
                <a:gridCol w="1353300"/>
              </a:tblGrid>
              <a:tr h="372325">
                <a:tc>
                  <a:txBody>
                    <a:bodyPr/>
                    <a:lstStyle/>
                    <a:p>
                      <a:pPr marL="0" marR="0" lvl="0" indent="0" algn="l" rtl="0">
                        <a:lnSpc>
                          <a:spcPct val="100000"/>
                        </a:lnSpc>
                        <a:spcBef>
                          <a:spcPts val="0"/>
                        </a:spcBef>
                        <a:spcAft>
                          <a:spcPts val="0"/>
                        </a:spcAft>
                        <a:buNone/>
                      </a:pPr>
                      <a:r>
                        <a:rPr lang="en-US"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emotion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Pixels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Usage</a:t>
                      </a:r>
                      <a:endParaRPr sz="1400" u="none" strike="noStrike" cap="none"/>
                    </a:p>
                  </a:txBody>
                  <a:tcPr marL="91450" marR="91450" marT="45725" marB="45725"/>
                </a:tc>
              </a:tr>
              <a:tr h="372325">
                <a:tc>
                  <a:txBody>
                    <a:bodyPr/>
                    <a:lstStyle/>
                    <a:p>
                      <a:pPr marL="0" marR="0" lvl="0" indent="0" algn="l" rtl="0">
                        <a:lnSpc>
                          <a:spcPct val="100000"/>
                        </a:lnSpc>
                        <a:spcBef>
                          <a:spcPts val="0"/>
                        </a:spcBef>
                        <a:spcAft>
                          <a:spcPts val="0"/>
                        </a:spcAft>
                        <a:buNone/>
                      </a:pPr>
                      <a:r>
                        <a:rPr lang="en-US" sz="1400" u="none" strike="noStrike" cap="none"/>
                        <a:t>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                    0</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70 80 82 72 58 58 60 63 54 58 60 48 89 115 121 119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Training</a:t>
                      </a:r>
                      <a:endParaRPr sz="1400" u="none" strike="noStrike" cap="none"/>
                    </a:p>
                  </a:txBody>
                  <a:tcPr marL="91450" marR="91450" marT="45725" marB="45725"/>
                </a:tc>
              </a:tr>
              <a:tr h="372325">
                <a:tc>
                  <a:txBody>
                    <a:bodyPr/>
                    <a:lstStyle/>
                    <a:p>
                      <a:pPr marL="0" marR="0" lvl="0" indent="0" algn="l" rtl="0">
                        <a:lnSpc>
                          <a:spcPct val="100000"/>
                        </a:lnSpc>
                        <a:spcBef>
                          <a:spcPts val="0"/>
                        </a:spcBef>
                        <a:spcAft>
                          <a:spcPts val="0"/>
                        </a:spcAft>
                        <a:buNone/>
                      </a:pPr>
                      <a:r>
                        <a:rPr lang="en-US" sz="1400" u="none" strike="noStrike" cap="none"/>
                        <a:t>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                    0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151 150 147 155 148 133 111 140 170 174 182 154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Training</a:t>
                      </a:r>
                      <a:endParaRPr/>
                    </a:p>
                  </a:txBody>
                  <a:tcPr marL="91450" marR="91450" marT="45725" marB="45725"/>
                </a:tc>
              </a:tr>
              <a:tr h="372325">
                <a:tc>
                  <a:txBody>
                    <a:bodyPr/>
                    <a:lstStyle/>
                    <a:p>
                      <a:pPr marL="0" marR="0" lvl="0" indent="0" algn="l" rtl="0">
                        <a:lnSpc>
                          <a:spcPct val="100000"/>
                        </a:lnSpc>
                        <a:spcBef>
                          <a:spcPts val="0"/>
                        </a:spcBef>
                        <a:spcAft>
                          <a:spcPts val="0"/>
                        </a:spcAft>
                        <a:buNone/>
                      </a:pPr>
                      <a:r>
                        <a:rPr lang="en-US" sz="1400" u="none" strike="noStrike" cap="none"/>
                        <a:t>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                    2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231 212 156 164 174 138 161 173 182 200 106 38 39</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Training</a:t>
                      </a:r>
                      <a:endParaRPr sz="1400" u="none" strike="noStrike" cap="none"/>
                    </a:p>
                  </a:txBody>
                  <a:tcPr marL="91450" marR="91450" marT="45725" marB="45725"/>
                </a:tc>
              </a:tr>
              <a:tr h="372325">
                <a:tc>
                  <a:txBody>
                    <a:bodyPr/>
                    <a:lstStyle/>
                    <a:p>
                      <a:pPr marL="0" marR="0" lvl="0" indent="0" algn="l" rtl="0">
                        <a:lnSpc>
                          <a:spcPct val="100000"/>
                        </a:lnSpc>
                        <a:spcBef>
                          <a:spcPts val="0"/>
                        </a:spcBef>
                        <a:spcAft>
                          <a:spcPts val="0"/>
                        </a:spcAft>
                        <a:buNone/>
                      </a:pPr>
                      <a:r>
                        <a:rPr lang="en-US" sz="1400" u="none" strike="noStrike" cap="none"/>
                        <a:t>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                    4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24 32 36 30 32 23 19 20 30 41 21 22 32 34 21 19 43 5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Training</a:t>
                      </a:r>
                      <a:endParaRPr sz="1400" u="none" strike="noStrike" cap="none"/>
                    </a:p>
                  </a:txBody>
                  <a:tcPr marL="91450" marR="91450" marT="45725" marB="45725"/>
                </a:tc>
              </a:tr>
              <a:tr h="372325">
                <a:tc>
                  <a:txBody>
                    <a:bodyPr/>
                    <a:lstStyle/>
                    <a:p>
                      <a:pPr marL="0" marR="0" lvl="0" indent="0" algn="l" rtl="0">
                        <a:lnSpc>
                          <a:spcPct val="100000"/>
                        </a:lnSpc>
                        <a:spcBef>
                          <a:spcPts val="0"/>
                        </a:spcBef>
                        <a:spcAft>
                          <a:spcPts val="0"/>
                        </a:spcAft>
                        <a:buNone/>
                      </a:pPr>
                      <a:r>
                        <a:rPr lang="en-US" sz="1400" u="none" strike="noStrike" cap="none"/>
                        <a:t>6</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                    6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4 0 0 0 0 0 0 0 0 0 0 0 3 15 23 28 48 50 58 84 115 127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Training</a:t>
                      </a:r>
                      <a:endParaRPr sz="1400" u="none" strike="noStrike" cap="none"/>
                    </a:p>
                  </a:txBody>
                  <a:tcPr marL="91450" marR="91450" marT="45725" marB="45725"/>
                </a:tc>
              </a:tr>
              <a:tr h="372325">
                <a:tc>
                  <a:txBody>
                    <a:bodyPr/>
                    <a:lstStyle/>
                    <a:p>
                      <a:pPr marL="0" marR="0" lvl="0" indent="0" algn="l" rtl="0">
                        <a:lnSpc>
                          <a:spcPct val="100000"/>
                        </a:lnSpc>
                        <a:spcBef>
                          <a:spcPts val="0"/>
                        </a:spcBef>
                        <a:spcAft>
                          <a:spcPts val="0"/>
                        </a:spcAft>
                        <a:buNone/>
                      </a:pPr>
                      <a:r>
                        <a:rPr lang="en-US" sz="1400" u="none" strike="noStrike" cap="none"/>
                        <a:t>7</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                    2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55 55 55 55 55 54 60 68 54 85 151 163 170 179 18</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Training</a:t>
                      </a:r>
                      <a:endParaRPr sz="1400" u="none" strike="noStrike" cap="none"/>
                    </a:p>
                  </a:txBody>
                  <a:tcPr marL="91450" marR="91450" marT="45725" marB="45725"/>
                </a:tc>
              </a:tr>
              <a:tr h="372325">
                <a:tc>
                  <a:txBody>
                    <a:bodyPr/>
                    <a:lstStyle/>
                    <a:p>
                      <a:pPr marL="0" marR="0" lvl="0" indent="0" algn="l" rtl="0">
                        <a:lnSpc>
                          <a:spcPct val="100000"/>
                        </a:lnSpc>
                        <a:spcBef>
                          <a:spcPts val="0"/>
                        </a:spcBef>
                        <a:spcAft>
                          <a:spcPts val="0"/>
                        </a:spcAft>
                        <a:buNone/>
                      </a:pPr>
                      <a:r>
                        <a:rPr lang="en-US" sz="1400" u="none" strike="noStrike" cap="none"/>
                        <a:t>8</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                    4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20 17 19 21 25 38 42 42 46 54 56 62 63 66 82 108</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Training</a:t>
                      </a:r>
                      <a:endParaRPr sz="1400" u="none" strike="noStrike" cap="none"/>
                    </a:p>
                  </a:txBody>
                  <a:tcPr marL="91450" marR="91450" marT="45725" marB="45725"/>
                </a:tc>
              </a:tr>
              <a:tr h="372325">
                <a:tc>
                  <a:txBody>
                    <a:bodyPr/>
                    <a:lstStyle/>
                    <a:p>
                      <a:pPr marL="0" marR="0" lvl="0" indent="0" algn="l" rtl="0">
                        <a:lnSpc>
                          <a:spcPct val="100000"/>
                        </a:lnSpc>
                        <a:spcBef>
                          <a:spcPts val="0"/>
                        </a:spcBef>
                        <a:spcAft>
                          <a:spcPts val="0"/>
                        </a:spcAft>
                        <a:buNone/>
                      </a:pPr>
                      <a:r>
                        <a:rPr lang="en-US" sz="1400" u="none" strike="noStrike" cap="none"/>
                        <a:t>9</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                    3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77 78 79 79 78 75 60 55 47 48 58 73 77 79 57 50 37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Training</a:t>
                      </a:r>
                      <a:endParaRPr sz="1400" u="none" strike="noStrike" cap="none"/>
                    </a:p>
                  </a:txBody>
                  <a:tcPr marL="91450" marR="91450" marT="45725" marB="45725"/>
                </a:tc>
              </a:tr>
              <a:tr h="372325">
                <a:tc>
                  <a:txBody>
                    <a:bodyPr/>
                    <a:lstStyle/>
                    <a:p>
                      <a:pPr marL="0" marR="0" lvl="0" indent="0" algn="l" rtl="0">
                        <a:lnSpc>
                          <a:spcPct val="100000"/>
                        </a:lnSpc>
                        <a:spcBef>
                          <a:spcPts val="0"/>
                        </a:spcBef>
                        <a:spcAft>
                          <a:spcPts val="0"/>
                        </a:spcAft>
                        <a:buNone/>
                      </a:pPr>
                      <a:r>
                        <a:rPr lang="en-US" sz="1400" u="none" strike="noStrike" cap="none"/>
                        <a:t>10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                    3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85 84 90 121 101 102 133 153 153 169 177 189 195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Training</a:t>
                      </a:r>
                      <a:endParaRPr sz="1400" u="none" strike="noStrike" cap="none"/>
                    </a:p>
                  </a:txBody>
                  <a:tcPr marL="91450" marR="91450" marT="45725" marB="45725"/>
                </a:tc>
              </a:tr>
              <a:tr h="372325">
                <a:tc>
                  <a:txBody>
                    <a:bodyPr/>
                    <a:lstStyle/>
                    <a:p>
                      <a:pPr marL="0" marR="0" lvl="0" indent="0" algn="l" rtl="0">
                        <a:lnSpc>
                          <a:spcPct val="100000"/>
                        </a:lnSpc>
                        <a:spcBef>
                          <a:spcPts val="0"/>
                        </a:spcBef>
                        <a:spcAft>
                          <a:spcPts val="0"/>
                        </a:spcAft>
                        <a:buNone/>
                      </a:pPr>
                      <a:r>
                        <a:rPr lang="en-US" sz="1400" u="none" strike="noStrike" cap="none"/>
                        <a:t>11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                    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255 254 255 254 179 122 107 95 124149 150 169</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Training</a:t>
                      </a:r>
                      <a:endParaRPr sz="1400" u="none" strike="noStrike" cap="none"/>
                    </a:p>
                  </a:txBody>
                  <a:tcPr marL="91450" marR="91450" marT="45725" marB="457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1640" y="546765"/>
            <a:ext cx="8300720" cy="1200329"/>
          </a:xfrm>
          <a:prstGeom prst="rect">
            <a:avLst/>
          </a:prstGeom>
        </p:spPr>
        <p:txBody>
          <a:bodyPr wrap="square">
            <a:spAutoFit/>
          </a:bodyPr>
          <a:lstStyle/>
          <a:p>
            <a:pPr marL="285750" lvl="0" indent="-285750">
              <a:buClr>
                <a:schemeClr val="dk2"/>
              </a:buClr>
              <a:buSzPts val="1600"/>
              <a:buFont typeface="Arial"/>
              <a:buChar char="•"/>
            </a:pPr>
            <a:r>
              <a:rPr lang="en-US" sz="1800" b="1" dirty="0" err="1">
                <a:solidFill>
                  <a:schemeClr val="dk2"/>
                </a:solidFill>
                <a:latin typeface="Calibri" pitchFamily="34" charset="0"/>
                <a:ea typeface="Calibri"/>
                <a:cs typeface="Calibri" pitchFamily="34" charset="0"/>
                <a:sym typeface="Calibri"/>
              </a:rPr>
              <a:t>TensorFlow</a:t>
            </a:r>
            <a:r>
              <a:rPr lang="en-US" sz="1800" dirty="0">
                <a:solidFill>
                  <a:schemeClr val="dk2"/>
                </a:solidFill>
                <a:latin typeface="Calibri" pitchFamily="34" charset="0"/>
                <a:ea typeface="Calibri"/>
                <a:cs typeface="Calibri" pitchFamily="34" charset="0"/>
                <a:sym typeface="Calibri"/>
              </a:rPr>
              <a:t> is a free and open-source software library for machine learning. </a:t>
            </a:r>
            <a:r>
              <a:rPr lang="en-US" sz="1800" dirty="0" err="1">
                <a:solidFill>
                  <a:schemeClr val="dk2"/>
                </a:solidFill>
                <a:latin typeface="Calibri" pitchFamily="34" charset="0"/>
                <a:ea typeface="Calibri"/>
                <a:cs typeface="Calibri" pitchFamily="34" charset="0"/>
                <a:sym typeface="Calibri"/>
              </a:rPr>
              <a:t>TensorFlow</a:t>
            </a:r>
            <a:r>
              <a:rPr lang="en-US" sz="1800" dirty="0">
                <a:solidFill>
                  <a:schemeClr val="dk2"/>
                </a:solidFill>
                <a:latin typeface="Calibri" pitchFamily="34" charset="0"/>
                <a:ea typeface="Calibri"/>
                <a:cs typeface="Calibri" pitchFamily="34" charset="0"/>
                <a:sym typeface="Calibri"/>
              </a:rPr>
              <a:t> was developed by Google Brain Team</a:t>
            </a:r>
            <a:r>
              <a:rPr lang="en-US" sz="1800" dirty="0" smtClean="0">
                <a:solidFill>
                  <a:schemeClr val="dk2"/>
                </a:solidFill>
                <a:latin typeface="Calibri" pitchFamily="34" charset="0"/>
                <a:ea typeface="Calibri"/>
                <a:cs typeface="Calibri" pitchFamily="34" charset="0"/>
                <a:sym typeface="Calibri"/>
              </a:rPr>
              <a:t>.</a:t>
            </a:r>
            <a:endParaRPr lang="en-US" sz="1800" dirty="0">
              <a:solidFill>
                <a:schemeClr val="dk2"/>
              </a:solidFill>
              <a:latin typeface="Calibri" pitchFamily="34" charset="0"/>
              <a:cs typeface="Calibri" pitchFamily="34" charset="0"/>
            </a:endParaRPr>
          </a:p>
          <a:p>
            <a:pPr marL="285750" lvl="0" indent="-285750">
              <a:buClr>
                <a:schemeClr val="dk2"/>
              </a:buClr>
              <a:buSzPts val="1600"/>
              <a:buFont typeface="Arial"/>
              <a:buChar char="•"/>
            </a:pPr>
            <a:r>
              <a:rPr lang="en-US" sz="1800" b="1" dirty="0" err="1">
                <a:solidFill>
                  <a:schemeClr val="dk2"/>
                </a:solidFill>
                <a:latin typeface="Calibri" pitchFamily="34" charset="0"/>
                <a:ea typeface="Calibri"/>
                <a:cs typeface="Calibri" pitchFamily="34" charset="0"/>
                <a:sym typeface="Calibri"/>
              </a:rPr>
              <a:t>Keras</a:t>
            </a:r>
            <a:r>
              <a:rPr lang="en-US" sz="1800" dirty="0">
                <a:solidFill>
                  <a:schemeClr val="dk2"/>
                </a:solidFill>
                <a:latin typeface="Calibri" pitchFamily="34" charset="0"/>
                <a:ea typeface="Calibri"/>
                <a:cs typeface="Calibri" pitchFamily="34" charset="0"/>
                <a:sym typeface="Calibri"/>
              </a:rPr>
              <a:t> is a deep learning API written in Python, running on top of the machine learning platform </a:t>
            </a:r>
            <a:r>
              <a:rPr lang="en-US" sz="1800" dirty="0" err="1">
                <a:solidFill>
                  <a:schemeClr val="dk2"/>
                </a:solidFill>
                <a:latin typeface="Calibri" pitchFamily="34" charset="0"/>
                <a:ea typeface="Calibri"/>
                <a:cs typeface="Calibri" pitchFamily="34" charset="0"/>
                <a:sym typeface="Calibri"/>
              </a:rPr>
              <a:t>TensorFlow</a:t>
            </a:r>
            <a:r>
              <a:rPr lang="en-US" sz="1800" dirty="0">
                <a:solidFill>
                  <a:schemeClr val="dk2"/>
                </a:solidFill>
                <a:latin typeface="Calibri" pitchFamily="34" charset="0"/>
                <a:ea typeface="Calibri"/>
                <a:cs typeface="Calibri" pitchFamily="34" charset="0"/>
                <a:sym typeface="Calibri"/>
              </a:rPr>
              <a:t>. </a:t>
            </a:r>
            <a:endParaRPr lang="en-US" sz="1800" dirty="0">
              <a:solidFill>
                <a:schemeClr val="dk2"/>
              </a:solidFill>
              <a:latin typeface="Calibri" pitchFamily="34" charset="0"/>
              <a:cs typeface="Calibri" pitchFamily="34" charset="0"/>
            </a:endParaRPr>
          </a:p>
        </p:txBody>
      </p:sp>
      <p:sp>
        <p:nvSpPr>
          <p:cNvPr id="3" name="Rectangle 2"/>
          <p:cNvSpPr/>
          <p:nvPr/>
        </p:nvSpPr>
        <p:spPr>
          <a:xfrm>
            <a:off x="416268" y="1726348"/>
            <a:ext cx="7670800" cy="646331"/>
          </a:xfrm>
          <a:prstGeom prst="rect">
            <a:avLst/>
          </a:prstGeom>
        </p:spPr>
        <p:txBody>
          <a:bodyPr wrap="square">
            <a:spAutoFit/>
          </a:bodyPr>
          <a:lstStyle/>
          <a:p>
            <a:pPr marL="285750" lvl="0" indent="-285750">
              <a:buClr>
                <a:schemeClr val="dk2"/>
              </a:buClr>
              <a:buSzPts val="1600"/>
              <a:buChar char="•"/>
            </a:pPr>
            <a:r>
              <a:rPr lang="en-US" sz="1800" dirty="0">
                <a:solidFill>
                  <a:schemeClr val="dk2"/>
                </a:solidFill>
                <a:latin typeface="Calibri"/>
                <a:ea typeface="Calibri"/>
                <a:cs typeface="Calibri"/>
                <a:sym typeface="Calibri"/>
              </a:rPr>
              <a:t>The core idea of </a:t>
            </a:r>
            <a:r>
              <a:rPr lang="en-US" sz="1800" b="1" i="1" dirty="0">
                <a:solidFill>
                  <a:schemeClr val="dk2"/>
                </a:solidFill>
                <a:latin typeface="Calibri"/>
                <a:ea typeface="Calibri"/>
                <a:cs typeface="Calibri"/>
                <a:sym typeface="Calibri"/>
              </a:rPr>
              <a:t>Sequential API</a:t>
            </a:r>
            <a:r>
              <a:rPr lang="en-US" sz="1800" dirty="0">
                <a:solidFill>
                  <a:schemeClr val="dk2"/>
                </a:solidFill>
                <a:latin typeface="Calibri"/>
                <a:ea typeface="Calibri"/>
                <a:cs typeface="Calibri"/>
                <a:sym typeface="Calibri"/>
              </a:rPr>
              <a:t> is simply arranging the </a:t>
            </a:r>
            <a:r>
              <a:rPr lang="en-US" sz="1800" dirty="0" err="1">
                <a:solidFill>
                  <a:schemeClr val="dk2"/>
                </a:solidFill>
                <a:latin typeface="Calibri"/>
                <a:ea typeface="Calibri"/>
                <a:cs typeface="Calibri"/>
                <a:sym typeface="Calibri"/>
              </a:rPr>
              <a:t>Keras</a:t>
            </a:r>
            <a:r>
              <a:rPr lang="en-US" sz="1800" dirty="0">
                <a:solidFill>
                  <a:schemeClr val="dk2"/>
                </a:solidFill>
                <a:latin typeface="Calibri"/>
                <a:ea typeface="Calibri"/>
                <a:cs typeface="Calibri"/>
                <a:sym typeface="Calibri"/>
              </a:rPr>
              <a:t> layers in a sequential order and so, it is called </a:t>
            </a:r>
            <a:r>
              <a:rPr lang="en-US" sz="1800" i="1" dirty="0">
                <a:solidFill>
                  <a:schemeClr val="dk2"/>
                </a:solidFill>
                <a:latin typeface="Calibri"/>
                <a:ea typeface="Calibri"/>
                <a:cs typeface="Calibri"/>
                <a:sym typeface="Calibri"/>
              </a:rPr>
              <a:t>Sequential API</a:t>
            </a:r>
            <a:r>
              <a:rPr lang="en-US" sz="1800" dirty="0">
                <a:solidFill>
                  <a:schemeClr val="dk2"/>
                </a:solidFill>
                <a:latin typeface="Calibri"/>
                <a:ea typeface="Calibri"/>
                <a:cs typeface="Calibri"/>
                <a:sym typeface="Calibri"/>
              </a:rPr>
              <a:t>.</a:t>
            </a:r>
            <a:endParaRPr lang="en-US" sz="1800" dirty="0">
              <a:latin typeface="Calibri"/>
              <a:ea typeface="Calibri"/>
              <a:cs typeface="Calibri"/>
              <a:sym typeface="Calibri"/>
            </a:endParaRPr>
          </a:p>
        </p:txBody>
      </p:sp>
      <p:pic>
        <p:nvPicPr>
          <p:cNvPr id="4" name="Google Shape;131;p19" descr="C:\Users\Anil Sharma\Pictures\Screenshots\Screenshot (170).png"/>
          <p:cNvPicPr preferRelativeResize="0"/>
          <p:nvPr/>
        </p:nvPicPr>
        <p:blipFill rotWithShape="1">
          <a:blip r:embed="rId2">
            <a:alphaModFix/>
          </a:blip>
          <a:srcRect/>
          <a:stretch/>
        </p:blipFill>
        <p:spPr>
          <a:xfrm>
            <a:off x="552981" y="2393425"/>
            <a:ext cx="7397375" cy="1505627"/>
          </a:xfrm>
          <a:prstGeom prst="rect">
            <a:avLst/>
          </a:prstGeom>
          <a:noFill/>
          <a:ln>
            <a:noFill/>
          </a:ln>
        </p:spPr>
      </p:pic>
      <p:pic>
        <p:nvPicPr>
          <p:cNvPr id="5" name="Google Shape;132;p19" descr="D:\compiler design\scrnli_6_6_2021_2-28-15 PM.png"/>
          <p:cNvPicPr preferRelativeResize="0"/>
          <p:nvPr/>
        </p:nvPicPr>
        <p:blipFill rotWithShape="1">
          <a:blip r:embed="rId3">
            <a:alphaModFix/>
          </a:blip>
          <a:srcRect/>
          <a:stretch/>
        </p:blipFill>
        <p:spPr>
          <a:xfrm>
            <a:off x="42184" y="4267339"/>
            <a:ext cx="5218228" cy="2562978"/>
          </a:xfrm>
          <a:prstGeom prst="rect">
            <a:avLst/>
          </a:prstGeom>
          <a:noFill/>
          <a:ln>
            <a:noFill/>
          </a:ln>
        </p:spPr>
      </p:pic>
      <p:pic>
        <p:nvPicPr>
          <p:cNvPr id="6" name="Google Shape;133;p19" descr="D:\compiler design\scrnli_6_6_2021_2-04-22 PM.png"/>
          <p:cNvPicPr preferRelativeResize="0"/>
          <p:nvPr/>
        </p:nvPicPr>
        <p:blipFill rotWithShape="1">
          <a:blip r:embed="rId4">
            <a:alphaModFix/>
          </a:blip>
          <a:srcRect/>
          <a:stretch/>
        </p:blipFill>
        <p:spPr>
          <a:xfrm>
            <a:off x="5250253" y="4343562"/>
            <a:ext cx="3816425" cy="1671887"/>
          </a:xfrm>
          <a:prstGeom prst="rect">
            <a:avLst/>
          </a:prstGeom>
          <a:noFill/>
          <a:ln>
            <a:noFill/>
          </a:ln>
        </p:spPr>
      </p:pic>
      <p:pic>
        <p:nvPicPr>
          <p:cNvPr id="7" name="Google Shape;135;p19" descr="D:\compiler design\scrnli_6_6_2021_11-57-38 AM.png"/>
          <p:cNvPicPr preferRelativeResize="0"/>
          <p:nvPr/>
        </p:nvPicPr>
        <p:blipFill rotWithShape="1">
          <a:blip r:embed="rId5">
            <a:alphaModFix/>
          </a:blip>
          <a:srcRect/>
          <a:stretch/>
        </p:blipFill>
        <p:spPr>
          <a:xfrm>
            <a:off x="5250240" y="5992125"/>
            <a:ext cx="3888432" cy="838200"/>
          </a:xfrm>
          <a:prstGeom prst="rect">
            <a:avLst/>
          </a:prstGeom>
          <a:noFill/>
          <a:ln>
            <a:noFill/>
          </a:ln>
        </p:spPr>
      </p:pic>
      <p:sp>
        <p:nvSpPr>
          <p:cNvPr id="8" name="TextBox 7"/>
          <p:cNvSpPr txBox="1"/>
          <p:nvPr/>
        </p:nvSpPr>
        <p:spPr>
          <a:xfrm>
            <a:off x="426720" y="79791"/>
            <a:ext cx="2335896" cy="430887"/>
          </a:xfrm>
          <a:prstGeom prst="rect">
            <a:avLst/>
          </a:prstGeom>
          <a:noFill/>
        </p:spPr>
        <p:txBody>
          <a:bodyPr wrap="none" rtlCol="0">
            <a:spAutoFit/>
          </a:bodyPr>
          <a:lstStyle/>
          <a:p>
            <a:r>
              <a:rPr lang="en-IN" sz="2200" b="1" dirty="0" smtClean="0">
                <a:latin typeface="Calibri" pitchFamily="34" charset="0"/>
                <a:cs typeface="Calibri" pitchFamily="34" charset="0"/>
              </a:rPr>
              <a:t>Model Generation</a:t>
            </a:r>
            <a:endParaRPr lang="en-IN" sz="2200" b="1" dirty="0">
              <a:latin typeface="Calibri" pitchFamily="34" charset="0"/>
              <a:cs typeface="Calibri" pitchFamily="34" charset="0"/>
            </a:endParaRPr>
          </a:p>
        </p:txBody>
      </p:sp>
      <p:sp>
        <p:nvSpPr>
          <p:cNvPr id="9" name="TextBox 8"/>
          <p:cNvSpPr txBox="1"/>
          <p:nvPr/>
        </p:nvSpPr>
        <p:spPr>
          <a:xfrm>
            <a:off x="822959" y="3959562"/>
            <a:ext cx="1300356" cy="369332"/>
          </a:xfrm>
          <a:prstGeom prst="rect">
            <a:avLst/>
          </a:prstGeom>
          <a:noFill/>
        </p:spPr>
        <p:txBody>
          <a:bodyPr wrap="none" rtlCol="0">
            <a:spAutoFit/>
          </a:bodyPr>
          <a:lstStyle/>
          <a:p>
            <a:r>
              <a:rPr lang="en-IN" sz="1800" dirty="0" smtClean="0">
                <a:latin typeface="Calibri" pitchFamily="34" charset="0"/>
                <a:cs typeface="Calibri" pitchFamily="34" charset="0"/>
              </a:rPr>
              <a:t>convolution</a:t>
            </a:r>
            <a:endParaRPr lang="en-IN" sz="1800" dirty="0">
              <a:latin typeface="Calibri" pitchFamily="34" charset="0"/>
              <a:cs typeface="Calibri" pitchFamily="34" charset="0"/>
            </a:endParaRPr>
          </a:p>
        </p:txBody>
      </p:sp>
      <p:sp>
        <p:nvSpPr>
          <p:cNvPr id="10" name="TextBox 9"/>
          <p:cNvSpPr txBox="1"/>
          <p:nvPr/>
        </p:nvSpPr>
        <p:spPr>
          <a:xfrm>
            <a:off x="5842000" y="4023812"/>
            <a:ext cx="1343638" cy="369332"/>
          </a:xfrm>
          <a:prstGeom prst="rect">
            <a:avLst/>
          </a:prstGeom>
          <a:noFill/>
        </p:spPr>
        <p:txBody>
          <a:bodyPr wrap="none" rtlCol="0">
            <a:spAutoFit/>
          </a:bodyPr>
          <a:lstStyle/>
          <a:p>
            <a:r>
              <a:rPr lang="en-IN" sz="1800" dirty="0" smtClean="0">
                <a:latin typeface="Calibri" pitchFamily="34" charset="0"/>
                <a:cs typeface="Calibri" pitchFamily="34" charset="0"/>
              </a:rPr>
              <a:t>Max Pooling</a:t>
            </a:r>
            <a:endParaRPr lang="en-IN" sz="1800" dirty="0">
              <a:latin typeface="Calibri" pitchFamily="34" charset="0"/>
              <a:cs typeface="Calibri" pitchFamily="34" charset="0"/>
            </a:endParaRPr>
          </a:p>
        </p:txBody>
      </p:sp>
    </p:spTree>
    <p:extLst>
      <p:ext uri="{BB962C8B-B14F-4D97-AF65-F5344CB8AC3E}">
        <p14:creationId xmlns:p14="http://schemas.microsoft.com/office/powerpoint/2010/main" val="1821845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body" idx="1"/>
          </p:nvPr>
        </p:nvSpPr>
        <p:spPr>
          <a:xfrm>
            <a:off x="98942" y="280080"/>
            <a:ext cx="8579400" cy="87816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1200"/>
              </a:spcAft>
              <a:buClr>
                <a:schemeClr val="dk1"/>
              </a:buClr>
              <a:buSzPts val="2000"/>
              <a:buNone/>
            </a:pPr>
            <a:r>
              <a:rPr lang="en-US" sz="1800" b="1" dirty="0">
                <a:solidFill>
                  <a:schemeClr val="bg2"/>
                </a:solidFill>
                <a:latin typeface="Calibri" pitchFamily="34" charset="0"/>
                <a:cs typeface="Calibri" pitchFamily="34" charset="0"/>
              </a:rPr>
              <a:t>Dropout</a:t>
            </a:r>
            <a:r>
              <a:rPr lang="en-US" sz="1800" b="1" dirty="0" smtClean="0">
                <a:solidFill>
                  <a:schemeClr val="bg2"/>
                </a:solidFill>
                <a:latin typeface="Calibri" pitchFamily="34" charset="0"/>
                <a:cs typeface="Calibri" pitchFamily="34" charset="0"/>
              </a:rPr>
              <a:t>: </a:t>
            </a:r>
            <a:r>
              <a:rPr lang="en-US" sz="1800" dirty="0" smtClean="0">
                <a:solidFill>
                  <a:schemeClr val="bg2"/>
                </a:solidFill>
                <a:latin typeface="Calibri" pitchFamily="34" charset="0"/>
                <a:cs typeface="Calibri" pitchFamily="34" charset="0"/>
              </a:rPr>
              <a:t>The </a:t>
            </a:r>
            <a:r>
              <a:rPr lang="en-US" sz="1800" dirty="0">
                <a:solidFill>
                  <a:schemeClr val="bg2"/>
                </a:solidFill>
                <a:latin typeface="Calibri" pitchFamily="34" charset="0"/>
                <a:cs typeface="Calibri" pitchFamily="34" charset="0"/>
              </a:rPr>
              <a:t>term “</a:t>
            </a:r>
            <a:r>
              <a:rPr lang="en-US" sz="1800" b="1" dirty="0">
                <a:solidFill>
                  <a:schemeClr val="bg2"/>
                </a:solidFill>
                <a:latin typeface="Calibri" pitchFamily="34" charset="0"/>
                <a:cs typeface="Calibri" pitchFamily="34" charset="0"/>
              </a:rPr>
              <a:t>dropout</a:t>
            </a:r>
            <a:r>
              <a:rPr lang="en-US" sz="1800" dirty="0">
                <a:solidFill>
                  <a:schemeClr val="bg2"/>
                </a:solidFill>
                <a:latin typeface="Calibri" pitchFamily="34" charset="0"/>
                <a:cs typeface="Calibri" pitchFamily="34" charset="0"/>
              </a:rPr>
              <a:t>” refers to dropping out units (hidden and visible) in a neural network. Dropout is a Simple Way to Prevent Neural Networks from </a:t>
            </a:r>
            <a:r>
              <a:rPr lang="en-US" sz="1800" dirty="0" err="1">
                <a:solidFill>
                  <a:schemeClr val="bg2"/>
                </a:solidFill>
                <a:latin typeface="Calibri" pitchFamily="34" charset="0"/>
                <a:cs typeface="Calibri" pitchFamily="34" charset="0"/>
              </a:rPr>
              <a:t>Overfitting</a:t>
            </a:r>
            <a:r>
              <a:rPr lang="en-US" sz="1800" dirty="0">
                <a:solidFill>
                  <a:schemeClr val="bg2"/>
                </a:solidFill>
                <a:latin typeface="Calibri" pitchFamily="34" charset="0"/>
                <a:cs typeface="Calibri" pitchFamily="34" charset="0"/>
              </a:rPr>
              <a:t>.</a:t>
            </a:r>
            <a:endParaRPr sz="1800" dirty="0">
              <a:solidFill>
                <a:schemeClr val="bg2"/>
              </a:solidFill>
              <a:latin typeface="Calibri" pitchFamily="34" charset="0"/>
              <a:cs typeface="Calibri" pitchFamily="34" charset="0"/>
            </a:endParaRPr>
          </a:p>
        </p:txBody>
      </p:sp>
      <p:pic>
        <p:nvPicPr>
          <p:cNvPr id="143" name="Google Shape;143;p20" descr="D:\compiler design\scrnli_6_6_2021_2-43-09 PM.png"/>
          <p:cNvPicPr preferRelativeResize="0"/>
          <p:nvPr/>
        </p:nvPicPr>
        <p:blipFill rotWithShape="1">
          <a:blip r:embed="rId3">
            <a:alphaModFix/>
          </a:blip>
          <a:srcRect/>
          <a:stretch/>
        </p:blipFill>
        <p:spPr>
          <a:xfrm>
            <a:off x="1547664" y="1259633"/>
            <a:ext cx="5760639" cy="1872208"/>
          </a:xfrm>
          <a:prstGeom prst="rect">
            <a:avLst/>
          </a:prstGeom>
          <a:noFill/>
          <a:ln>
            <a:noFill/>
          </a:ln>
        </p:spPr>
      </p:pic>
      <p:sp>
        <p:nvSpPr>
          <p:cNvPr id="144" name="Google Shape;144;p20"/>
          <p:cNvSpPr/>
          <p:nvPr/>
        </p:nvSpPr>
        <p:spPr>
          <a:xfrm>
            <a:off x="323528" y="3154722"/>
            <a:ext cx="2952328"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chemeClr val="bg2"/>
                </a:solidFill>
                <a:latin typeface="Calibri" pitchFamily="34" charset="0"/>
                <a:ea typeface="Calibri"/>
                <a:cs typeface="Calibri" pitchFamily="34" charset="0"/>
                <a:sym typeface="Calibri"/>
              </a:rPr>
              <a:t>Activation functions:</a:t>
            </a:r>
            <a:endParaRPr sz="1800" dirty="0">
              <a:solidFill>
                <a:schemeClr val="bg2"/>
              </a:solidFill>
              <a:latin typeface="Calibri" pitchFamily="34" charset="0"/>
              <a:cs typeface="Calibri" pitchFamily="34" charset="0"/>
            </a:endParaRPr>
          </a:p>
          <a:p>
            <a:pPr marL="0" marR="0" lvl="0" indent="0" algn="l" rtl="0">
              <a:spcBef>
                <a:spcPts val="0"/>
              </a:spcBef>
              <a:spcAft>
                <a:spcPts val="0"/>
              </a:spcAft>
              <a:buNone/>
            </a:pPr>
            <a:r>
              <a:rPr lang="en-US" sz="1800" dirty="0">
                <a:solidFill>
                  <a:schemeClr val="bg2"/>
                </a:solidFill>
                <a:latin typeface="Calibri" pitchFamily="34" charset="0"/>
                <a:ea typeface="Calibri"/>
                <a:cs typeface="Calibri" pitchFamily="34" charset="0"/>
                <a:sym typeface="Calibri"/>
              </a:rPr>
              <a:t>1.ReLU(Rectified Linear Unit):</a:t>
            </a:r>
            <a:endParaRPr sz="1800" dirty="0">
              <a:solidFill>
                <a:schemeClr val="bg2"/>
              </a:solidFill>
              <a:latin typeface="Calibri" pitchFamily="34" charset="0"/>
              <a:ea typeface="Calibri"/>
              <a:cs typeface="Calibri" pitchFamily="34" charset="0"/>
              <a:sym typeface="Calibri"/>
            </a:endParaRPr>
          </a:p>
          <a:p>
            <a:pPr marL="0" marR="0" lvl="0" indent="0" algn="l" rtl="0">
              <a:spcBef>
                <a:spcPts val="0"/>
              </a:spcBef>
              <a:spcAft>
                <a:spcPts val="0"/>
              </a:spcAft>
              <a:buNone/>
            </a:pPr>
            <a:endParaRPr sz="1800" dirty="0">
              <a:solidFill>
                <a:schemeClr val="bg2"/>
              </a:solidFill>
              <a:latin typeface="Calibri" pitchFamily="34" charset="0"/>
              <a:ea typeface="Calibri"/>
              <a:cs typeface="Calibri" pitchFamily="34" charset="0"/>
              <a:sym typeface="Calibri"/>
            </a:endParaRPr>
          </a:p>
        </p:txBody>
      </p:sp>
      <p:pic>
        <p:nvPicPr>
          <p:cNvPr id="145" name="Google Shape;145;p20" descr="D:\compiler design\softmax.jpeg"/>
          <p:cNvPicPr preferRelativeResize="0"/>
          <p:nvPr/>
        </p:nvPicPr>
        <p:blipFill rotWithShape="1">
          <a:blip r:embed="rId4">
            <a:alphaModFix/>
          </a:blip>
          <a:srcRect/>
          <a:stretch/>
        </p:blipFill>
        <p:spPr>
          <a:xfrm>
            <a:off x="4067944" y="4365104"/>
            <a:ext cx="4671532" cy="1772816"/>
          </a:xfrm>
          <a:prstGeom prst="rect">
            <a:avLst/>
          </a:prstGeom>
          <a:noFill/>
          <a:ln>
            <a:noFill/>
          </a:ln>
        </p:spPr>
      </p:pic>
      <p:pic>
        <p:nvPicPr>
          <p:cNvPr id="146" name="Google Shape;146;p20" descr="D:\compiler design\relu.png"/>
          <p:cNvPicPr preferRelativeResize="0"/>
          <p:nvPr/>
        </p:nvPicPr>
        <p:blipFill rotWithShape="1">
          <a:blip r:embed="rId5">
            <a:alphaModFix/>
          </a:blip>
          <a:srcRect/>
          <a:stretch/>
        </p:blipFill>
        <p:spPr>
          <a:xfrm>
            <a:off x="98942" y="4005064"/>
            <a:ext cx="3655907" cy="2492896"/>
          </a:xfrm>
          <a:prstGeom prst="rect">
            <a:avLst/>
          </a:prstGeom>
          <a:noFill/>
          <a:ln>
            <a:noFill/>
          </a:ln>
        </p:spPr>
      </p:pic>
      <p:sp>
        <p:nvSpPr>
          <p:cNvPr id="147" name="Google Shape;147;p20"/>
          <p:cNvSpPr txBox="1"/>
          <p:nvPr/>
        </p:nvSpPr>
        <p:spPr>
          <a:xfrm>
            <a:off x="4221336" y="3589314"/>
            <a:ext cx="11892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bg2"/>
                </a:solidFill>
                <a:latin typeface="Calibri"/>
                <a:ea typeface="Calibri"/>
                <a:cs typeface="Calibri"/>
                <a:sym typeface="Calibri"/>
              </a:rPr>
              <a:t>2.Softmax:</a:t>
            </a:r>
            <a:endParaRPr sz="1800" dirty="0">
              <a:solidFill>
                <a:schemeClr val="bg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descr="C:\Users\Anil Sharma\Pictures\Screenshots\Screenshot (168).png"/>
          <p:cNvPicPr preferRelativeResize="0"/>
          <p:nvPr/>
        </p:nvPicPr>
        <p:blipFill rotWithShape="1">
          <a:blip r:embed="rId3">
            <a:alphaModFix/>
          </a:blip>
          <a:srcRect/>
          <a:stretch/>
        </p:blipFill>
        <p:spPr>
          <a:xfrm>
            <a:off x="323528" y="260648"/>
            <a:ext cx="8445500" cy="1612900"/>
          </a:xfrm>
          <a:prstGeom prst="rect">
            <a:avLst/>
          </a:prstGeom>
          <a:noFill/>
          <a:ln>
            <a:noFill/>
          </a:ln>
        </p:spPr>
      </p:pic>
      <p:pic>
        <p:nvPicPr>
          <p:cNvPr id="153" name="Google Shape;153;p21" descr="D:\compiler design\diag2 (1) (1).png"/>
          <p:cNvPicPr preferRelativeResize="0"/>
          <p:nvPr/>
        </p:nvPicPr>
        <p:blipFill rotWithShape="1">
          <a:blip r:embed="rId4">
            <a:alphaModFix/>
          </a:blip>
          <a:srcRect/>
          <a:stretch/>
        </p:blipFill>
        <p:spPr>
          <a:xfrm>
            <a:off x="323528" y="1947367"/>
            <a:ext cx="8568952" cy="48683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2" descr="C:\Users\Anil Sharma\Pictures\Screenshots\Screenshot (167).png"/>
          <p:cNvPicPr preferRelativeResize="0"/>
          <p:nvPr/>
        </p:nvPicPr>
        <p:blipFill rotWithShape="1">
          <a:blip r:embed="rId3">
            <a:alphaModFix/>
          </a:blip>
          <a:srcRect/>
          <a:stretch/>
        </p:blipFill>
        <p:spPr>
          <a:xfrm>
            <a:off x="323528" y="116632"/>
            <a:ext cx="7560840" cy="3528392"/>
          </a:xfrm>
          <a:prstGeom prst="rect">
            <a:avLst/>
          </a:prstGeom>
          <a:noFill/>
          <a:ln>
            <a:noFill/>
          </a:ln>
        </p:spPr>
      </p:pic>
      <p:pic>
        <p:nvPicPr>
          <p:cNvPr id="159" name="Google Shape;159;p22" descr="C:\Users\Anil Sharma\Pictures\convolution1.png"/>
          <p:cNvPicPr preferRelativeResize="0"/>
          <p:nvPr/>
        </p:nvPicPr>
        <p:blipFill rotWithShape="1">
          <a:blip r:embed="rId4">
            <a:alphaModFix/>
          </a:blip>
          <a:srcRect/>
          <a:stretch/>
        </p:blipFill>
        <p:spPr>
          <a:xfrm>
            <a:off x="179512" y="3645024"/>
            <a:ext cx="8784976" cy="3107804"/>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1230</Words>
  <Application>Microsoft Office PowerPoint</Application>
  <PresentationFormat>On-screen Show (4:3)</PresentationFormat>
  <Paragraphs>153</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Georgia</vt:lpstr>
      <vt:lpstr>Century Gothic</vt:lpstr>
      <vt:lpstr>Raleway</vt:lpstr>
      <vt:lpstr>Lato</vt:lpstr>
      <vt:lpstr>Calibri</vt:lpstr>
      <vt:lpstr>Streamline</vt:lpstr>
      <vt:lpstr>Detection of Human Biological Emotions using OpenCV and TensorFlow</vt:lpstr>
      <vt:lpstr>Introduction</vt:lpstr>
      <vt:lpstr>Project Structure</vt:lpstr>
      <vt:lpstr>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Emotion is detected from a input video stream by using the trained model and opencv hardware acceleration to extract feature vectors and provide them to model.  </vt:lpstr>
      <vt:lpstr>Haar Cascade Classifier: Face detection</vt:lpstr>
      <vt:lpstr>PowerPoint Presentation</vt:lpstr>
      <vt:lpstr>PowerPoint Presentation</vt:lpstr>
      <vt:lpstr>  The system proposes work to be done for a graphical interface, optimization of model and a standalone process which can be migrated over different systems.  The GUI would be constructed using PyQt/Tkinter. Pyinstaller will be used to construct standalone package.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Human Biological Emotions using OpenCV and TensorFlow</dc:title>
  <cp:lastModifiedBy>Anil Sharma</cp:lastModifiedBy>
  <cp:revision>12</cp:revision>
  <dcterms:modified xsi:type="dcterms:W3CDTF">2021-06-21T14:09:33Z</dcterms:modified>
</cp:coreProperties>
</file>