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2" r:id="rId6"/>
    <p:sldId id="263" r:id="rId7"/>
    <p:sldId id="259" r:id="rId8"/>
    <p:sldId id="260" r:id="rId9"/>
    <p:sldId id="264" r:id="rId10"/>
    <p:sldId id="261"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Giovannitti" initials="AG" lastIdx="1" clrIdx="0">
    <p:extLst>
      <p:ext uri="{19B8F6BF-5375-455C-9EA6-DF929625EA0E}">
        <p15:presenceInfo xmlns:p15="http://schemas.microsoft.com/office/powerpoint/2012/main" userId="Alexander Giovannitti" providerId="None"/>
      </p:ext>
    </p:extLst>
  </p:cmAuthor>
  <p:cmAuthor id="2" name="Camila Cendra" initials="CC" lastIdx="1" clrIdx="1">
    <p:extLst>
      <p:ext uri="{19B8F6BF-5375-455C-9EA6-DF929625EA0E}">
        <p15:presenceInfo xmlns:p15="http://schemas.microsoft.com/office/powerpoint/2012/main" userId="286f1c5f89fa748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92" autoAdjust="0"/>
    <p:restoredTop sz="94660"/>
  </p:normalViewPr>
  <p:slideViewPr>
    <p:cSldViewPr snapToGrid="0">
      <p:cViewPr>
        <p:scale>
          <a:sx n="105" d="100"/>
          <a:sy n="105" d="100"/>
        </p:scale>
        <p:origin x="273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cend\Box%20Sync\Research%20Projects\giovannitti\GIWAXS_data_Alex\analysi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65278327028015"/>
          <c:y val="0.13818860877684405"/>
          <c:w val="0.79048863336407416"/>
          <c:h val="0.70717719108640831"/>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28562578438879038"/>
                  <c:y val="1.4939309056956116E-2"/>
                </c:manualLayout>
              </c:layout>
              <c:numFmt formatCode="General"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rendlineLbl>
          </c:trendline>
          <c:xVal>
            <c:numRef>
              <c:f>'p(aT2)_summary'!$J$15:$J$19</c:f>
              <c:numCache>
                <c:formatCode>General</c:formatCode>
                <c:ptCount val="5"/>
                <c:pt idx="0">
                  <c:v>1</c:v>
                </c:pt>
                <c:pt idx="1">
                  <c:v>4</c:v>
                </c:pt>
                <c:pt idx="2">
                  <c:v>9</c:v>
                </c:pt>
                <c:pt idx="3">
                  <c:v>16</c:v>
                </c:pt>
                <c:pt idx="4">
                  <c:v>25</c:v>
                </c:pt>
              </c:numCache>
            </c:numRef>
          </c:xVal>
          <c:yVal>
            <c:numRef>
              <c:f>'p(aT2)_summary'!$K$15:$K$19</c:f>
              <c:numCache>
                <c:formatCode>0.00E+00</c:formatCode>
                <c:ptCount val="5"/>
                <c:pt idx="0">
                  <c:v>5.7752499999999998E-2</c:v>
                </c:pt>
                <c:pt idx="1">
                  <c:v>6.7360500000000004E-2</c:v>
                </c:pt>
                <c:pt idx="2">
                  <c:v>7.2826100000000005E-2</c:v>
                </c:pt>
                <c:pt idx="3">
                  <c:v>7.86713E-2</c:v>
                </c:pt>
                <c:pt idx="4">
                  <c:v>8.2538399999999998E-2</c:v>
                </c:pt>
              </c:numCache>
            </c:numRef>
          </c:yVal>
          <c:smooth val="0"/>
          <c:extLst>
            <c:ext xmlns:c16="http://schemas.microsoft.com/office/drawing/2014/chart" uri="{C3380CC4-5D6E-409C-BE32-E72D297353CC}">
              <c16:uniqueId val="{00000002-E51D-45F6-B902-7E55E9F7996E}"/>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m^2</a:t>
                </a:r>
                <a:r>
                  <a:rPr lang="en-US" b="1" baseline="0"/>
                  <a:t> (peak order squared)</a:t>
                </a:r>
                <a:endParaRPr lang="en-US" b="1"/>
              </a:p>
            </c:rich>
          </c:tx>
          <c:layout>
            <c:manualLayout>
              <c:xMode val="edge"/>
              <c:yMode val="edge"/>
              <c:x val="0.46399663887776454"/>
              <c:y val="0.93947697714256306"/>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Peak FWHM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62980838680472"/>
          <c:y val="4.5480190398243039E-2"/>
          <c:w val="0.84067852438640811"/>
          <c:h val="0.77093154954622356"/>
        </c:manualLayout>
      </c:layout>
      <c:scatterChart>
        <c:scatterStyle val="lineMarker"/>
        <c:varyColors val="0"/>
        <c:ser>
          <c:idx val="0"/>
          <c:order val="0"/>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1"/>
            <c:trendlineLbl>
              <c:layout>
                <c:manualLayout>
                  <c:x val="-0.24462496918795792"/>
                  <c:y val="5.8183655497782774E-2"/>
                </c:manualLayout>
              </c:layout>
              <c:numFmt formatCode="General" sourceLinked="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rendlineLbl>
          </c:trendline>
          <c:xVal>
            <c:numRef>
              <c:f>'p(g3T2)_summary'!$J$15:$J$19</c:f>
              <c:numCache>
                <c:formatCode>General</c:formatCode>
                <c:ptCount val="5"/>
                <c:pt idx="0">
                  <c:v>1</c:v>
                </c:pt>
                <c:pt idx="1">
                  <c:v>4</c:v>
                </c:pt>
                <c:pt idx="2">
                  <c:v>9</c:v>
                </c:pt>
              </c:numCache>
            </c:numRef>
          </c:xVal>
          <c:yVal>
            <c:numRef>
              <c:f>'p(g3T2)_summary'!$K$15:$K$19</c:f>
              <c:numCache>
                <c:formatCode>General</c:formatCode>
                <c:ptCount val="5"/>
                <c:pt idx="0">
                  <c:v>4.66612E-2</c:v>
                </c:pt>
                <c:pt idx="1">
                  <c:v>6.9480600000000003E-2</c:v>
                </c:pt>
                <c:pt idx="2">
                  <c:v>9.2225699999999994E-2</c:v>
                </c:pt>
              </c:numCache>
            </c:numRef>
          </c:yVal>
          <c:smooth val="0"/>
          <c:extLst>
            <c:ext xmlns:c16="http://schemas.microsoft.com/office/drawing/2014/chart" uri="{C3380CC4-5D6E-409C-BE32-E72D297353CC}">
              <c16:uniqueId val="{00000002-0BFC-4337-A623-3ADD548F8011}"/>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m^2</a:t>
                </a:r>
                <a:r>
                  <a:rPr lang="en-US" baseline="0"/>
                  <a:t> (peak order squared)</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Peak FWHM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96749302065103"/>
          <c:y val="2.4074074074074074E-2"/>
          <c:w val="0.76052947727952946"/>
          <c:h val="0.8080761191065815"/>
        </c:manualLayout>
      </c:layout>
      <c:scatterChart>
        <c:scatterStyle val="lineMarker"/>
        <c:varyColors val="0"/>
        <c:ser>
          <c:idx val="0"/>
          <c:order val="0"/>
          <c:tx>
            <c:v>paT2</c:v>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1"/>
            <c:trendlineLbl>
              <c:layout>
                <c:manualLayout>
                  <c:x val="6.5024838633368318E-2"/>
                  <c:y val="0.12366520851560221"/>
                </c:manualLayout>
              </c:layout>
              <c:numFmt formatCode="General" sourceLinked="0"/>
              <c:spPr>
                <a:noFill/>
                <a:ln>
                  <a:noFill/>
                </a:ln>
                <a:effectLst/>
              </c:spPr>
              <c:txPr>
                <a:bodyPr rot="0" spcFirstLastPara="1" vertOverflow="ellipsis" vert="horz" wrap="square" anchor="ctr" anchorCtr="1"/>
                <a:lstStyle/>
                <a:p>
                  <a:pPr>
                    <a:defRPr sz="1100" b="1" i="0" u="none" strike="noStrike" kern="1200" baseline="0">
                      <a:solidFill>
                        <a:schemeClr val="accent1"/>
                      </a:solidFill>
                      <a:latin typeface="+mn-lt"/>
                      <a:ea typeface="+mn-ea"/>
                      <a:cs typeface="+mn-cs"/>
                    </a:defRPr>
                  </a:pPr>
                  <a:endParaRPr lang="en-US"/>
                </a:p>
              </c:txPr>
            </c:trendlineLbl>
          </c:trendline>
          <c:xVal>
            <c:numRef>
              <c:f>'p(aT2)'!$J$17:$J$21</c:f>
              <c:numCache>
                <c:formatCode>General</c:formatCode>
                <c:ptCount val="5"/>
                <c:pt idx="0">
                  <c:v>1</c:v>
                </c:pt>
                <c:pt idx="1">
                  <c:v>4</c:v>
                </c:pt>
                <c:pt idx="2">
                  <c:v>9</c:v>
                </c:pt>
                <c:pt idx="3">
                  <c:v>16</c:v>
                </c:pt>
                <c:pt idx="4">
                  <c:v>25</c:v>
                </c:pt>
              </c:numCache>
            </c:numRef>
          </c:xVal>
          <c:yVal>
            <c:numRef>
              <c:f>'p(aT2)'!$K$17:$K$21</c:f>
              <c:numCache>
                <c:formatCode>0.00E+00</c:formatCode>
                <c:ptCount val="5"/>
                <c:pt idx="0">
                  <c:v>5.7752499999999998E-2</c:v>
                </c:pt>
                <c:pt idx="1">
                  <c:v>6.7360500000000004E-2</c:v>
                </c:pt>
                <c:pt idx="2">
                  <c:v>7.2826100000000005E-2</c:v>
                </c:pt>
                <c:pt idx="3">
                  <c:v>7.86713E-2</c:v>
                </c:pt>
                <c:pt idx="4">
                  <c:v>8.2538399999999998E-2</c:v>
                </c:pt>
              </c:numCache>
            </c:numRef>
          </c:yVal>
          <c:smooth val="0"/>
          <c:extLst>
            <c:ext xmlns:c16="http://schemas.microsoft.com/office/drawing/2014/chart" uri="{C3380CC4-5D6E-409C-BE32-E72D297353CC}">
              <c16:uniqueId val="{00000001-3EC0-4E9E-A547-A121C8040C7C}"/>
            </c:ext>
          </c:extLst>
        </c:ser>
        <c:ser>
          <c:idx val="1"/>
          <c:order val="1"/>
          <c:tx>
            <c:v>pg3T2</c:v>
          </c:tx>
          <c:spPr>
            <a:ln w="2540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1"/>
            <c:trendlineLbl>
              <c:layout>
                <c:manualLayout>
                  <c:x val="2.0046835058866244E-2"/>
                  <c:y val="-4.2279806350847972E-2"/>
                </c:manualLayout>
              </c:layout>
              <c:numFmt formatCode="General" sourceLinked="0"/>
              <c:spPr>
                <a:solidFill>
                  <a:sysClr val="window" lastClr="FFFFFF"/>
                </a:solidFill>
                <a:ln>
                  <a:noFill/>
                </a:ln>
                <a:effectLst/>
              </c:spPr>
              <c:txPr>
                <a:bodyPr rot="0" spcFirstLastPara="1" vertOverflow="ellipsis" vert="horz" wrap="square" anchor="ctr" anchorCtr="1"/>
                <a:lstStyle/>
                <a:p>
                  <a:pPr>
                    <a:defRPr sz="1100" b="1" i="0" u="none" strike="noStrike" kern="1200" baseline="0">
                      <a:solidFill>
                        <a:schemeClr val="accent2"/>
                      </a:solidFill>
                      <a:latin typeface="+mn-lt"/>
                      <a:ea typeface="+mn-ea"/>
                      <a:cs typeface="+mn-cs"/>
                    </a:defRPr>
                  </a:pPr>
                  <a:endParaRPr lang="en-US"/>
                </a:p>
              </c:txPr>
            </c:trendlineLbl>
          </c:trendline>
          <c:xVal>
            <c:numRef>
              <c:f>'p(g3T2)'!$J$15:$J$17</c:f>
              <c:numCache>
                <c:formatCode>General</c:formatCode>
                <c:ptCount val="3"/>
                <c:pt idx="0">
                  <c:v>1</c:v>
                </c:pt>
                <c:pt idx="1">
                  <c:v>4</c:v>
                </c:pt>
                <c:pt idx="2">
                  <c:v>9</c:v>
                </c:pt>
              </c:numCache>
            </c:numRef>
          </c:xVal>
          <c:yVal>
            <c:numRef>
              <c:f>'p(g3T2)'!$K$15:$K$17</c:f>
              <c:numCache>
                <c:formatCode>General</c:formatCode>
                <c:ptCount val="3"/>
                <c:pt idx="0">
                  <c:v>4.66612E-2</c:v>
                </c:pt>
                <c:pt idx="1">
                  <c:v>6.9480600000000003E-2</c:v>
                </c:pt>
                <c:pt idx="2">
                  <c:v>9.2225699999999994E-2</c:v>
                </c:pt>
              </c:numCache>
            </c:numRef>
          </c:yVal>
          <c:smooth val="0"/>
          <c:extLst>
            <c:ext xmlns:c16="http://schemas.microsoft.com/office/drawing/2014/chart" uri="{C3380CC4-5D6E-409C-BE32-E72D297353CC}">
              <c16:uniqueId val="{00000003-3EC0-4E9E-A547-A121C8040C7C}"/>
            </c:ext>
          </c:extLst>
        </c:ser>
        <c:dLbls>
          <c:showLegendKey val="0"/>
          <c:showVal val="0"/>
          <c:showCatName val="0"/>
          <c:showSerName val="0"/>
          <c:showPercent val="0"/>
          <c:showBubbleSize val="0"/>
        </c:dLbls>
        <c:axId val="705330056"/>
        <c:axId val="705326448"/>
      </c:scatterChart>
      <c:valAx>
        <c:axId val="7053300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m^2</a:t>
                </a:r>
                <a:r>
                  <a:rPr lang="en-US" sz="1400" b="1" baseline="0"/>
                  <a:t> (peak order squared)</a:t>
                </a:r>
                <a:endParaRPr lang="en-US" sz="1400" b="1"/>
              </a:p>
            </c:rich>
          </c:tx>
          <c:layout>
            <c:manualLayout>
              <c:xMode val="edge"/>
              <c:yMode val="edge"/>
              <c:x val="0.41995862505949005"/>
              <c:y val="0.92933201899930951"/>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05326448"/>
        <c:crosses val="autoZero"/>
        <c:crossBetween val="midCat"/>
      </c:valAx>
      <c:valAx>
        <c:axId val="705326448"/>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Peak FWHM</a:t>
                </a:r>
              </a:p>
            </c:rich>
          </c:tx>
          <c:layout>
            <c:manualLayout>
              <c:xMode val="edge"/>
              <c:yMode val="edge"/>
              <c:x val="1.3827276620530175E-3"/>
              <c:y val="0.3435976210147940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705330056"/>
        <c:crosses val="autoZero"/>
        <c:crossBetween val="midCat"/>
      </c:valAx>
      <c:spPr>
        <a:noFill/>
        <a:ln>
          <a:noFill/>
        </a:ln>
        <a:effectLst/>
      </c:spPr>
    </c:plotArea>
    <c:legend>
      <c:legendPos val="r"/>
      <c:layout>
        <c:manualLayout>
          <c:xMode val="edge"/>
          <c:yMode val="edge"/>
          <c:x val="0.67720712492876967"/>
          <c:y val="0.5362233540611453"/>
          <c:w val="0.25727688687742212"/>
          <c:h val="0.29541965302357298"/>
        </c:manualLayout>
      </c:layout>
      <c:overlay val="0"/>
      <c:spPr>
        <a:solidFill>
          <a:schemeClr val="bg1"/>
        </a:solid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01052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237921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382463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38AD76-78BD-4DD4-B917-3C581A37BE22}"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91549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38AD76-78BD-4DD4-B917-3C581A37BE22}" type="datetimeFigureOut">
              <a:rPr lang="en-US" smtClean="0"/>
              <a:t>2/26/20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925298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38AD76-78BD-4DD4-B917-3C581A37BE22}" type="datetimeFigureOut">
              <a:rPr lang="en-US" smtClean="0"/>
              <a:t>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88212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38AD76-78BD-4DD4-B917-3C581A37BE22}" type="datetimeFigureOut">
              <a:rPr lang="en-US" smtClean="0"/>
              <a:t>2/26/20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88826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38AD76-78BD-4DD4-B917-3C581A37BE22}" type="datetimeFigureOut">
              <a:rPr lang="en-US" smtClean="0"/>
              <a:t>2/26/20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2284374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8AD76-78BD-4DD4-B917-3C581A37BE22}" type="datetimeFigureOut">
              <a:rPr lang="en-US" smtClean="0"/>
              <a:t>2/26/20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355540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8AD76-78BD-4DD4-B917-3C581A37BE22}" type="datetimeFigureOut">
              <a:rPr lang="en-US" smtClean="0"/>
              <a:t>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142195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38AD76-78BD-4DD4-B917-3C581A37BE22}" type="datetimeFigureOut">
              <a:rPr lang="en-US" smtClean="0"/>
              <a:t>2/26/20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EDA779-8D94-456B-8270-D2EF2120E013}" type="slidenum">
              <a:rPr lang="en-US" smtClean="0"/>
              <a:t>‹#›</a:t>
            </a:fld>
            <a:endParaRPr lang="en-US"/>
          </a:p>
        </p:txBody>
      </p:sp>
    </p:spTree>
    <p:extLst>
      <p:ext uri="{BB962C8B-B14F-4D97-AF65-F5344CB8AC3E}">
        <p14:creationId xmlns:p14="http://schemas.microsoft.com/office/powerpoint/2010/main" val="99462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8AD76-78BD-4DD4-B917-3C581A37BE22}" type="datetimeFigureOut">
              <a:rPr lang="en-US" smtClean="0"/>
              <a:t>2/26/20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DA779-8D94-456B-8270-D2EF2120E013}" type="slidenum">
              <a:rPr lang="en-US" smtClean="0"/>
              <a:t>‹#›</a:t>
            </a:fld>
            <a:endParaRPr lang="en-US"/>
          </a:p>
        </p:txBody>
      </p:sp>
    </p:spTree>
    <p:extLst>
      <p:ext uri="{BB962C8B-B14F-4D97-AF65-F5344CB8AC3E}">
        <p14:creationId xmlns:p14="http://schemas.microsoft.com/office/powerpoint/2010/main" val="1050758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pubs.acs.org/doi/abs/10.1021/cr30011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1.bin"/><Relationship Id="rId7"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D2D1E-0863-433A-AD76-12CF0F94B669}"/>
              </a:ext>
            </a:extLst>
          </p:cNvPr>
          <p:cNvSpPr>
            <a:spLocks noGrp="1"/>
          </p:cNvSpPr>
          <p:nvPr>
            <p:ph type="ctrTitle"/>
          </p:nvPr>
        </p:nvSpPr>
        <p:spPr/>
        <p:txBody>
          <a:bodyPr/>
          <a:lstStyle/>
          <a:p>
            <a:r>
              <a:rPr lang="en-US" dirty="0"/>
              <a:t>paT2 and pgT2</a:t>
            </a:r>
          </a:p>
        </p:txBody>
      </p:sp>
      <p:sp>
        <p:nvSpPr>
          <p:cNvPr id="3" name="Subtitle 2">
            <a:extLst>
              <a:ext uri="{FF2B5EF4-FFF2-40B4-BE49-F238E27FC236}">
                <a16:creationId xmlns:a16="http://schemas.microsoft.com/office/drawing/2014/main" id="{F22DD7C6-CF6E-4FE1-962A-A340AC71556B}"/>
              </a:ext>
            </a:extLst>
          </p:cNvPr>
          <p:cNvSpPr>
            <a:spLocks noGrp="1"/>
          </p:cNvSpPr>
          <p:nvPr>
            <p:ph type="subTitle" idx="1"/>
          </p:nvPr>
        </p:nvSpPr>
        <p:spPr/>
        <p:txBody>
          <a:bodyPr/>
          <a:lstStyle/>
          <a:p>
            <a:r>
              <a:rPr lang="en-US" dirty="0"/>
              <a:t>Polymer series pXT2</a:t>
            </a:r>
          </a:p>
        </p:txBody>
      </p:sp>
    </p:spTree>
    <p:extLst>
      <p:ext uri="{BB962C8B-B14F-4D97-AF65-F5344CB8AC3E}">
        <p14:creationId xmlns:p14="http://schemas.microsoft.com/office/powerpoint/2010/main" val="390489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A81C0F-783C-4720-81FE-66DB01EE93B0}"/>
              </a:ext>
            </a:extLst>
          </p:cNvPr>
          <p:cNvSpPr>
            <a:spLocks noGrp="1"/>
          </p:cNvSpPr>
          <p:nvPr>
            <p:ph type="title"/>
          </p:nvPr>
        </p:nvSpPr>
        <p:spPr>
          <a:xfrm>
            <a:off x="628650" y="-95040"/>
            <a:ext cx="7886700" cy="1325563"/>
          </a:xfrm>
        </p:spPr>
        <p:txBody>
          <a:bodyPr>
            <a:normAutofit/>
          </a:bodyPr>
          <a:lstStyle/>
          <a:p>
            <a:r>
              <a:rPr lang="en-US" sz="3600" b="1" dirty="0"/>
              <a:t>paT2: </a:t>
            </a:r>
            <a:r>
              <a:rPr lang="en-US" sz="3600" dirty="0"/>
              <a:t>Out-of-plane (OOP) information</a:t>
            </a:r>
          </a:p>
        </p:txBody>
      </p:sp>
      <p:graphicFrame>
        <p:nvGraphicFramePr>
          <p:cNvPr id="10" name="Content Placeholder 9">
            <a:extLst>
              <a:ext uri="{FF2B5EF4-FFF2-40B4-BE49-F238E27FC236}">
                <a16:creationId xmlns:a16="http://schemas.microsoft.com/office/drawing/2014/main" id="{66AFCE91-5303-4C72-BF09-206FA1236924}"/>
              </a:ext>
            </a:extLst>
          </p:cNvPr>
          <p:cNvGraphicFramePr>
            <a:graphicFrameLocks noGrp="1"/>
          </p:cNvGraphicFramePr>
          <p:nvPr>
            <p:ph idx="1"/>
            <p:extLst>
              <p:ext uri="{D42A27DB-BD31-4B8C-83A1-F6EECF244321}">
                <p14:modId xmlns:p14="http://schemas.microsoft.com/office/powerpoint/2010/main" val="101864348"/>
              </p:ext>
            </p:extLst>
          </p:nvPr>
        </p:nvGraphicFramePr>
        <p:xfrm>
          <a:off x="933450" y="4037424"/>
          <a:ext cx="7581900" cy="1668780"/>
        </p:xfrm>
        <a:graphic>
          <a:graphicData uri="http://schemas.openxmlformats.org/drawingml/2006/table">
            <a:tbl>
              <a:tblPr/>
              <a:tblGrid>
                <a:gridCol w="635133">
                  <a:extLst>
                    <a:ext uri="{9D8B030D-6E8A-4147-A177-3AD203B41FA5}">
                      <a16:colId xmlns:a16="http://schemas.microsoft.com/office/drawing/2014/main" val="1640186789"/>
                    </a:ext>
                  </a:extLst>
                </a:gridCol>
                <a:gridCol w="635133">
                  <a:extLst>
                    <a:ext uri="{9D8B030D-6E8A-4147-A177-3AD203B41FA5}">
                      <a16:colId xmlns:a16="http://schemas.microsoft.com/office/drawing/2014/main" val="4282155107"/>
                    </a:ext>
                  </a:extLst>
                </a:gridCol>
                <a:gridCol w="635133">
                  <a:extLst>
                    <a:ext uri="{9D8B030D-6E8A-4147-A177-3AD203B41FA5}">
                      <a16:colId xmlns:a16="http://schemas.microsoft.com/office/drawing/2014/main" val="2794066803"/>
                    </a:ext>
                  </a:extLst>
                </a:gridCol>
                <a:gridCol w="635133">
                  <a:extLst>
                    <a:ext uri="{9D8B030D-6E8A-4147-A177-3AD203B41FA5}">
                      <a16:colId xmlns:a16="http://schemas.microsoft.com/office/drawing/2014/main" val="1332648174"/>
                    </a:ext>
                  </a:extLst>
                </a:gridCol>
                <a:gridCol w="635133">
                  <a:extLst>
                    <a:ext uri="{9D8B030D-6E8A-4147-A177-3AD203B41FA5}">
                      <a16:colId xmlns:a16="http://schemas.microsoft.com/office/drawing/2014/main" val="1244699010"/>
                    </a:ext>
                  </a:extLst>
                </a:gridCol>
                <a:gridCol w="635133">
                  <a:extLst>
                    <a:ext uri="{9D8B030D-6E8A-4147-A177-3AD203B41FA5}">
                      <a16:colId xmlns:a16="http://schemas.microsoft.com/office/drawing/2014/main" val="635118251"/>
                    </a:ext>
                  </a:extLst>
                </a:gridCol>
                <a:gridCol w="767452">
                  <a:extLst>
                    <a:ext uri="{9D8B030D-6E8A-4147-A177-3AD203B41FA5}">
                      <a16:colId xmlns:a16="http://schemas.microsoft.com/office/drawing/2014/main" val="3704789325"/>
                    </a:ext>
                  </a:extLst>
                </a:gridCol>
                <a:gridCol w="740988">
                  <a:extLst>
                    <a:ext uri="{9D8B030D-6E8A-4147-A177-3AD203B41FA5}">
                      <a16:colId xmlns:a16="http://schemas.microsoft.com/office/drawing/2014/main" val="4179540503"/>
                    </a:ext>
                  </a:extLst>
                </a:gridCol>
                <a:gridCol w="727757">
                  <a:extLst>
                    <a:ext uri="{9D8B030D-6E8A-4147-A177-3AD203B41FA5}">
                      <a16:colId xmlns:a16="http://schemas.microsoft.com/office/drawing/2014/main" val="3933842274"/>
                    </a:ext>
                  </a:extLst>
                </a:gridCol>
                <a:gridCol w="899772">
                  <a:extLst>
                    <a:ext uri="{9D8B030D-6E8A-4147-A177-3AD203B41FA5}">
                      <a16:colId xmlns:a16="http://schemas.microsoft.com/office/drawing/2014/main" val="173825098"/>
                    </a:ext>
                  </a:extLst>
                </a:gridCol>
                <a:gridCol w="635133">
                  <a:extLst>
                    <a:ext uri="{9D8B030D-6E8A-4147-A177-3AD203B41FA5}">
                      <a16:colId xmlns:a16="http://schemas.microsoft.com/office/drawing/2014/main" val="2923859424"/>
                    </a:ext>
                  </a:extLst>
                </a:gridCol>
              </a:tblGrid>
              <a:tr h="205740">
                <a:tc gridSpan="8">
                  <a:txBody>
                    <a:bodyPr/>
                    <a:lstStyle/>
                    <a:p>
                      <a:pPr algn="ctr" fontAlgn="b"/>
                      <a:r>
                        <a:rPr lang="en-US" sz="1100" b="1" i="0" u="none" strike="noStrike">
                          <a:solidFill>
                            <a:srgbClr val="000000"/>
                          </a:solidFill>
                          <a:effectLst/>
                          <a:latin typeface="Calibri" panose="020F0502020204030204" pitchFamily="34" charset="0"/>
                        </a:rPr>
                        <a:t>Peak fitting results / Å</a:t>
                      </a:r>
                      <a:r>
                        <a:rPr lang="en-US" sz="1100" b="1" i="0" u="none" strike="noStrike" baseline="30000">
                          <a:solidFill>
                            <a:srgbClr val="000000"/>
                          </a:solidFill>
                          <a:effectLst/>
                          <a:latin typeface="Calibri" panose="020F0502020204030204" pitchFamily="34" charset="0"/>
                        </a:rPr>
                        <a:t>-1</a:t>
                      </a:r>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Calibri" panose="020F0502020204030204" pitchFamily="34" charset="0"/>
                        </a:rPr>
                        <a:t>Lattice spacing / Å</a:t>
                      </a:r>
                    </a:p>
                  </a:txBody>
                  <a:tcPr marL="7620" marR="7620" marT="7620" marB="0" anchor="b">
                    <a:lnL>
                      <a:noFill/>
                    </a:lnL>
                    <a:lnR>
                      <a:noFill/>
                    </a:lnR>
                    <a:lnT>
                      <a:noFill/>
                    </a:lnT>
                    <a:lnB>
                      <a:noFill/>
                    </a:lnB>
                    <a:solidFill>
                      <a:srgbClr val="F8CBAD"/>
                    </a:solidFill>
                  </a:tcPr>
                </a:tc>
                <a:tc hMerge="1">
                  <a:txBody>
                    <a:bodyPr/>
                    <a:lstStyle/>
                    <a:p>
                      <a:endParaRPr lang="en-US"/>
                    </a:p>
                  </a:txBody>
                  <a:tcPr/>
                </a:tc>
                <a:extLst>
                  <a:ext uri="{0D108BD9-81ED-4DB2-BD59-A6C34878D82A}">
                    <a16:rowId xmlns:a16="http://schemas.microsoft.com/office/drawing/2014/main" val="572152343"/>
                  </a:ext>
                </a:extLst>
              </a:tr>
              <a:tr h="365760">
                <a:tc>
                  <a:txBody>
                    <a:bodyPr/>
                    <a:lstStyle/>
                    <a:p>
                      <a:pPr algn="ctr" fontAlgn="b"/>
                      <a:r>
                        <a:rPr lang="en-US" sz="1100" b="1" i="0" u="none" strike="noStrike">
                          <a:solidFill>
                            <a:srgbClr val="000000"/>
                          </a:solidFill>
                          <a:effectLst/>
                          <a:latin typeface="Calibri" panose="020F0502020204030204" pitchFamily="34" charset="0"/>
                        </a:rPr>
                        <a:t>Direction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Family</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Type</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Peak order (m)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Location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LocSigma</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 Sigma</a:t>
                      </a:r>
                    </a:p>
                  </a:txBody>
                  <a:tcPr marL="7620" marR="7620" marT="7620" marB="0" anchor="b">
                    <a:lnL>
                      <a:noFill/>
                    </a:lnL>
                    <a:lnR>
                      <a:noFill/>
                    </a:lnR>
                    <a:lnT>
                      <a:noFill/>
                    </a:lnT>
                    <a:lnB>
                      <a:noFill/>
                    </a:lnB>
                    <a:solidFill>
                      <a:srgbClr val="D9E1F2"/>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d=2</a:t>
                      </a:r>
                      <a:r>
                        <a:rPr lang="el-GR" sz="1100" b="1" i="0" u="none" strike="noStrike" dirty="0">
                          <a:solidFill>
                            <a:srgbClr val="000000"/>
                          </a:solidFill>
                          <a:effectLst/>
                          <a:latin typeface="Calibri" panose="020F0502020204030204" pitchFamily="34" charset="0"/>
                        </a:rPr>
                        <a:t>π</a:t>
                      </a:r>
                      <a:r>
                        <a:rPr lang="en-US" sz="1100" b="1" i="0" u="none" strike="noStrike" dirty="0">
                          <a:solidFill>
                            <a:srgbClr val="000000"/>
                          </a:solidFill>
                          <a:effectLst/>
                          <a:latin typeface="Calibri" panose="020F0502020204030204" pitchFamily="34" charset="0"/>
                        </a:rPr>
                        <a:t>m/q</a:t>
                      </a:r>
                    </a:p>
                  </a:txBody>
                  <a:tcPr marL="7620" marR="7620" marT="7620" marB="0" anchor="b">
                    <a:lnL>
                      <a:noFill/>
                    </a:lnL>
                    <a:lnR>
                      <a:noFill/>
                    </a:lnR>
                    <a:lnT>
                      <a:noFill/>
                    </a:lnT>
                    <a:lnB>
                      <a:noFill/>
                    </a:lnB>
                    <a:solidFill>
                      <a:srgbClr val="FCE4D6"/>
                    </a:solidFill>
                  </a:tcPr>
                </a:tc>
                <a:tc>
                  <a:txBody>
                    <a:bodyPr/>
                    <a:lstStyle/>
                    <a:p>
                      <a:pPr algn="ctr" fontAlgn="b"/>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d=d*(</a:t>
                      </a:r>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q/q)</a:t>
                      </a:r>
                    </a:p>
                  </a:txBody>
                  <a:tcPr marL="7620" marR="7620" marT="7620" marB="0" anchor="b">
                    <a:lnL>
                      <a:noFill/>
                    </a:lnL>
                    <a:lnR>
                      <a:noFill/>
                    </a:lnR>
                    <a:lnT>
                      <a:noFill/>
                    </a:lnT>
                    <a:lnB>
                      <a:noFill/>
                    </a:lnB>
                    <a:solidFill>
                      <a:srgbClr val="FCE4D6"/>
                    </a:solidFill>
                  </a:tcPr>
                </a:tc>
                <a:extLst>
                  <a:ext uri="{0D108BD9-81ED-4DB2-BD59-A6C34878D82A}">
                    <a16:rowId xmlns:a16="http://schemas.microsoft.com/office/drawing/2014/main" val="1204948808"/>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0.260144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5.78E-02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3.61E-04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24.15</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9.3E-03</a:t>
                      </a:r>
                    </a:p>
                  </a:txBody>
                  <a:tcPr marL="7620" marR="7620" marT="7620" marB="0" anchor="b">
                    <a:lnL>
                      <a:noFill/>
                    </a:lnL>
                    <a:lnR>
                      <a:noFill/>
                    </a:lnR>
                    <a:lnT>
                      <a:noFill/>
                    </a:lnT>
                    <a:lnB>
                      <a:noFill/>
                    </a:lnB>
                  </a:tcPr>
                </a:tc>
                <a:extLst>
                  <a:ext uri="{0D108BD9-81ED-4DB2-BD59-A6C34878D82A}">
                    <a16:rowId xmlns:a16="http://schemas.microsoft.com/office/drawing/2014/main" val="4066799394"/>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0.50434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1.90E-04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6.74E-02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6.22E-04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24.92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9.4E-03</a:t>
                      </a:r>
                    </a:p>
                  </a:txBody>
                  <a:tcPr marL="7620" marR="7620" marT="7620" marB="0" anchor="b">
                    <a:lnL>
                      <a:noFill/>
                    </a:lnL>
                    <a:lnR>
                      <a:noFill/>
                    </a:lnR>
                    <a:lnT>
                      <a:noFill/>
                    </a:lnT>
                    <a:lnB>
                      <a:noFill/>
                    </a:lnB>
                  </a:tcPr>
                </a:tc>
                <a:extLst>
                  <a:ext uri="{0D108BD9-81ED-4DB2-BD59-A6C34878D82A}">
                    <a16:rowId xmlns:a16="http://schemas.microsoft.com/office/drawing/2014/main" val="3416541385"/>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0.757888</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7.28E-02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3.16E-04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3.5E-03</a:t>
                      </a:r>
                    </a:p>
                  </a:txBody>
                  <a:tcPr marL="7620" marR="7620" marT="7620" marB="0" anchor="b">
                    <a:lnL>
                      <a:noFill/>
                    </a:lnL>
                    <a:lnR>
                      <a:noFill/>
                    </a:lnR>
                    <a:lnT>
                      <a:noFill/>
                    </a:lnT>
                    <a:lnB>
                      <a:noFill/>
                    </a:lnB>
                  </a:tcPr>
                </a:tc>
                <a:extLst>
                  <a:ext uri="{0D108BD9-81ED-4DB2-BD59-A6C34878D82A}">
                    <a16:rowId xmlns:a16="http://schemas.microsoft.com/office/drawing/2014/main" val="1700108216"/>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1.01083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4.27E-04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7.87E-02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1.31E-03</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24.86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1.1E-02</a:t>
                      </a:r>
                    </a:p>
                  </a:txBody>
                  <a:tcPr marL="7620" marR="7620" marT="7620" marB="0" anchor="b">
                    <a:lnL>
                      <a:noFill/>
                    </a:lnL>
                    <a:lnR>
                      <a:noFill/>
                    </a:lnR>
                    <a:lnT>
                      <a:noFill/>
                    </a:lnT>
                    <a:lnB>
                      <a:noFill/>
                    </a:lnB>
                  </a:tcPr>
                </a:tc>
                <a:extLst>
                  <a:ext uri="{0D108BD9-81ED-4DB2-BD59-A6C34878D82A}">
                    <a16:rowId xmlns:a16="http://schemas.microsoft.com/office/drawing/2014/main" val="2470207463"/>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1.25233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1.59E-04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8.25E-02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5.11E-04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25.09</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3.2E-03</a:t>
                      </a:r>
                    </a:p>
                  </a:txBody>
                  <a:tcPr marL="7620" marR="7620" marT="7620" marB="0" anchor="b">
                    <a:lnL>
                      <a:noFill/>
                    </a:lnL>
                    <a:lnR>
                      <a:noFill/>
                    </a:lnR>
                    <a:lnT>
                      <a:noFill/>
                    </a:lnT>
                    <a:lnB>
                      <a:noFill/>
                    </a:lnB>
                  </a:tcPr>
                </a:tc>
                <a:extLst>
                  <a:ext uri="{0D108BD9-81ED-4DB2-BD59-A6C34878D82A}">
                    <a16:rowId xmlns:a16="http://schemas.microsoft.com/office/drawing/2014/main" val="1975169196"/>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1.64496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0.000185</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0.108124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0.0005679</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3.82</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4.3E-04</a:t>
                      </a:r>
                    </a:p>
                  </a:txBody>
                  <a:tcPr marL="7620" marR="7620" marT="7620" marB="0" anchor="b">
                    <a:lnL>
                      <a:noFill/>
                    </a:lnL>
                    <a:lnR>
                      <a:noFill/>
                    </a:lnR>
                    <a:lnT>
                      <a:noFill/>
                    </a:lnT>
                    <a:lnB>
                      <a:noFill/>
                    </a:lnB>
                  </a:tcPr>
                </a:tc>
                <a:extLst>
                  <a:ext uri="{0D108BD9-81ED-4DB2-BD59-A6C34878D82A}">
                    <a16:rowId xmlns:a16="http://schemas.microsoft.com/office/drawing/2014/main" val="3987004943"/>
                  </a:ext>
                </a:extLst>
              </a:tr>
            </a:tbl>
          </a:graphicData>
        </a:graphic>
      </p:graphicFrame>
      <p:pic>
        <p:nvPicPr>
          <p:cNvPr id="12" name="Picture 11" descr="A close up of a map&#10;&#10;Description automatically generated">
            <a:extLst>
              <a:ext uri="{FF2B5EF4-FFF2-40B4-BE49-F238E27FC236}">
                <a16:creationId xmlns:a16="http://schemas.microsoft.com/office/drawing/2014/main" id="{3DA0B216-99DC-4553-8A95-CCD029097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150596"/>
            <a:ext cx="4059097" cy="2734730"/>
          </a:xfrm>
          <a:prstGeom prst="rect">
            <a:avLst/>
          </a:prstGeom>
        </p:spPr>
      </p:pic>
      <p:pic>
        <p:nvPicPr>
          <p:cNvPr id="14" name="Picture 13" descr="A picture containing monitor, clock&#10;&#10;Description automatically generated">
            <a:extLst>
              <a:ext uri="{FF2B5EF4-FFF2-40B4-BE49-F238E27FC236}">
                <a16:creationId xmlns:a16="http://schemas.microsoft.com/office/drawing/2014/main" id="{673CF5BE-9CC9-4C16-BBF8-24C28F5871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6007" y="1150596"/>
            <a:ext cx="4218943" cy="2328805"/>
          </a:xfrm>
          <a:prstGeom prst="rect">
            <a:avLst/>
          </a:prstGeom>
        </p:spPr>
      </p:pic>
      <p:sp>
        <p:nvSpPr>
          <p:cNvPr id="15" name="TextBox 14">
            <a:extLst>
              <a:ext uri="{FF2B5EF4-FFF2-40B4-BE49-F238E27FC236}">
                <a16:creationId xmlns:a16="http://schemas.microsoft.com/office/drawing/2014/main" id="{BC91179D-E207-47FF-A91C-0C559F547DE0}"/>
              </a:ext>
            </a:extLst>
          </p:cNvPr>
          <p:cNvSpPr txBox="1"/>
          <p:nvPr/>
        </p:nvSpPr>
        <p:spPr>
          <a:xfrm>
            <a:off x="1062358" y="1444855"/>
            <a:ext cx="704064" cy="246221"/>
          </a:xfrm>
          <a:prstGeom prst="rect">
            <a:avLst/>
          </a:prstGeom>
          <a:noFill/>
        </p:spPr>
        <p:txBody>
          <a:bodyPr wrap="square" rtlCol="0">
            <a:spAutoFit/>
          </a:bodyPr>
          <a:lstStyle/>
          <a:p>
            <a:r>
              <a:rPr lang="en-US" sz="1000" dirty="0"/>
              <a:t>(100)</a:t>
            </a:r>
          </a:p>
        </p:txBody>
      </p:sp>
      <p:sp>
        <p:nvSpPr>
          <p:cNvPr id="16" name="TextBox 15">
            <a:extLst>
              <a:ext uri="{FF2B5EF4-FFF2-40B4-BE49-F238E27FC236}">
                <a16:creationId xmlns:a16="http://schemas.microsoft.com/office/drawing/2014/main" id="{D344A5E5-5371-4E46-9E0E-80EC5FF7DC06}"/>
              </a:ext>
            </a:extLst>
          </p:cNvPr>
          <p:cNvSpPr txBox="1"/>
          <p:nvPr/>
        </p:nvSpPr>
        <p:spPr>
          <a:xfrm>
            <a:off x="1433842" y="2541979"/>
            <a:ext cx="704064" cy="246221"/>
          </a:xfrm>
          <a:prstGeom prst="rect">
            <a:avLst/>
          </a:prstGeom>
          <a:noFill/>
        </p:spPr>
        <p:txBody>
          <a:bodyPr wrap="square" rtlCol="0">
            <a:spAutoFit/>
          </a:bodyPr>
          <a:lstStyle/>
          <a:p>
            <a:r>
              <a:rPr lang="en-US" sz="1000" dirty="0"/>
              <a:t>(200)</a:t>
            </a:r>
          </a:p>
        </p:txBody>
      </p:sp>
      <p:sp>
        <p:nvSpPr>
          <p:cNvPr id="17" name="TextBox 16">
            <a:extLst>
              <a:ext uri="{FF2B5EF4-FFF2-40B4-BE49-F238E27FC236}">
                <a16:creationId xmlns:a16="http://schemas.microsoft.com/office/drawing/2014/main" id="{2BE13443-A15B-414B-AE0A-F3B6A359AB1F}"/>
              </a:ext>
            </a:extLst>
          </p:cNvPr>
          <p:cNvSpPr txBox="1"/>
          <p:nvPr/>
        </p:nvSpPr>
        <p:spPr>
          <a:xfrm>
            <a:off x="1890047" y="2444518"/>
            <a:ext cx="704064" cy="246221"/>
          </a:xfrm>
          <a:prstGeom prst="rect">
            <a:avLst/>
          </a:prstGeom>
          <a:noFill/>
        </p:spPr>
        <p:txBody>
          <a:bodyPr wrap="square" rtlCol="0">
            <a:spAutoFit/>
          </a:bodyPr>
          <a:lstStyle/>
          <a:p>
            <a:r>
              <a:rPr lang="en-US" sz="1000" dirty="0"/>
              <a:t>(300)</a:t>
            </a:r>
          </a:p>
        </p:txBody>
      </p:sp>
      <p:sp>
        <p:nvSpPr>
          <p:cNvPr id="18" name="TextBox 17">
            <a:extLst>
              <a:ext uri="{FF2B5EF4-FFF2-40B4-BE49-F238E27FC236}">
                <a16:creationId xmlns:a16="http://schemas.microsoft.com/office/drawing/2014/main" id="{207EBC16-F04A-4462-B8E1-CC4B22C88667}"/>
              </a:ext>
            </a:extLst>
          </p:cNvPr>
          <p:cNvSpPr txBox="1"/>
          <p:nvPr/>
        </p:nvSpPr>
        <p:spPr>
          <a:xfrm>
            <a:off x="2306166" y="2786011"/>
            <a:ext cx="704064" cy="246221"/>
          </a:xfrm>
          <a:prstGeom prst="rect">
            <a:avLst/>
          </a:prstGeom>
          <a:noFill/>
        </p:spPr>
        <p:txBody>
          <a:bodyPr wrap="square" rtlCol="0">
            <a:spAutoFit/>
          </a:bodyPr>
          <a:lstStyle/>
          <a:p>
            <a:r>
              <a:rPr lang="en-US" sz="1000" dirty="0"/>
              <a:t>(400)</a:t>
            </a:r>
          </a:p>
        </p:txBody>
      </p:sp>
      <p:sp>
        <p:nvSpPr>
          <p:cNvPr id="19" name="TextBox 18">
            <a:extLst>
              <a:ext uri="{FF2B5EF4-FFF2-40B4-BE49-F238E27FC236}">
                <a16:creationId xmlns:a16="http://schemas.microsoft.com/office/drawing/2014/main" id="{A211BF6A-5807-4ECC-B0C5-107EC9B78067}"/>
              </a:ext>
            </a:extLst>
          </p:cNvPr>
          <p:cNvSpPr txBox="1"/>
          <p:nvPr/>
        </p:nvSpPr>
        <p:spPr>
          <a:xfrm>
            <a:off x="2710285" y="2786010"/>
            <a:ext cx="704064" cy="246221"/>
          </a:xfrm>
          <a:prstGeom prst="rect">
            <a:avLst/>
          </a:prstGeom>
          <a:noFill/>
        </p:spPr>
        <p:txBody>
          <a:bodyPr wrap="square" rtlCol="0">
            <a:spAutoFit/>
          </a:bodyPr>
          <a:lstStyle/>
          <a:p>
            <a:r>
              <a:rPr lang="en-US" sz="1000" dirty="0"/>
              <a:t>(500)</a:t>
            </a:r>
          </a:p>
        </p:txBody>
      </p:sp>
      <p:sp>
        <p:nvSpPr>
          <p:cNvPr id="20" name="TextBox 19">
            <a:extLst>
              <a:ext uri="{FF2B5EF4-FFF2-40B4-BE49-F238E27FC236}">
                <a16:creationId xmlns:a16="http://schemas.microsoft.com/office/drawing/2014/main" id="{217FD3FE-92D9-4C95-A0A7-1F63E133A1E8}"/>
              </a:ext>
            </a:extLst>
          </p:cNvPr>
          <p:cNvSpPr txBox="1"/>
          <p:nvPr/>
        </p:nvSpPr>
        <p:spPr>
          <a:xfrm>
            <a:off x="3481813" y="2786010"/>
            <a:ext cx="704064" cy="246221"/>
          </a:xfrm>
          <a:prstGeom prst="rect">
            <a:avLst/>
          </a:prstGeom>
          <a:noFill/>
        </p:spPr>
        <p:txBody>
          <a:bodyPr wrap="square" rtlCol="0">
            <a:spAutoFit/>
          </a:bodyPr>
          <a:lstStyle/>
          <a:p>
            <a:r>
              <a:rPr lang="en-US" sz="1000" dirty="0"/>
              <a:t>?</a:t>
            </a:r>
          </a:p>
        </p:txBody>
      </p:sp>
      <p:sp>
        <p:nvSpPr>
          <p:cNvPr id="21" name="TextBox 20">
            <a:extLst>
              <a:ext uri="{FF2B5EF4-FFF2-40B4-BE49-F238E27FC236}">
                <a16:creationId xmlns:a16="http://schemas.microsoft.com/office/drawing/2014/main" id="{87DC72AF-CA6E-4E2A-AF6C-1663ACD940E4}"/>
              </a:ext>
            </a:extLst>
          </p:cNvPr>
          <p:cNvSpPr txBox="1"/>
          <p:nvPr/>
        </p:nvSpPr>
        <p:spPr>
          <a:xfrm>
            <a:off x="933450" y="5916970"/>
            <a:ext cx="5597113" cy="369332"/>
          </a:xfrm>
          <a:prstGeom prst="rect">
            <a:avLst/>
          </a:prstGeom>
          <a:noFill/>
        </p:spPr>
        <p:txBody>
          <a:bodyPr wrap="square" rtlCol="0">
            <a:spAutoFit/>
          </a:bodyPr>
          <a:lstStyle/>
          <a:p>
            <a:r>
              <a:rPr lang="en-US" dirty="0"/>
              <a:t>Predominant alkyl distance: 2.48 +/- 0.03 nm</a:t>
            </a:r>
          </a:p>
        </p:txBody>
      </p:sp>
      <p:cxnSp>
        <p:nvCxnSpPr>
          <p:cNvPr id="22" name="Straight Arrow Connector 21">
            <a:extLst>
              <a:ext uri="{FF2B5EF4-FFF2-40B4-BE49-F238E27FC236}">
                <a16:creationId xmlns:a16="http://schemas.microsoft.com/office/drawing/2014/main" id="{94F852DE-1AF1-4A3B-98D2-E2FA26D95C6B}"/>
              </a:ext>
            </a:extLst>
          </p:cNvPr>
          <p:cNvCxnSpPr/>
          <p:nvPr/>
        </p:nvCxnSpPr>
        <p:spPr>
          <a:xfrm flipV="1">
            <a:off x="7151222" y="1532261"/>
            <a:ext cx="0" cy="133371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23" name="TextBox 22">
            <a:extLst>
              <a:ext uri="{FF2B5EF4-FFF2-40B4-BE49-F238E27FC236}">
                <a16:creationId xmlns:a16="http://schemas.microsoft.com/office/drawing/2014/main" id="{C5A68E85-CB47-468A-8C43-A5C095F6A1D1}"/>
              </a:ext>
            </a:extLst>
          </p:cNvPr>
          <p:cNvSpPr txBox="1"/>
          <p:nvPr/>
        </p:nvSpPr>
        <p:spPr>
          <a:xfrm>
            <a:off x="6892744" y="1279169"/>
            <a:ext cx="516955" cy="307777"/>
          </a:xfrm>
          <a:prstGeom prst="rect">
            <a:avLst/>
          </a:prstGeom>
          <a:noFill/>
        </p:spPr>
        <p:txBody>
          <a:bodyPr wrap="square" rtlCol="0">
            <a:spAutoFit/>
          </a:bodyPr>
          <a:lstStyle/>
          <a:p>
            <a:r>
              <a:rPr lang="en-US" sz="1400" dirty="0">
                <a:solidFill>
                  <a:srgbClr val="FFC000"/>
                </a:solidFill>
              </a:rPr>
              <a:t>OOP</a:t>
            </a:r>
          </a:p>
        </p:txBody>
      </p:sp>
      <p:graphicFrame>
        <p:nvGraphicFramePr>
          <p:cNvPr id="24" name="Object 23">
            <a:extLst>
              <a:ext uri="{FF2B5EF4-FFF2-40B4-BE49-F238E27FC236}">
                <a16:creationId xmlns:a16="http://schemas.microsoft.com/office/drawing/2014/main" id="{53B60D32-D672-4083-A725-DF8902A45CB5}"/>
              </a:ext>
            </a:extLst>
          </p:cNvPr>
          <p:cNvGraphicFramePr>
            <a:graphicFrameLocks noChangeAspect="1"/>
          </p:cNvGraphicFramePr>
          <p:nvPr>
            <p:extLst>
              <p:ext uri="{D42A27DB-BD31-4B8C-83A1-F6EECF244321}">
                <p14:modId xmlns:p14="http://schemas.microsoft.com/office/powerpoint/2010/main" val="3472446801"/>
              </p:ext>
            </p:extLst>
          </p:nvPr>
        </p:nvGraphicFramePr>
        <p:xfrm>
          <a:off x="7777962" y="132766"/>
          <a:ext cx="1296988" cy="869950"/>
        </p:xfrm>
        <a:graphic>
          <a:graphicData uri="http://schemas.openxmlformats.org/presentationml/2006/ole">
            <mc:AlternateContent xmlns:mc="http://schemas.openxmlformats.org/markup-compatibility/2006">
              <mc:Choice xmlns:v="urn:schemas-microsoft-com:vml" Requires="v">
                <p:oleObj spid="_x0000_s5182" name="CS ChemDraw Drawing" r:id="rId5" imgW="1296702" imgH="869803" progId="ChemDraw.Document.6.0">
                  <p:embed/>
                </p:oleObj>
              </mc:Choice>
              <mc:Fallback>
                <p:oleObj name="CS ChemDraw Drawing" r:id="rId5" imgW="1296702" imgH="869803" progId="ChemDraw.Document.6.0">
                  <p:embed/>
                  <p:pic>
                    <p:nvPicPr>
                      <p:cNvPr id="31" name="Object 30">
                        <a:extLst>
                          <a:ext uri="{FF2B5EF4-FFF2-40B4-BE49-F238E27FC236}">
                            <a16:creationId xmlns:a16="http://schemas.microsoft.com/office/drawing/2014/main" id="{214684F2-F8BC-4FDD-A15F-01F1714FC508}"/>
                          </a:ext>
                        </a:extLst>
                      </p:cNvPr>
                      <p:cNvPicPr/>
                      <p:nvPr/>
                    </p:nvPicPr>
                    <p:blipFill>
                      <a:blip r:embed="rId6"/>
                      <a:stretch>
                        <a:fillRect/>
                      </a:stretch>
                    </p:blipFill>
                    <p:spPr>
                      <a:xfrm>
                        <a:off x="7777962" y="132766"/>
                        <a:ext cx="1296988" cy="869950"/>
                      </a:xfrm>
                      <a:prstGeom prst="rect">
                        <a:avLst/>
                      </a:prstGeom>
                    </p:spPr>
                  </p:pic>
                </p:oleObj>
              </mc:Fallback>
            </mc:AlternateContent>
          </a:graphicData>
        </a:graphic>
      </p:graphicFrame>
    </p:spTree>
    <p:extLst>
      <p:ext uri="{BB962C8B-B14F-4D97-AF65-F5344CB8AC3E}">
        <p14:creationId xmlns:p14="http://schemas.microsoft.com/office/powerpoint/2010/main" val="366710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3804ACA-CBD5-4751-85B8-4F713AF86D72}"/>
              </a:ext>
            </a:extLst>
          </p:cNvPr>
          <p:cNvSpPr txBox="1">
            <a:spLocks/>
          </p:cNvSpPr>
          <p:nvPr/>
        </p:nvSpPr>
        <p:spPr>
          <a:xfrm>
            <a:off x="628650" y="67274"/>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paT2: </a:t>
            </a:r>
            <a:r>
              <a:rPr lang="en-US" sz="3600" dirty="0"/>
              <a:t>Decoupling crystallite size in alkyl direction and lattice disorder</a:t>
            </a:r>
          </a:p>
        </p:txBody>
      </p:sp>
      <p:sp>
        <p:nvSpPr>
          <p:cNvPr id="12" name="TextBox 11">
            <a:extLst>
              <a:ext uri="{FF2B5EF4-FFF2-40B4-BE49-F238E27FC236}">
                <a16:creationId xmlns:a16="http://schemas.microsoft.com/office/drawing/2014/main" id="{264099D0-7A39-49B4-8547-611CCB7B64E7}"/>
              </a:ext>
            </a:extLst>
          </p:cNvPr>
          <p:cNvSpPr txBox="1"/>
          <p:nvPr/>
        </p:nvSpPr>
        <p:spPr>
          <a:xfrm>
            <a:off x="628650" y="1368364"/>
            <a:ext cx="7613650" cy="1461939"/>
          </a:xfrm>
          <a:prstGeom prst="rect">
            <a:avLst/>
          </a:prstGeom>
          <a:noFill/>
        </p:spPr>
        <p:txBody>
          <a:bodyPr wrap="square" rtlCol="0">
            <a:spAutoFit/>
          </a:bodyPr>
          <a:lstStyle/>
          <a:p>
            <a:r>
              <a:rPr lang="en-US" sz="1100" dirty="0"/>
              <a:t>We extract a coherence length of 10.2 nm in the alkyl (h00) direction. That is ~ 4.1 (= 10.2 nm/2.5 nm) planes of the polymer stacked in the alkyl direction.</a:t>
            </a:r>
          </a:p>
          <a:p>
            <a:endParaRPr lang="en-US" sz="1100" dirty="0"/>
          </a:p>
          <a:p>
            <a:r>
              <a:rPr lang="en-US" sz="1100" dirty="0"/>
              <a:t>Because paT2 shows cumulative disorder, the width of a first order scattering peak cannot provide  grain size. To separate coherence length from lattice disorder, we can plot peak breadth vs diffraction order and extract the coherence length from the intercept (m =0), while the slope can give us information englobing all disorder terms. More info on Section 4 of this paper: </a:t>
            </a:r>
            <a:r>
              <a:rPr lang="en-US" sz="1100" dirty="0">
                <a:hlinkClick r:id="rId2"/>
              </a:rPr>
              <a:t>https://pubs.acs.org/doi/abs/10.1021/cr3001109</a:t>
            </a:r>
            <a:endParaRPr lang="en-US" sz="1100" dirty="0"/>
          </a:p>
          <a:p>
            <a:endParaRPr lang="en-US" sz="1200" dirty="0"/>
          </a:p>
        </p:txBody>
      </p:sp>
      <p:graphicFrame>
        <p:nvGraphicFramePr>
          <p:cNvPr id="5" name="Table 4">
            <a:extLst>
              <a:ext uri="{FF2B5EF4-FFF2-40B4-BE49-F238E27FC236}">
                <a16:creationId xmlns:a16="http://schemas.microsoft.com/office/drawing/2014/main" id="{17C64FEA-214E-4524-8BCD-21CF3B6EE8BD}"/>
              </a:ext>
            </a:extLst>
          </p:cNvPr>
          <p:cNvGraphicFramePr>
            <a:graphicFrameLocks noGrp="1"/>
          </p:cNvGraphicFramePr>
          <p:nvPr>
            <p:extLst>
              <p:ext uri="{D42A27DB-BD31-4B8C-83A1-F6EECF244321}">
                <p14:modId xmlns:p14="http://schemas.microsoft.com/office/powerpoint/2010/main" val="1706673280"/>
              </p:ext>
            </p:extLst>
          </p:nvPr>
        </p:nvGraphicFramePr>
        <p:xfrm>
          <a:off x="933449" y="2788500"/>
          <a:ext cx="7277101" cy="4244340"/>
        </p:xfrm>
        <a:graphic>
          <a:graphicData uri="http://schemas.openxmlformats.org/drawingml/2006/table">
            <a:tbl>
              <a:tblPr/>
              <a:tblGrid>
                <a:gridCol w="747327">
                  <a:extLst>
                    <a:ext uri="{9D8B030D-6E8A-4147-A177-3AD203B41FA5}">
                      <a16:colId xmlns:a16="http://schemas.microsoft.com/office/drawing/2014/main" val="2047414926"/>
                    </a:ext>
                  </a:extLst>
                </a:gridCol>
                <a:gridCol w="597862">
                  <a:extLst>
                    <a:ext uri="{9D8B030D-6E8A-4147-A177-3AD203B41FA5}">
                      <a16:colId xmlns:a16="http://schemas.microsoft.com/office/drawing/2014/main" val="1425660041"/>
                    </a:ext>
                  </a:extLst>
                </a:gridCol>
                <a:gridCol w="597862">
                  <a:extLst>
                    <a:ext uri="{9D8B030D-6E8A-4147-A177-3AD203B41FA5}">
                      <a16:colId xmlns:a16="http://schemas.microsoft.com/office/drawing/2014/main" val="2130451001"/>
                    </a:ext>
                  </a:extLst>
                </a:gridCol>
                <a:gridCol w="597862">
                  <a:extLst>
                    <a:ext uri="{9D8B030D-6E8A-4147-A177-3AD203B41FA5}">
                      <a16:colId xmlns:a16="http://schemas.microsoft.com/office/drawing/2014/main" val="2251957895"/>
                    </a:ext>
                  </a:extLst>
                </a:gridCol>
                <a:gridCol w="597862">
                  <a:extLst>
                    <a:ext uri="{9D8B030D-6E8A-4147-A177-3AD203B41FA5}">
                      <a16:colId xmlns:a16="http://schemas.microsoft.com/office/drawing/2014/main" val="479525526"/>
                    </a:ext>
                  </a:extLst>
                </a:gridCol>
                <a:gridCol w="597862">
                  <a:extLst>
                    <a:ext uri="{9D8B030D-6E8A-4147-A177-3AD203B41FA5}">
                      <a16:colId xmlns:a16="http://schemas.microsoft.com/office/drawing/2014/main" val="2988392634"/>
                    </a:ext>
                  </a:extLst>
                </a:gridCol>
                <a:gridCol w="719303">
                  <a:extLst>
                    <a:ext uri="{9D8B030D-6E8A-4147-A177-3AD203B41FA5}">
                      <a16:colId xmlns:a16="http://schemas.microsoft.com/office/drawing/2014/main" val="3756035857"/>
                    </a:ext>
                  </a:extLst>
                </a:gridCol>
                <a:gridCol w="691278">
                  <a:extLst>
                    <a:ext uri="{9D8B030D-6E8A-4147-A177-3AD203B41FA5}">
                      <a16:colId xmlns:a16="http://schemas.microsoft.com/office/drawing/2014/main" val="3855042186"/>
                    </a:ext>
                  </a:extLst>
                </a:gridCol>
                <a:gridCol w="681936">
                  <a:extLst>
                    <a:ext uri="{9D8B030D-6E8A-4147-A177-3AD203B41FA5}">
                      <a16:colId xmlns:a16="http://schemas.microsoft.com/office/drawing/2014/main" val="3943007380"/>
                    </a:ext>
                  </a:extLst>
                </a:gridCol>
                <a:gridCol w="850085">
                  <a:extLst>
                    <a:ext uri="{9D8B030D-6E8A-4147-A177-3AD203B41FA5}">
                      <a16:colId xmlns:a16="http://schemas.microsoft.com/office/drawing/2014/main" val="225893913"/>
                    </a:ext>
                  </a:extLst>
                </a:gridCol>
                <a:gridCol w="597862">
                  <a:extLst>
                    <a:ext uri="{9D8B030D-6E8A-4147-A177-3AD203B41FA5}">
                      <a16:colId xmlns:a16="http://schemas.microsoft.com/office/drawing/2014/main" val="2077750351"/>
                    </a:ext>
                  </a:extLst>
                </a:gridCol>
              </a:tblGrid>
              <a:tr h="182880">
                <a:tc gridSpan="11">
                  <a:txBody>
                    <a:bodyPr/>
                    <a:lstStyle/>
                    <a:p>
                      <a:pPr algn="ctr" fontAlgn="b"/>
                      <a:r>
                        <a:rPr lang="en-US" sz="1100" b="1" i="0" u="none" strike="noStrike" dirty="0">
                          <a:solidFill>
                            <a:srgbClr val="000000"/>
                          </a:solidFill>
                          <a:effectLst/>
                          <a:latin typeface="Calibri" panose="020F0502020204030204" pitchFamily="34" charset="0"/>
                        </a:rPr>
                        <a:t>Coherence length analysis</a:t>
                      </a:r>
                    </a:p>
                  </a:txBody>
                  <a:tcPr marL="0" marR="0" marT="0" marB="0" anchor="b">
                    <a:lnL>
                      <a:noFill/>
                    </a:lnL>
                    <a:lnR>
                      <a:noFill/>
                    </a:lnR>
                    <a:lnT>
                      <a:noFill/>
                    </a:lnT>
                    <a:lnB>
                      <a:noFill/>
                    </a:lnB>
                    <a:solidFill>
                      <a:srgbClr val="54823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8999062"/>
                  </a:ext>
                </a:extLst>
              </a:tr>
              <a:tr h="182880">
                <a:tc gridSpan="11">
                  <a:txBody>
                    <a:bodyPr/>
                    <a:lstStyle/>
                    <a:p>
                      <a:pPr algn="ctr" fontAlgn="b"/>
                      <a:r>
                        <a:rPr lang="en-US" sz="1100" b="1" i="0" u="none" strike="noStrike">
                          <a:solidFill>
                            <a:srgbClr val="000000"/>
                          </a:solidFill>
                          <a:effectLst/>
                          <a:latin typeface="Calibri" panose="020F0502020204030204" pitchFamily="34" charset="0"/>
                        </a:rPr>
                        <a:t>Alkyl stacking direction (h00)</a:t>
                      </a:r>
                    </a:p>
                  </a:txBody>
                  <a:tcPr marL="0" marR="0" marT="0" marB="0" anchor="b">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39027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17881941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m2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0" marR="0" marT="0" marB="0" anchor="b">
                    <a:lnL>
                      <a:noFill/>
                    </a:lnL>
                    <a:lnR>
                      <a:noFill/>
                    </a:lnR>
                    <a:lnT>
                      <a:noFill/>
                    </a:lnT>
                    <a:lnB>
                      <a:noFill/>
                    </a:lnB>
                  </a:tcPr>
                </a:tc>
                <a:extLst>
                  <a:ext uri="{0D108BD9-81ED-4DB2-BD59-A6C34878D82A}">
                    <a16:rowId xmlns:a16="http://schemas.microsoft.com/office/drawing/2014/main" val="104959863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5.78E-02</a:t>
                      </a:r>
                    </a:p>
                  </a:txBody>
                  <a:tcPr marL="0" marR="0" marT="0" marB="0" anchor="b">
                    <a:lnL>
                      <a:noFill/>
                    </a:lnL>
                    <a:lnR>
                      <a:noFill/>
                    </a:lnR>
                    <a:lnT>
                      <a:noFill/>
                    </a:lnT>
                    <a:lnB>
                      <a:noFill/>
                    </a:lnB>
                  </a:tcPr>
                </a:tc>
                <a:extLst>
                  <a:ext uri="{0D108BD9-81ED-4DB2-BD59-A6C34878D82A}">
                    <a16:rowId xmlns:a16="http://schemas.microsoft.com/office/drawing/2014/main" val="15448960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6.74E-02</a:t>
                      </a:r>
                    </a:p>
                  </a:txBody>
                  <a:tcPr marL="0" marR="0" marT="0" marB="0" anchor="b">
                    <a:lnL>
                      <a:noFill/>
                    </a:lnL>
                    <a:lnR>
                      <a:noFill/>
                    </a:lnR>
                    <a:lnT>
                      <a:noFill/>
                    </a:lnT>
                    <a:lnB>
                      <a:noFill/>
                    </a:lnB>
                  </a:tcPr>
                </a:tc>
                <a:extLst>
                  <a:ext uri="{0D108BD9-81ED-4DB2-BD59-A6C34878D82A}">
                    <a16:rowId xmlns:a16="http://schemas.microsoft.com/office/drawing/2014/main" val="317006486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US" sz="1100" b="0" i="0" u="none" strike="noStrike">
                          <a:solidFill>
                            <a:srgbClr val="000000"/>
                          </a:solidFill>
                          <a:effectLst/>
                          <a:latin typeface="Calibri" panose="020F0502020204030204" pitchFamily="34" charset="0"/>
                        </a:rPr>
                        <a:t>7.28E-02</a:t>
                      </a:r>
                    </a:p>
                  </a:txBody>
                  <a:tcPr marL="0" marR="0" marT="0" marB="0" anchor="b">
                    <a:lnL>
                      <a:noFill/>
                    </a:lnL>
                    <a:lnR>
                      <a:noFill/>
                    </a:lnR>
                    <a:lnT>
                      <a:noFill/>
                    </a:lnT>
                    <a:lnB>
                      <a:noFill/>
                    </a:lnB>
                  </a:tcPr>
                </a:tc>
                <a:extLst>
                  <a:ext uri="{0D108BD9-81ED-4DB2-BD59-A6C34878D82A}">
                    <a16:rowId xmlns:a16="http://schemas.microsoft.com/office/drawing/2014/main" val="12818983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16</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7.87E-02</a:t>
                      </a:r>
                    </a:p>
                  </a:txBody>
                  <a:tcPr marL="0" marR="0" marT="0" marB="0" anchor="b">
                    <a:lnL>
                      <a:noFill/>
                    </a:lnL>
                    <a:lnR>
                      <a:noFill/>
                    </a:lnR>
                    <a:lnT>
                      <a:noFill/>
                    </a:lnT>
                    <a:lnB>
                      <a:noFill/>
                    </a:lnB>
                  </a:tcPr>
                </a:tc>
                <a:extLst>
                  <a:ext uri="{0D108BD9-81ED-4DB2-BD59-A6C34878D82A}">
                    <a16:rowId xmlns:a16="http://schemas.microsoft.com/office/drawing/2014/main" val="234570903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25</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8.25E-02</a:t>
                      </a:r>
                    </a:p>
                  </a:txBody>
                  <a:tcPr marL="0" marR="0" marT="0" marB="0" anchor="b">
                    <a:lnL>
                      <a:noFill/>
                    </a:lnL>
                    <a:lnR>
                      <a:noFill/>
                    </a:lnR>
                    <a:lnT>
                      <a:noFill/>
                    </a:lnT>
                    <a:lnB>
                      <a:noFill/>
                    </a:lnB>
                  </a:tcPr>
                </a:tc>
                <a:extLst>
                  <a:ext uri="{0D108BD9-81ED-4DB2-BD59-A6C34878D82A}">
                    <a16:rowId xmlns:a16="http://schemas.microsoft.com/office/drawing/2014/main" val="37409776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555409023"/>
                  </a:ext>
                </a:extLst>
              </a:tr>
              <a:tr h="58674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r>
                        <a:rPr lang="en-US" sz="1100" b="1" i="0" u="none" strike="noStrike" dirty="0">
                          <a:solidFill>
                            <a:srgbClr val="000000"/>
                          </a:solidFill>
                          <a:effectLst/>
                          <a:latin typeface="Calibri" panose="020F0502020204030204" pitchFamily="34" charset="0"/>
                        </a:rPr>
                        <a:t>Decoupled coherence length in (h00) direction</a:t>
                      </a:r>
                    </a:p>
                  </a:txBody>
                  <a:tcPr marL="0" marR="0" marT="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119890164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Intersection</a:t>
                      </a:r>
                    </a:p>
                  </a:txBody>
                  <a:tcPr marL="0" marR="0" marT="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0.0614</a:t>
                      </a:r>
                    </a:p>
                  </a:txBody>
                  <a:tcPr marL="0" marR="0" marT="0" marB="0" anchor="b">
                    <a:lnL>
                      <a:noFill/>
                    </a:lnL>
                    <a:lnR>
                      <a:noFill/>
                    </a:lnR>
                    <a:lnT>
                      <a:noFill/>
                    </a:lnT>
                    <a:lnB>
                      <a:noFill/>
                    </a:lnB>
                  </a:tcPr>
                </a:tc>
                <a:extLst>
                  <a:ext uri="{0D108BD9-81ED-4DB2-BD59-A6C34878D82A}">
                    <a16:rowId xmlns:a16="http://schemas.microsoft.com/office/drawing/2014/main" val="175580177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Lc / nm</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10.23</a:t>
                      </a:r>
                    </a:p>
                  </a:txBody>
                  <a:tcPr marL="0" marR="0" marT="0" marB="0" anchor="b">
                    <a:lnL>
                      <a:noFill/>
                    </a:lnL>
                    <a:lnR>
                      <a:noFill/>
                    </a:lnR>
                    <a:lnT>
                      <a:noFill/>
                    </a:lnT>
                    <a:lnB>
                      <a:noFill/>
                    </a:lnB>
                  </a:tcPr>
                </a:tc>
                <a:extLst>
                  <a:ext uri="{0D108BD9-81ED-4DB2-BD59-A6C34878D82A}">
                    <a16:rowId xmlns:a16="http://schemas.microsoft.com/office/drawing/2014/main" val="241084422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82311501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 # planes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4.11</a:t>
                      </a:r>
                    </a:p>
                  </a:txBody>
                  <a:tcPr marL="0" marR="0" marT="0" marB="0" anchor="b">
                    <a:lnL>
                      <a:noFill/>
                    </a:lnL>
                    <a:lnR>
                      <a:noFill/>
                    </a:lnR>
                    <a:lnT>
                      <a:noFill/>
                    </a:lnT>
                    <a:lnB>
                      <a:noFill/>
                    </a:lnB>
                  </a:tcPr>
                </a:tc>
                <a:extLst>
                  <a:ext uri="{0D108BD9-81ED-4DB2-BD59-A6C34878D82A}">
                    <a16:rowId xmlns:a16="http://schemas.microsoft.com/office/drawing/2014/main" val="60260488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095937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1348591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8223426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331070947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741443834"/>
                  </a:ext>
                </a:extLst>
              </a:tr>
              <a:tr h="182880">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33138570"/>
                  </a:ext>
                </a:extLst>
              </a:tr>
            </a:tbl>
          </a:graphicData>
        </a:graphic>
      </p:graphicFrame>
      <p:graphicFrame>
        <p:nvGraphicFramePr>
          <p:cNvPr id="11" name="Chart 10">
            <a:extLst>
              <a:ext uri="{FF2B5EF4-FFF2-40B4-BE49-F238E27FC236}">
                <a16:creationId xmlns:a16="http://schemas.microsoft.com/office/drawing/2014/main" id="{8BD48CAE-9971-4E01-820E-B1E3E0452AB1}"/>
              </a:ext>
            </a:extLst>
          </p:cNvPr>
          <p:cNvGraphicFramePr>
            <a:graphicFrameLocks/>
          </p:cNvGraphicFramePr>
          <p:nvPr>
            <p:extLst>
              <p:ext uri="{D42A27DB-BD31-4B8C-83A1-F6EECF244321}">
                <p14:modId xmlns:p14="http://schemas.microsoft.com/office/powerpoint/2010/main" val="536342013"/>
              </p:ext>
            </p:extLst>
          </p:nvPr>
        </p:nvGraphicFramePr>
        <p:xfrm>
          <a:off x="785867" y="3014473"/>
          <a:ext cx="5186363" cy="3400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049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16592-E439-460C-B408-193276B0FBFF}"/>
              </a:ext>
            </a:extLst>
          </p:cNvPr>
          <p:cNvSpPr>
            <a:spLocks noGrp="1"/>
          </p:cNvSpPr>
          <p:nvPr>
            <p:ph type="title"/>
          </p:nvPr>
        </p:nvSpPr>
        <p:spPr>
          <a:xfrm>
            <a:off x="355600" y="-95040"/>
            <a:ext cx="7886700" cy="1325563"/>
          </a:xfrm>
        </p:spPr>
        <p:txBody>
          <a:bodyPr>
            <a:normAutofit/>
          </a:bodyPr>
          <a:lstStyle/>
          <a:p>
            <a:r>
              <a:rPr lang="en-US" sz="3600" b="1" dirty="0"/>
              <a:t>pg3T2: </a:t>
            </a:r>
            <a:r>
              <a:rPr lang="en-US" sz="3600" dirty="0"/>
              <a:t>Out-of-plane (OOP) information</a:t>
            </a:r>
          </a:p>
        </p:txBody>
      </p:sp>
      <p:pic>
        <p:nvPicPr>
          <p:cNvPr id="7" name="Picture 6" descr="A picture containing clock&#10;&#10;Description automatically generated">
            <a:extLst>
              <a:ext uri="{FF2B5EF4-FFF2-40B4-BE49-F238E27FC236}">
                <a16:creationId xmlns:a16="http://schemas.microsoft.com/office/drawing/2014/main" id="{4AC83263-F2C3-489D-A945-597099529A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540" y="1332014"/>
            <a:ext cx="4294953" cy="2370762"/>
          </a:xfrm>
          <a:prstGeom prst="rect">
            <a:avLst/>
          </a:prstGeom>
        </p:spPr>
      </p:pic>
      <p:grpSp>
        <p:nvGrpSpPr>
          <p:cNvPr id="14" name="Group 13">
            <a:extLst>
              <a:ext uri="{FF2B5EF4-FFF2-40B4-BE49-F238E27FC236}">
                <a16:creationId xmlns:a16="http://schemas.microsoft.com/office/drawing/2014/main" id="{F0816AD1-BA98-47F8-A6DB-750502EB56D5}"/>
              </a:ext>
            </a:extLst>
          </p:cNvPr>
          <p:cNvGrpSpPr/>
          <p:nvPr/>
        </p:nvGrpSpPr>
        <p:grpSpPr>
          <a:xfrm>
            <a:off x="429787" y="1257873"/>
            <a:ext cx="4142213" cy="2790728"/>
            <a:chOff x="175786" y="3545840"/>
            <a:chExt cx="4142213" cy="2790728"/>
          </a:xfrm>
        </p:grpSpPr>
        <p:pic>
          <p:nvPicPr>
            <p:cNvPr id="8" name="Picture 7">
              <a:extLst>
                <a:ext uri="{FF2B5EF4-FFF2-40B4-BE49-F238E27FC236}">
                  <a16:creationId xmlns:a16="http://schemas.microsoft.com/office/drawing/2014/main" id="{EB695886-A72E-4297-B2E5-754FDECD5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786" y="3545840"/>
              <a:ext cx="4142213" cy="2790728"/>
            </a:xfrm>
            <a:prstGeom prst="rect">
              <a:avLst/>
            </a:prstGeom>
          </p:spPr>
        </p:pic>
        <p:sp>
          <p:nvSpPr>
            <p:cNvPr id="10" name="TextBox 9">
              <a:extLst>
                <a:ext uri="{FF2B5EF4-FFF2-40B4-BE49-F238E27FC236}">
                  <a16:creationId xmlns:a16="http://schemas.microsoft.com/office/drawing/2014/main" id="{73307502-84BB-41C1-97B2-613DFB71341C}"/>
                </a:ext>
              </a:extLst>
            </p:cNvPr>
            <p:cNvSpPr txBox="1"/>
            <p:nvPr/>
          </p:nvSpPr>
          <p:spPr>
            <a:xfrm>
              <a:off x="754034" y="3619981"/>
              <a:ext cx="704064" cy="246221"/>
            </a:xfrm>
            <a:prstGeom prst="rect">
              <a:avLst/>
            </a:prstGeom>
            <a:noFill/>
          </p:spPr>
          <p:txBody>
            <a:bodyPr wrap="square" rtlCol="0">
              <a:spAutoFit/>
            </a:bodyPr>
            <a:lstStyle/>
            <a:p>
              <a:r>
                <a:rPr lang="en-US" sz="1000" dirty="0"/>
                <a:t>(100)</a:t>
              </a:r>
            </a:p>
          </p:txBody>
        </p:sp>
        <p:sp>
          <p:nvSpPr>
            <p:cNvPr id="30" name="TextBox 29">
              <a:extLst>
                <a:ext uri="{FF2B5EF4-FFF2-40B4-BE49-F238E27FC236}">
                  <a16:creationId xmlns:a16="http://schemas.microsoft.com/office/drawing/2014/main" id="{C44509F9-8498-4929-8764-2492004703C8}"/>
                </a:ext>
              </a:extLst>
            </p:cNvPr>
            <p:cNvSpPr txBox="1"/>
            <p:nvPr/>
          </p:nvSpPr>
          <p:spPr>
            <a:xfrm>
              <a:off x="1375991" y="4904619"/>
              <a:ext cx="704064" cy="246221"/>
            </a:xfrm>
            <a:prstGeom prst="rect">
              <a:avLst/>
            </a:prstGeom>
            <a:noFill/>
          </p:spPr>
          <p:txBody>
            <a:bodyPr wrap="square" rtlCol="0">
              <a:spAutoFit/>
            </a:bodyPr>
            <a:lstStyle/>
            <a:p>
              <a:r>
                <a:rPr lang="en-US" sz="1000" dirty="0"/>
                <a:t>(200)</a:t>
              </a:r>
            </a:p>
          </p:txBody>
        </p:sp>
        <p:sp>
          <p:nvSpPr>
            <p:cNvPr id="33" name="TextBox 32">
              <a:extLst>
                <a:ext uri="{FF2B5EF4-FFF2-40B4-BE49-F238E27FC236}">
                  <a16:creationId xmlns:a16="http://schemas.microsoft.com/office/drawing/2014/main" id="{825538BD-22FC-4961-8DEC-2E077F780D2F}"/>
                </a:ext>
              </a:extLst>
            </p:cNvPr>
            <p:cNvSpPr txBox="1"/>
            <p:nvPr/>
          </p:nvSpPr>
          <p:spPr>
            <a:xfrm>
              <a:off x="1954456" y="5027729"/>
              <a:ext cx="704064" cy="246221"/>
            </a:xfrm>
            <a:prstGeom prst="rect">
              <a:avLst/>
            </a:prstGeom>
            <a:noFill/>
          </p:spPr>
          <p:txBody>
            <a:bodyPr wrap="square" rtlCol="0">
              <a:spAutoFit/>
            </a:bodyPr>
            <a:lstStyle/>
            <a:p>
              <a:r>
                <a:rPr lang="en-US" sz="1000" dirty="0"/>
                <a:t>(300)</a:t>
              </a:r>
            </a:p>
          </p:txBody>
        </p:sp>
        <p:sp>
          <p:nvSpPr>
            <p:cNvPr id="34" name="TextBox 33">
              <a:extLst>
                <a:ext uri="{FF2B5EF4-FFF2-40B4-BE49-F238E27FC236}">
                  <a16:creationId xmlns:a16="http://schemas.microsoft.com/office/drawing/2014/main" id="{D5E6A67C-21E9-4C54-8C2E-052817402C46}"/>
                </a:ext>
              </a:extLst>
            </p:cNvPr>
            <p:cNvSpPr txBox="1"/>
            <p:nvPr/>
          </p:nvSpPr>
          <p:spPr>
            <a:xfrm>
              <a:off x="2856181" y="4451419"/>
              <a:ext cx="1178626" cy="707886"/>
            </a:xfrm>
            <a:prstGeom prst="rect">
              <a:avLst/>
            </a:prstGeom>
            <a:noFill/>
          </p:spPr>
          <p:txBody>
            <a:bodyPr wrap="square" rtlCol="0">
              <a:spAutoFit/>
            </a:bodyPr>
            <a:lstStyle/>
            <a:p>
              <a:r>
                <a:rPr lang="en-US" sz="1000" dirty="0"/>
                <a:t>Broad scattering halo, possibly coming from side chains</a:t>
              </a:r>
            </a:p>
          </p:txBody>
        </p:sp>
      </p:grpSp>
      <p:graphicFrame>
        <p:nvGraphicFramePr>
          <p:cNvPr id="36" name="Table 35">
            <a:extLst>
              <a:ext uri="{FF2B5EF4-FFF2-40B4-BE49-F238E27FC236}">
                <a16:creationId xmlns:a16="http://schemas.microsoft.com/office/drawing/2014/main" id="{80A71656-8A93-4C5C-897A-88FE0898CBB2}"/>
              </a:ext>
            </a:extLst>
          </p:cNvPr>
          <p:cNvGraphicFramePr>
            <a:graphicFrameLocks noGrp="1"/>
          </p:cNvGraphicFramePr>
          <p:nvPr>
            <p:extLst>
              <p:ext uri="{D42A27DB-BD31-4B8C-83A1-F6EECF244321}">
                <p14:modId xmlns:p14="http://schemas.microsoft.com/office/powerpoint/2010/main" val="30528823"/>
              </p:ext>
            </p:extLst>
          </p:nvPr>
        </p:nvGraphicFramePr>
        <p:xfrm>
          <a:off x="901700" y="4104011"/>
          <a:ext cx="7340600" cy="1303020"/>
        </p:xfrm>
        <a:graphic>
          <a:graphicData uri="http://schemas.openxmlformats.org/drawingml/2006/table">
            <a:tbl>
              <a:tblPr/>
              <a:tblGrid>
                <a:gridCol w="609600">
                  <a:extLst>
                    <a:ext uri="{9D8B030D-6E8A-4147-A177-3AD203B41FA5}">
                      <a16:colId xmlns:a16="http://schemas.microsoft.com/office/drawing/2014/main" val="3106205565"/>
                    </a:ext>
                  </a:extLst>
                </a:gridCol>
                <a:gridCol w="609600">
                  <a:extLst>
                    <a:ext uri="{9D8B030D-6E8A-4147-A177-3AD203B41FA5}">
                      <a16:colId xmlns:a16="http://schemas.microsoft.com/office/drawing/2014/main" val="3255015115"/>
                    </a:ext>
                  </a:extLst>
                </a:gridCol>
                <a:gridCol w="609600">
                  <a:extLst>
                    <a:ext uri="{9D8B030D-6E8A-4147-A177-3AD203B41FA5}">
                      <a16:colId xmlns:a16="http://schemas.microsoft.com/office/drawing/2014/main" val="829851364"/>
                    </a:ext>
                  </a:extLst>
                </a:gridCol>
                <a:gridCol w="609600">
                  <a:extLst>
                    <a:ext uri="{9D8B030D-6E8A-4147-A177-3AD203B41FA5}">
                      <a16:colId xmlns:a16="http://schemas.microsoft.com/office/drawing/2014/main" val="2152209909"/>
                    </a:ext>
                  </a:extLst>
                </a:gridCol>
                <a:gridCol w="609600">
                  <a:extLst>
                    <a:ext uri="{9D8B030D-6E8A-4147-A177-3AD203B41FA5}">
                      <a16:colId xmlns:a16="http://schemas.microsoft.com/office/drawing/2014/main" val="3788818084"/>
                    </a:ext>
                  </a:extLst>
                </a:gridCol>
                <a:gridCol w="609600">
                  <a:extLst>
                    <a:ext uri="{9D8B030D-6E8A-4147-A177-3AD203B41FA5}">
                      <a16:colId xmlns:a16="http://schemas.microsoft.com/office/drawing/2014/main" val="555853441"/>
                    </a:ext>
                  </a:extLst>
                </a:gridCol>
                <a:gridCol w="609600">
                  <a:extLst>
                    <a:ext uri="{9D8B030D-6E8A-4147-A177-3AD203B41FA5}">
                      <a16:colId xmlns:a16="http://schemas.microsoft.com/office/drawing/2014/main" val="1443036222"/>
                    </a:ext>
                  </a:extLst>
                </a:gridCol>
                <a:gridCol w="609600">
                  <a:extLst>
                    <a:ext uri="{9D8B030D-6E8A-4147-A177-3AD203B41FA5}">
                      <a16:colId xmlns:a16="http://schemas.microsoft.com/office/drawing/2014/main" val="3372843241"/>
                    </a:ext>
                  </a:extLst>
                </a:gridCol>
                <a:gridCol w="698500">
                  <a:extLst>
                    <a:ext uri="{9D8B030D-6E8A-4147-A177-3AD203B41FA5}">
                      <a16:colId xmlns:a16="http://schemas.microsoft.com/office/drawing/2014/main" val="2269692504"/>
                    </a:ext>
                  </a:extLst>
                </a:gridCol>
                <a:gridCol w="901700">
                  <a:extLst>
                    <a:ext uri="{9D8B030D-6E8A-4147-A177-3AD203B41FA5}">
                      <a16:colId xmlns:a16="http://schemas.microsoft.com/office/drawing/2014/main" val="3032106781"/>
                    </a:ext>
                  </a:extLst>
                </a:gridCol>
                <a:gridCol w="863600">
                  <a:extLst>
                    <a:ext uri="{9D8B030D-6E8A-4147-A177-3AD203B41FA5}">
                      <a16:colId xmlns:a16="http://schemas.microsoft.com/office/drawing/2014/main" val="1217004683"/>
                    </a:ext>
                  </a:extLst>
                </a:gridCol>
              </a:tblGrid>
              <a:tr h="205740">
                <a:tc gridSpan="8">
                  <a:txBody>
                    <a:bodyPr/>
                    <a:lstStyle/>
                    <a:p>
                      <a:pPr algn="ctr" fontAlgn="b"/>
                      <a:r>
                        <a:rPr lang="en-US" sz="1100" b="1" i="0" u="none" strike="noStrike" dirty="0">
                          <a:solidFill>
                            <a:srgbClr val="000000"/>
                          </a:solidFill>
                          <a:effectLst/>
                          <a:latin typeface="Calibri" panose="020F0502020204030204" pitchFamily="34" charset="0"/>
                        </a:rPr>
                        <a:t>Peak fitting results / Å</a:t>
                      </a:r>
                      <a:r>
                        <a:rPr lang="en-US" sz="1100" b="1" i="0" u="none" strike="noStrike" baseline="30000" dirty="0">
                          <a:solidFill>
                            <a:srgbClr val="000000"/>
                          </a:solidFill>
                          <a:effectLst/>
                          <a:latin typeface="Calibri" panose="020F0502020204030204" pitchFamily="34" charset="0"/>
                        </a:rPr>
                        <a:t>-1</a:t>
                      </a:r>
                      <a:endParaRPr lang="en-US"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gridSpan="2">
                  <a:txBody>
                    <a:bodyPr/>
                    <a:lstStyle/>
                    <a:p>
                      <a:pPr algn="ctr" fontAlgn="b"/>
                      <a:r>
                        <a:rPr lang="en-US" sz="1100" b="1" i="0" u="none" strike="noStrike">
                          <a:solidFill>
                            <a:srgbClr val="000000"/>
                          </a:solidFill>
                          <a:effectLst/>
                          <a:latin typeface="Calibri" panose="020F0502020204030204" pitchFamily="34" charset="0"/>
                        </a:rPr>
                        <a:t>Lattice spacing / Å</a:t>
                      </a:r>
                    </a:p>
                  </a:txBody>
                  <a:tcPr marL="7620" marR="7620" marT="7620" marB="0" anchor="b">
                    <a:lnL>
                      <a:noFill/>
                    </a:lnL>
                    <a:lnR>
                      <a:noFill/>
                    </a:lnR>
                    <a:lnT>
                      <a:noFill/>
                    </a:lnT>
                    <a:lnB>
                      <a:noFill/>
                    </a:lnB>
                    <a:solidFill>
                      <a:srgbClr val="F8CBAD"/>
                    </a:solidFill>
                  </a:tcPr>
                </a:tc>
                <a:tc hMerge="1">
                  <a:txBody>
                    <a:bodyPr/>
                    <a:lstStyle/>
                    <a:p>
                      <a:endParaRPr lang="en-US"/>
                    </a:p>
                  </a:txBody>
                  <a:tcPr/>
                </a:tc>
                <a:extLst>
                  <a:ext uri="{0D108BD9-81ED-4DB2-BD59-A6C34878D82A}">
                    <a16:rowId xmlns:a16="http://schemas.microsoft.com/office/drawing/2014/main" val="2802106530"/>
                  </a:ext>
                </a:extLst>
              </a:tr>
              <a:tr h="365760">
                <a:tc>
                  <a:txBody>
                    <a:bodyPr/>
                    <a:lstStyle/>
                    <a:p>
                      <a:pPr algn="ctr" fontAlgn="b"/>
                      <a:r>
                        <a:rPr lang="en-US" sz="1100" b="1" i="0" u="none" strike="noStrike">
                          <a:solidFill>
                            <a:srgbClr val="000000"/>
                          </a:solidFill>
                          <a:effectLst/>
                          <a:latin typeface="Calibri" panose="020F0502020204030204" pitchFamily="34" charset="0"/>
                        </a:rPr>
                        <a:t>Direction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Family</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Type</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Peak order (m)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Location</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LocSigma</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dirty="0">
                          <a:solidFill>
                            <a:srgbClr val="000000"/>
                          </a:solidFill>
                          <a:effectLst/>
                          <a:latin typeface="Calibri" panose="020F0502020204030204" pitchFamily="34" charset="0"/>
                        </a:rPr>
                        <a:t>FWHM</a:t>
                      </a:r>
                    </a:p>
                  </a:txBody>
                  <a:tcPr marL="7620" marR="7620" marT="7620" marB="0" anchor="b">
                    <a:lnL>
                      <a:noFill/>
                    </a:lnL>
                    <a:lnR>
                      <a:noFill/>
                    </a:lnR>
                    <a:lnT>
                      <a:noFill/>
                    </a:lnT>
                    <a:lnB>
                      <a:noFill/>
                    </a:lnB>
                    <a:solidFill>
                      <a:srgbClr val="D9E1F2"/>
                    </a:solidFill>
                  </a:tcPr>
                </a:tc>
                <a:tc>
                  <a:txBody>
                    <a:bodyPr/>
                    <a:lstStyle/>
                    <a:p>
                      <a:pPr algn="ctr" fontAlgn="b"/>
                      <a:r>
                        <a:rPr lang="en-US" sz="1100" b="1" i="0" u="none" strike="noStrike">
                          <a:solidFill>
                            <a:srgbClr val="000000"/>
                          </a:solidFill>
                          <a:effectLst/>
                          <a:latin typeface="Calibri" panose="020F0502020204030204" pitchFamily="34" charset="0"/>
                        </a:rPr>
                        <a:t>FWHM Sigma</a:t>
                      </a:r>
                    </a:p>
                  </a:txBody>
                  <a:tcPr marL="7620" marR="7620" marT="7620" marB="0" anchor="b">
                    <a:lnL>
                      <a:noFill/>
                    </a:lnL>
                    <a:lnR>
                      <a:noFill/>
                    </a:lnR>
                    <a:lnT>
                      <a:noFill/>
                    </a:lnT>
                    <a:lnB>
                      <a:noFill/>
                    </a:lnB>
                    <a:solidFill>
                      <a:srgbClr val="D9E1F2"/>
                    </a:solidFill>
                  </a:tcPr>
                </a:tc>
                <a:tc>
                  <a:txBody>
                    <a:bodyPr/>
                    <a:lstStyle/>
                    <a:p>
                      <a:pPr algn="ctr"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d=2</a:t>
                      </a:r>
                      <a:r>
                        <a:rPr lang="el-GR" sz="1100" b="1" i="0" u="none" strike="noStrike" dirty="0">
                          <a:solidFill>
                            <a:srgbClr val="000000"/>
                          </a:solidFill>
                          <a:effectLst/>
                          <a:latin typeface="Calibri" panose="020F0502020204030204" pitchFamily="34" charset="0"/>
                        </a:rPr>
                        <a:t>π</a:t>
                      </a:r>
                      <a:r>
                        <a:rPr lang="en-US" sz="1100" b="1" i="0" u="none" strike="noStrike" dirty="0">
                          <a:solidFill>
                            <a:srgbClr val="000000"/>
                          </a:solidFill>
                          <a:effectLst/>
                          <a:latin typeface="Calibri" panose="020F0502020204030204" pitchFamily="34" charset="0"/>
                        </a:rPr>
                        <a:t>m/q</a:t>
                      </a:r>
                    </a:p>
                  </a:txBody>
                  <a:tcPr marL="7620" marR="7620" marT="7620" marB="0" anchor="b">
                    <a:lnL>
                      <a:noFill/>
                    </a:lnL>
                    <a:lnR>
                      <a:noFill/>
                    </a:lnR>
                    <a:lnT>
                      <a:noFill/>
                    </a:lnT>
                    <a:lnB>
                      <a:noFill/>
                    </a:lnB>
                    <a:solidFill>
                      <a:srgbClr val="FCE4D6"/>
                    </a:solidFill>
                  </a:tcPr>
                </a:tc>
                <a:tc>
                  <a:txBody>
                    <a:bodyPr/>
                    <a:lstStyle/>
                    <a:p>
                      <a:pPr algn="ctr" fontAlgn="b"/>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d=d*(</a:t>
                      </a:r>
                      <a:r>
                        <a:rPr lang="el-GR" sz="1100" b="1" i="1" u="none" strike="noStrike">
                          <a:solidFill>
                            <a:srgbClr val="000000"/>
                          </a:solidFill>
                          <a:effectLst/>
                          <a:latin typeface="Calibri" panose="020F0502020204030204" pitchFamily="34" charset="0"/>
                        </a:rPr>
                        <a:t>δ</a:t>
                      </a:r>
                      <a:r>
                        <a:rPr lang="en-US" sz="1100" b="1" i="1" u="none" strike="noStrike">
                          <a:solidFill>
                            <a:srgbClr val="000000"/>
                          </a:solidFill>
                          <a:effectLst/>
                          <a:latin typeface="Calibri" panose="020F0502020204030204" pitchFamily="34" charset="0"/>
                        </a:rPr>
                        <a:t>q/q)</a:t>
                      </a:r>
                    </a:p>
                  </a:txBody>
                  <a:tcPr marL="7620" marR="7620" marT="7620" marB="0" anchor="b">
                    <a:lnL>
                      <a:noFill/>
                    </a:lnL>
                    <a:lnR>
                      <a:noFill/>
                    </a:lnR>
                    <a:lnT>
                      <a:noFill/>
                    </a:lnT>
                    <a:lnB>
                      <a:noFill/>
                    </a:lnB>
                    <a:solidFill>
                      <a:srgbClr val="FCE4D6"/>
                    </a:solidFill>
                  </a:tcPr>
                </a:tc>
                <a:extLst>
                  <a:ext uri="{0D108BD9-81ED-4DB2-BD59-A6C34878D82A}">
                    <a16:rowId xmlns:a16="http://schemas.microsoft.com/office/drawing/2014/main" val="3412582997"/>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0.364037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9.31E-05</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0.046661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0.000314</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17.26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4.4E-03</a:t>
                      </a:r>
                    </a:p>
                  </a:txBody>
                  <a:tcPr marL="7620" marR="7620" marT="7620" marB="0" anchor="b">
                    <a:lnL>
                      <a:noFill/>
                    </a:lnL>
                    <a:lnR>
                      <a:noFill/>
                    </a:lnR>
                    <a:lnT>
                      <a:noFill/>
                    </a:lnT>
                    <a:lnB>
                      <a:noFill/>
                    </a:lnB>
                  </a:tcPr>
                </a:tc>
                <a:extLst>
                  <a:ext uri="{0D108BD9-81ED-4DB2-BD59-A6C34878D82A}">
                    <a16:rowId xmlns:a16="http://schemas.microsoft.com/office/drawing/2014/main" val="293657058"/>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0.716617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0.000144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0.069481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0.000408</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17.54</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3.5E-03</a:t>
                      </a:r>
                    </a:p>
                  </a:txBody>
                  <a:tcPr marL="7620" marR="7620" marT="7620" marB="0" anchor="b">
                    <a:lnL>
                      <a:noFill/>
                    </a:lnL>
                    <a:lnR>
                      <a:noFill/>
                    </a:lnR>
                    <a:lnT>
                      <a:noFill/>
                    </a:lnT>
                    <a:lnB>
                      <a:noFill/>
                    </a:lnB>
                  </a:tcPr>
                </a:tc>
                <a:extLst>
                  <a:ext uri="{0D108BD9-81ED-4DB2-BD59-A6C34878D82A}">
                    <a16:rowId xmlns:a16="http://schemas.microsoft.com/office/drawing/2014/main" val="434353872"/>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h00</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1.06417</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0.000172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0.092226</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0.000547</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17.71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2.9E-03</a:t>
                      </a:r>
                    </a:p>
                  </a:txBody>
                  <a:tcPr marL="7620" marR="7620" marT="7620" marB="0" anchor="b">
                    <a:lnL>
                      <a:noFill/>
                    </a:lnL>
                    <a:lnR>
                      <a:noFill/>
                    </a:lnR>
                    <a:lnT>
                      <a:noFill/>
                    </a:lnT>
                    <a:lnB>
                      <a:noFill/>
                    </a:lnB>
                  </a:tcPr>
                </a:tc>
                <a:extLst>
                  <a:ext uri="{0D108BD9-81ED-4DB2-BD59-A6C34878D82A}">
                    <a16:rowId xmlns:a16="http://schemas.microsoft.com/office/drawing/2014/main" val="4223488925"/>
                  </a:ext>
                </a:extLst>
              </a:tr>
              <a:tr h="182880">
                <a:tc>
                  <a:txBody>
                    <a:bodyPr/>
                    <a:lstStyle/>
                    <a:p>
                      <a:pPr algn="l" fontAlgn="b"/>
                      <a:r>
                        <a:rPr lang="en-US" sz="1100" b="0" i="0" u="none" strike="noStrike">
                          <a:solidFill>
                            <a:srgbClr val="000000"/>
                          </a:solidFill>
                          <a:effectLst/>
                          <a:latin typeface="Calibri" panose="020F0502020204030204" pitchFamily="34" charset="0"/>
                        </a:rPr>
                        <a:t>OOP</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Gauss</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1.66306</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0.000383</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0.34882</a:t>
                      </a: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0.001502</a:t>
                      </a:r>
                    </a:p>
                  </a:txBody>
                  <a:tcPr marL="7620" marR="7620" marT="762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tcPr>
                </a:tc>
                <a:tc>
                  <a:txBody>
                    <a:bodyPr/>
                    <a:lstStyle/>
                    <a:p>
                      <a:pPr algn="r" fontAlgn="b"/>
                      <a:r>
                        <a:rPr lang="en-US" sz="1100" b="0" i="0" u="none" strike="noStrike">
                          <a:solidFill>
                            <a:srgbClr val="000000"/>
                          </a:solidFill>
                          <a:effectLst/>
                          <a:latin typeface="Calibri" panose="020F0502020204030204" pitchFamily="34" charset="0"/>
                        </a:rPr>
                        <a:t>3.78</a:t>
                      </a:r>
                    </a:p>
                  </a:txBody>
                  <a:tcPr marL="7620" marR="7620" marT="762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8.7E-04</a:t>
                      </a:r>
                    </a:p>
                  </a:txBody>
                  <a:tcPr marL="7620" marR="7620" marT="7620" marB="0" anchor="b">
                    <a:lnL>
                      <a:noFill/>
                    </a:lnL>
                    <a:lnR>
                      <a:noFill/>
                    </a:lnR>
                    <a:lnT>
                      <a:noFill/>
                    </a:lnT>
                    <a:lnB>
                      <a:noFill/>
                    </a:lnB>
                  </a:tcPr>
                </a:tc>
                <a:extLst>
                  <a:ext uri="{0D108BD9-81ED-4DB2-BD59-A6C34878D82A}">
                    <a16:rowId xmlns:a16="http://schemas.microsoft.com/office/drawing/2014/main" val="3491128899"/>
                  </a:ext>
                </a:extLst>
              </a:tr>
            </a:tbl>
          </a:graphicData>
        </a:graphic>
      </p:graphicFrame>
      <p:cxnSp>
        <p:nvCxnSpPr>
          <p:cNvPr id="38" name="Straight Arrow Connector 37">
            <a:extLst>
              <a:ext uri="{FF2B5EF4-FFF2-40B4-BE49-F238E27FC236}">
                <a16:creationId xmlns:a16="http://schemas.microsoft.com/office/drawing/2014/main" id="{573EAE2F-D91B-483B-AAF6-41690425EF69}"/>
              </a:ext>
            </a:extLst>
          </p:cNvPr>
          <p:cNvCxnSpPr/>
          <p:nvPr/>
        </p:nvCxnSpPr>
        <p:spPr>
          <a:xfrm flipV="1">
            <a:off x="7008428" y="1727429"/>
            <a:ext cx="0" cy="133371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39" name="TextBox 38">
            <a:extLst>
              <a:ext uri="{FF2B5EF4-FFF2-40B4-BE49-F238E27FC236}">
                <a16:creationId xmlns:a16="http://schemas.microsoft.com/office/drawing/2014/main" id="{8ACADE06-E085-4EF4-B77E-081F723D21CA}"/>
              </a:ext>
            </a:extLst>
          </p:cNvPr>
          <p:cNvSpPr txBox="1"/>
          <p:nvPr/>
        </p:nvSpPr>
        <p:spPr>
          <a:xfrm>
            <a:off x="6749950" y="1474337"/>
            <a:ext cx="516955" cy="307777"/>
          </a:xfrm>
          <a:prstGeom prst="rect">
            <a:avLst/>
          </a:prstGeom>
          <a:noFill/>
        </p:spPr>
        <p:txBody>
          <a:bodyPr wrap="square" rtlCol="0">
            <a:spAutoFit/>
          </a:bodyPr>
          <a:lstStyle/>
          <a:p>
            <a:r>
              <a:rPr lang="en-US" sz="1400" dirty="0">
                <a:solidFill>
                  <a:srgbClr val="FFC000"/>
                </a:solidFill>
              </a:rPr>
              <a:t>OOP</a:t>
            </a:r>
          </a:p>
        </p:txBody>
      </p:sp>
      <p:sp>
        <p:nvSpPr>
          <p:cNvPr id="40" name="TextBox 39">
            <a:extLst>
              <a:ext uri="{FF2B5EF4-FFF2-40B4-BE49-F238E27FC236}">
                <a16:creationId xmlns:a16="http://schemas.microsoft.com/office/drawing/2014/main" id="{24C53BD9-565D-4593-972C-78644C1152E7}"/>
              </a:ext>
            </a:extLst>
          </p:cNvPr>
          <p:cNvSpPr txBox="1"/>
          <p:nvPr/>
        </p:nvSpPr>
        <p:spPr>
          <a:xfrm>
            <a:off x="900938" y="5736360"/>
            <a:ext cx="5597113" cy="369332"/>
          </a:xfrm>
          <a:prstGeom prst="rect">
            <a:avLst/>
          </a:prstGeom>
          <a:noFill/>
        </p:spPr>
        <p:txBody>
          <a:bodyPr wrap="square" rtlCol="0">
            <a:spAutoFit/>
          </a:bodyPr>
          <a:lstStyle/>
          <a:p>
            <a:r>
              <a:rPr lang="en-US" dirty="0"/>
              <a:t>Predominant alkyl distance: 1.75 nm +/- 0.02 nm</a:t>
            </a:r>
          </a:p>
        </p:txBody>
      </p:sp>
      <p:graphicFrame>
        <p:nvGraphicFramePr>
          <p:cNvPr id="41" name="Object 40">
            <a:extLst>
              <a:ext uri="{FF2B5EF4-FFF2-40B4-BE49-F238E27FC236}">
                <a16:creationId xmlns:a16="http://schemas.microsoft.com/office/drawing/2014/main" id="{6A1D81D2-80EE-444E-80AF-9256DB9376B6}"/>
              </a:ext>
            </a:extLst>
          </p:cNvPr>
          <p:cNvGraphicFramePr>
            <a:graphicFrameLocks noChangeAspect="1"/>
          </p:cNvGraphicFramePr>
          <p:nvPr>
            <p:extLst>
              <p:ext uri="{D42A27DB-BD31-4B8C-83A1-F6EECF244321}">
                <p14:modId xmlns:p14="http://schemas.microsoft.com/office/powerpoint/2010/main" val="957161949"/>
              </p:ext>
            </p:extLst>
          </p:nvPr>
        </p:nvGraphicFramePr>
        <p:xfrm>
          <a:off x="7597140" y="180259"/>
          <a:ext cx="1420907" cy="709293"/>
        </p:xfrm>
        <a:graphic>
          <a:graphicData uri="http://schemas.openxmlformats.org/presentationml/2006/ole">
            <mc:AlternateContent xmlns:mc="http://schemas.openxmlformats.org/markup-compatibility/2006">
              <mc:Choice xmlns:v="urn:schemas-microsoft-com:vml" Requires="v">
                <p:oleObj spid="_x0000_s3155" name="CS ChemDraw Drawing" r:id="rId5" imgW="1942755" imgH="970529" progId="ChemDraw.Document.6.0">
                  <p:embed/>
                </p:oleObj>
              </mc:Choice>
              <mc:Fallback>
                <p:oleObj name="CS ChemDraw Drawing" r:id="rId5" imgW="1942755" imgH="970529" progId="ChemDraw.Document.6.0">
                  <p:embed/>
                  <p:pic>
                    <p:nvPicPr>
                      <p:cNvPr id="35" name="Object 34">
                        <a:extLst>
                          <a:ext uri="{FF2B5EF4-FFF2-40B4-BE49-F238E27FC236}">
                            <a16:creationId xmlns:a16="http://schemas.microsoft.com/office/drawing/2014/main" id="{87FF05B9-88C5-4678-B8BF-3E00C922BDA7}"/>
                          </a:ext>
                        </a:extLst>
                      </p:cNvPr>
                      <p:cNvPicPr/>
                      <p:nvPr/>
                    </p:nvPicPr>
                    <p:blipFill>
                      <a:blip r:embed="rId6"/>
                      <a:stretch>
                        <a:fillRect/>
                      </a:stretch>
                    </p:blipFill>
                    <p:spPr>
                      <a:xfrm>
                        <a:off x="7597140" y="180259"/>
                        <a:ext cx="1420907" cy="709293"/>
                      </a:xfrm>
                      <a:prstGeom prst="rect">
                        <a:avLst/>
                      </a:prstGeom>
                    </p:spPr>
                  </p:pic>
                </p:oleObj>
              </mc:Fallback>
            </mc:AlternateContent>
          </a:graphicData>
        </a:graphic>
      </p:graphicFrame>
    </p:spTree>
    <p:extLst>
      <p:ext uri="{BB962C8B-B14F-4D97-AF65-F5344CB8AC3E}">
        <p14:creationId xmlns:p14="http://schemas.microsoft.com/office/powerpoint/2010/main" val="163721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ECE32F3-968E-45B2-9236-D41B93D14CAF}"/>
              </a:ext>
            </a:extLst>
          </p:cNvPr>
          <p:cNvGraphicFramePr>
            <a:graphicFrameLocks noGrp="1"/>
          </p:cNvGraphicFramePr>
          <p:nvPr>
            <p:ph idx="1"/>
            <p:extLst>
              <p:ext uri="{D42A27DB-BD31-4B8C-83A1-F6EECF244321}">
                <p14:modId xmlns:p14="http://schemas.microsoft.com/office/powerpoint/2010/main" val="680523339"/>
              </p:ext>
            </p:extLst>
          </p:nvPr>
        </p:nvGraphicFramePr>
        <p:xfrm>
          <a:off x="731011" y="2582672"/>
          <a:ext cx="7340601" cy="3878580"/>
        </p:xfrm>
        <a:graphic>
          <a:graphicData uri="http://schemas.openxmlformats.org/drawingml/2006/table">
            <a:tbl>
              <a:tblPr/>
              <a:tblGrid>
                <a:gridCol w="747135">
                  <a:extLst>
                    <a:ext uri="{9D8B030D-6E8A-4147-A177-3AD203B41FA5}">
                      <a16:colId xmlns:a16="http://schemas.microsoft.com/office/drawing/2014/main" val="841473473"/>
                    </a:ext>
                  </a:extLst>
                </a:gridCol>
                <a:gridCol w="597708">
                  <a:extLst>
                    <a:ext uri="{9D8B030D-6E8A-4147-A177-3AD203B41FA5}">
                      <a16:colId xmlns:a16="http://schemas.microsoft.com/office/drawing/2014/main" val="3413271658"/>
                    </a:ext>
                  </a:extLst>
                </a:gridCol>
                <a:gridCol w="597708">
                  <a:extLst>
                    <a:ext uri="{9D8B030D-6E8A-4147-A177-3AD203B41FA5}">
                      <a16:colId xmlns:a16="http://schemas.microsoft.com/office/drawing/2014/main" val="2841143145"/>
                    </a:ext>
                  </a:extLst>
                </a:gridCol>
                <a:gridCol w="597708">
                  <a:extLst>
                    <a:ext uri="{9D8B030D-6E8A-4147-A177-3AD203B41FA5}">
                      <a16:colId xmlns:a16="http://schemas.microsoft.com/office/drawing/2014/main" val="3880955984"/>
                    </a:ext>
                  </a:extLst>
                </a:gridCol>
                <a:gridCol w="597708">
                  <a:extLst>
                    <a:ext uri="{9D8B030D-6E8A-4147-A177-3AD203B41FA5}">
                      <a16:colId xmlns:a16="http://schemas.microsoft.com/office/drawing/2014/main" val="2628195911"/>
                    </a:ext>
                  </a:extLst>
                </a:gridCol>
                <a:gridCol w="597708">
                  <a:extLst>
                    <a:ext uri="{9D8B030D-6E8A-4147-A177-3AD203B41FA5}">
                      <a16:colId xmlns:a16="http://schemas.microsoft.com/office/drawing/2014/main" val="2127208715"/>
                    </a:ext>
                  </a:extLst>
                </a:gridCol>
                <a:gridCol w="597708">
                  <a:extLst>
                    <a:ext uri="{9D8B030D-6E8A-4147-A177-3AD203B41FA5}">
                      <a16:colId xmlns:a16="http://schemas.microsoft.com/office/drawing/2014/main" val="2818253763"/>
                    </a:ext>
                  </a:extLst>
                </a:gridCol>
                <a:gridCol w="597708">
                  <a:extLst>
                    <a:ext uri="{9D8B030D-6E8A-4147-A177-3AD203B41FA5}">
                      <a16:colId xmlns:a16="http://schemas.microsoft.com/office/drawing/2014/main" val="750159932"/>
                    </a:ext>
                  </a:extLst>
                </a:gridCol>
                <a:gridCol w="681761">
                  <a:extLst>
                    <a:ext uri="{9D8B030D-6E8A-4147-A177-3AD203B41FA5}">
                      <a16:colId xmlns:a16="http://schemas.microsoft.com/office/drawing/2014/main" val="88558458"/>
                    </a:ext>
                  </a:extLst>
                </a:gridCol>
                <a:gridCol w="877883">
                  <a:extLst>
                    <a:ext uri="{9D8B030D-6E8A-4147-A177-3AD203B41FA5}">
                      <a16:colId xmlns:a16="http://schemas.microsoft.com/office/drawing/2014/main" val="514228214"/>
                    </a:ext>
                  </a:extLst>
                </a:gridCol>
                <a:gridCol w="849866">
                  <a:extLst>
                    <a:ext uri="{9D8B030D-6E8A-4147-A177-3AD203B41FA5}">
                      <a16:colId xmlns:a16="http://schemas.microsoft.com/office/drawing/2014/main" val="4073511654"/>
                    </a:ext>
                  </a:extLst>
                </a:gridCol>
              </a:tblGrid>
              <a:tr h="182880">
                <a:tc gridSpan="11">
                  <a:txBody>
                    <a:bodyPr/>
                    <a:lstStyle/>
                    <a:p>
                      <a:pPr algn="ctr" fontAlgn="b"/>
                      <a:r>
                        <a:rPr lang="en-US" sz="1100" b="1" i="0" u="none" strike="noStrike" dirty="0">
                          <a:solidFill>
                            <a:srgbClr val="000000"/>
                          </a:solidFill>
                          <a:effectLst/>
                          <a:latin typeface="Calibri" panose="020F0502020204030204" pitchFamily="34" charset="0"/>
                        </a:rPr>
                        <a:t>Coherence length analysis</a:t>
                      </a:r>
                    </a:p>
                  </a:txBody>
                  <a:tcPr marL="0" marR="0" marT="0" marB="0" anchor="b">
                    <a:lnL>
                      <a:noFill/>
                    </a:lnL>
                    <a:lnR>
                      <a:noFill/>
                    </a:lnR>
                    <a:lnT>
                      <a:noFill/>
                    </a:lnT>
                    <a:lnB>
                      <a:noFill/>
                    </a:lnB>
                    <a:solidFill>
                      <a:srgbClr val="548235"/>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7900755"/>
                  </a:ext>
                </a:extLst>
              </a:tr>
              <a:tr h="182880">
                <a:tc gridSpan="11">
                  <a:txBody>
                    <a:bodyPr/>
                    <a:lstStyle/>
                    <a:p>
                      <a:pPr algn="ctr" fontAlgn="b"/>
                      <a:r>
                        <a:rPr lang="en-US" sz="1100" b="1" i="0" u="none" strike="noStrike" dirty="0">
                          <a:solidFill>
                            <a:srgbClr val="000000"/>
                          </a:solidFill>
                          <a:effectLst/>
                          <a:latin typeface="Calibri" panose="020F0502020204030204" pitchFamily="34" charset="0"/>
                        </a:rPr>
                        <a:t>Alkyl stacking direction (h00)</a:t>
                      </a:r>
                    </a:p>
                  </a:txBody>
                  <a:tcPr marL="0" marR="0" marT="0" marB="0" anchor="b">
                    <a:lnL>
                      <a:noFill/>
                    </a:lnL>
                    <a:lnR>
                      <a:noFill/>
                    </a:lnR>
                    <a:lnT>
                      <a:noFill/>
                    </a:lnT>
                    <a:lnB>
                      <a:noFill/>
                    </a:lnB>
                    <a:solidFill>
                      <a:srgbClr val="C6E0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099222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20260436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1" i="0" u="none" strike="noStrike" dirty="0">
                          <a:solidFill>
                            <a:srgbClr val="000000"/>
                          </a:solidFill>
                          <a:effectLst/>
                          <a:latin typeface="Calibri" panose="020F0502020204030204" pitchFamily="34" charset="0"/>
                        </a:rPr>
                        <a:t>m2</a:t>
                      </a:r>
                    </a:p>
                  </a:txBody>
                  <a:tcPr marL="0" marR="0" marT="0" marB="0" anchor="b">
                    <a:lnL>
                      <a:noFill/>
                    </a:lnL>
                    <a:lnR>
                      <a:noFill/>
                    </a:lnR>
                    <a:lnT>
                      <a:noFill/>
                    </a:lnT>
                    <a:lnB>
                      <a:noFill/>
                    </a:lnB>
                  </a:tcPr>
                </a:tc>
                <a:tc>
                  <a:txBody>
                    <a:bodyPr/>
                    <a:lstStyle/>
                    <a:p>
                      <a:pPr algn="ctr" fontAlgn="b"/>
                      <a:r>
                        <a:rPr lang="en-US" sz="1100" b="1" i="0" u="none" strike="noStrike">
                          <a:solidFill>
                            <a:srgbClr val="000000"/>
                          </a:solidFill>
                          <a:effectLst/>
                          <a:latin typeface="Calibri" panose="020F0502020204030204" pitchFamily="34" charset="0"/>
                        </a:rPr>
                        <a:t>FWHM</a:t>
                      </a:r>
                    </a:p>
                  </a:txBody>
                  <a:tcPr marL="0" marR="0" marT="0" marB="0" anchor="b">
                    <a:lnL>
                      <a:noFill/>
                    </a:lnL>
                    <a:lnR>
                      <a:noFill/>
                    </a:lnR>
                    <a:lnT>
                      <a:noFill/>
                    </a:lnT>
                    <a:lnB>
                      <a:noFill/>
                    </a:lnB>
                  </a:tcPr>
                </a:tc>
                <a:extLst>
                  <a:ext uri="{0D108BD9-81ED-4DB2-BD59-A6C34878D82A}">
                    <a16:rowId xmlns:a16="http://schemas.microsoft.com/office/drawing/2014/main" val="626799113"/>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0.0466612</a:t>
                      </a:r>
                    </a:p>
                  </a:txBody>
                  <a:tcPr marL="0" marR="0" marT="0" marB="0" anchor="b">
                    <a:lnL>
                      <a:noFill/>
                    </a:lnL>
                    <a:lnR>
                      <a:noFill/>
                    </a:lnR>
                    <a:lnT>
                      <a:noFill/>
                    </a:lnT>
                    <a:lnB>
                      <a:noFill/>
                    </a:lnB>
                  </a:tcPr>
                </a:tc>
                <a:extLst>
                  <a:ext uri="{0D108BD9-81ED-4DB2-BD59-A6C34878D82A}">
                    <a16:rowId xmlns:a16="http://schemas.microsoft.com/office/drawing/2014/main" val="22954525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0.0694806</a:t>
                      </a:r>
                    </a:p>
                  </a:txBody>
                  <a:tcPr marL="0" marR="0" marT="0" marB="0" anchor="b">
                    <a:lnL>
                      <a:noFill/>
                    </a:lnL>
                    <a:lnR>
                      <a:noFill/>
                    </a:lnR>
                    <a:lnT>
                      <a:noFill/>
                    </a:lnT>
                    <a:lnB>
                      <a:noFill/>
                    </a:lnB>
                  </a:tcPr>
                </a:tc>
                <a:extLst>
                  <a:ext uri="{0D108BD9-81ED-4DB2-BD59-A6C34878D82A}">
                    <a16:rowId xmlns:a16="http://schemas.microsoft.com/office/drawing/2014/main" val="179791306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Calibri" panose="020F0502020204030204" pitchFamily="34" charset="0"/>
                        </a:rPr>
                        <a:t>0.0922257</a:t>
                      </a:r>
                    </a:p>
                  </a:txBody>
                  <a:tcPr marL="0" marR="0" marT="0" marB="0" anchor="b">
                    <a:lnL>
                      <a:noFill/>
                    </a:lnL>
                    <a:lnR>
                      <a:noFill/>
                    </a:lnR>
                    <a:lnT>
                      <a:noFill/>
                    </a:lnT>
                    <a:lnB>
                      <a:noFill/>
                    </a:lnB>
                  </a:tcPr>
                </a:tc>
                <a:extLst>
                  <a:ext uri="{0D108BD9-81ED-4DB2-BD59-A6C34878D82A}">
                    <a16:rowId xmlns:a16="http://schemas.microsoft.com/office/drawing/2014/main" val="1752114341"/>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407924584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54570319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943597400"/>
                  </a:ext>
                </a:extLst>
              </a:tr>
              <a:tr h="58674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gridSpan="2">
                  <a:txBody>
                    <a:bodyPr/>
                    <a:lstStyle/>
                    <a:p>
                      <a:pPr algn="ctr" fontAlgn="b"/>
                      <a:r>
                        <a:rPr lang="en-US" sz="1100" b="1" i="0" u="none" strike="noStrike" dirty="0">
                          <a:solidFill>
                            <a:srgbClr val="000000"/>
                          </a:solidFill>
                          <a:effectLst/>
                          <a:latin typeface="Calibri" panose="020F0502020204030204" pitchFamily="34" charset="0"/>
                        </a:rPr>
                        <a:t>Decoupled coherence length in (h00) direction</a:t>
                      </a:r>
                    </a:p>
                  </a:txBody>
                  <a:tcPr marL="0" marR="0" marT="0" marB="0" anchor="b">
                    <a:lnL>
                      <a:noFill/>
                    </a:lnL>
                    <a:lnR>
                      <a:noFill/>
                    </a:lnR>
                    <a:lnT>
                      <a:noFill/>
                    </a:lnT>
                    <a:lnB>
                      <a:noFill/>
                    </a:lnB>
                  </a:tcPr>
                </a:tc>
                <a:tc hMerge="1">
                  <a:txBody>
                    <a:bodyPr/>
                    <a:lstStyle/>
                    <a:p>
                      <a:endParaRPr lang="en-US"/>
                    </a:p>
                  </a:txBody>
                  <a:tcPr/>
                </a:tc>
                <a:extLst>
                  <a:ext uri="{0D108BD9-81ED-4DB2-BD59-A6C34878D82A}">
                    <a16:rowId xmlns:a16="http://schemas.microsoft.com/office/drawing/2014/main" val="342047536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Intersection</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0.0434</a:t>
                      </a:r>
                    </a:p>
                  </a:txBody>
                  <a:tcPr marL="0" marR="0" marT="0" marB="0" anchor="b">
                    <a:lnL>
                      <a:noFill/>
                    </a:lnL>
                    <a:lnR>
                      <a:noFill/>
                    </a:lnR>
                    <a:lnT>
                      <a:noFill/>
                    </a:lnT>
                    <a:lnB>
                      <a:noFill/>
                    </a:lnB>
                  </a:tcPr>
                </a:tc>
                <a:extLst>
                  <a:ext uri="{0D108BD9-81ED-4DB2-BD59-A6C34878D82A}">
                    <a16:rowId xmlns:a16="http://schemas.microsoft.com/office/drawing/2014/main" val="393514017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Lc / nm</a:t>
                      </a:r>
                    </a:p>
                  </a:txBody>
                  <a:tcPr marL="0" marR="0" marT="0" marB="0" anchor="b">
                    <a:lnL>
                      <a:noFill/>
                    </a:lnL>
                    <a:lnR>
                      <a:noFill/>
                    </a:lnR>
                    <a:lnT>
                      <a:noFill/>
                    </a:lnT>
                    <a:lnB>
                      <a:noFill/>
                    </a:lnB>
                  </a:tcPr>
                </a:tc>
                <a:tc>
                  <a:txBody>
                    <a:bodyPr/>
                    <a:lstStyle/>
                    <a:p>
                      <a:pPr algn="r" fontAlgn="b"/>
                      <a:r>
                        <a:rPr lang="en-US" sz="1100" b="1" i="0" u="none" strike="noStrike" dirty="0">
                          <a:solidFill>
                            <a:srgbClr val="000000"/>
                          </a:solidFill>
                          <a:effectLst/>
                          <a:latin typeface="Calibri" panose="020F0502020204030204" pitchFamily="34" charset="0"/>
                        </a:rPr>
                        <a:t>14.5</a:t>
                      </a:r>
                    </a:p>
                  </a:txBody>
                  <a:tcPr marL="0" marR="0" marT="0" marB="0" anchor="b">
                    <a:lnL>
                      <a:noFill/>
                    </a:lnL>
                    <a:lnR>
                      <a:noFill/>
                    </a:lnR>
                    <a:lnT>
                      <a:noFill/>
                    </a:lnT>
                    <a:lnB>
                      <a:noFill/>
                    </a:lnB>
                  </a:tcPr>
                </a:tc>
                <a:extLst>
                  <a:ext uri="{0D108BD9-81ED-4DB2-BD59-A6C34878D82A}">
                    <a16:rowId xmlns:a16="http://schemas.microsoft.com/office/drawing/2014/main" val="391299195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67286372"/>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AVG # planes</a:t>
                      </a:r>
                    </a:p>
                  </a:txBody>
                  <a:tcPr marL="0" marR="0" marT="0" marB="0" anchor="b">
                    <a:lnL>
                      <a:noFill/>
                    </a:lnL>
                    <a:lnR>
                      <a:noFill/>
                    </a:lnR>
                    <a:lnT>
                      <a:noFill/>
                    </a:lnT>
                    <a:lnB>
                      <a:noFill/>
                    </a:lnB>
                  </a:tcPr>
                </a:tc>
                <a:tc>
                  <a:txBody>
                    <a:bodyPr/>
                    <a:lstStyle/>
                    <a:p>
                      <a:pPr algn="r" fontAlgn="b"/>
                      <a:r>
                        <a:rPr lang="en-US" sz="1100" b="0" i="0" u="none" strike="noStrike" dirty="0">
                          <a:solidFill>
                            <a:srgbClr val="000000"/>
                          </a:solidFill>
                          <a:effectLst/>
                          <a:latin typeface="Calibri" panose="020F0502020204030204" pitchFamily="34" charset="0"/>
                        </a:rPr>
                        <a:t>8.25</a:t>
                      </a:r>
                    </a:p>
                  </a:txBody>
                  <a:tcPr marL="0" marR="0" marT="0" marB="0" anchor="b">
                    <a:lnL>
                      <a:noFill/>
                    </a:lnL>
                    <a:lnR>
                      <a:noFill/>
                    </a:lnR>
                    <a:lnT>
                      <a:noFill/>
                    </a:lnT>
                    <a:lnB>
                      <a:noFill/>
                    </a:lnB>
                  </a:tcPr>
                </a:tc>
                <a:extLst>
                  <a:ext uri="{0D108BD9-81ED-4DB2-BD59-A6C34878D82A}">
                    <a16:rowId xmlns:a16="http://schemas.microsoft.com/office/drawing/2014/main" val="533854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78143078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150943963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613600394"/>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extLst>
                  <a:ext uri="{0D108BD9-81ED-4DB2-BD59-A6C34878D82A}">
                    <a16:rowId xmlns:a16="http://schemas.microsoft.com/office/drawing/2014/main" val="2052489337"/>
                  </a:ext>
                </a:extLst>
              </a:tr>
            </a:tbl>
          </a:graphicData>
        </a:graphic>
      </p:graphicFrame>
      <p:graphicFrame>
        <p:nvGraphicFramePr>
          <p:cNvPr id="7" name="Chart 6">
            <a:extLst>
              <a:ext uri="{FF2B5EF4-FFF2-40B4-BE49-F238E27FC236}">
                <a16:creationId xmlns:a16="http://schemas.microsoft.com/office/drawing/2014/main" id="{59A0C9DB-D767-42D2-9D08-C68BE8D3B056}"/>
              </a:ext>
            </a:extLst>
          </p:cNvPr>
          <p:cNvGraphicFramePr>
            <a:graphicFrameLocks/>
          </p:cNvGraphicFramePr>
          <p:nvPr>
            <p:extLst>
              <p:ext uri="{D42A27DB-BD31-4B8C-83A1-F6EECF244321}">
                <p14:modId xmlns:p14="http://schemas.microsoft.com/office/powerpoint/2010/main" val="653409269"/>
              </p:ext>
            </p:extLst>
          </p:nvPr>
        </p:nvGraphicFramePr>
        <p:xfrm>
          <a:off x="923100" y="2986056"/>
          <a:ext cx="5165725" cy="30718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1">
            <a:extLst>
              <a:ext uri="{FF2B5EF4-FFF2-40B4-BE49-F238E27FC236}">
                <a16:creationId xmlns:a16="http://schemas.microsoft.com/office/drawing/2014/main" id="{D3804ACA-CBD5-4751-85B8-4F713AF86D72}"/>
              </a:ext>
            </a:extLst>
          </p:cNvPr>
          <p:cNvSpPr txBox="1">
            <a:spLocks/>
          </p:cNvSpPr>
          <p:nvPr/>
        </p:nvSpPr>
        <p:spPr>
          <a:xfrm>
            <a:off x="628650" y="12902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pg3T2: </a:t>
            </a:r>
            <a:r>
              <a:rPr lang="en-US" sz="3600" dirty="0"/>
              <a:t>Decoupling crystallite size in alkyl direction and lattice disorder</a:t>
            </a:r>
          </a:p>
        </p:txBody>
      </p:sp>
      <p:sp>
        <p:nvSpPr>
          <p:cNvPr id="12" name="TextBox 11">
            <a:extLst>
              <a:ext uri="{FF2B5EF4-FFF2-40B4-BE49-F238E27FC236}">
                <a16:creationId xmlns:a16="http://schemas.microsoft.com/office/drawing/2014/main" id="{264099D0-7A39-49B4-8547-611CCB7B64E7}"/>
              </a:ext>
            </a:extLst>
          </p:cNvPr>
          <p:cNvSpPr txBox="1"/>
          <p:nvPr/>
        </p:nvSpPr>
        <p:spPr>
          <a:xfrm>
            <a:off x="628650" y="1633907"/>
            <a:ext cx="7613650" cy="769441"/>
          </a:xfrm>
          <a:prstGeom prst="rect">
            <a:avLst/>
          </a:prstGeom>
          <a:noFill/>
        </p:spPr>
        <p:txBody>
          <a:bodyPr wrap="square" rtlCol="0">
            <a:spAutoFit/>
          </a:bodyPr>
          <a:lstStyle/>
          <a:p>
            <a:r>
              <a:rPr lang="en-US" sz="1100" dirty="0"/>
              <a:t>We extract a coherence length of 14.5 nm in the alkyl (h00) direction. That is ~ 8.25 (= 14.5 nm/1.75 nm) planes of the polymer stacked in the alkyl direction.</a:t>
            </a:r>
          </a:p>
          <a:p>
            <a:endParaRPr lang="en-US" sz="1100" dirty="0"/>
          </a:p>
          <a:p>
            <a:r>
              <a:rPr lang="en-US" sz="1100" dirty="0"/>
              <a:t>pg3T2 also shows cumulative disorder, so we perform the same analysis as with p(aT2)</a:t>
            </a:r>
          </a:p>
        </p:txBody>
      </p:sp>
    </p:spTree>
    <p:extLst>
      <p:ext uri="{BB962C8B-B14F-4D97-AF65-F5344CB8AC3E}">
        <p14:creationId xmlns:p14="http://schemas.microsoft.com/office/powerpoint/2010/main" val="124962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B979-0F56-4DA9-AD78-1A0E04ADD5A0}"/>
              </a:ext>
            </a:extLst>
          </p:cNvPr>
          <p:cNvSpPr>
            <a:spLocks noGrp="1"/>
          </p:cNvSpPr>
          <p:nvPr>
            <p:ph type="title"/>
          </p:nvPr>
        </p:nvSpPr>
        <p:spPr>
          <a:xfrm>
            <a:off x="628650" y="180461"/>
            <a:ext cx="8187690" cy="523148"/>
          </a:xfrm>
        </p:spPr>
        <p:txBody>
          <a:bodyPr>
            <a:noAutofit/>
          </a:bodyPr>
          <a:lstStyle/>
          <a:p>
            <a:r>
              <a:rPr lang="en-US" sz="2000" b="1" dirty="0"/>
              <a:t>Qualitative comparison between paT2 and pg3T2 in the alkyl stacking direction</a:t>
            </a:r>
          </a:p>
        </p:txBody>
      </p:sp>
      <p:graphicFrame>
        <p:nvGraphicFramePr>
          <p:cNvPr id="19" name="Chart 18">
            <a:extLst>
              <a:ext uri="{FF2B5EF4-FFF2-40B4-BE49-F238E27FC236}">
                <a16:creationId xmlns:a16="http://schemas.microsoft.com/office/drawing/2014/main" id="{5FFD3304-7A76-4D7E-9867-6B7379C9BC48}"/>
              </a:ext>
            </a:extLst>
          </p:cNvPr>
          <p:cNvGraphicFramePr>
            <a:graphicFrameLocks/>
          </p:cNvGraphicFramePr>
          <p:nvPr>
            <p:extLst>
              <p:ext uri="{D42A27DB-BD31-4B8C-83A1-F6EECF244321}">
                <p14:modId xmlns:p14="http://schemas.microsoft.com/office/powerpoint/2010/main" val="193874933"/>
              </p:ext>
            </p:extLst>
          </p:nvPr>
        </p:nvGraphicFramePr>
        <p:xfrm>
          <a:off x="1718582" y="2691821"/>
          <a:ext cx="5706836" cy="3610447"/>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AF103E3D-DACC-4B8E-ACE4-886F487AE3FA}"/>
              </a:ext>
            </a:extLst>
          </p:cNvPr>
          <p:cNvSpPr txBox="1"/>
          <p:nvPr/>
        </p:nvSpPr>
        <p:spPr>
          <a:xfrm>
            <a:off x="628650" y="703609"/>
            <a:ext cx="7613650" cy="1785104"/>
          </a:xfrm>
          <a:prstGeom prst="rect">
            <a:avLst/>
          </a:prstGeom>
          <a:noFill/>
        </p:spPr>
        <p:txBody>
          <a:bodyPr wrap="square" rtlCol="0">
            <a:spAutoFit/>
          </a:bodyPr>
          <a:lstStyle/>
          <a:p>
            <a:r>
              <a:rPr lang="en-US" sz="1100" dirty="0"/>
              <a:t>The slope of peak breadth vs alkyl spacing diffraction order can provide qualitative insights into the overall disorder (i.e. lattice non idealities) of the crystallites in the alkyl direction. The slope of paT2 is shallower, indicating that this material under the current processing condition shows overall less disorder in the crystallites. Because it is more ordered, we also see diffraction peaks up to the 5</a:t>
            </a:r>
            <a:r>
              <a:rPr lang="en-US" sz="1100" baseline="30000" dirty="0"/>
              <a:t>th</a:t>
            </a:r>
            <a:r>
              <a:rPr lang="en-US" sz="1100" dirty="0"/>
              <a:t> order. </a:t>
            </a:r>
          </a:p>
          <a:p>
            <a:endParaRPr lang="en-US" sz="1100" dirty="0"/>
          </a:p>
          <a:p>
            <a:r>
              <a:rPr lang="en-US" sz="1100" dirty="0"/>
              <a:t>In terms of coherence length in the alkyl direction, crystallites in pg3T2 have approximately twice the number of planes than paT2, however the lamellar spacing of paT2 is much larger (due to its longer side chains). </a:t>
            </a:r>
          </a:p>
          <a:p>
            <a:endParaRPr lang="en-US" sz="1100" dirty="0"/>
          </a:p>
          <a:p>
            <a:r>
              <a:rPr lang="en-US" sz="1100" dirty="0"/>
              <a:t>Alex also pointed out that the pg3T2 film was most possibly partially oxidized during processing, which might be altering the spacing and disorder of the crystallites, though this should be a secondary effect on microstructure. </a:t>
            </a:r>
            <a:endParaRPr lang="en-US" sz="1200" dirty="0"/>
          </a:p>
        </p:txBody>
      </p:sp>
    </p:spTree>
    <p:extLst>
      <p:ext uri="{BB962C8B-B14F-4D97-AF65-F5344CB8AC3E}">
        <p14:creationId xmlns:p14="http://schemas.microsoft.com/office/powerpoint/2010/main" val="24207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5D73590-C5D5-4AE9-B72C-29AF83F89084}"/>
              </a:ext>
            </a:extLst>
          </p:cNvPr>
          <p:cNvSpPr txBox="1">
            <a:spLocks/>
          </p:cNvSpPr>
          <p:nvPr/>
        </p:nvSpPr>
        <p:spPr>
          <a:xfrm>
            <a:off x="628650" y="-9504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paT2: </a:t>
            </a:r>
            <a:r>
              <a:rPr lang="en-US" sz="3600" dirty="0"/>
              <a:t>In-plane (IP) information</a:t>
            </a:r>
          </a:p>
        </p:txBody>
      </p:sp>
      <p:graphicFrame>
        <p:nvGraphicFramePr>
          <p:cNvPr id="7" name="Object 6">
            <a:extLst>
              <a:ext uri="{FF2B5EF4-FFF2-40B4-BE49-F238E27FC236}">
                <a16:creationId xmlns:a16="http://schemas.microsoft.com/office/drawing/2014/main" id="{FCEE9668-C3B1-40B9-8AF1-55910E0CC8FE}"/>
              </a:ext>
            </a:extLst>
          </p:cNvPr>
          <p:cNvGraphicFramePr>
            <a:graphicFrameLocks noChangeAspect="1"/>
          </p:cNvGraphicFramePr>
          <p:nvPr>
            <p:extLst>
              <p:ext uri="{D42A27DB-BD31-4B8C-83A1-F6EECF244321}">
                <p14:modId xmlns:p14="http://schemas.microsoft.com/office/powerpoint/2010/main" val="191403187"/>
              </p:ext>
            </p:extLst>
          </p:nvPr>
        </p:nvGraphicFramePr>
        <p:xfrm>
          <a:off x="7777962" y="132766"/>
          <a:ext cx="1296988" cy="869950"/>
        </p:xfrm>
        <a:graphic>
          <a:graphicData uri="http://schemas.openxmlformats.org/presentationml/2006/ole">
            <mc:AlternateContent xmlns:mc="http://schemas.openxmlformats.org/markup-compatibility/2006">
              <mc:Choice xmlns:v="urn:schemas-microsoft-com:vml" Requires="v">
                <p:oleObj spid="_x0000_s7243" name="CS ChemDraw Drawing" r:id="rId3" imgW="1296702" imgH="869803" progId="ChemDraw.Document.6.0">
                  <p:embed/>
                </p:oleObj>
              </mc:Choice>
              <mc:Fallback>
                <p:oleObj name="CS ChemDraw Drawing" r:id="rId3" imgW="1296702" imgH="869803" progId="ChemDraw.Document.6.0">
                  <p:embed/>
                  <p:pic>
                    <p:nvPicPr>
                      <p:cNvPr id="24" name="Object 23">
                        <a:extLst>
                          <a:ext uri="{FF2B5EF4-FFF2-40B4-BE49-F238E27FC236}">
                            <a16:creationId xmlns:a16="http://schemas.microsoft.com/office/drawing/2014/main" id="{53B60D32-D672-4083-A725-DF8902A45CB5}"/>
                          </a:ext>
                        </a:extLst>
                      </p:cNvPr>
                      <p:cNvPicPr/>
                      <p:nvPr/>
                    </p:nvPicPr>
                    <p:blipFill>
                      <a:blip r:embed="rId4"/>
                      <a:stretch>
                        <a:fillRect/>
                      </a:stretch>
                    </p:blipFill>
                    <p:spPr>
                      <a:xfrm>
                        <a:off x="7777962" y="132766"/>
                        <a:ext cx="1296988" cy="869950"/>
                      </a:xfrm>
                      <a:prstGeom prst="rect">
                        <a:avLst/>
                      </a:prstGeom>
                    </p:spPr>
                  </p:pic>
                </p:oleObj>
              </mc:Fallback>
            </mc:AlternateContent>
          </a:graphicData>
        </a:graphic>
      </p:graphicFrame>
      <p:pic>
        <p:nvPicPr>
          <p:cNvPr id="10" name="Content Placeholder 9" descr="A close up of a map&#10;&#10;Description automatically generated">
            <a:extLst>
              <a:ext uri="{FF2B5EF4-FFF2-40B4-BE49-F238E27FC236}">
                <a16:creationId xmlns:a16="http://schemas.microsoft.com/office/drawing/2014/main" id="{02E8D1DE-A65B-4A5B-93A2-EFD6E46B7F5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92296" y="1150596"/>
            <a:ext cx="3804111" cy="2558820"/>
          </a:xfrm>
        </p:spPr>
      </p:pic>
      <p:pic>
        <p:nvPicPr>
          <p:cNvPr id="11" name="Picture 10" descr="A picture containing monitor, clock&#10;&#10;Description automatically generated">
            <a:extLst>
              <a:ext uri="{FF2B5EF4-FFF2-40B4-BE49-F238E27FC236}">
                <a16:creationId xmlns:a16="http://schemas.microsoft.com/office/drawing/2014/main" id="{CC22513C-CEDD-4925-A1C6-F7AD91F3E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73127" y="1150596"/>
            <a:ext cx="4218943" cy="2328805"/>
          </a:xfrm>
          <a:prstGeom prst="rect">
            <a:avLst/>
          </a:prstGeom>
        </p:spPr>
      </p:pic>
      <p:cxnSp>
        <p:nvCxnSpPr>
          <p:cNvPr id="12" name="Straight Arrow Connector 11">
            <a:extLst>
              <a:ext uri="{FF2B5EF4-FFF2-40B4-BE49-F238E27FC236}">
                <a16:creationId xmlns:a16="http://schemas.microsoft.com/office/drawing/2014/main" id="{87AEF70A-509E-4841-A37C-96E41633F456}"/>
              </a:ext>
            </a:extLst>
          </p:cNvPr>
          <p:cNvCxnSpPr>
            <a:cxnSpLocks/>
          </p:cNvCxnSpPr>
          <p:nvPr/>
        </p:nvCxnSpPr>
        <p:spPr>
          <a:xfrm flipV="1">
            <a:off x="6968342" y="2858352"/>
            <a:ext cx="1364128"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6576B1F2-0CFE-4F19-A5C2-19AB1921E826}"/>
              </a:ext>
            </a:extLst>
          </p:cNvPr>
          <p:cNvSpPr txBox="1"/>
          <p:nvPr/>
        </p:nvSpPr>
        <p:spPr>
          <a:xfrm>
            <a:off x="7336604" y="2558195"/>
            <a:ext cx="516955" cy="307777"/>
          </a:xfrm>
          <a:prstGeom prst="rect">
            <a:avLst/>
          </a:prstGeom>
          <a:noFill/>
        </p:spPr>
        <p:txBody>
          <a:bodyPr wrap="square" rtlCol="0">
            <a:spAutoFit/>
          </a:bodyPr>
          <a:lstStyle/>
          <a:p>
            <a:r>
              <a:rPr lang="en-US" sz="1400" dirty="0">
                <a:solidFill>
                  <a:srgbClr val="FFC000"/>
                </a:solidFill>
              </a:rPr>
              <a:t>IP</a:t>
            </a:r>
          </a:p>
        </p:txBody>
      </p:sp>
      <p:sp>
        <p:nvSpPr>
          <p:cNvPr id="15" name="TextBox 14">
            <a:extLst>
              <a:ext uri="{FF2B5EF4-FFF2-40B4-BE49-F238E27FC236}">
                <a16:creationId xmlns:a16="http://schemas.microsoft.com/office/drawing/2014/main" id="{5C4C9C9D-13AE-4B32-9D1C-02F386D81CED}"/>
              </a:ext>
            </a:extLst>
          </p:cNvPr>
          <p:cNvSpPr txBox="1"/>
          <p:nvPr/>
        </p:nvSpPr>
        <p:spPr>
          <a:xfrm>
            <a:off x="2621280" y="1767438"/>
            <a:ext cx="800100" cy="276999"/>
          </a:xfrm>
          <a:prstGeom prst="rect">
            <a:avLst/>
          </a:prstGeom>
          <a:noFill/>
        </p:spPr>
        <p:txBody>
          <a:bodyPr wrap="square" rtlCol="0">
            <a:spAutoFit/>
          </a:bodyPr>
          <a:lstStyle/>
          <a:p>
            <a:r>
              <a:rPr lang="en-US" sz="1200" dirty="0"/>
              <a:t>(010)</a:t>
            </a:r>
          </a:p>
        </p:txBody>
      </p:sp>
      <p:sp>
        <p:nvSpPr>
          <p:cNvPr id="16" name="Content Placeholder 2">
            <a:extLst>
              <a:ext uri="{FF2B5EF4-FFF2-40B4-BE49-F238E27FC236}">
                <a16:creationId xmlns:a16="http://schemas.microsoft.com/office/drawing/2014/main" id="{1CC0A22E-4B80-4F19-AAFB-7F5340EFACC6}"/>
              </a:ext>
            </a:extLst>
          </p:cNvPr>
          <p:cNvSpPr txBox="1">
            <a:spLocks/>
          </p:cNvSpPr>
          <p:nvPr/>
        </p:nvSpPr>
        <p:spPr>
          <a:xfrm>
            <a:off x="628650" y="3817203"/>
            <a:ext cx="7886700" cy="23759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cannot see backbone peak (001) in paT2</a:t>
            </a:r>
          </a:p>
          <a:p>
            <a:r>
              <a:rPr lang="en-US" sz="1800" dirty="0"/>
              <a:t>Pi-stacking peak (010) for the edge-on population of crystallites shows strong signal so we can estimate a few features: </a:t>
            </a:r>
          </a:p>
          <a:p>
            <a:endParaRPr lang="en-US" sz="1800" dirty="0"/>
          </a:p>
          <a:p>
            <a:endParaRPr lang="en-US" sz="1800" dirty="0"/>
          </a:p>
          <a:p>
            <a:pPr marL="0" indent="0">
              <a:buNone/>
            </a:pPr>
            <a:endParaRPr lang="en-US" sz="1800" dirty="0"/>
          </a:p>
        </p:txBody>
      </p:sp>
      <p:graphicFrame>
        <p:nvGraphicFramePr>
          <p:cNvPr id="22" name="Object 21">
            <a:extLst>
              <a:ext uri="{FF2B5EF4-FFF2-40B4-BE49-F238E27FC236}">
                <a16:creationId xmlns:a16="http://schemas.microsoft.com/office/drawing/2014/main" id="{59EF93BD-E5BE-427C-A881-89F142FB0C8A}"/>
              </a:ext>
            </a:extLst>
          </p:cNvPr>
          <p:cNvGraphicFramePr>
            <a:graphicFrameLocks noChangeAspect="1"/>
          </p:cNvGraphicFramePr>
          <p:nvPr>
            <p:extLst>
              <p:ext uri="{D42A27DB-BD31-4B8C-83A1-F6EECF244321}">
                <p14:modId xmlns:p14="http://schemas.microsoft.com/office/powerpoint/2010/main" val="1096391242"/>
              </p:ext>
            </p:extLst>
          </p:nvPr>
        </p:nvGraphicFramePr>
        <p:xfrm>
          <a:off x="1509299" y="4865596"/>
          <a:ext cx="6569075" cy="579437"/>
        </p:xfrm>
        <a:graphic>
          <a:graphicData uri="http://schemas.openxmlformats.org/presentationml/2006/ole">
            <mc:AlternateContent xmlns:mc="http://schemas.openxmlformats.org/markup-compatibility/2006">
              <mc:Choice xmlns:v="urn:schemas-microsoft-com:vml" Requires="v">
                <p:oleObj spid="_x0000_s7244" name="Worksheet" r:id="rId7" imgW="6568545" imgH="579137" progId="Excel.Sheet.12">
                  <p:embed/>
                </p:oleObj>
              </mc:Choice>
              <mc:Fallback>
                <p:oleObj name="Worksheet" r:id="rId7" imgW="6568545" imgH="579137" progId="Excel.Sheet.12">
                  <p:embed/>
                  <p:pic>
                    <p:nvPicPr>
                      <p:cNvPr id="0" name=""/>
                      <p:cNvPicPr/>
                      <p:nvPr/>
                    </p:nvPicPr>
                    <p:blipFill>
                      <a:blip r:embed="rId8"/>
                      <a:stretch>
                        <a:fillRect/>
                      </a:stretch>
                    </p:blipFill>
                    <p:spPr>
                      <a:xfrm>
                        <a:off x="1509299" y="4865596"/>
                        <a:ext cx="6569075" cy="579437"/>
                      </a:xfrm>
                      <a:prstGeom prst="rect">
                        <a:avLst/>
                      </a:prstGeom>
                    </p:spPr>
                  </p:pic>
                </p:oleObj>
              </mc:Fallback>
            </mc:AlternateContent>
          </a:graphicData>
        </a:graphic>
      </p:graphicFrame>
    </p:spTree>
    <p:extLst>
      <p:ext uri="{BB962C8B-B14F-4D97-AF65-F5344CB8AC3E}">
        <p14:creationId xmlns:p14="http://schemas.microsoft.com/office/powerpoint/2010/main" val="11426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ECBFF-D527-46B3-80DC-8DACBED7A5CD}"/>
              </a:ext>
            </a:extLst>
          </p:cNvPr>
          <p:cNvSpPr>
            <a:spLocks noGrp="1"/>
          </p:cNvSpPr>
          <p:nvPr>
            <p:ph idx="1"/>
          </p:nvPr>
        </p:nvSpPr>
        <p:spPr>
          <a:xfrm>
            <a:off x="628650" y="3800971"/>
            <a:ext cx="7886700" cy="2375991"/>
          </a:xfrm>
        </p:spPr>
        <p:txBody>
          <a:bodyPr>
            <a:normAutofit fontScale="92500" lnSpcReduction="20000"/>
          </a:bodyPr>
          <a:lstStyle/>
          <a:p>
            <a:r>
              <a:rPr lang="en-US" sz="1800" dirty="0"/>
              <a:t>Since we can see the (100) peak IP, there is a small population of crystallites with in-plane texture</a:t>
            </a:r>
          </a:p>
          <a:p>
            <a:r>
              <a:rPr lang="en-US" sz="1800" dirty="0"/>
              <a:t>Backbone peak (001) is quite strong in pg3T2</a:t>
            </a:r>
          </a:p>
          <a:p>
            <a:r>
              <a:rPr lang="en-US" sz="1800" dirty="0"/>
              <a:t>Pi-stacking peak (010) for the edge-on population of crystallites is faint and overlaps with a broad scattering halo. I think we can estimate the pi-stacking distance reasonably well, but it is challenging to perform peak breadth analysis since the peak is weak and overlapping with a broader peak. In the lineout in gray shown above, I subtracted the scattering intensity of the broad halo to find the peak center position of the (010) peak.</a:t>
            </a:r>
          </a:p>
          <a:p>
            <a:pPr lvl="1"/>
            <a:r>
              <a:rPr lang="en-US" sz="1400" dirty="0"/>
              <a:t>Pi-stacking distance: 3.79 </a:t>
            </a:r>
            <a:r>
              <a:rPr lang="en-US" sz="1400" dirty="0">
                <a:solidFill>
                  <a:srgbClr val="000000"/>
                </a:solidFill>
                <a:latin typeface="Calibri" panose="020F0502020204030204" pitchFamily="34" charset="0"/>
              </a:rPr>
              <a:t>Å</a:t>
            </a:r>
            <a:r>
              <a:rPr lang="en-US" sz="1400" dirty="0"/>
              <a:t> (1.66 </a:t>
            </a:r>
            <a:r>
              <a:rPr lang="en-US" sz="1400" dirty="0">
                <a:solidFill>
                  <a:srgbClr val="000000"/>
                </a:solidFill>
                <a:latin typeface="Calibri" panose="020F0502020204030204" pitchFamily="34" charset="0"/>
              </a:rPr>
              <a:t>Å</a:t>
            </a:r>
            <a:r>
              <a:rPr lang="en-US" sz="1400" baseline="30000" dirty="0">
                <a:solidFill>
                  <a:srgbClr val="000000"/>
                </a:solidFill>
                <a:latin typeface="Calibri" panose="020F0502020204030204" pitchFamily="34" charset="0"/>
              </a:rPr>
              <a:t>-1</a:t>
            </a:r>
            <a:r>
              <a:rPr lang="en-US" sz="1400" dirty="0"/>
              <a:t>)  +/- 0.1</a:t>
            </a:r>
            <a:r>
              <a:rPr lang="en-US" sz="1400" dirty="0">
                <a:solidFill>
                  <a:srgbClr val="000000"/>
                </a:solidFill>
                <a:latin typeface="Calibri" panose="020F0502020204030204" pitchFamily="34" charset="0"/>
              </a:rPr>
              <a:t> Å</a:t>
            </a:r>
            <a:r>
              <a:rPr lang="en-US" sz="1400" dirty="0"/>
              <a:t> (error extracted from peak fit)</a:t>
            </a:r>
          </a:p>
        </p:txBody>
      </p:sp>
      <p:pic>
        <p:nvPicPr>
          <p:cNvPr id="4" name="Content Placeholder 4" descr="A close up of a logo&#10;&#10;Description automatically generated">
            <a:extLst>
              <a:ext uri="{FF2B5EF4-FFF2-40B4-BE49-F238E27FC236}">
                <a16:creationId xmlns:a16="http://schemas.microsoft.com/office/drawing/2014/main" id="{A3A6F254-7E40-4AE9-B7AF-5CC991CD5D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839" y="1116223"/>
            <a:ext cx="3717689" cy="2433453"/>
          </a:xfrm>
          <a:prstGeom prst="rect">
            <a:avLst/>
          </a:prstGeom>
        </p:spPr>
      </p:pic>
      <p:sp>
        <p:nvSpPr>
          <p:cNvPr id="5" name="Title 1">
            <a:extLst>
              <a:ext uri="{FF2B5EF4-FFF2-40B4-BE49-F238E27FC236}">
                <a16:creationId xmlns:a16="http://schemas.microsoft.com/office/drawing/2014/main" id="{EAABF1EF-4CE3-4AD2-81A9-6150F246BE02}"/>
              </a:ext>
            </a:extLst>
          </p:cNvPr>
          <p:cNvSpPr txBox="1">
            <a:spLocks/>
          </p:cNvSpPr>
          <p:nvPr/>
        </p:nvSpPr>
        <p:spPr>
          <a:xfrm>
            <a:off x="355600" y="-95040"/>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t>pg3T2: </a:t>
            </a:r>
            <a:r>
              <a:rPr lang="en-US" sz="3600" dirty="0"/>
              <a:t>In-plane (IP) information</a:t>
            </a:r>
          </a:p>
        </p:txBody>
      </p:sp>
      <p:graphicFrame>
        <p:nvGraphicFramePr>
          <p:cNvPr id="6" name="Object 5">
            <a:extLst>
              <a:ext uri="{FF2B5EF4-FFF2-40B4-BE49-F238E27FC236}">
                <a16:creationId xmlns:a16="http://schemas.microsoft.com/office/drawing/2014/main" id="{11436A15-3A12-4A9D-9073-402D904B8078}"/>
              </a:ext>
            </a:extLst>
          </p:cNvPr>
          <p:cNvGraphicFramePr>
            <a:graphicFrameLocks noChangeAspect="1"/>
          </p:cNvGraphicFramePr>
          <p:nvPr>
            <p:extLst>
              <p:ext uri="{D42A27DB-BD31-4B8C-83A1-F6EECF244321}">
                <p14:modId xmlns:p14="http://schemas.microsoft.com/office/powerpoint/2010/main" val="2364713356"/>
              </p:ext>
            </p:extLst>
          </p:nvPr>
        </p:nvGraphicFramePr>
        <p:xfrm>
          <a:off x="6683570" y="79060"/>
          <a:ext cx="1961558" cy="979177"/>
        </p:xfrm>
        <a:graphic>
          <a:graphicData uri="http://schemas.openxmlformats.org/presentationml/2006/ole">
            <mc:AlternateContent xmlns:mc="http://schemas.openxmlformats.org/markup-compatibility/2006">
              <mc:Choice xmlns:v="urn:schemas-microsoft-com:vml" Requires="v">
                <p:oleObj spid="_x0000_s8245" name="CS ChemDraw Drawing" r:id="rId4" imgW="1942755" imgH="970529" progId="ChemDraw.Document.6.0">
                  <p:embed/>
                </p:oleObj>
              </mc:Choice>
              <mc:Fallback>
                <p:oleObj name="CS ChemDraw Drawing" r:id="rId4" imgW="1942755" imgH="970529" progId="ChemDraw.Document.6.0">
                  <p:embed/>
                  <p:pic>
                    <p:nvPicPr>
                      <p:cNvPr id="41" name="Object 40">
                        <a:extLst>
                          <a:ext uri="{FF2B5EF4-FFF2-40B4-BE49-F238E27FC236}">
                            <a16:creationId xmlns:a16="http://schemas.microsoft.com/office/drawing/2014/main" id="{6A1D81D2-80EE-444E-80AF-9256DB9376B6}"/>
                          </a:ext>
                        </a:extLst>
                      </p:cNvPr>
                      <p:cNvPicPr/>
                      <p:nvPr/>
                    </p:nvPicPr>
                    <p:blipFill>
                      <a:blip r:embed="rId5"/>
                      <a:stretch>
                        <a:fillRect/>
                      </a:stretch>
                    </p:blipFill>
                    <p:spPr>
                      <a:xfrm>
                        <a:off x="6683570" y="79060"/>
                        <a:ext cx="1961558" cy="979177"/>
                      </a:xfrm>
                      <a:prstGeom prst="rect">
                        <a:avLst/>
                      </a:prstGeom>
                    </p:spPr>
                  </p:pic>
                </p:oleObj>
              </mc:Fallback>
            </mc:AlternateContent>
          </a:graphicData>
        </a:graphic>
      </p:graphicFrame>
      <p:pic>
        <p:nvPicPr>
          <p:cNvPr id="7" name="Picture 6" descr="A picture containing clock&#10;&#10;Description automatically generated">
            <a:extLst>
              <a:ext uri="{FF2B5EF4-FFF2-40B4-BE49-F238E27FC236}">
                <a16:creationId xmlns:a16="http://schemas.microsoft.com/office/drawing/2014/main" id="{AD99EB77-709E-4D31-BDD0-0ED8DDC396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4717" y="1058238"/>
            <a:ext cx="4294953" cy="2370762"/>
          </a:xfrm>
          <a:prstGeom prst="rect">
            <a:avLst/>
          </a:prstGeom>
        </p:spPr>
      </p:pic>
      <p:cxnSp>
        <p:nvCxnSpPr>
          <p:cNvPr id="8" name="Straight Arrow Connector 7">
            <a:extLst>
              <a:ext uri="{FF2B5EF4-FFF2-40B4-BE49-F238E27FC236}">
                <a16:creationId xmlns:a16="http://schemas.microsoft.com/office/drawing/2014/main" id="{6C2255D4-C8D7-4BC7-BF44-A9A2B23C3603}"/>
              </a:ext>
            </a:extLst>
          </p:cNvPr>
          <p:cNvCxnSpPr>
            <a:cxnSpLocks/>
          </p:cNvCxnSpPr>
          <p:nvPr/>
        </p:nvCxnSpPr>
        <p:spPr>
          <a:xfrm flipV="1">
            <a:off x="6870605" y="2787364"/>
            <a:ext cx="1404052" cy="1"/>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sp>
        <p:nvSpPr>
          <p:cNvPr id="9" name="TextBox 8">
            <a:extLst>
              <a:ext uri="{FF2B5EF4-FFF2-40B4-BE49-F238E27FC236}">
                <a16:creationId xmlns:a16="http://schemas.microsoft.com/office/drawing/2014/main" id="{B2D53A6B-7CBD-4F2E-BA0C-587548B99472}"/>
              </a:ext>
            </a:extLst>
          </p:cNvPr>
          <p:cNvSpPr txBox="1"/>
          <p:nvPr/>
        </p:nvSpPr>
        <p:spPr>
          <a:xfrm>
            <a:off x="7587522" y="2479587"/>
            <a:ext cx="516955" cy="307777"/>
          </a:xfrm>
          <a:prstGeom prst="rect">
            <a:avLst/>
          </a:prstGeom>
          <a:noFill/>
        </p:spPr>
        <p:txBody>
          <a:bodyPr wrap="square" rtlCol="0">
            <a:spAutoFit/>
          </a:bodyPr>
          <a:lstStyle/>
          <a:p>
            <a:r>
              <a:rPr lang="en-US" sz="1400" dirty="0">
                <a:solidFill>
                  <a:srgbClr val="FFC000"/>
                </a:solidFill>
              </a:rPr>
              <a:t>IP</a:t>
            </a:r>
          </a:p>
        </p:txBody>
      </p:sp>
      <p:sp>
        <p:nvSpPr>
          <p:cNvPr id="11" name="TextBox 10">
            <a:extLst>
              <a:ext uri="{FF2B5EF4-FFF2-40B4-BE49-F238E27FC236}">
                <a16:creationId xmlns:a16="http://schemas.microsoft.com/office/drawing/2014/main" id="{77A47282-5C94-47FA-9113-3F4D3945BA92}"/>
              </a:ext>
            </a:extLst>
          </p:cNvPr>
          <p:cNvSpPr txBox="1"/>
          <p:nvPr/>
        </p:nvSpPr>
        <p:spPr>
          <a:xfrm>
            <a:off x="2181633" y="1548626"/>
            <a:ext cx="800100" cy="246221"/>
          </a:xfrm>
          <a:prstGeom prst="rect">
            <a:avLst/>
          </a:prstGeom>
          <a:noFill/>
        </p:spPr>
        <p:txBody>
          <a:bodyPr wrap="square" rtlCol="0">
            <a:spAutoFit/>
          </a:bodyPr>
          <a:lstStyle/>
          <a:p>
            <a:r>
              <a:rPr lang="en-US" sz="1000" dirty="0"/>
              <a:t>(001)</a:t>
            </a:r>
          </a:p>
        </p:txBody>
      </p:sp>
      <p:sp>
        <p:nvSpPr>
          <p:cNvPr id="12" name="TextBox 11">
            <a:extLst>
              <a:ext uri="{FF2B5EF4-FFF2-40B4-BE49-F238E27FC236}">
                <a16:creationId xmlns:a16="http://schemas.microsoft.com/office/drawing/2014/main" id="{FB64E0A0-31E9-44F6-9935-A81C6F495554}"/>
              </a:ext>
            </a:extLst>
          </p:cNvPr>
          <p:cNvSpPr txBox="1"/>
          <p:nvPr/>
        </p:nvSpPr>
        <p:spPr>
          <a:xfrm>
            <a:off x="3287473" y="2284107"/>
            <a:ext cx="800100" cy="246221"/>
          </a:xfrm>
          <a:prstGeom prst="rect">
            <a:avLst/>
          </a:prstGeom>
          <a:noFill/>
        </p:spPr>
        <p:txBody>
          <a:bodyPr wrap="square" rtlCol="0">
            <a:spAutoFit/>
          </a:bodyPr>
          <a:lstStyle/>
          <a:p>
            <a:r>
              <a:rPr lang="en-US" sz="1000" dirty="0"/>
              <a:t>(010)</a:t>
            </a:r>
          </a:p>
        </p:txBody>
      </p:sp>
      <p:sp>
        <p:nvSpPr>
          <p:cNvPr id="13" name="TextBox 12">
            <a:extLst>
              <a:ext uri="{FF2B5EF4-FFF2-40B4-BE49-F238E27FC236}">
                <a16:creationId xmlns:a16="http://schemas.microsoft.com/office/drawing/2014/main" id="{C5607935-A500-4720-9E42-8F8E28B7ABAE}"/>
              </a:ext>
            </a:extLst>
          </p:cNvPr>
          <p:cNvSpPr txBox="1"/>
          <p:nvPr/>
        </p:nvSpPr>
        <p:spPr>
          <a:xfrm>
            <a:off x="1353176" y="1997910"/>
            <a:ext cx="800100" cy="246221"/>
          </a:xfrm>
          <a:prstGeom prst="rect">
            <a:avLst/>
          </a:prstGeom>
          <a:noFill/>
        </p:spPr>
        <p:txBody>
          <a:bodyPr wrap="square" rtlCol="0">
            <a:spAutoFit/>
          </a:bodyPr>
          <a:lstStyle/>
          <a:p>
            <a:r>
              <a:rPr lang="en-US" sz="1000" dirty="0"/>
              <a:t>(100)</a:t>
            </a:r>
          </a:p>
        </p:txBody>
      </p:sp>
    </p:spTree>
    <p:extLst>
      <p:ext uri="{BB962C8B-B14F-4D97-AF65-F5344CB8AC3E}">
        <p14:creationId xmlns:p14="http://schemas.microsoft.com/office/powerpoint/2010/main" val="36910353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454574FFA5DC44B514D94D7091F8FA" ma:contentTypeVersion="12" ma:contentTypeDescription="Create a new document." ma:contentTypeScope="" ma:versionID="9bf3cd9299ef2748c6c5b6ea7ca55ed3">
  <xsd:schema xmlns:xsd="http://www.w3.org/2001/XMLSchema" xmlns:xs="http://www.w3.org/2001/XMLSchema" xmlns:p="http://schemas.microsoft.com/office/2006/metadata/properties" xmlns:ns3="caeb4049-a85f-4ea2-b72b-d9fc347555f3" xmlns:ns4="3e0689e2-b99d-46ce-a2c9-1dbe8359f9a3" targetNamespace="http://schemas.microsoft.com/office/2006/metadata/properties" ma:root="true" ma:fieldsID="79dec376e021996c791b407033dd94a2" ns3:_="" ns4:_="">
    <xsd:import namespace="caeb4049-a85f-4ea2-b72b-d9fc347555f3"/>
    <xsd:import namespace="3e0689e2-b99d-46ce-a2c9-1dbe8359f9a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b4049-a85f-4ea2-b72b-d9fc347555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e0689e2-b99d-46ce-a2c9-1dbe8359f9a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E06AD9-29E8-4E83-9ABC-8FF582D9D9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b4049-a85f-4ea2-b72b-d9fc347555f3"/>
    <ds:schemaRef ds:uri="3e0689e2-b99d-46ce-a2c9-1dbe8359f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E718BB7-C3C2-4FB9-931E-08642F4C2353}">
  <ds:schemaRefs>
    <ds:schemaRef ds:uri="http://schemas.microsoft.com/sharepoint/v3/contenttype/forms"/>
  </ds:schemaRefs>
</ds:datastoreItem>
</file>

<file path=customXml/itemProps3.xml><?xml version="1.0" encoding="utf-8"?>
<ds:datastoreItem xmlns:ds="http://schemas.openxmlformats.org/officeDocument/2006/customXml" ds:itemID="{4CAE8237-6E7F-47CD-ACE3-3C3CE99808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4347</TotalTime>
  <Words>911</Words>
  <Application>Microsoft Macintosh PowerPoint</Application>
  <PresentationFormat>On-screen Show (4:3)</PresentationFormat>
  <Paragraphs>215</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8</vt:i4>
      </vt:variant>
    </vt:vector>
  </HeadingPairs>
  <TitlesOfParts>
    <vt:vector size="14" baseType="lpstr">
      <vt:lpstr>Arial</vt:lpstr>
      <vt:lpstr>Calibri</vt:lpstr>
      <vt:lpstr>Calibri Light</vt:lpstr>
      <vt:lpstr>Office Theme</vt:lpstr>
      <vt:lpstr>CS ChemDraw Drawing</vt:lpstr>
      <vt:lpstr>Worksheet</vt:lpstr>
      <vt:lpstr>paT2 and pgT2</vt:lpstr>
      <vt:lpstr>paT2: Out-of-plane (OOP) information</vt:lpstr>
      <vt:lpstr>PowerPoint Presentation</vt:lpstr>
      <vt:lpstr>pg3T2: Out-of-plane (OOP) information</vt:lpstr>
      <vt:lpstr>PowerPoint Presentation</vt:lpstr>
      <vt:lpstr>Qualitative comparison between paT2 and pg3T2 in the alkyl stacking direction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paT2</dc:title>
  <dc:creator>Giovannitti, Alexander</dc:creator>
  <cp:lastModifiedBy>Siemons, Nick</cp:lastModifiedBy>
  <cp:revision>62</cp:revision>
  <dcterms:created xsi:type="dcterms:W3CDTF">2020-02-06T23:45:33Z</dcterms:created>
  <dcterms:modified xsi:type="dcterms:W3CDTF">2020-02-26T07:45:46Z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0x010100ED454574FFA5DC44B514D94D7091F8FA</vt:lpwstr>
  </property>
</Properties>
</file>