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iovannitti" initials="AG" lastIdx="1" clrIdx="0">
    <p:extLst>
      <p:ext uri="{19B8F6BF-5375-455C-9EA6-DF929625EA0E}">
        <p15:presenceInfo xmlns:p15="http://schemas.microsoft.com/office/powerpoint/2012/main" userId="Alexander Giovanni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D4741-71E8-4746-B2E1-D7F204F03D4B}" v="5" dt="2020-02-07T19:13:3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iovannitti" userId="9cb16d76-0fca-4020-ae10-48908ecf15cc" providerId="ADAL" clId="{AC2D4741-71E8-4746-B2E1-D7F204F03D4B}"/>
    <pc:docChg chg="custSel modSld">
      <pc:chgData name="Alexander Giovannitti" userId="9cb16d76-0fca-4020-ae10-48908ecf15cc" providerId="ADAL" clId="{AC2D4741-71E8-4746-B2E1-D7F204F03D4B}" dt="2020-02-07T19:13:53.679" v="78" actId="20577"/>
      <pc:docMkLst>
        <pc:docMk/>
      </pc:docMkLst>
      <pc:sldChg chg="modSp mod">
        <pc:chgData name="Alexander Giovannitti" userId="9cb16d76-0fca-4020-ae10-48908ecf15cc" providerId="ADAL" clId="{AC2D4741-71E8-4746-B2E1-D7F204F03D4B}" dt="2020-02-07T19:13:53.679" v="78" actId="20577"/>
        <pc:sldMkLst>
          <pc:docMk/>
          <pc:sldMk cId="3904899164" sldId="256"/>
        </pc:sldMkLst>
        <pc:spChg chg="mod">
          <ac:chgData name="Alexander Giovannitti" userId="9cb16d76-0fca-4020-ae10-48908ecf15cc" providerId="ADAL" clId="{AC2D4741-71E8-4746-B2E1-D7F204F03D4B}" dt="2020-02-07T19:13:53.679" v="78" actId="20577"/>
          <ac:spMkLst>
            <pc:docMk/>
            <pc:sldMk cId="3904899164" sldId="256"/>
            <ac:spMk id="3" creationId="{F22DD7C6-CF6E-4FE1-962A-A340AC71556B}"/>
          </ac:spMkLst>
        </pc:spChg>
      </pc:sldChg>
      <pc:sldChg chg="delSp modSp mod">
        <pc:chgData name="Alexander Giovannitti" userId="9cb16d76-0fca-4020-ae10-48908ecf15cc" providerId="ADAL" clId="{AC2D4741-71E8-4746-B2E1-D7F204F03D4B}" dt="2020-02-07T19:13:40.623" v="45" actId="1076"/>
        <pc:sldMkLst>
          <pc:docMk/>
          <pc:sldMk cId="3286443925" sldId="257"/>
        </pc:sldMkLst>
        <pc:spChg chg="mod">
          <ac:chgData name="Alexander Giovannitti" userId="9cb16d76-0fca-4020-ae10-48908ecf15cc" providerId="ADAL" clId="{AC2D4741-71E8-4746-B2E1-D7F204F03D4B}" dt="2020-02-07T19:13:40.623" v="45" actId="1076"/>
          <ac:spMkLst>
            <pc:docMk/>
            <pc:sldMk cId="3286443925" sldId="257"/>
            <ac:spMk id="28" creationId="{82B7E2A5-EE3D-41D3-A900-8135D6F97CC8}"/>
          </ac:spMkLst>
        </pc:spChg>
        <pc:spChg chg="del mod">
          <ac:chgData name="Alexander Giovannitti" userId="9cb16d76-0fca-4020-ae10-48908ecf15cc" providerId="ADAL" clId="{AC2D4741-71E8-4746-B2E1-D7F204F03D4B}" dt="2020-02-07T19:13:34.890" v="43"/>
          <ac:spMkLst>
            <pc:docMk/>
            <pc:sldMk cId="3286443925" sldId="257"/>
            <ac:spMk id="29" creationId="{44CBD371-5254-4A3A-B690-90EDF14AD28E}"/>
          </ac:spMkLst>
        </pc:spChg>
        <pc:spChg chg="del mod">
          <ac:chgData name="Alexander Giovannitti" userId="9cb16d76-0fca-4020-ae10-48908ecf15cc" providerId="ADAL" clId="{AC2D4741-71E8-4746-B2E1-D7F204F03D4B}" dt="2020-02-07T19:13:34.887" v="41"/>
          <ac:spMkLst>
            <pc:docMk/>
            <pc:sldMk cId="3286443925" sldId="257"/>
            <ac:spMk id="30" creationId="{E63108E2-2BF1-4251-A2C9-A56A2FCF8117}"/>
          </ac:spMkLst>
        </pc:spChg>
        <pc:graphicFrameChg chg="mod modGraphic">
          <ac:chgData name="Alexander Giovannitti" userId="9cb16d76-0fca-4020-ae10-48908ecf15cc" providerId="ADAL" clId="{AC2D4741-71E8-4746-B2E1-D7F204F03D4B}" dt="2020-02-07T19:13:40.623" v="45" actId="1076"/>
          <ac:graphicFrameMkLst>
            <pc:docMk/>
            <pc:sldMk cId="3286443925" sldId="257"/>
            <ac:graphicFrameMk id="25" creationId="{DBFDED9E-8827-4FFA-B184-38F8C1129CFD}"/>
          </ac:graphicFrameMkLst>
        </pc:graphicFrameChg>
        <pc:graphicFrameChg chg="mod">
          <ac:chgData name="Alexander Giovannitti" userId="9cb16d76-0fca-4020-ae10-48908ecf15cc" providerId="ADAL" clId="{AC2D4741-71E8-4746-B2E1-D7F204F03D4B}" dt="2020-02-07T19:13:40.623" v="45" actId="1076"/>
          <ac:graphicFrameMkLst>
            <pc:docMk/>
            <pc:sldMk cId="3286443925" sldId="257"/>
            <ac:graphicFrameMk id="27" creationId="{43DAA0FF-7240-4E25-AA90-4B23E1ABEFE6}"/>
          </ac:graphicFrameMkLst>
        </pc:graphicFrameChg>
      </pc:sldChg>
      <pc:sldChg chg="delSp modSp mod">
        <pc:chgData name="Alexander Giovannitti" userId="9cb16d76-0fca-4020-ae10-48908ecf15cc" providerId="ADAL" clId="{AC2D4741-71E8-4746-B2E1-D7F204F03D4B}" dt="2020-02-07T19:12:54.569" v="26"/>
        <pc:sldMkLst>
          <pc:docMk/>
          <pc:sldMk cId="752082406" sldId="258"/>
        </pc:sldMkLst>
        <pc:spChg chg="del mod">
          <ac:chgData name="Alexander Giovannitti" userId="9cb16d76-0fca-4020-ae10-48908ecf15cc" providerId="ADAL" clId="{AC2D4741-71E8-4746-B2E1-D7F204F03D4B}" dt="2020-02-07T19:12:54.569" v="26"/>
          <ac:spMkLst>
            <pc:docMk/>
            <pc:sldMk cId="752082406" sldId="258"/>
            <ac:spMk id="9" creationId="{C33C1FED-3960-4488-BAB0-5E510028887C}"/>
          </ac:spMkLst>
        </pc:spChg>
        <pc:spChg chg="mod">
          <ac:chgData name="Alexander Giovannitti" userId="9cb16d76-0fca-4020-ae10-48908ecf15cc" providerId="ADAL" clId="{AC2D4741-71E8-4746-B2E1-D7F204F03D4B}" dt="2020-02-07T19:12:51.910" v="21" actId="1076"/>
          <ac:spMkLst>
            <pc:docMk/>
            <pc:sldMk cId="752082406" sldId="258"/>
            <ac:spMk id="21" creationId="{1406DB43-D689-45BB-9301-82F52D33FADE}"/>
          </ac:spMkLst>
        </pc:spChg>
        <pc:spChg chg="del mod">
          <ac:chgData name="Alexander Giovannitti" userId="9cb16d76-0fca-4020-ae10-48908ecf15cc" providerId="ADAL" clId="{AC2D4741-71E8-4746-B2E1-D7F204F03D4B}" dt="2020-02-07T19:12:54.567" v="24"/>
          <ac:spMkLst>
            <pc:docMk/>
            <pc:sldMk cId="752082406" sldId="258"/>
            <ac:spMk id="27" creationId="{DCB17496-A867-466B-BF71-7C72E3C96C0E}"/>
          </ac:spMkLst>
        </pc:spChg>
        <pc:graphicFrameChg chg="mod modGraphic">
          <ac:chgData name="Alexander Giovannitti" userId="9cb16d76-0fca-4020-ae10-48908ecf15cc" providerId="ADAL" clId="{AC2D4741-71E8-4746-B2E1-D7F204F03D4B}" dt="2020-02-07T19:12:51.910" v="21" actId="1076"/>
          <ac:graphicFrameMkLst>
            <pc:docMk/>
            <pc:sldMk cId="752082406" sldId="258"/>
            <ac:graphicFrameMk id="19" creationId="{E35D0B0A-6460-488B-A338-67AD24B04323}"/>
          </ac:graphicFrameMkLst>
        </pc:graphicFrameChg>
        <pc:graphicFrameChg chg="mod">
          <ac:chgData name="Alexander Giovannitti" userId="9cb16d76-0fca-4020-ae10-48908ecf15cc" providerId="ADAL" clId="{AC2D4741-71E8-4746-B2E1-D7F204F03D4B}" dt="2020-02-07T19:12:54.246" v="22" actId="1076"/>
          <ac:graphicFrameMkLst>
            <pc:docMk/>
            <pc:sldMk cId="752082406" sldId="258"/>
            <ac:graphicFrameMk id="20" creationId="{0ACD9BC1-E45C-4178-9FDC-21A619EDA544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1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AD76-78BD-4DD4-B917-3C581A37BE2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A779-8D94-456B-8270-D2EF2120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D1E-0863-433A-AD76-12CF0F94B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paT2 and pgT2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D7C6-CF6E-4FE1-962A-A340AC715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Polymer series pXT2</a:t>
            </a:r>
          </a:p>
          <a:p>
            <a:r>
              <a:rPr lang="en-US" dirty="0"/>
              <a:t>Beamline 11-3</a:t>
            </a:r>
          </a:p>
          <a:p>
            <a:r>
              <a:rPr lang="en-US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390489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592-E439-460C-B408-193276B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GIWAXS p</a:t>
            </a:r>
            <a:r>
              <a:rPr lang="en-US" b="1" dirty="0"/>
              <a:t>a</a:t>
            </a:r>
            <a:r>
              <a:rPr lang="en-US" dirty="0"/>
              <a:t>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87F44-A1CA-4CED-A0E1-95C507932081}"/>
              </a:ext>
            </a:extLst>
          </p:cNvPr>
          <p:cNvSpPr txBox="1"/>
          <p:nvPr/>
        </p:nvSpPr>
        <p:spPr>
          <a:xfrm>
            <a:off x="1006572" y="342297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cast from 10mg/mL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6168E-B7E9-4164-B80A-5515FCA3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0" y="3766807"/>
            <a:ext cx="3703082" cy="2812468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5D9C0C9-667F-4231-B0FD-B42FE7DF6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659430"/>
              </p:ext>
            </p:extLst>
          </p:nvPr>
        </p:nvGraphicFramePr>
        <p:xfrm>
          <a:off x="3310072" y="3633166"/>
          <a:ext cx="407035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4" imgW="4070880" imgH="3079080" progId="Origin95.Graph">
                  <p:embed/>
                </p:oleObj>
              </mc:Choice>
              <mc:Fallback>
                <p:oleObj name="Graph" r:id="rId4" imgW="4070880" imgH="3079080" progId="Origin95.Graph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5D9C0C9-667F-4231-B0FD-B42FE7DF6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0072" y="3633166"/>
                        <a:ext cx="4070350" cy="307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37E62D4-2F56-491E-9663-06876C58CA3C}"/>
              </a:ext>
            </a:extLst>
          </p:cNvPr>
          <p:cNvSpPr txBox="1"/>
          <p:nvPr/>
        </p:nvSpPr>
        <p:spPr>
          <a:xfrm>
            <a:off x="4458809" y="1086630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29DD4-6F64-471C-AD67-45031CA2F6E0}"/>
              </a:ext>
            </a:extLst>
          </p:cNvPr>
          <p:cNvSpPr txBox="1"/>
          <p:nvPr/>
        </p:nvSpPr>
        <p:spPr>
          <a:xfrm>
            <a:off x="4829618" y="2325641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8ED0E-6B51-4AE6-8AB4-2BE055E46D19}"/>
              </a:ext>
            </a:extLst>
          </p:cNvPr>
          <p:cNvSpPr txBox="1"/>
          <p:nvPr/>
        </p:nvSpPr>
        <p:spPr>
          <a:xfrm>
            <a:off x="5198734" y="2105955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913E-22E9-4CF6-844A-5345C3D5F51D}"/>
              </a:ext>
            </a:extLst>
          </p:cNvPr>
          <p:cNvSpPr txBox="1"/>
          <p:nvPr/>
        </p:nvSpPr>
        <p:spPr>
          <a:xfrm>
            <a:off x="5569247" y="2506982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20FC6-32CB-43AE-9580-533099D1C598}"/>
              </a:ext>
            </a:extLst>
          </p:cNvPr>
          <p:cNvSpPr txBox="1"/>
          <p:nvPr/>
        </p:nvSpPr>
        <p:spPr>
          <a:xfrm>
            <a:off x="5904094" y="2368482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BD88B-567D-43C3-A7FF-491E6353441F}"/>
              </a:ext>
            </a:extLst>
          </p:cNvPr>
          <p:cNvSpPr txBox="1"/>
          <p:nvPr/>
        </p:nvSpPr>
        <p:spPr>
          <a:xfrm>
            <a:off x="6506426" y="2272052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79F47-0970-432A-AEE5-D53DE9657EB5}"/>
              </a:ext>
            </a:extLst>
          </p:cNvPr>
          <p:cNvSpPr txBox="1"/>
          <p:nvPr/>
        </p:nvSpPr>
        <p:spPr>
          <a:xfrm>
            <a:off x="4435743" y="4583109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EC24A3-4F7C-4308-906F-C8DD6EED7185}"/>
              </a:ext>
            </a:extLst>
          </p:cNvPr>
          <p:cNvSpPr txBox="1"/>
          <p:nvPr/>
        </p:nvSpPr>
        <p:spPr>
          <a:xfrm>
            <a:off x="6119135" y="4459925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DF15CC8-B911-42D4-B5AB-BA10488BB1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005440"/>
              </p:ext>
            </p:extLst>
          </p:nvPr>
        </p:nvGraphicFramePr>
        <p:xfrm>
          <a:off x="3345026" y="919990"/>
          <a:ext cx="407035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6" imgW="4070880" imgH="3079080" progId="Origin95.Graph">
                  <p:embed/>
                </p:oleObj>
              </mc:Choice>
              <mc:Fallback>
                <p:oleObj name="Graph" r:id="rId6" imgW="4070880" imgH="3079080" progId="Origin95.Graph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DF15CC8-B911-42D4-B5AB-BA10488BB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5026" y="919990"/>
                        <a:ext cx="4070350" cy="307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DBFDED9E-8827-4FFA-B184-38F8C1129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1894"/>
              </p:ext>
            </p:extLst>
          </p:nvPr>
        </p:nvGraphicFramePr>
        <p:xfrm>
          <a:off x="7336232" y="1164963"/>
          <a:ext cx="164600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36">
                  <a:extLst>
                    <a:ext uri="{9D8B030D-6E8A-4147-A177-3AD203B41FA5}">
                      <a16:colId xmlns:a16="http://schemas.microsoft.com/office/drawing/2014/main" val="3724676986"/>
                    </a:ext>
                  </a:extLst>
                </a:gridCol>
                <a:gridCol w="884573">
                  <a:extLst>
                    <a:ext uri="{9D8B030D-6E8A-4147-A177-3AD203B41FA5}">
                      <a16:colId xmlns:a16="http://schemas.microsoft.com/office/drawing/2014/main" val="1114110665"/>
                    </a:ext>
                  </a:extLst>
                </a:gridCol>
              </a:tblGrid>
              <a:tr h="2619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qz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920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1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0.26 (24.1 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8875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2 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70847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3 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76129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4 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5848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5 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51568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6 (pi-pi)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(3.81 nm)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50352"/>
                  </a:ext>
                </a:extLst>
              </a:tr>
            </a:tbl>
          </a:graphicData>
        </a:graphic>
      </p:graphicFrame>
      <p:graphicFrame>
        <p:nvGraphicFramePr>
          <p:cNvPr id="27" name="Table 25">
            <a:extLst>
              <a:ext uri="{FF2B5EF4-FFF2-40B4-BE49-F238E27FC236}">
                <a16:creationId xmlns:a16="http://schemas.microsoft.com/office/drawing/2014/main" id="{43DAA0FF-7240-4E25-AA90-4B23E1AB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09787"/>
              </p:ext>
            </p:extLst>
          </p:nvPr>
        </p:nvGraphicFramePr>
        <p:xfrm>
          <a:off x="7329098" y="4138466"/>
          <a:ext cx="137434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65">
                  <a:extLst>
                    <a:ext uri="{9D8B030D-6E8A-4147-A177-3AD203B41FA5}">
                      <a16:colId xmlns:a16="http://schemas.microsoft.com/office/drawing/2014/main" val="3724676986"/>
                    </a:ext>
                  </a:extLst>
                </a:gridCol>
                <a:gridCol w="738579">
                  <a:extLst>
                    <a:ext uri="{9D8B030D-6E8A-4147-A177-3AD203B41FA5}">
                      <a16:colId xmlns:a16="http://schemas.microsoft.com/office/drawing/2014/main" val="1114110665"/>
                    </a:ext>
                  </a:extLst>
                </a:gridCol>
              </a:tblGrid>
              <a:tr h="2619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qxy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920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8875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708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2B7E2A5-EE3D-41D3-A900-8135D6F97CC8}"/>
              </a:ext>
            </a:extLst>
          </p:cNvPr>
          <p:cNvSpPr txBox="1"/>
          <p:nvPr/>
        </p:nvSpPr>
        <p:spPr>
          <a:xfrm>
            <a:off x="7226258" y="641743"/>
            <a:ext cx="183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Peak assignment need to be confirmed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14684F2-F8BC-4FDD-A15F-01F1714FC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17206"/>
              </p:ext>
            </p:extLst>
          </p:nvPr>
        </p:nvGraphicFramePr>
        <p:xfrm>
          <a:off x="1304925" y="1755775"/>
          <a:ext cx="12969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S ChemDraw Drawing" r:id="rId8" imgW="1296702" imgH="869803" progId="ChemDraw.Document.6.0">
                  <p:embed/>
                </p:oleObj>
              </mc:Choice>
              <mc:Fallback>
                <p:oleObj name="CS ChemDraw Drawing" r:id="rId8" imgW="1296702" imgH="869803" progId="ChemDraw.Document.6.0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214684F2-F8BC-4FDD-A15F-01F1714FC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4925" y="1755775"/>
                        <a:ext cx="1296988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B9271B-B27C-4FE5-8C35-3CA8E086B43E}"/>
              </a:ext>
            </a:extLst>
          </p:cNvPr>
          <p:cNvCxnSpPr>
            <a:cxnSpLocks/>
          </p:cNvCxnSpPr>
          <p:nvPr/>
        </p:nvCxnSpPr>
        <p:spPr>
          <a:xfrm flipH="1">
            <a:off x="4605616" y="4688014"/>
            <a:ext cx="256178" cy="17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D2168D-F919-4209-B94C-41B5164EF0DD}"/>
              </a:ext>
            </a:extLst>
          </p:cNvPr>
          <p:cNvSpPr txBox="1"/>
          <p:nvPr/>
        </p:nvSpPr>
        <p:spPr>
          <a:xfrm>
            <a:off x="4452450" y="3826240"/>
            <a:ext cx="2560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feature is hard to tell if it is a peak coming from the polymer because it’s too close to the beam stop and seems to be originating from bleeding of the incident beam</a:t>
            </a:r>
          </a:p>
        </p:txBody>
      </p:sp>
    </p:spTree>
    <p:extLst>
      <p:ext uri="{BB962C8B-B14F-4D97-AF65-F5344CB8AC3E}">
        <p14:creationId xmlns:p14="http://schemas.microsoft.com/office/powerpoint/2010/main" val="328644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592-E439-460C-B408-193276B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GIWAXS p</a:t>
            </a:r>
            <a:r>
              <a:rPr lang="en-US" b="1" dirty="0"/>
              <a:t>g</a:t>
            </a:r>
            <a:r>
              <a:rPr lang="en-US" dirty="0"/>
              <a:t>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87F44-A1CA-4CED-A0E1-95C507932081}"/>
              </a:ext>
            </a:extLst>
          </p:cNvPr>
          <p:cNvSpPr txBox="1"/>
          <p:nvPr/>
        </p:nvSpPr>
        <p:spPr>
          <a:xfrm>
            <a:off x="495963" y="316303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cast from 10mg/mL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711B2CA-BDC8-4368-BA71-C7C600E22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935"/>
              </p:ext>
            </p:extLst>
          </p:nvPr>
        </p:nvGraphicFramePr>
        <p:xfrm>
          <a:off x="3402969" y="3534970"/>
          <a:ext cx="407035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Graph" r:id="rId3" imgW="4070880" imgH="3079080" progId="Origin95.Graph">
                  <p:embed/>
                </p:oleObj>
              </mc:Choice>
              <mc:Fallback>
                <p:oleObj name="Graph" r:id="rId3" imgW="4070880" imgH="307908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711B2CA-BDC8-4368-BA71-C7C600E223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969" y="3534970"/>
                        <a:ext cx="4070350" cy="307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84EE06-74C5-4E3F-8C96-B9BCB220B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01220"/>
              </p:ext>
            </p:extLst>
          </p:nvPr>
        </p:nvGraphicFramePr>
        <p:xfrm>
          <a:off x="3339207" y="784627"/>
          <a:ext cx="407035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Graph" r:id="rId5" imgW="4070880" imgH="3079080" progId="Origin95.Graph">
                  <p:embed/>
                </p:oleObj>
              </mc:Choice>
              <mc:Fallback>
                <p:oleObj name="Graph" r:id="rId5" imgW="4070880" imgH="307908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084EE06-74C5-4E3F-8C96-B9BCB220B2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9207" y="784627"/>
                        <a:ext cx="4070350" cy="307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50F1B0E-14D2-487E-9732-8DC5A37D612A}"/>
              </a:ext>
            </a:extLst>
          </p:cNvPr>
          <p:cNvSpPr txBox="1"/>
          <p:nvPr/>
        </p:nvSpPr>
        <p:spPr>
          <a:xfrm>
            <a:off x="4632016" y="1002741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C15F3-A858-4723-A74D-5B642CE5B5D6}"/>
              </a:ext>
            </a:extLst>
          </p:cNvPr>
          <p:cNvSpPr txBox="1"/>
          <p:nvPr/>
        </p:nvSpPr>
        <p:spPr>
          <a:xfrm>
            <a:off x="5127953" y="2155806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7C539-1BFE-404C-B829-4C4429DB1B43}"/>
              </a:ext>
            </a:extLst>
          </p:cNvPr>
          <p:cNvSpPr txBox="1"/>
          <p:nvPr/>
        </p:nvSpPr>
        <p:spPr>
          <a:xfrm>
            <a:off x="5625032" y="2127803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42C6F-8E33-4C47-A951-D28F269D34BE}"/>
              </a:ext>
            </a:extLst>
          </p:cNvPr>
          <p:cNvSpPr txBox="1"/>
          <p:nvPr/>
        </p:nvSpPr>
        <p:spPr>
          <a:xfrm>
            <a:off x="6492699" y="1913078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3C00-4DF8-4A1F-B5C2-3BC99819939C}"/>
              </a:ext>
            </a:extLst>
          </p:cNvPr>
          <p:cNvSpPr txBox="1"/>
          <p:nvPr/>
        </p:nvSpPr>
        <p:spPr>
          <a:xfrm>
            <a:off x="4455904" y="1774579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graphicFrame>
        <p:nvGraphicFramePr>
          <p:cNvPr id="19" name="Table 25">
            <a:extLst>
              <a:ext uri="{FF2B5EF4-FFF2-40B4-BE49-F238E27FC236}">
                <a16:creationId xmlns:a16="http://schemas.microsoft.com/office/drawing/2014/main" id="{E35D0B0A-6460-488B-A338-67AD24B04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54049"/>
              </p:ext>
            </p:extLst>
          </p:nvPr>
        </p:nvGraphicFramePr>
        <p:xfrm>
          <a:off x="7386135" y="573891"/>
          <a:ext cx="170977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005">
                  <a:extLst>
                    <a:ext uri="{9D8B030D-6E8A-4147-A177-3AD203B41FA5}">
                      <a16:colId xmlns:a16="http://schemas.microsoft.com/office/drawing/2014/main" val="3724676986"/>
                    </a:ext>
                  </a:extLst>
                </a:gridCol>
                <a:gridCol w="906766">
                  <a:extLst>
                    <a:ext uri="{9D8B030D-6E8A-4147-A177-3AD203B41FA5}">
                      <a16:colId xmlns:a16="http://schemas.microsoft.com/office/drawing/2014/main" val="1114110665"/>
                    </a:ext>
                  </a:extLst>
                </a:gridCol>
              </a:tblGrid>
              <a:tr h="2619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qz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920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Yoneda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 peak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8875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2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(17.2 nm)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70847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3 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76129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4 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5848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 (400)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51568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 pi-pi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1.683 (3.73 nm)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50352"/>
                  </a:ext>
                </a:extLst>
              </a:tr>
            </a:tbl>
          </a:graphicData>
        </a:graphic>
      </p:graphicFrame>
      <p:graphicFrame>
        <p:nvGraphicFramePr>
          <p:cNvPr id="20" name="Table 25">
            <a:extLst>
              <a:ext uri="{FF2B5EF4-FFF2-40B4-BE49-F238E27FC236}">
                <a16:creationId xmlns:a16="http://schemas.microsoft.com/office/drawing/2014/main" id="{0ACD9BC1-E45C-4178-9FDC-21A619ED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27596"/>
              </p:ext>
            </p:extLst>
          </p:nvPr>
        </p:nvGraphicFramePr>
        <p:xfrm>
          <a:off x="7402610" y="4337577"/>
          <a:ext cx="167068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50">
                  <a:extLst>
                    <a:ext uri="{9D8B030D-6E8A-4147-A177-3AD203B41FA5}">
                      <a16:colId xmlns:a16="http://schemas.microsoft.com/office/drawing/2014/main" val="3724676986"/>
                    </a:ext>
                  </a:extLst>
                </a:gridCol>
                <a:gridCol w="897832">
                  <a:extLst>
                    <a:ext uri="{9D8B030D-6E8A-4147-A177-3AD203B41FA5}">
                      <a16:colId xmlns:a16="http://schemas.microsoft.com/office/drawing/2014/main" val="1114110665"/>
                    </a:ext>
                  </a:extLst>
                </a:gridCol>
              </a:tblGrid>
              <a:tr h="2619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qxy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920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88753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70847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3 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(most possibly backbone repeat)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3729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598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406DB43-D689-45BB-9301-82F52D33FADE}"/>
              </a:ext>
            </a:extLst>
          </p:cNvPr>
          <p:cNvSpPr txBox="1"/>
          <p:nvPr/>
        </p:nvSpPr>
        <p:spPr>
          <a:xfrm>
            <a:off x="7276161" y="50671"/>
            <a:ext cx="183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Peak assignment need to be confirmed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2253B-7429-4759-905C-07D9980AA1BF}"/>
              </a:ext>
            </a:extLst>
          </p:cNvPr>
          <p:cNvSpPr txBox="1"/>
          <p:nvPr/>
        </p:nvSpPr>
        <p:spPr>
          <a:xfrm>
            <a:off x="6152244" y="2110190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7AC27-7CB3-4FB8-93E3-BA96B7CC9473}"/>
              </a:ext>
            </a:extLst>
          </p:cNvPr>
          <p:cNvSpPr txBox="1"/>
          <p:nvPr/>
        </p:nvSpPr>
        <p:spPr>
          <a:xfrm>
            <a:off x="4658514" y="4717546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C2FDB0-3022-4EB8-B293-54B11E12F83F}"/>
              </a:ext>
            </a:extLst>
          </p:cNvPr>
          <p:cNvSpPr txBox="1"/>
          <p:nvPr/>
        </p:nvSpPr>
        <p:spPr>
          <a:xfrm>
            <a:off x="5331417" y="4219881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555BB0-7149-47D7-BB49-DEEDE77A8C29}"/>
              </a:ext>
            </a:extLst>
          </p:cNvPr>
          <p:cNvSpPr txBox="1"/>
          <p:nvPr/>
        </p:nvSpPr>
        <p:spPr>
          <a:xfrm>
            <a:off x="6354738" y="4828042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CC1C9-8E6A-4278-BB90-08B89AC8DF23}"/>
              </a:ext>
            </a:extLst>
          </p:cNvPr>
          <p:cNvSpPr txBox="1"/>
          <p:nvPr/>
        </p:nvSpPr>
        <p:spPr>
          <a:xfrm>
            <a:off x="4455904" y="4579047"/>
            <a:ext cx="29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6878F0C-B5FB-4453-8C4A-8229E0F2A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575343"/>
              </p:ext>
            </p:extLst>
          </p:nvPr>
        </p:nvGraphicFramePr>
        <p:xfrm>
          <a:off x="982906" y="1707160"/>
          <a:ext cx="19431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S ChemDraw Drawing" r:id="rId7" imgW="1942755" imgH="970529" progId="ChemDraw.Document.6.0">
                  <p:embed/>
                </p:oleObj>
              </mc:Choice>
              <mc:Fallback>
                <p:oleObj name="CS ChemDraw Drawing" r:id="rId7" imgW="1942755" imgH="970529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6878F0C-B5FB-4453-8C4A-8229E0F2A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2906" y="1707160"/>
                        <a:ext cx="1943100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2B68B9E1-4B09-454D-9E57-20F6CA68E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09" y="3770714"/>
            <a:ext cx="3602799" cy="276025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A317DE-39E7-49B4-8EB6-63438D067083}"/>
              </a:ext>
            </a:extLst>
          </p:cNvPr>
          <p:cNvCxnSpPr>
            <a:cxnSpLocks/>
          </p:cNvCxnSpPr>
          <p:nvPr/>
        </p:nvCxnSpPr>
        <p:spPr>
          <a:xfrm>
            <a:off x="4454694" y="847445"/>
            <a:ext cx="153166" cy="98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FDC145-F07B-4F3E-B208-FFE892456E20}"/>
              </a:ext>
            </a:extLst>
          </p:cNvPr>
          <p:cNvSpPr txBox="1"/>
          <p:nvPr/>
        </p:nvSpPr>
        <p:spPr>
          <a:xfrm>
            <a:off x="3912038" y="81534"/>
            <a:ext cx="3257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Peak 1 here is most possibly the </a:t>
            </a:r>
            <a:r>
              <a:rPr lang="en-US" sz="1000" dirty="0" err="1">
                <a:solidFill>
                  <a:schemeClr val="accent2"/>
                </a:solidFill>
              </a:rPr>
              <a:t>Yoneda</a:t>
            </a:r>
            <a:r>
              <a:rPr lang="en-US" sz="1000" dirty="0">
                <a:solidFill>
                  <a:schemeClr val="accent2"/>
                </a:solidFill>
              </a:rPr>
              <a:t> peak, which is due to total reflection of the incident beam on the surface of the polymer and is not a polymer feature. The q value of this peaks matches very closely the expected peak position of the </a:t>
            </a:r>
            <a:r>
              <a:rPr lang="en-US" sz="1000" dirty="0" err="1">
                <a:solidFill>
                  <a:schemeClr val="accent2"/>
                </a:solidFill>
              </a:rPr>
              <a:t>Yoneda</a:t>
            </a:r>
            <a:r>
              <a:rPr lang="en-US" sz="1000" dirty="0">
                <a:solidFill>
                  <a:schemeClr val="accent2"/>
                </a:solidFill>
              </a:rPr>
              <a:t> peak (q ~0.22)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4C82FF-6211-4217-9ABE-D86300B41B4C}"/>
              </a:ext>
            </a:extLst>
          </p:cNvPr>
          <p:cNvCxnSpPr>
            <a:cxnSpLocks/>
          </p:cNvCxnSpPr>
          <p:nvPr/>
        </p:nvCxnSpPr>
        <p:spPr>
          <a:xfrm flipH="1">
            <a:off x="1315098" y="5407702"/>
            <a:ext cx="677440" cy="34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45166-A4B1-48F6-9567-83BB158FFE06}"/>
              </a:ext>
            </a:extLst>
          </p:cNvPr>
          <p:cNvSpPr txBox="1"/>
          <p:nvPr/>
        </p:nvSpPr>
        <p:spPr>
          <a:xfrm>
            <a:off x="1884008" y="4882901"/>
            <a:ext cx="87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This tiny peak in intensity is the </a:t>
            </a:r>
            <a:r>
              <a:rPr lang="en-US" sz="800" dirty="0" err="1">
                <a:solidFill>
                  <a:schemeClr val="accent2"/>
                </a:solidFill>
              </a:rPr>
              <a:t>Yoneda</a:t>
            </a:r>
            <a:r>
              <a:rPr lang="en-US" sz="800" dirty="0">
                <a:solidFill>
                  <a:schemeClr val="accent2"/>
                </a:solidFill>
              </a:rPr>
              <a:t> peak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91CD83-822E-44F3-B1C8-6A3613AE5F42}"/>
              </a:ext>
            </a:extLst>
          </p:cNvPr>
          <p:cNvCxnSpPr>
            <a:cxnSpLocks/>
            <a:endCxn id="26" idx="2"/>
          </p:cNvCxnSpPr>
          <p:nvPr/>
        </p:nvCxnSpPr>
        <p:spPr>
          <a:xfrm flipH="1">
            <a:off x="4602712" y="4262456"/>
            <a:ext cx="370848" cy="59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F9BE19-D1A7-4E9B-9F93-B130A1145CE3}"/>
              </a:ext>
            </a:extLst>
          </p:cNvPr>
          <p:cNvSpPr txBox="1"/>
          <p:nvPr/>
        </p:nvSpPr>
        <p:spPr>
          <a:xfrm>
            <a:off x="4471552" y="3862346"/>
            <a:ext cx="213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Peak here probably comes from the same feature as in paT2</a:t>
            </a:r>
          </a:p>
        </p:txBody>
      </p:sp>
    </p:spTree>
    <p:extLst>
      <p:ext uri="{BB962C8B-B14F-4D97-AF65-F5344CB8AC3E}">
        <p14:creationId xmlns:p14="http://schemas.microsoft.com/office/powerpoint/2010/main" val="75208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54574FFA5DC44B514D94D7091F8FA" ma:contentTypeVersion="12" ma:contentTypeDescription="Create a new document." ma:contentTypeScope="" ma:versionID="9bf3cd9299ef2748c6c5b6ea7ca55ed3">
  <xsd:schema xmlns:xsd="http://www.w3.org/2001/XMLSchema" xmlns:xs="http://www.w3.org/2001/XMLSchema" xmlns:p="http://schemas.microsoft.com/office/2006/metadata/properties" xmlns:ns3="caeb4049-a85f-4ea2-b72b-d9fc347555f3" xmlns:ns4="3e0689e2-b99d-46ce-a2c9-1dbe8359f9a3" targetNamespace="http://schemas.microsoft.com/office/2006/metadata/properties" ma:root="true" ma:fieldsID="79dec376e021996c791b407033dd94a2" ns3:_="" ns4:_="">
    <xsd:import namespace="caeb4049-a85f-4ea2-b72b-d9fc347555f3"/>
    <xsd:import namespace="3e0689e2-b99d-46ce-a2c9-1dbe8359f9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b4049-a85f-4ea2-b72b-d9fc34755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689e2-b99d-46ce-a2c9-1dbe8359f9a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E06AD9-29E8-4E83-9ABC-8FF582D9D9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b4049-a85f-4ea2-b72b-d9fc347555f3"/>
    <ds:schemaRef ds:uri="3e0689e2-b99d-46ce-a2c9-1dbe8359f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AE8237-6E7F-47CD-ACE3-3C3CE99808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718BB7-C3C2-4FB9-931E-08642F4C23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260</Words>
  <Application>Microsoft Office PowerPoint</Application>
  <PresentationFormat>On-screen Show (4:3)</PresentationFormat>
  <Paragraphs>75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Graph</vt:lpstr>
      <vt:lpstr>CS ChemDraw Drawing</vt:lpstr>
      <vt:lpstr>paT2 and pgT2</vt:lpstr>
      <vt:lpstr>GIWAXS paT2</vt:lpstr>
      <vt:lpstr>GIWAXS pgT2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paT2</dc:title>
  <dc:creator>Giovannitti, Alexander</dc:creator>
  <cp:lastModifiedBy>Giovannitti, Alexander</cp:lastModifiedBy>
  <cp:revision>10</cp:revision>
  <dcterms:created xsi:type="dcterms:W3CDTF">2020-02-06T23:45:33Z</dcterms:created>
  <dcterms:modified xsi:type="dcterms:W3CDTF">2020-02-07T19:13:55Z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0x010100ED454574FFA5DC44B514D94D7091F8FA</vt:lpwstr>
  </property>
</Properties>
</file>