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3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93"/>
  </p:normalViewPr>
  <p:slideViewPr>
    <p:cSldViewPr snapToGrid="0">
      <p:cViewPr varScale="1">
        <p:scale>
          <a:sx n="86" d="100"/>
          <a:sy n="86" d="100"/>
        </p:scale>
        <p:origin x="105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315F9BFF-D7DC-2448-8D7F-808A7C4CBCDF}" type="datetimeFigureOut">
              <a:rPr lang="en-US" smtClean="0"/>
              <a:t>2/13/25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7FC0AF3-3870-3E40-B4CB-F5CFB3C21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042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F9BFF-D7DC-2448-8D7F-808A7C4CBCDF}" type="datetimeFigureOut">
              <a:rPr lang="en-US" smtClean="0"/>
              <a:t>2/13/25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C0AF3-3870-3E40-B4CB-F5CFB3C21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873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15F9BFF-D7DC-2448-8D7F-808A7C4CBCDF}" type="datetimeFigureOut">
              <a:rPr lang="en-US" smtClean="0"/>
              <a:t>2/13/25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7FC0AF3-3870-3E40-B4CB-F5CFB3C21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5353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15F9BFF-D7DC-2448-8D7F-808A7C4CBCDF}" type="datetimeFigureOut">
              <a:rPr lang="en-US" smtClean="0"/>
              <a:t>2/13/25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7FC0AF3-3870-3E40-B4CB-F5CFB3C217B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386752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15F9BFF-D7DC-2448-8D7F-808A7C4CBCDF}" type="datetimeFigureOut">
              <a:rPr lang="en-US" smtClean="0"/>
              <a:t>2/13/25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7FC0AF3-3870-3E40-B4CB-F5CFB3C21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385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F9BFF-D7DC-2448-8D7F-808A7C4CBCDF}" type="datetimeFigureOut">
              <a:rPr lang="en-US" smtClean="0"/>
              <a:t>2/13/25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C0AF3-3870-3E40-B4CB-F5CFB3C21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0319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F9BFF-D7DC-2448-8D7F-808A7C4CBCDF}" type="datetimeFigureOut">
              <a:rPr lang="en-US" smtClean="0"/>
              <a:t>2/13/25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C0AF3-3870-3E40-B4CB-F5CFB3C21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7599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F9BFF-D7DC-2448-8D7F-808A7C4CBCDF}" type="datetimeFigureOut">
              <a:rPr lang="en-US" smtClean="0"/>
              <a:t>2/13/25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C0AF3-3870-3E40-B4CB-F5CFB3C21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5828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15F9BFF-D7DC-2448-8D7F-808A7C4CBCDF}" type="datetimeFigureOut">
              <a:rPr lang="en-US" smtClean="0"/>
              <a:t>2/13/25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7FC0AF3-3870-3E40-B4CB-F5CFB3C21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563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F9BFF-D7DC-2448-8D7F-808A7C4CBCDF}" type="datetimeFigureOut">
              <a:rPr lang="en-US" smtClean="0"/>
              <a:t>2/13/25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C0AF3-3870-3E40-B4CB-F5CFB3C21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482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15F9BFF-D7DC-2448-8D7F-808A7C4CBCDF}" type="datetimeFigureOut">
              <a:rPr lang="en-US" smtClean="0"/>
              <a:t>2/13/25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7FC0AF3-3870-3E40-B4CB-F5CFB3C21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096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F9BFF-D7DC-2448-8D7F-808A7C4CBCDF}" type="datetimeFigureOut">
              <a:rPr lang="en-US" smtClean="0"/>
              <a:t>2/13/25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C0AF3-3870-3E40-B4CB-F5CFB3C21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750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F9BFF-D7DC-2448-8D7F-808A7C4CBCDF}" type="datetimeFigureOut">
              <a:rPr lang="en-US" smtClean="0"/>
              <a:t>2/13/25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C0AF3-3870-3E40-B4CB-F5CFB3C21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150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F9BFF-D7DC-2448-8D7F-808A7C4CBCDF}" type="datetimeFigureOut">
              <a:rPr lang="en-US" smtClean="0"/>
              <a:t>2/13/25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C0AF3-3870-3E40-B4CB-F5CFB3C21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021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F9BFF-D7DC-2448-8D7F-808A7C4CBCDF}" type="datetimeFigureOut">
              <a:rPr lang="en-US" smtClean="0"/>
              <a:t>2/13/25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C0AF3-3870-3E40-B4CB-F5CFB3C21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906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F9BFF-D7DC-2448-8D7F-808A7C4CBCDF}" type="datetimeFigureOut">
              <a:rPr lang="en-US" smtClean="0"/>
              <a:t>2/13/25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C0AF3-3870-3E40-B4CB-F5CFB3C21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691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F9BFF-D7DC-2448-8D7F-808A7C4CBCDF}" type="datetimeFigureOut">
              <a:rPr lang="en-US" smtClean="0"/>
              <a:t>2/13/25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C0AF3-3870-3E40-B4CB-F5CFB3C21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818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5F9BFF-D7DC-2448-8D7F-808A7C4CBCDF}" type="datetimeFigureOut">
              <a:rPr lang="en-US" smtClean="0"/>
              <a:t>2/13/25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FC0AF3-3870-3E40-B4CB-F5CFB3C217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194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  <p:sldLayoutId id="2147483788" r:id="rId5"/>
    <p:sldLayoutId id="2147483789" r:id="rId6"/>
    <p:sldLayoutId id="2147483790" r:id="rId7"/>
    <p:sldLayoutId id="2147483791" r:id="rId8"/>
    <p:sldLayoutId id="2147483792" r:id="rId9"/>
    <p:sldLayoutId id="2147483793" r:id="rId10"/>
    <p:sldLayoutId id="2147483794" r:id="rId11"/>
    <p:sldLayoutId id="2147483795" r:id="rId12"/>
    <p:sldLayoutId id="2147483796" r:id="rId13"/>
    <p:sldLayoutId id="2147483797" r:id="rId14"/>
    <p:sldLayoutId id="2147483798" r:id="rId15"/>
    <p:sldLayoutId id="2147483799" r:id="rId16"/>
    <p:sldLayoutId id="2147483800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063/5.0129071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AB9DC-C6C9-6FE2-6F57-073A3622DA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>
            <a:normAutofit/>
          </a:bodyPr>
          <a:lstStyle/>
          <a:p>
            <a:pPr algn="ctr"/>
            <a:r>
              <a:rPr lang="en-GB" sz="3600" dirty="0"/>
              <a:t>High-throughput screening of spin states for transition metal complexes with spin-polarized extended tight-binding methods</a:t>
            </a:r>
            <a:endParaRPr lang="en-US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0E3826-8685-66B9-9581-D0028B0F41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28952" y="3012532"/>
            <a:ext cx="9144000" cy="1655762"/>
          </a:xfrm>
        </p:spPr>
        <p:txBody>
          <a:bodyPr>
            <a:normAutofit/>
          </a:bodyPr>
          <a:lstStyle/>
          <a:p>
            <a:pPr algn="ctr"/>
            <a:endParaRPr lang="en-GB" dirty="0">
              <a:effectLst/>
            </a:endParaRPr>
          </a:p>
          <a:p>
            <a:pPr algn="ctr"/>
            <a:r>
              <a:rPr lang="en-GB" sz="1800" dirty="0">
                <a:effectLst/>
              </a:rPr>
              <a:t>Neugebauer H, </a:t>
            </a:r>
            <a:r>
              <a:rPr lang="en-GB" sz="1800" dirty="0" err="1">
                <a:effectLst/>
              </a:rPr>
              <a:t>Bädorf</a:t>
            </a:r>
            <a:r>
              <a:rPr lang="en-GB" sz="1800" dirty="0">
                <a:effectLst/>
              </a:rPr>
              <a:t> B, Ehlert S, Hansen A, Grimme S., Journal of Computational Chemistry. 2023 Oct 15;44(27):2120–9.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0B0715-9023-7BE0-0B21-C2149141CBBB}"/>
              </a:ext>
            </a:extLst>
          </p:cNvPr>
          <p:cNvSpPr txBox="1"/>
          <p:nvPr/>
        </p:nvSpPr>
        <p:spPr>
          <a:xfrm>
            <a:off x="4288221" y="4021963"/>
            <a:ext cx="40254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Joseph Harries Journal Club 14/2/25</a:t>
            </a:r>
          </a:p>
        </p:txBody>
      </p:sp>
    </p:spTree>
    <p:extLst>
      <p:ext uri="{BB962C8B-B14F-4D97-AF65-F5344CB8AC3E}">
        <p14:creationId xmlns:p14="http://schemas.microsoft.com/office/powerpoint/2010/main" val="1022492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E25D5-FB76-5E6C-2F4B-4543C220D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Background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4C230B-1406-9CA7-8B99-A00B1D9C22F0}"/>
              </a:ext>
            </a:extLst>
          </p:cNvPr>
          <p:cNvSpPr txBox="1"/>
          <p:nvPr/>
        </p:nvSpPr>
        <p:spPr>
          <a:xfrm>
            <a:off x="892368" y="2005798"/>
            <a:ext cx="8404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Transition Metal Complexes: Balance of LS and HS depending on CFSE, ligands, </a:t>
            </a:r>
            <a:r>
              <a:rPr lang="en-US" dirty="0" err="1"/>
              <a:t>etc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BC2F4E-64A5-2035-9C4E-0853E1CD7454}"/>
              </a:ext>
            </a:extLst>
          </p:cNvPr>
          <p:cNvSpPr txBox="1"/>
          <p:nvPr/>
        </p:nvSpPr>
        <p:spPr>
          <a:xfrm>
            <a:off x="892368" y="2435876"/>
            <a:ext cx="8913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Organics: majority LS, though HS rarely observed - diradicals and excited states</a:t>
            </a:r>
          </a:p>
        </p:txBody>
      </p:sp>
      <p:pic>
        <p:nvPicPr>
          <p:cNvPr id="1026" name="Picture 2" descr="Energy level schematic showing low-spin and high-spin states of the 3d... | Download Scientific ...">
            <a:extLst>
              <a:ext uri="{FF2B5EF4-FFF2-40B4-BE49-F238E27FC236}">
                <a16:creationId xmlns:a16="http://schemas.microsoft.com/office/drawing/2014/main" id="{C2AF73BB-1460-558B-DEC4-A85166A322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368" y="3298826"/>
            <a:ext cx="3960694" cy="25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igh-mobility semiconducting polymers with different spin ground states |  Nature Communications">
            <a:extLst>
              <a:ext uri="{FF2B5EF4-FFF2-40B4-BE49-F238E27FC236}">
                <a16:creationId xmlns:a16="http://schemas.microsoft.com/office/drawing/2014/main" id="{98F6731C-F734-52B3-5CE5-1390C26C77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7" b="46300"/>
          <a:stretch/>
        </p:blipFill>
        <p:spPr bwMode="auto">
          <a:xfrm>
            <a:off x="5462754" y="3616555"/>
            <a:ext cx="5821819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A3A1851-AF77-41B8-5F9F-B2867068BF03}"/>
              </a:ext>
            </a:extLst>
          </p:cNvPr>
          <p:cNvSpPr txBox="1"/>
          <p:nvPr/>
        </p:nvSpPr>
        <p:spPr>
          <a:xfrm>
            <a:off x="7484559" y="5525094"/>
            <a:ext cx="1778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Resonance!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5357BC2-D979-F15D-4A19-19C5471B3CED}"/>
              </a:ext>
            </a:extLst>
          </p:cNvPr>
          <p:cNvSpPr txBox="1"/>
          <p:nvPr/>
        </p:nvSpPr>
        <p:spPr>
          <a:xfrm>
            <a:off x="5462754" y="5293444"/>
            <a:ext cx="448205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00" b="0" i="0" dirty="0">
                <a:solidFill>
                  <a:srgbClr val="222222"/>
                </a:solidFill>
                <a:effectLst/>
                <a:latin typeface="-apple-system"/>
              </a:rPr>
              <a:t>https://</a:t>
            </a:r>
            <a:r>
              <a:rPr lang="en-GB" sz="1000" b="0" i="0" dirty="0" err="1">
                <a:solidFill>
                  <a:srgbClr val="222222"/>
                </a:solidFill>
                <a:effectLst/>
                <a:latin typeface="-apple-system"/>
              </a:rPr>
              <a:t>doi.org</a:t>
            </a:r>
            <a:r>
              <a:rPr lang="en-GB" sz="1000" b="0" i="0" dirty="0">
                <a:solidFill>
                  <a:srgbClr val="222222"/>
                </a:solidFill>
                <a:effectLst/>
                <a:latin typeface="-apple-system"/>
              </a:rPr>
              <a:t>/10.1038/s41467-022-29918-w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457629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C3D66-81A3-0D09-88C0-4CB5F2DF1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DCC222-E746-E6C4-DCAD-289069DE35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212171"/>
            <a:ext cx="10820400" cy="377528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b="1" dirty="0"/>
              <a:t>Wavefunction Theory – Quantum mechanics:</a:t>
            </a:r>
            <a:r>
              <a:rPr lang="en-GB" dirty="0"/>
              <a:t> Highly accurate for small molecules but too computationally expensive for large-scale studies</a:t>
            </a:r>
          </a:p>
          <a:p>
            <a:pPr marL="0" indent="0">
              <a:buNone/>
            </a:pPr>
            <a:r>
              <a:rPr lang="en-GB" b="1" dirty="0"/>
              <a:t>Density Functional Theory (DFT):</a:t>
            </a:r>
            <a:r>
              <a:rPr lang="en-GB" dirty="0"/>
              <a:t> Cheaper than pure QM but still relatively expensive, can give qualitatively incorrect results for electronically complex transition metal systems</a:t>
            </a:r>
          </a:p>
          <a:p>
            <a:pPr marL="0" indent="0">
              <a:buNone/>
            </a:pPr>
            <a:r>
              <a:rPr lang="en-GB" b="1" dirty="0"/>
              <a:t>Machine Learning (ML) Models:</a:t>
            </a:r>
            <a:r>
              <a:rPr lang="en-GB" dirty="0"/>
              <a:t> Training datasets needed that closely resemble target systems – directly contradicting screening point of study, limiting general applicability also</a:t>
            </a:r>
          </a:p>
          <a:p>
            <a:pPr marL="0" indent="0">
              <a:buNone/>
            </a:pPr>
            <a:r>
              <a:rPr lang="en-GB" b="1" dirty="0"/>
              <a:t>Extended tight binding (</a:t>
            </a:r>
            <a:r>
              <a:rPr lang="en-GB" b="1" dirty="0" err="1"/>
              <a:t>xTB</a:t>
            </a:r>
            <a:r>
              <a:rPr lang="en-GB" b="1" dirty="0"/>
              <a:t>) Models: </a:t>
            </a:r>
            <a:r>
              <a:rPr lang="en-GB" dirty="0"/>
              <a:t>Computationally cheap semiempirical methods based on DFT parameters, OK accuracy generally but especially limited for complex electronic systems due to spin coupling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516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58A9F-F3F4-43A7-BFF6-D17DA95A2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Theory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795375-A4D3-B5F1-43A7-9811DB953B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0082"/>
            <a:ext cx="5862403" cy="5877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E</a:t>
            </a:r>
            <a:r>
              <a:rPr lang="en-GB" baseline="-25000" dirty="0"/>
              <a:t>GFN2-xTB</a:t>
            </a:r>
            <a:r>
              <a:rPr lang="en-GB" dirty="0"/>
              <a:t>​ = E</a:t>
            </a:r>
            <a:r>
              <a:rPr lang="en-GB" baseline="-25000" dirty="0"/>
              <a:t>EHT</a:t>
            </a:r>
            <a:r>
              <a:rPr lang="en-GB" dirty="0"/>
              <a:t>​ + E</a:t>
            </a:r>
            <a:r>
              <a:rPr lang="en-GB" baseline="-25000" dirty="0"/>
              <a:t>IES</a:t>
            </a:r>
            <a:r>
              <a:rPr lang="en-GB" dirty="0"/>
              <a:t>+ </a:t>
            </a:r>
            <a:r>
              <a:rPr lang="en-GB" dirty="0" err="1"/>
              <a:t>E</a:t>
            </a:r>
            <a:r>
              <a:rPr lang="en-GB" baseline="-25000" dirty="0" err="1"/>
              <a:t>rep</a:t>
            </a:r>
            <a:r>
              <a:rPr lang="en-GB" dirty="0"/>
              <a:t>​ + E</a:t>
            </a:r>
            <a:r>
              <a:rPr lang="en-GB" baseline="-25000" dirty="0"/>
              <a:t>XC </a:t>
            </a:r>
            <a:r>
              <a:rPr lang="en-GB" dirty="0"/>
              <a:t>​+ E</a:t>
            </a:r>
            <a:r>
              <a:rPr lang="en-GB" baseline="-25000" dirty="0"/>
              <a:t>AES </a:t>
            </a:r>
            <a:r>
              <a:rPr lang="en-GB" dirty="0"/>
              <a:t>+ E</a:t>
            </a:r>
            <a:r>
              <a:rPr lang="en-GB" baseline="-25000" dirty="0"/>
              <a:t>AXC</a:t>
            </a:r>
            <a:endParaRPr lang="en-US" baseline="-25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94B46F-0EDC-E7F4-525A-A6D06904FB95}"/>
              </a:ext>
            </a:extLst>
          </p:cNvPr>
          <p:cNvSpPr txBox="1"/>
          <p:nvPr/>
        </p:nvSpPr>
        <p:spPr>
          <a:xfrm>
            <a:off x="6553307" y="3358328"/>
            <a:ext cx="522969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Spin constant: parameterized by DFT reference datasets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Penalty for how ”sensitive” an AO is to adding/removing electrons of opposing spins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 is large → Strong penalty for spin polarisation → Low-spin states stabilised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 is small → Weak penalty for spin polarisation → High-spin states can be stabilized</a:t>
            </a:r>
            <a:endParaRPr lang="en-US" dirty="0"/>
          </a:p>
        </p:txBody>
      </p:sp>
      <p:pic>
        <p:nvPicPr>
          <p:cNvPr id="9" name="Picture 8" descr="A black and white logo&#10;&#10;AI-generated content may be incorrect.">
            <a:extLst>
              <a:ext uri="{FF2B5EF4-FFF2-40B4-BE49-F238E27FC236}">
                <a16:creationId xmlns:a16="http://schemas.microsoft.com/office/drawing/2014/main" id="{E0090A55-AB6D-A4EA-28DC-F14CE29C07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906" y="2490528"/>
            <a:ext cx="3586778" cy="923329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9C46BCA-7F59-8D08-698B-7733891DEF8A}"/>
              </a:ext>
            </a:extLst>
          </p:cNvPr>
          <p:cNvCxnSpPr>
            <a:cxnSpLocks/>
          </p:cNvCxnSpPr>
          <p:nvPr/>
        </p:nvCxnSpPr>
        <p:spPr>
          <a:xfrm flipV="1">
            <a:off x="2895600" y="3203629"/>
            <a:ext cx="442209" cy="1153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80316C9-CB69-B2E1-C0DF-E11D0F4082F3}"/>
              </a:ext>
            </a:extLst>
          </p:cNvPr>
          <p:cNvCxnSpPr>
            <a:cxnSpLocks/>
          </p:cNvCxnSpPr>
          <p:nvPr/>
        </p:nvCxnSpPr>
        <p:spPr>
          <a:xfrm flipH="1" flipV="1">
            <a:off x="4470507" y="2981815"/>
            <a:ext cx="2082800" cy="68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 descr="A black text with a white background&#10;&#10;AI-generated content may be incorrect.">
            <a:extLst>
              <a:ext uri="{FF2B5EF4-FFF2-40B4-BE49-F238E27FC236}">
                <a16:creationId xmlns:a16="http://schemas.microsoft.com/office/drawing/2014/main" id="{CA1C8FF8-7D0C-10B4-2766-D2BBCFED0D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7505" y="4357031"/>
            <a:ext cx="1943025" cy="664719"/>
          </a:xfrm>
          <a:prstGeom prst="rect">
            <a:avLst/>
          </a:prstGeom>
        </p:spPr>
      </p:pic>
      <p:pic>
        <p:nvPicPr>
          <p:cNvPr id="21" name="Picture 20" descr="A mathematical equation with numbers and arrows&#10;&#10;AI-generated content may be incorrect.">
            <a:extLst>
              <a:ext uri="{FF2B5EF4-FFF2-40B4-BE49-F238E27FC236}">
                <a16:creationId xmlns:a16="http://schemas.microsoft.com/office/drawing/2014/main" id="{1A2C0F83-222E-8B8D-684C-29B1F1B165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0603" y="2627659"/>
            <a:ext cx="1866900" cy="7747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E8CBD931-34EE-A6AB-EB98-A9A7C00D4F17}"/>
              </a:ext>
            </a:extLst>
          </p:cNvPr>
          <p:cNvSpPr txBox="1"/>
          <p:nvPr/>
        </p:nvSpPr>
        <p:spPr>
          <a:xfrm>
            <a:off x="1197504" y="5160249"/>
            <a:ext cx="19430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q: Mulliken spin population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0B46D26-D35C-C54B-968A-98522C8ECB58}"/>
                  </a:ext>
                </a:extLst>
              </p:cNvPr>
              <p:cNvSpPr txBox="1"/>
              <p:nvPr/>
            </p:nvSpPr>
            <p:spPr>
              <a:xfrm>
                <a:off x="3140529" y="4449585"/>
                <a:ext cx="2205946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p: difference between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and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endParaRPr lang="en-US" dirty="0"/>
              </a:p>
              <a:p>
                <a:r>
                  <a:rPr lang="en-US" dirty="0"/>
                  <a:t>populations</a:t>
                </a: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0B46D26-D35C-C54B-968A-98522C8ECB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0529" y="4449585"/>
                <a:ext cx="2205946" cy="923330"/>
              </a:xfrm>
              <a:prstGeom prst="rect">
                <a:avLst/>
              </a:prstGeom>
              <a:blipFill>
                <a:blip r:embed="rId5"/>
                <a:stretch>
                  <a:fillRect l="-2299" t="-2740" b="-10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CB180A6E-5599-6535-6346-5221FA1CD7CA}"/>
              </a:ext>
            </a:extLst>
          </p:cNvPr>
          <p:cNvSpPr txBox="1"/>
          <p:nvPr/>
        </p:nvSpPr>
        <p:spPr>
          <a:xfrm>
            <a:off x="8304551" y="2050179"/>
            <a:ext cx="41272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ε</a:t>
            </a:r>
            <a:r>
              <a:rPr lang="en-US" dirty="0"/>
              <a:t>: eigenvalues of AO  </a:t>
            </a:r>
          </a:p>
          <a:p>
            <a:r>
              <a:rPr lang="en-US" dirty="0"/>
              <a:t>n: occupation numbers</a:t>
            </a: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FCDB381A-940F-2B23-0BA3-2D9AEEC0747B}"/>
              </a:ext>
            </a:extLst>
          </p:cNvPr>
          <p:cNvSpPr txBox="1">
            <a:spLocks/>
          </p:cNvSpPr>
          <p:nvPr/>
        </p:nvSpPr>
        <p:spPr>
          <a:xfrm>
            <a:off x="5538290" y="6351326"/>
            <a:ext cx="6600497" cy="58779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E</a:t>
            </a:r>
            <a:r>
              <a:rPr lang="en-GB" baseline="-25000" dirty="0"/>
              <a:t>(</a:t>
            </a:r>
            <a:r>
              <a:rPr lang="en-GB" baseline="-25000" dirty="0" err="1"/>
              <a:t>sp</a:t>
            </a:r>
            <a:r>
              <a:rPr lang="en-GB" baseline="-25000" dirty="0"/>
              <a:t>)GFN2-xTB</a:t>
            </a:r>
            <a:r>
              <a:rPr lang="en-GB" dirty="0"/>
              <a:t>​ = E</a:t>
            </a:r>
            <a:r>
              <a:rPr lang="en-GB" baseline="-25000" dirty="0"/>
              <a:t>EHT</a:t>
            </a:r>
            <a:r>
              <a:rPr lang="en-GB" dirty="0"/>
              <a:t>​ + E</a:t>
            </a:r>
            <a:r>
              <a:rPr lang="en-GB" baseline="-25000" dirty="0"/>
              <a:t>IES</a:t>
            </a:r>
            <a:r>
              <a:rPr lang="en-GB" dirty="0"/>
              <a:t>+ </a:t>
            </a:r>
            <a:r>
              <a:rPr lang="en-GB" dirty="0" err="1"/>
              <a:t>E</a:t>
            </a:r>
            <a:r>
              <a:rPr lang="en-GB" baseline="-25000" dirty="0" err="1"/>
              <a:t>rep</a:t>
            </a:r>
            <a:r>
              <a:rPr lang="en-GB" dirty="0"/>
              <a:t>​ + E</a:t>
            </a:r>
            <a:r>
              <a:rPr lang="en-GB" baseline="-25000" dirty="0"/>
              <a:t>XC </a:t>
            </a:r>
            <a:r>
              <a:rPr lang="en-GB" dirty="0"/>
              <a:t>​+ E</a:t>
            </a:r>
            <a:r>
              <a:rPr lang="en-GB" baseline="-25000" dirty="0"/>
              <a:t>AES </a:t>
            </a:r>
            <a:r>
              <a:rPr lang="en-GB" dirty="0"/>
              <a:t>+ E</a:t>
            </a:r>
            <a:r>
              <a:rPr lang="en-GB" baseline="-25000" dirty="0"/>
              <a:t>AXC </a:t>
            </a:r>
            <a:r>
              <a:rPr lang="en-GB" dirty="0"/>
              <a:t>+ </a:t>
            </a:r>
            <a:r>
              <a:rPr lang="en-GB" dirty="0" err="1"/>
              <a:t>E</a:t>
            </a:r>
            <a:r>
              <a:rPr lang="en-GB" baseline="-25000" dirty="0" err="1"/>
              <a:t>spin</a:t>
            </a:r>
            <a:r>
              <a:rPr lang="en-GB" baseline="-25000" dirty="0"/>
              <a:t>-pol​</a:t>
            </a:r>
            <a:endParaRPr lang="en-US" baseline="-25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5E14F6-B4FA-224D-AC35-E54C2F37E76A}"/>
              </a:ext>
            </a:extLst>
          </p:cNvPr>
          <p:cNvSpPr txBox="1"/>
          <p:nvPr/>
        </p:nvSpPr>
        <p:spPr>
          <a:xfrm>
            <a:off x="3849295" y="3203629"/>
            <a:ext cx="19896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L: orbital angular momentum</a:t>
            </a:r>
          </a:p>
        </p:txBody>
      </p:sp>
    </p:spTree>
    <p:extLst>
      <p:ext uri="{BB962C8B-B14F-4D97-AF65-F5344CB8AC3E}">
        <p14:creationId xmlns:p14="http://schemas.microsoft.com/office/powerpoint/2010/main" val="742846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3DF57-DEAD-5E4E-6238-D87636D6C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Accuracy/Performance</a:t>
            </a:r>
            <a:endParaRPr lang="en-US" dirty="0"/>
          </a:p>
        </p:txBody>
      </p:sp>
      <p:pic>
        <p:nvPicPr>
          <p:cNvPr id="7" name="Picture 6" descr="A table with numbers and symbols&#10;&#10;AI-generated content may be incorrect.">
            <a:extLst>
              <a:ext uri="{FF2B5EF4-FFF2-40B4-BE49-F238E27FC236}">
                <a16:creationId xmlns:a16="http://schemas.microsoft.com/office/drawing/2014/main" id="{453F9CE4-A9A7-10E7-DB03-839F171A536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32751" b="13246"/>
          <a:stretch/>
        </p:blipFill>
        <p:spPr>
          <a:xfrm>
            <a:off x="237344" y="1847742"/>
            <a:ext cx="5966106" cy="4220999"/>
          </a:xfrm>
          <a:prstGeom prst="rect">
            <a:avLst/>
          </a:prstGeom>
        </p:spPr>
      </p:pic>
      <p:pic>
        <p:nvPicPr>
          <p:cNvPr id="11" name="Picture 10" descr="A table of metal prices&#10;&#10;AI-generated content may be incorrect.">
            <a:extLst>
              <a:ext uri="{FF2B5EF4-FFF2-40B4-BE49-F238E27FC236}">
                <a16:creationId xmlns:a16="http://schemas.microsoft.com/office/drawing/2014/main" id="{EB94575F-02E0-536B-99FA-C145C86700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8961" y="2290585"/>
            <a:ext cx="4577239" cy="405727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E321EE3-E63B-50D7-86E6-CD1DC9CCAF30}"/>
              </a:ext>
            </a:extLst>
          </p:cNvPr>
          <p:cNvSpPr txBox="1"/>
          <p:nvPr/>
        </p:nvSpPr>
        <p:spPr>
          <a:xfrm>
            <a:off x="323035" y="1768853"/>
            <a:ext cx="4416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“Simple” energies for benchmark sets: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962521C-D755-31B1-2E0F-325E4585E419}"/>
              </a:ext>
            </a:extLst>
          </p:cNvPr>
          <p:cNvSpPr txBox="1"/>
          <p:nvPr/>
        </p:nvSpPr>
        <p:spPr>
          <a:xfrm>
            <a:off x="6928961" y="1921253"/>
            <a:ext cx="2848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Spin splitting's for TM90S:</a:t>
            </a:r>
          </a:p>
        </p:txBody>
      </p:sp>
    </p:spTree>
    <p:extLst>
      <p:ext uri="{BB962C8B-B14F-4D97-AF65-F5344CB8AC3E}">
        <p14:creationId xmlns:p14="http://schemas.microsoft.com/office/powerpoint/2010/main" val="3463474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200F2-AE63-440F-69DF-47D6E8E9C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Accuracy/Performance (cont.)</a:t>
            </a:r>
            <a:endParaRPr lang="en-US" dirty="0"/>
          </a:p>
        </p:txBody>
      </p:sp>
      <p:pic>
        <p:nvPicPr>
          <p:cNvPr id="6" name="Content Placeholder 4" descr="A graph of a molecule&#10;&#10;AI-generated content may be incorrect.">
            <a:extLst>
              <a:ext uri="{FF2B5EF4-FFF2-40B4-BE49-F238E27FC236}">
                <a16:creationId xmlns:a16="http://schemas.microsoft.com/office/drawing/2014/main" id="{83A889A2-13F4-584B-056B-95C9239262F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24676"/>
          <a:stretch/>
        </p:blipFill>
        <p:spPr>
          <a:xfrm>
            <a:off x="403909" y="2057401"/>
            <a:ext cx="4664232" cy="4508290"/>
          </a:xfrm>
          <a:prstGeom prst="rect">
            <a:avLst/>
          </a:prstGeom>
        </p:spPr>
      </p:pic>
      <p:pic>
        <p:nvPicPr>
          <p:cNvPr id="7" name="Picture 6" descr="A table with numbers and symbols&#10;&#10;AI-generated content may be incorrect.">
            <a:extLst>
              <a:ext uri="{FF2B5EF4-FFF2-40B4-BE49-F238E27FC236}">
                <a16:creationId xmlns:a16="http://schemas.microsoft.com/office/drawing/2014/main" id="{DF86F577-794D-9C92-DA52-7E0DFE78BD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1548" y="2974857"/>
            <a:ext cx="6690610" cy="182574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2CF1939-5328-507F-8997-F2821F8DF9E1}"/>
              </a:ext>
            </a:extLst>
          </p:cNvPr>
          <p:cNvSpPr txBox="1"/>
          <p:nvPr/>
        </p:nvSpPr>
        <p:spPr>
          <a:xfrm>
            <a:off x="907651" y="1774345"/>
            <a:ext cx="4753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Wall time to identify minimized spin state: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6EDEA6-5BA1-FB89-415A-E482A7968524}"/>
              </a:ext>
            </a:extLst>
          </p:cNvPr>
          <p:cNvSpPr txBox="1"/>
          <p:nvPr/>
        </p:nvSpPr>
        <p:spPr>
          <a:xfrm>
            <a:off x="5242100" y="2585834"/>
            <a:ext cx="4794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Spin splitting relative to ground spin state:</a:t>
            </a:r>
          </a:p>
        </p:txBody>
      </p:sp>
    </p:spTree>
    <p:extLst>
      <p:ext uri="{BB962C8B-B14F-4D97-AF65-F5344CB8AC3E}">
        <p14:creationId xmlns:p14="http://schemas.microsoft.com/office/powerpoint/2010/main" val="864865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60DC687B-C048-E8B0-D487-79593EC64A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786" t="12035" r="25490" b="14831"/>
          <a:stretch/>
        </p:blipFill>
        <p:spPr>
          <a:xfrm>
            <a:off x="2617301" y="1514007"/>
            <a:ext cx="5930254" cy="5343993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56F2BF11-B77F-D21B-6065-DBDB5FC852DF}"/>
              </a:ext>
            </a:extLst>
          </p:cNvPr>
          <p:cNvSpPr txBox="1">
            <a:spLocks/>
          </p:cNvSpPr>
          <p:nvPr/>
        </p:nvSpPr>
        <p:spPr>
          <a:xfrm>
            <a:off x="3048000" y="9167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Accuracy/Performance (cont.)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3703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ADA3C-5F17-A668-41E8-A56896D89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Limitations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129264-4CC4-0AA3-61D9-AC637A0685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Validated primarily on 3d transition metal complexes: Limited Performance for 4d and 5d Transition Metals, specifically for 5d high spin preferentially incorrectly stabilised high spin:</a:t>
            </a:r>
          </a:p>
          <a:p>
            <a:r>
              <a:rPr lang="en-GB" dirty="0"/>
              <a:t>Spin Orbital Coupling increases with atomic number – correction already incorporated for </a:t>
            </a:r>
            <a:r>
              <a:rPr lang="en-GB" dirty="0" err="1"/>
              <a:t>xTB</a:t>
            </a:r>
            <a:r>
              <a:rPr lang="en-GB" dirty="0"/>
              <a:t> in other literature* </a:t>
            </a:r>
          </a:p>
          <a:p>
            <a:r>
              <a:rPr lang="en-GB" dirty="0"/>
              <a:t>Relativistic effects?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Creates SCF convergence ”smoothness” issues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DC63AB-89A8-DB2A-99B6-D9D21A69767A}"/>
              </a:ext>
            </a:extLst>
          </p:cNvPr>
          <p:cNvSpPr txBox="1"/>
          <p:nvPr/>
        </p:nvSpPr>
        <p:spPr>
          <a:xfrm>
            <a:off x="8438837" y="6488668"/>
            <a:ext cx="6134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  <a:r>
              <a:rPr lang="en-GB" b="0" i="0" u="sng" dirty="0">
                <a:solidFill>
                  <a:srgbClr val="0066CC"/>
                </a:solidFill>
                <a:effectLst/>
                <a:latin typeface="Helvetica" pitchFamily="2" charset="0"/>
                <a:hlinkClick r:id="rId2"/>
              </a:rPr>
              <a:t> https://doi.org/10.1063/5.0129071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184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8D5F2-C920-7B1C-13AC-493CCF006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CB309-A5FB-ECC5-560F-3F46A35972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Fast and accurate screening of spin states is an essential consideration for electronically complex molecules in material and drug discovery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err="1"/>
              <a:t>spGFN-xTB</a:t>
            </a:r>
            <a:r>
              <a:rPr lang="en-GB" dirty="0"/>
              <a:t> successfully incorporates spin-dependent energy corrections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Significantly improves MD/MAD/RMSD of energies, outperforming GFN-</a:t>
            </a:r>
            <a:r>
              <a:rPr lang="en-GB" dirty="0" err="1"/>
              <a:t>xtb</a:t>
            </a:r>
            <a:r>
              <a:rPr lang="en-GB" dirty="0"/>
              <a:t> methods and approaching DFT accuracy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Accurate for </a:t>
            </a:r>
            <a:r>
              <a:rPr lang="en-GB"/>
              <a:t>identifying high ground spin states </a:t>
            </a:r>
            <a:endParaRPr lang="en-GB" dirty="0"/>
          </a:p>
          <a:p>
            <a:r>
              <a:rPr lang="en-GB" dirty="0"/>
              <a:t>computationally efficient (much, much faster than DFT), making it suitable for high-throughput screening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Use in screening workflows where consideration of HS states is necessary, but with caution!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130043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3189</TotalTime>
  <Words>494</Words>
  <Application>Microsoft Macintosh PowerPoint</Application>
  <PresentationFormat>Widescreen</PresentationFormat>
  <Paragraphs>49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-apple-system</vt:lpstr>
      <vt:lpstr>Arial</vt:lpstr>
      <vt:lpstr>Cambria Math</vt:lpstr>
      <vt:lpstr>Century Gothic</vt:lpstr>
      <vt:lpstr>Helvetica</vt:lpstr>
      <vt:lpstr>Vapor Trail</vt:lpstr>
      <vt:lpstr>High-throughput screening of spin states for transition metal complexes with spin-polarized extended tight-binding methods</vt:lpstr>
      <vt:lpstr>Background</vt:lpstr>
      <vt:lpstr>Motive</vt:lpstr>
      <vt:lpstr>Theory</vt:lpstr>
      <vt:lpstr>Accuracy/Performance</vt:lpstr>
      <vt:lpstr>Accuracy/Performance (cont.)</vt:lpstr>
      <vt:lpstr>PowerPoint Presentation</vt:lpstr>
      <vt:lpstr>Limitations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Harries, Joseph</dc:creator>
  <cp:lastModifiedBy>Harries, Joseph</cp:lastModifiedBy>
  <cp:revision>23</cp:revision>
  <dcterms:created xsi:type="dcterms:W3CDTF">2025-02-10T10:28:32Z</dcterms:created>
  <dcterms:modified xsi:type="dcterms:W3CDTF">2025-02-13T15:00:04Z</dcterms:modified>
</cp:coreProperties>
</file>