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5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6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7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20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21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583" r:id="rId2"/>
    <p:sldId id="494" r:id="rId3"/>
    <p:sldId id="530" r:id="rId4"/>
    <p:sldId id="738" r:id="rId5"/>
    <p:sldId id="744" r:id="rId6"/>
    <p:sldId id="746" r:id="rId7"/>
    <p:sldId id="741" r:id="rId8"/>
    <p:sldId id="782" r:id="rId9"/>
    <p:sldId id="546" r:id="rId10"/>
    <p:sldId id="562" r:id="rId11"/>
    <p:sldId id="665" r:id="rId12"/>
    <p:sldId id="666" r:id="rId13"/>
    <p:sldId id="767" r:id="rId14"/>
    <p:sldId id="783" r:id="rId15"/>
    <p:sldId id="612" r:id="rId16"/>
    <p:sldId id="784" r:id="rId17"/>
    <p:sldId id="634" r:id="rId18"/>
    <p:sldId id="664" r:id="rId19"/>
    <p:sldId id="635" r:id="rId20"/>
    <p:sldId id="636" r:id="rId21"/>
    <p:sldId id="637" r:id="rId22"/>
    <p:sldId id="638" r:id="rId23"/>
    <p:sldId id="661" r:id="rId24"/>
    <p:sldId id="640" r:id="rId25"/>
    <p:sldId id="641" r:id="rId26"/>
    <p:sldId id="642" r:id="rId27"/>
    <p:sldId id="781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2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doubl" initials="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560"/>
    <a:srgbClr val="FFBB98"/>
    <a:srgbClr val="256DB7"/>
    <a:srgbClr val="191718"/>
    <a:srgbClr val="F4C966"/>
    <a:srgbClr val="0FC018"/>
    <a:srgbClr val="FF6969"/>
    <a:srgbClr val="04DBE7"/>
    <a:srgbClr val="70BA16"/>
    <a:srgbClr val="FF7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42" autoAdjust="0"/>
  </p:normalViewPr>
  <p:slideViewPr>
    <p:cSldViewPr showGuides="1">
      <p:cViewPr varScale="1">
        <p:scale>
          <a:sx n="110" d="100"/>
          <a:sy n="110" d="100"/>
        </p:scale>
        <p:origin x="1644" y="102"/>
      </p:cViewPr>
      <p:guideLst>
        <p:guide orient="horz" pos="1742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8BD34E-85C4-4B24-B46E-694CC06C0E03}" type="datetimeFigureOut">
              <a:rPr lang="zh-CN" altLang="en-US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1B9BE38-5C12-4F04-9796-5D38F69CF36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2242417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uanlan.zhihu.com/p/535512091" TargetMode="External"/><Relationship Id="rId5" Type="http://schemas.openxmlformats.org/officeDocument/2006/relationships/hyperlink" Target="https://zhuanlan.zhihu.com/p/453850741" TargetMode="External"/><Relationship Id="rId4" Type="http://schemas.openxmlformats.org/officeDocument/2006/relationships/hyperlink" Target="https://www.zhihu.com/question/305643823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2545108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uanlan.zhihu.com/p/552908065" TargetMode="External"/><Relationship Id="rId4" Type="http://schemas.openxmlformats.org/officeDocument/2006/relationships/hyperlink" Target="https://zhuanlan.zhihu.com/p/480612865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50985519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mse.tsinghua.edu.cn/info/1062/2689.htm" TargetMode="External"/><Relationship Id="rId5" Type="http://schemas.openxmlformats.org/officeDocument/2006/relationships/hyperlink" Target="https://zhuanlan.zhihu.com/p/480612865" TargetMode="External"/><Relationship Id="rId4" Type="http://schemas.openxmlformats.org/officeDocument/2006/relationships/hyperlink" Target="https://zhuanlan.zhihu.com/p/522424175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GDDR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是用在显卡上的内存，还是双倍速率同步动态随机存储器。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HBM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是同样是用在显卡中的内存（显存），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GDDR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区别是采用垂直堆叠半导体工艺生产的的存储芯片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，通过被称为“硅透”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(TSV)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的线相互连接，实现低功耗、超宽带通信通道，相比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GDDR5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减少了通信成本，单位带宽能耗更低，制作工艺更高，所以极大减少晶元空间。但加工成本更高。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两人给出的解决方案是</a:t>
            </a:r>
            <a:r>
              <a:rPr lang="en-US" altLang="zh-CN" dirty="0"/>
              <a:t>DSA (Domain Specific Architecture</a:t>
            </a:r>
            <a:r>
              <a:rPr lang="zh-CN" altLang="en-US" dirty="0"/>
              <a:t>，特定领域架构</a:t>
            </a:r>
            <a:r>
              <a:rPr lang="en-US" altLang="zh-CN" dirty="0"/>
              <a:t>)</a:t>
            </a:r>
            <a:r>
              <a:rPr lang="zh-CN" altLang="en-US" dirty="0"/>
              <a:t>。意思是说，未来需要面向不同的场景，需要根据场景的特点，去定制芯片</a:t>
            </a:r>
            <a:r>
              <a:rPr lang="en-US" altLang="zh-CN" dirty="0"/>
              <a:t>&amp;DSA</a:t>
            </a:r>
            <a:r>
              <a:rPr lang="zh-CN" altLang="en-US" dirty="0"/>
              <a:t>针对特定应用场景定制处理引擎甚至芯片，支持部分软件可编程。</a:t>
            </a:r>
            <a:r>
              <a:rPr lang="en-US" altLang="zh-CN" dirty="0"/>
              <a:t>DSA</a:t>
            </a:r>
            <a:r>
              <a:rPr lang="zh-CN" altLang="en-US" dirty="0"/>
              <a:t>与</a:t>
            </a:r>
            <a:r>
              <a:rPr lang="en-US" altLang="zh-CN" dirty="0"/>
              <a:t>ASIC</a:t>
            </a:r>
            <a:r>
              <a:rPr lang="zh-CN" altLang="en-US" dirty="0"/>
              <a:t>在同等晶体管</a:t>
            </a:r>
            <a:r>
              <a:rPr lang="en-US" altLang="zh-CN" dirty="0"/>
              <a:t>Q</a:t>
            </a:r>
            <a:r>
              <a:rPr lang="zh-CN" altLang="en-US" dirty="0"/>
              <a:t>资源下性能接近，两者最大的不同在于是否可软件编程。</a:t>
            </a:r>
            <a:r>
              <a:rPr lang="en-US" altLang="zh-CN" dirty="0"/>
              <a:t>ASIC</a:t>
            </a:r>
            <a:r>
              <a:rPr lang="zh-CN" altLang="en-US" dirty="0"/>
              <a:t>由于其功能确定，软件只能通过一些简单的配置控制硬件运行，其功能比较单一。而</a:t>
            </a:r>
            <a:r>
              <a:rPr lang="en-US" altLang="zh-CN" dirty="0"/>
              <a:t>DSA</a:t>
            </a:r>
            <a:r>
              <a:rPr lang="zh-CN" altLang="en-US" dirty="0"/>
              <a:t>则支持一些可编程能力，使得其功能覆盖的领域范围相比</a:t>
            </a:r>
            <a:r>
              <a:rPr lang="en-US" altLang="zh-CN" dirty="0"/>
              <a:t>ASIC</a:t>
            </a:r>
            <a:r>
              <a:rPr lang="zh-CN" altLang="en-US" dirty="0"/>
              <a:t>要大很多</a:t>
            </a:r>
            <a:r>
              <a:rPr lang="en-US" altLang="zh-CN" dirty="0"/>
              <a:t>DSA</a:t>
            </a:r>
            <a:r>
              <a:rPr lang="zh-CN" altLang="en-US" dirty="0"/>
              <a:t>，一方面可以实现</a:t>
            </a:r>
            <a:r>
              <a:rPr lang="en-US" altLang="zh-CN" dirty="0"/>
              <a:t>ASIC</a:t>
            </a:r>
            <a:r>
              <a:rPr lang="zh-CN" altLang="en-US" dirty="0"/>
              <a:t>一样的极致的性能，另一方面，可以像通用</a:t>
            </a:r>
            <a:r>
              <a:rPr lang="en-US" altLang="zh-CN" dirty="0"/>
              <a:t>CPU</a:t>
            </a:r>
            <a:r>
              <a:rPr lang="zh-CN" altLang="en-US" dirty="0"/>
              <a:t>一样执行软件程序。当然了，</a:t>
            </a:r>
            <a:r>
              <a:rPr lang="en-US" altLang="zh-CN" dirty="0"/>
              <a:t>DSA</a:t>
            </a:r>
            <a:r>
              <a:rPr lang="zh-CN" altLang="en-US" dirty="0"/>
              <a:t>只会加速某些特定领域的应用程序。例如</a:t>
            </a:r>
            <a:r>
              <a:rPr lang="en-US" altLang="zh-CN" dirty="0"/>
              <a:t>: </a:t>
            </a:r>
            <a:r>
              <a:rPr lang="zh-CN" altLang="en-US" dirty="0"/>
              <a:t>用于深度学习的神经网络处理器以及用于</a:t>
            </a:r>
            <a:r>
              <a:rPr lang="en-US" altLang="zh-CN" dirty="0"/>
              <a:t>SDN</a:t>
            </a:r>
            <a:r>
              <a:rPr lang="zh-CN" altLang="en-US" dirty="0"/>
              <a:t>的网络可编程处理器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i="0" u="none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具体来说，是将神经网络模型的权重映射到存储单元中，然后将输入特征图作为电压或电流加载到存储阵列中，然后在存储阵列中完成矩阵乘法或加法运算。这样可以直接在内存中进行计算，避免了传送数据到处理器寄存器后再进行计算的环节，减少了数据搬移的延迟和功耗，并提高了数据处理的速度</a:t>
            </a:r>
            <a:r>
              <a:rPr lang="zh-CN" altLang="en-US" sz="1800" i="0" u="none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i="0" u="none" kern="100" spc="0" dirty="0">
              <a:solidFill>
                <a:schemeClr val="tx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u="none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主要分为数字存算和模拟存算两类</a:t>
            </a:r>
            <a:r>
              <a:rPr lang="zh-CN" altLang="en-US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数字存算是指在存储单元中嵌入数字计算电路模块，例如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SRAM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或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DRAM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，来实现高效高精度的存内计算。数字存算的过程是先从存储单元中读取数据，然后通过数字逻辑门进行运算，最后将结果写回存储单元或输出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模拟存算是指在存储单元中嵌入模拟计算电路模块，例如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RRAM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或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PCM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，来实现高能效的存内计算。模拟存算的过程是直接在存储单元中进行运算，无需读写接口和数据转换</a:t>
            </a:r>
            <a:r>
              <a:rPr lang="zh-CN" altLang="en-US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存算一体技术怎么提高并行性，主要有以下几个方法：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利用存储单元的多端口特性，实现多个数据的同时读写。例如，忆阻器阵列可以通过行线和列线分别控制读写操作，从而实现多个数据的并行访问</a:t>
            </a:r>
            <a:r>
              <a:rPr lang="zh-CN" altLang="en-US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利用存储单元的多层特性，实现多个数据的同时计算。例如，三维堆叠的忆阻器阵列可以通过垂直通道连接不同层的存储单元，从而实现多个数据的并行计算</a:t>
            </a:r>
            <a:r>
              <a:rPr lang="zh-CN" altLang="en-US" sz="18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利用存储单元的多功能特性，实现多种运算的同时执行。例如，忆阻器阵列可以通过调节电压或电流的大小和方向，实现加法、乘法、逻辑运算等多种运算的并行执行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查存计算（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Processing With Memory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）是指通过在存储芯片内部查表来完成计算操作，例如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中对于复杂函数就采用了这种计算方法，是早已落地多年的技术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近存计算（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Computing Near Memory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）是指将计算操作由位于存储区域外部的独立计算芯片或模块完成，例如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AMD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Zen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系列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，或者将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HBM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内存与计算模组封装在一起的芯片。这种架构设计的代际设计成本较低，适合传统架构芯片转入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存内计算（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Computing In Memory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）是指将计算操作由位于存储芯片或区域内部的独立计算单元完成，例如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Mythic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、千芯、闪亿等公司的产品。这种架构可以利用存储单元本身的物理特性进行计算，例如电阻或电荷，从而减少数据转换和传输的开销，提高并行度和能效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存内逻辑（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 In Memory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）是指通过在内部存储中添加计算逻辑，直接在内部存储执行数据计算，例如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TSMC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和千芯科技的方案。这种架构数据传输路径最短，同时能满足大模型的计算精度要求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 </a:t>
            </a:r>
            <a:r>
              <a:rPr lang="en-US" altLang="zh-CN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RRAM 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为主的存算一体新架构是一种将存储和计算功能结合在一起的技术，它可以减少数据在处理器和存储器之间的移动，从而提高性能和能效。这种技术主要有两种类型，分别是基于 </a:t>
            </a:r>
            <a:r>
              <a:rPr lang="en-US" altLang="zh-CN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SRAM 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的存内逻辑和基于 </a:t>
            </a:r>
            <a:r>
              <a:rPr lang="en-US" altLang="zh-CN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RRAM 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的存内计算。</a:t>
            </a:r>
            <a:endParaRPr lang="zh-CN" alt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简单地介绍它们的特点和优势：</a:t>
            </a:r>
            <a:endParaRPr lang="zh-CN" alt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基于 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SRAM 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的存内逻辑是指通过在 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SRAM 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存储单元中添加数字逻辑门，来实现高效高精度的存内计算。这种技术的优点是可以利用 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SRAM 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的高速度和高能效比，同时支持 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32 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位以上的高精度计算，适合复杂的逻辑运算和大规模的并行计算。这种技术的缺点是需要额外的电路资源，面积开销较大，不适合非易失性存储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基于 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RRAM 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的存内计算是指通过在 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RRAM </a:t>
            </a:r>
            <a:r>
              <a:rPr lang="zh-CN" altLang="en-US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存储单元中添加模拟电路模块，来实现高能效的存内计算。这种技术的优点是可以利用 </a:t>
            </a:r>
            <a:r>
              <a:rPr lang="en-US" altLang="zh-CN" sz="1800" i="0" u="sng" kern="100" spc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RRAM 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的物理特性进行计算，例如电阻或电荷，从而减少数据转换和传输的开销，提高并行度和能效</a:t>
            </a:r>
            <a:r>
              <a:rPr lang="zh-CN" altLang="en-US" sz="1800" i="0" u="sng" kern="100" spc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。这种技术的缺点是计算精度低，可靠性差，受到工艺偏差、硬故障、电阻漂移等因素的影响</a:t>
            </a:r>
            <a:endParaRPr lang="zh-CN" alt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很多中档的车，他们是很在意成本的，而散热其实是个很大的问题，有三种方式，一个是自然风冷，一个是风扇，或者液冷。</a:t>
            </a:r>
          </a:p>
          <a:p>
            <a:r>
              <a:rPr lang="zh-CN" altLang="en-US"/>
              <a:t>从成本考虑</a:t>
            </a:r>
            <a:r>
              <a:rPr lang="en-US" altLang="zh-CN"/>
              <a:t>,</a:t>
            </a:r>
            <a:r>
              <a:rPr lang="zh-CN" altLang="en-US"/>
              <a:t>风扇散热和自然风冷成本最低，但是风扇散热容易坏，可靠性低，所以自然散热无论从成本</a:t>
            </a:r>
          </a:p>
          <a:p>
            <a:r>
              <a:rPr lang="zh-CN" altLang="en-US"/>
              <a:t>可靠性都是最理想的，但是这有一个强制要求，就是功耗在15瓦以内。而如此算力只能做一些比较低的自动驾驶，比如</a:t>
            </a:r>
            <a:r>
              <a:rPr lang="en-US" altLang="zh-CN"/>
              <a:t>L1</a:t>
            </a:r>
            <a:r>
              <a:rPr lang="zh-CN" altLang="en-US"/>
              <a:t>，</a:t>
            </a:r>
            <a:r>
              <a:rPr lang="en-US" altLang="zh-CN"/>
              <a:t>L2</a:t>
            </a:r>
            <a:r>
              <a:rPr lang="zh-CN" altLang="en-US"/>
              <a:t>级别，而</a:t>
            </a:r>
            <a:r>
              <a:rPr lang="en-US" altLang="zh-CN"/>
              <a:t>L2++</a:t>
            </a:r>
            <a:r>
              <a:rPr lang="zh-CN" altLang="en-US"/>
              <a:t>是比较吃力的</a:t>
            </a:r>
          </a:p>
          <a:p>
            <a:r>
              <a:rPr lang="zh-CN" altLang="en-US"/>
              <a:t>而智能驾驶给车厂带来一个新的头疼的问题，从来没遇到过芯片那么热，怎么散热，能不能不用液冷、不增加成本，这是车厂很关心的问题。</a:t>
            </a:r>
          </a:p>
          <a:p>
            <a:r>
              <a:rPr lang="zh-CN" altLang="en-US"/>
              <a:t>如果在传统冯·诺依曼架构上，差不多1瓦1TOPS的样子，15瓦大概20TOPS或者更高一点，这其实满足不了L2</a:t>
            </a:r>
            <a:r>
              <a:rPr lang="en-US" altLang="zh-CN"/>
              <a:t>++</a:t>
            </a:r>
            <a:r>
              <a:rPr lang="zh-CN" altLang="en-US"/>
              <a:t>或者更高自动驾驶的需求。</a:t>
            </a:r>
          </a:p>
          <a:p>
            <a:r>
              <a:rPr lang="zh-CN" altLang="en-US"/>
              <a:t>而存算一体它能够用能效比高的特点，做到比如15瓦的功耗算力达60TOPS（物理算力），或者更高的算力，满足L2</a:t>
            </a:r>
            <a:r>
              <a:rPr lang="en-US" altLang="zh-CN"/>
              <a:t>++</a:t>
            </a:r>
            <a:r>
              <a:rPr lang="zh-CN" altLang="en-US"/>
              <a:t>智能驾驶的需求。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亿铸科技：成立于2020年6月，据称是目前国内唯一能自主设计并量产基于忆阻器（ReRAM）的“存算一体”算力芯片的供应商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千芯科技：可重构存算一体AI芯片的领导者和先驱，在国内最早提出可重构存算一体芯片架构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中科声龙：成立于2009年，是一家专注于高通量芯片研发生产的高新技术企业，2021年发布了存储一体高通量算力芯片。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FFE783-2D6F-4F19-8003-68AE9BF7D53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A0F4BA-A7CE-4FB8-A88D-2BFC43B89C4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4C10FD-6B05-48B2-9F8A-C90BCA9525E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L1 </a:t>
            </a:r>
            <a:r>
              <a:rPr lang="zh-CN" altLang="en-US" dirty="0"/>
              <a:t>自适应巡航控制系统 Adaptive Cruise Control (ACC)，自动紧急制动 Automatic Emergency Braking (AEB)</a:t>
            </a:r>
            <a:endParaRPr lang="en-US" altLang="zh-CN" dirty="0"/>
          </a:p>
          <a:p>
            <a:r>
              <a:rPr lang="en-US" altLang="zh-CN" dirty="0"/>
              <a:t>L2 </a:t>
            </a:r>
            <a:r>
              <a:rPr lang="zh-CN" altLang="en-US" dirty="0"/>
              <a:t>部分自动驾驶也叫做半自动驾驶，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级自动驾驶可以实现车辆对多项功能进行操作，其余少部分功能需要驾驶员来操作。常见的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级自动驾驶包含的功能有：全速自适应巡航、自动泊车、主动车道保持、自动变道、限速识别等功能。在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这个领域做的比较好的就是特斯拉，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它能够有效地减少数据在计算和存储单元之间的来回传输，从而提高计算速度并降低功耗。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美国芯片封锁</a:t>
            </a:r>
            <a:r>
              <a:rPr lang="en-US" altLang="zh-CN"/>
              <a:t>,</a:t>
            </a:r>
            <a:r>
              <a:rPr lang="zh-CN" altLang="en-US"/>
              <a:t>不依赖于先进工艺</a:t>
            </a:r>
            <a:r>
              <a:rPr lang="en-US" altLang="zh-CN"/>
              <a:t>,</a:t>
            </a:r>
            <a:r>
              <a:rPr lang="zh-CN" altLang="en-US"/>
              <a:t>可以用</a:t>
            </a:r>
            <a:r>
              <a:rPr lang="en-US" altLang="zh-CN"/>
              <a:t>28nm</a:t>
            </a:r>
            <a:r>
              <a:rPr lang="zh-CN" altLang="en-US"/>
              <a:t>做出</a:t>
            </a:r>
            <a:r>
              <a:rPr lang="en-US" altLang="zh-CN"/>
              <a:t>5nm</a:t>
            </a:r>
            <a:r>
              <a:rPr lang="zh-CN" altLang="en-US"/>
              <a:t>效果来</a:t>
            </a:r>
            <a:r>
              <a:rPr lang="en-US" altLang="zh-CN"/>
              <a:t>      </a:t>
            </a:r>
            <a:r>
              <a:rPr lang="zh-CN" altLang="en-US"/>
              <a:t>避免数据搬运，所以有低功耗的特色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CC046E-EA96-4822-A64D-FD081225C42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o UI" panose="020B0502040204020203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6" Type="http://schemas.openxmlformats.org/officeDocument/2006/relationships/image" Target="../media/image13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14.jpe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tags" Target="../tags/tag8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92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8.png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20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19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111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image" Target="../media/image23.png"/><Relationship Id="rId2" Type="http://schemas.openxmlformats.org/officeDocument/2006/relationships/tags" Target="../tags/tag117.xml"/><Relationship Id="rId16" Type="http://schemas.openxmlformats.org/officeDocument/2006/relationships/image" Target="../media/image22.jpe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notesSlide" Target="../notesSlides/notesSlide15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notesSlide" Target="../notesSlides/notesSlide1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notesSlide" Target="../notesSlides/notesSlide18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24.png"/><Relationship Id="rId5" Type="http://schemas.openxmlformats.org/officeDocument/2006/relationships/tags" Target="../tags/tag169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68.xml"/><Relationship Id="rId9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6" Type="http://schemas.openxmlformats.org/officeDocument/2006/relationships/notesSlide" Target="../notesSlides/notesSlide21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tags" Target="../tags/tag204.xml"/><Relationship Id="rId26" Type="http://schemas.openxmlformats.org/officeDocument/2006/relationships/notesSlide" Target="../notesSlides/notesSlide22.xml"/><Relationship Id="rId3" Type="http://schemas.openxmlformats.org/officeDocument/2006/relationships/tags" Target="../tags/tag189.xml"/><Relationship Id="rId21" Type="http://schemas.openxmlformats.org/officeDocument/2006/relationships/tags" Target="../tags/tag207.xml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188.xml"/><Relationship Id="rId16" Type="http://schemas.openxmlformats.org/officeDocument/2006/relationships/tags" Target="../tags/tag202.xml"/><Relationship Id="rId20" Type="http://schemas.openxmlformats.org/officeDocument/2006/relationships/tags" Target="../tags/tag206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24" Type="http://schemas.openxmlformats.org/officeDocument/2006/relationships/tags" Target="../tags/tag210.xml"/><Relationship Id="rId5" Type="http://schemas.openxmlformats.org/officeDocument/2006/relationships/tags" Target="../tags/tag191.xml"/><Relationship Id="rId15" Type="http://schemas.openxmlformats.org/officeDocument/2006/relationships/tags" Target="../tags/tag201.xml"/><Relationship Id="rId23" Type="http://schemas.openxmlformats.org/officeDocument/2006/relationships/tags" Target="../tags/tag209.xml"/><Relationship Id="rId10" Type="http://schemas.openxmlformats.org/officeDocument/2006/relationships/tags" Target="../tags/tag196.xml"/><Relationship Id="rId19" Type="http://schemas.openxmlformats.org/officeDocument/2006/relationships/tags" Target="../tags/tag205.xml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Relationship Id="rId22" Type="http://schemas.openxmlformats.org/officeDocument/2006/relationships/tags" Target="../tags/tag20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4.jpe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5.jpeg"/><Relationship Id="rId18" Type="http://schemas.openxmlformats.org/officeDocument/2006/relationships/image" Target="../media/image10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9.jpeg"/><Relationship Id="rId2" Type="http://schemas.openxmlformats.org/officeDocument/2006/relationships/tags" Target="../tags/tag22.xml"/><Relationship Id="rId16" Type="http://schemas.openxmlformats.org/officeDocument/2006/relationships/image" Target="../media/image8.jpe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.xml"/><Relationship Id="rId15" Type="http://schemas.openxmlformats.org/officeDocument/2006/relationships/image" Target="../media/image7.jpe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11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image" Target="../media/image12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2471056" y="471626"/>
            <a:ext cx="4201888" cy="420024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489130" y="1563161"/>
            <a:ext cx="4054908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indent="0" algn="ctr" eaLnBrk="1" latinLnBrk="0" hangingPunct="1"/>
            <a:r>
              <a:rPr lang="en-US" altLang="zh-CN" sz="4000" dirty="0">
                <a:solidFill>
                  <a:schemeClr val="bg1">
                    <a:alpha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存算一体 </a:t>
            </a:r>
          </a:p>
          <a:p>
            <a:pPr marL="0" indent="0" algn="ctr" eaLnBrk="1" latinLnBrk="0" hangingPunct="1"/>
            <a:r>
              <a:rPr lang="en-US" altLang="zh-CN" sz="4000" dirty="0">
                <a:solidFill>
                  <a:schemeClr val="bg1">
                    <a:alpha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新型</a:t>
            </a:r>
            <a:r>
              <a:rPr lang="zh-CN" altLang="en-US" sz="4000" dirty="0">
                <a:solidFill>
                  <a:schemeClr val="bg1">
                    <a:alpha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智能</a:t>
            </a:r>
            <a:r>
              <a:rPr lang="en-US" altLang="zh-CN" sz="4000" dirty="0">
                <a:solidFill>
                  <a:schemeClr val="bg1">
                    <a:alpha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驾驶</a:t>
            </a:r>
          </a:p>
          <a:p>
            <a:pPr marL="0" indent="0" algn="ctr" eaLnBrk="1" latinLnBrk="0" hangingPunct="1"/>
            <a:r>
              <a:rPr lang="en-US" altLang="zh-CN" sz="4000" dirty="0">
                <a:solidFill>
                  <a:schemeClr val="bg1">
                    <a:alpha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芯片技术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95580"/>
            <a:ext cx="2543175" cy="62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1"/>
          <p:cNvSpPr txBox="1"/>
          <p:nvPr>
            <p:custDataLst>
              <p:tags r:id="rId2"/>
            </p:custDataLst>
          </p:nvPr>
        </p:nvSpPr>
        <p:spPr>
          <a:xfrm>
            <a:off x="1674424" y="4012127"/>
            <a:ext cx="5795148" cy="4499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答辩人：李傲双      时间：</a:t>
            </a:r>
            <a:r>
              <a:rPr lang="en-US" altLang="zh-CN" sz="1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20</a:t>
            </a:r>
            <a:r>
              <a:rPr lang="en-US" sz="1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23</a:t>
            </a:r>
            <a:r>
              <a:rPr lang="zh-CN" altLang="en-US" sz="1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10</a:t>
            </a:r>
            <a:r>
              <a:rPr lang="zh-CN" altLang="en-US" sz="1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05940" y="4443730"/>
            <a:ext cx="537337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小组人员：庄启文、杨航、李傲双、姚绪林、王鑫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1285" y="1656715"/>
            <a:ext cx="3392805" cy="215011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13" name="文本框 12"/>
          <p:cNvSpPr txBox="1"/>
          <p:nvPr/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智能驾驶需要大算力</a:t>
            </a:r>
            <a:endParaRPr lang="zh-CN" altLang="en-US" sz="2000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9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a typeface="微软雅黑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7" name="圆角矩形 16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06" name="Content Placeholder 2"/>
          <p:cNvSpPr txBox="1"/>
          <p:nvPr/>
        </p:nvSpPr>
        <p:spPr>
          <a:xfrm>
            <a:off x="4369435" y="1384935"/>
            <a:ext cx="4500880" cy="749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自动驾驶级别越高时，产生的数据越多，对芯片的算力要求也就越高。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7" name="文本框 606"/>
          <p:cNvSpPr txBox="1"/>
          <p:nvPr/>
        </p:nvSpPr>
        <p:spPr>
          <a:xfrm>
            <a:off x="4378960" y="1059180"/>
            <a:ext cx="434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驾驶芯片最直接的标准之一：算力高低</a:t>
            </a:r>
          </a:p>
        </p:txBody>
      </p:sp>
      <p:sp>
        <p:nvSpPr>
          <p:cNvPr id="2" name="Content Placeholder 2"/>
          <p:cNvSpPr txBox="1"/>
          <p:nvPr>
            <p:custDataLst>
              <p:tags r:id="rId3"/>
            </p:custDataLst>
          </p:nvPr>
        </p:nvSpPr>
        <p:spPr>
          <a:xfrm>
            <a:off x="4427874" y="2355726"/>
            <a:ext cx="4501004" cy="100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在当前的冯·诺伊曼架构当中，一方面，大量的计算单元受限于带宽的限制，造成算力利用率很低；另一方面，数据来回传输又会产生巨大功耗。</a:t>
            </a:r>
          </a:p>
        </p:txBody>
      </p:sp>
      <p:sp>
        <p:nvSpPr>
          <p:cNvPr id="4" name="Content Placeholder 2"/>
          <p:cNvSpPr txBox="1"/>
          <p:nvPr>
            <p:custDataLst>
              <p:tags r:id="rId4"/>
            </p:custDataLst>
          </p:nvPr>
        </p:nvSpPr>
        <p:spPr>
          <a:xfrm>
            <a:off x="4499629" y="3774951"/>
            <a:ext cx="4501004" cy="100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除此之外，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算力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并不真正代表着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汽车AI芯片不仅需要大算力，更要有实际利用率的大算力。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63684" y="1447549"/>
            <a:ext cx="702049" cy="702049"/>
            <a:chOff x="3019496" y="2769619"/>
            <a:chExt cx="702049" cy="702049"/>
          </a:xfrm>
        </p:grpSpPr>
        <p:sp>
          <p:nvSpPr>
            <p:cNvPr id="5" name="Oval 90"/>
            <p:cNvSpPr/>
            <p:nvPr>
              <p:custDataLst>
                <p:tags r:id="rId11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4" name="Freeform 59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Oval 6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563684" y="2575944"/>
            <a:ext cx="702049" cy="702049"/>
            <a:chOff x="3019496" y="2769619"/>
            <a:chExt cx="702049" cy="702049"/>
          </a:xfrm>
        </p:grpSpPr>
        <p:sp>
          <p:nvSpPr>
            <p:cNvPr id="8" name="Oval 90"/>
            <p:cNvSpPr/>
            <p:nvPr>
              <p:custDataLst>
                <p:tags r:id="rId8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9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0" name="Freeform 59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Oval 60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3563684" y="3898649"/>
            <a:ext cx="702049" cy="702049"/>
            <a:chOff x="3019496" y="2769619"/>
            <a:chExt cx="702049" cy="702049"/>
          </a:xfrm>
        </p:grpSpPr>
        <p:sp>
          <p:nvSpPr>
            <p:cNvPr id="14" name="Oval 90"/>
            <p:cNvSpPr/>
            <p:nvPr>
              <p:custDataLst>
                <p:tags r:id="rId5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5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8" name="Freeform 59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Oval 6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存储墙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1460" y="915670"/>
            <a:ext cx="3578860" cy="2646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0245" y="1708150"/>
            <a:ext cx="4242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在冯·诺依曼架构中，数据存储与数据处理在物理上是两个相互分离的单元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00245" y="2745105"/>
            <a:ext cx="4008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处理器性能以每2年3.1倍的速度增长而内存性能以每2年1.4倍的速度提升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8345" y="3782060"/>
            <a:ext cx="3836035" cy="1419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处理器的性能与效率因此受到严重制约，从而出现了“存储墙”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380" y="3868420"/>
            <a:ext cx="3402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Moore定律: 集成电路上可以容纳的晶体管数目在大约每经过24个月便会增加一倍</a:t>
            </a:r>
          </a:p>
        </p:txBody>
      </p:sp>
      <p:sp>
        <p:nvSpPr>
          <p:cNvPr id="411" name="Freeform 6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139998" y="1852291"/>
            <a:ext cx="298103" cy="298096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0" name="Freeform 64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139998" y="2887976"/>
            <a:ext cx="298103" cy="298096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1" name="Freeform 6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139998" y="3923661"/>
            <a:ext cx="298103" cy="298096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智能驾驶需要低能耗</a:t>
            </a:r>
            <a:endParaRPr lang="zh-CN" altLang="en-US" sz="2000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9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a typeface="微软雅黑 Light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4" name="圆角矩形 13"/>
            <p:cNvSpPr/>
            <p:nvPr>
              <p:custDataLst>
                <p:tags r:id="rId7"/>
              </p:custDataLst>
            </p:nvPr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Freeform 301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Freeform 302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Freeform 303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07" name="文本框 606"/>
          <p:cNvSpPr txBox="1"/>
          <p:nvPr>
            <p:custDataLst>
              <p:tags r:id="rId6"/>
            </p:custDataLst>
          </p:nvPr>
        </p:nvSpPr>
        <p:spPr>
          <a:xfrm>
            <a:off x="4643755" y="1203325"/>
            <a:ext cx="434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智能驾驶存在“存储墙”问题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" y="1059180"/>
            <a:ext cx="4510405" cy="21951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2040" y="1108940"/>
            <a:ext cx="3778885" cy="337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在冯·诺依曼架构中，数据在处理过程中需要</a:t>
            </a:r>
            <a:r>
              <a:rPr lang="zh-CN" altLang="en-US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不断地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从存储器单元“读”数据到处理器单元中，处理完之后再将结果“写”回存储器单元。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数据在存储器与处理器之间的频繁迁移将带来严重的传输功耗问题。根据英特尔的研究显示，半导体工艺到了7nm时代，数据搬运功耗达到35pJ/bit，占比达63.7%。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10" y="2851785"/>
            <a:ext cx="791845" cy="2901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智能驾驶需要低能耗</a:t>
            </a:r>
            <a:endParaRPr lang="zh-CN" altLang="en-US" sz="2000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9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a typeface="微软雅黑 Light" panose="020B0502040204020203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29" name="组合 2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30" name="Freeform 301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2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03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07" name="文本框 606"/>
          <p:cNvSpPr txBox="1"/>
          <p:nvPr>
            <p:custDataLst>
              <p:tags r:id="rId2"/>
            </p:custDataLst>
          </p:nvPr>
        </p:nvSpPr>
        <p:spPr>
          <a:xfrm>
            <a:off x="5220072" y="731157"/>
            <a:ext cx="434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智能驾驶存在</a:t>
            </a:r>
            <a:r>
              <a:rPr lang="en-US" altLang="zh-CN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”</a:t>
            </a:r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功耗墙</a:t>
            </a:r>
            <a:r>
              <a:rPr lang="en-US" altLang="zh-CN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“</a:t>
            </a:r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3559175"/>
            <a:ext cx="4320227" cy="12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数据传输所导致的功耗损失越来越成为芯片发展的制约因素，由此形成“功耗墙”问题。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</a:rPr>
              <a:t>两墙的解决方案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21" name="圆角矩形 20"/>
            <p:cNvSpPr/>
            <p:nvPr>
              <p:custDataLst>
                <p:tags r:id="rId2"/>
              </p:custDataLst>
            </p:nvPr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29" name="组合 2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30" name="Freeform 301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2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03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79071" y="890050"/>
            <a:ext cx="4104898" cy="37548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为了解决这两个问题，当前业内主要有三种方案：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用GDDR 或HBM来解决存储墙问题的冯·诺依曼架构策略；算法和芯片高度绑定在一起的DSA方案；以及存算一体的方案。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HBM是目前业内超大算力芯片常用的方案之一，其优势在于能够暂时缓解“存储墙”的困扰，但其性能天花板明显，并且成本较高。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DSA方案以牺牲灵活性换取效率提升，算法和硬件高度耦合，适用于已经成熟的AI算法，但并不适用于正处于快速迭代的自动驾驶AI算法中。</a:t>
            </a:r>
          </a:p>
        </p:txBody>
      </p:sp>
      <p:pic>
        <p:nvPicPr>
          <p:cNvPr id="1026" name="Picture 2" descr="HBM3: Cheaper, up to 64GB on-package, and terabytes-per-second bandwidt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86" y="1419622"/>
            <a:ext cx="4281418" cy="240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</a:rPr>
              <a:t>两墙的解决方案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21" name="圆角矩形 20"/>
            <p:cNvSpPr/>
            <p:nvPr>
              <p:custDataLst>
                <p:tags r:id="rId2"/>
              </p:custDataLst>
            </p:nvPr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29" name="组合 2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30" name="Freeform 301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2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03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388593" y="869915"/>
            <a:ext cx="4183407" cy="419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存算一体方案，这是一项诞生于实验室的新兴技术，其创新性在于打破了传统·冯诺伊曼架构局限性，实现了计算与存储模块一体化的整合创新，解决了传统芯片架构中计算与存储模块间巨大的数据传输延迟、能量损耗痛点，既增加了数据处理速度，又大大降低了数据传输的功耗，从而使芯片能效比（即每瓦能提供的算力）得到2-3个数量级（&gt;100倍）的提升。</a:t>
            </a:r>
            <a:endParaRPr lang="zh-CN" altLang="en-US" dirty="0"/>
          </a:p>
        </p:txBody>
      </p:sp>
      <p:pic>
        <p:nvPicPr>
          <p:cNvPr id="2050" name="Picture 2" descr="清华大学团队提出一种基于存算一体技术的类脑声音定位方法，展现出显著的能效优势-北京新忆科技有限公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75606"/>
            <a:ext cx="4238895" cy="237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 Light" panose="020B0502040204020203" pitchFamily="34" charset="-122"/>
              </a:rPr>
              <a:t>存算一体如何解决智能驾驶中算力问题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7" name="圆角矩形 16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06" name="Content Placeholder 2"/>
          <p:cNvSpPr txBox="1"/>
          <p:nvPr/>
        </p:nvSpPr>
        <p:spPr>
          <a:xfrm>
            <a:off x="797758" y="1269488"/>
            <a:ext cx="4500880" cy="1318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存算一体技术可以直接在存储单元中完成数据的模拟或数字化计算，</a:t>
            </a:r>
            <a:r>
              <a:rPr lang="zh-CN" altLang="en-US" sz="1600" b="1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消除不必要的数据搬运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，大幅提升芯片性能，同时降低功耗和成本。</a:t>
            </a:r>
            <a:endParaRPr lang="zh-CN" altLang="en-US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356" y="1473287"/>
            <a:ext cx="702049" cy="702049"/>
            <a:chOff x="3019496" y="2769619"/>
            <a:chExt cx="702049" cy="702049"/>
          </a:xfrm>
        </p:grpSpPr>
        <p:sp>
          <p:nvSpPr>
            <p:cNvPr id="5" name="Oval 90"/>
            <p:cNvSpPr/>
            <p:nvPr>
              <p:custDataLst>
                <p:tags r:id="rId10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4" name="Freeform 59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Oval 6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09820" y="1275715"/>
            <a:ext cx="3893820" cy="3648075"/>
            <a:chOff x="4265" y="3033"/>
            <a:chExt cx="5869" cy="5352"/>
          </a:xfrm>
        </p:grpSpPr>
        <p:sp>
          <p:nvSpPr>
            <p:cNvPr id="21" name="Freeform 4"/>
            <p:cNvSpPr/>
            <p:nvPr>
              <p:custDataLst>
                <p:tags r:id="rId5"/>
              </p:custDataLst>
            </p:nvPr>
          </p:nvSpPr>
          <p:spPr bwMode="auto">
            <a:xfrm>
              <a:off x="6436" y="5525"/>
              <a:ext cx="1519" cy="2860"/>
            </a:xfrm>
            <a:custGeom>
              <a:avLst/>
              <a:gdLst>
                <a:gd name="T0" fmla="*/ 558 w 679"/>
                <a:gd name="T1" fmla="*/ 1235 h 1235"/>
                <a:gd name="T2" fmla="*/ 517 w 679"/>
                <a:gd name="T3" fmla="*/ 546 h 1235"/>
                <a:gd name="T4" fmla="*/ 669 w 679"/>
                <a:gd name="T5" fmla="*/ 191 h 1235"/>
                <a:gd name="T6" fmla="*/ 593 w 679"/>
                <a:gd name="T7" fmla="*/ 207 h 1235"/>
                <a:gd name="T8" fmla="*/ 451 w 679"/>
                <a:gd name="T9" fmla="*/ 310 h 1235"/>
                <a:gd name="T10" fmla="*/ 331 w 679"/>
                <a:gd name="T11" fmla="*/ 25 h 1235"/>
                <a:gd name="T12" fmla="*/ 319 w 679"/>
                <a:gd name="T13" fmla="*/ 214 h 1235"/>
                <a:gd name="T14" fmla="*/ 199 w 679"/>
                <a:gd name="T15" fmla="*/ 139 h 1235"/>
                <a:gd name="T16" fmla="*/ 110 w 679"/>
                <a:gd name="T17" fmla="*/ 71 h 1235"/>
                <a:gd name="T18" fmla="*/ 216 w 679"/>
                <a:gd name="T19" fmla="*/ 311 h 1235"/>
                <a:gd name="T20" fmla="*/ 40 w 679"/>
                <a:gd name="T21" fmla="*/ 150 h 1235"/>
                <a:gd name="T22" fmla="*/ 37 w 679"/>
                <a:gd name="T23" fmla="*/ 224 h 1235"/>
                <a:gd name="T24" fmla="*/ 180 w 679"/>
                <a:gd name="T25" fmla="*/ 388 h 1235"/>
                <a:gd name="T26" fmla="*/ 44 w 679"/>
                <a:gd name="T27" fmla="*/ 317 h 1235"/>
                <a:gd name="T28" fmla="*/ 85 w 679"/>
                <a:gd name="T29" fmla="*/ 408 h 1235"/>
                <a:gd name="T30" fmla="*/ 303 w 679"/>
                <a:gd name="T31" fmla="*/ 668 h 1235"/>
                <a:gd name="T32" fmla="*/ 275 w 679"/>
                <a:gd name="T33" fmla="*/ 113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9" h="1235">
                  <a:moveTo>
                    <a:pt x="558" y="1235"/>
                  </a:moveTo>
                  <a:cubicBezTo>
                    <a:pt x="558" y="1235"/>
                    <a:pt x="455" y="806"/>
                    <a:pt x="517" y="546"/>
                  </a:cubicBezTo>
                  <a:cubicBezTo>
                    <a:pt x="580" y="285"/>
                    <a:pt x="679" y="231"/>
                    <a:pt x="669" y="191"/>
                  </a:cubicBezTo>
                  <a:cubicBezTo>
                    <a:pt x="660" y="151"/>
                    <a:pt x="609" y="170"/>
                    <a:pt x="593" y="207"/>
                  </a:cubicBezTo>
                  <a:cubicBezTo>
                    <a:pt x="577" y="243"/>
                    <a:pt x="512" y="323"/>
                    <a:pt x="451" y="310"/>
                  </a:cubicBezTo>
                  <a:cubicBezTo>
                    <a:pt x="391" y="297"/>
                    <a:pt x="375" y="49"/>
                    <a:pt x="331" y="25"/>
                  </a:cubicBezTo>
                  <a:cubicBezTo>
                    <a:pt x="287" y="0"/>
                    <a:pt x="302" y="114"/>
                    <a:pt x="319" y="214"/>
                  </a:cubicBezTo>
                  <a:cubicBezTo>
                    <a:pt x="336" y="313"/>
                    <a:pt x="252" y="258"/>
                    <a:pt x="199" y="139"/>
                  </a:cubicBezTo>
                  <a:cubicBezTo>
                    <a:pt x="146" y="20"/>
                    <a:pt x="115" y="54"/>
                    <a:pt x="110" y="71"/>
                  </a:cubicBezTo>
                  <a:cubicBezTo>
                    <a:pt x="104" y="88"/>
                    <a:pt x="225" y="300"/>
                    <a:pt x="216" y="311"/>
                  </a:cubicBezTo>
                  <a:cubicBezTo>
                    <a:pt x="208" y="321"/>
                    <a:pt x="55" y="145"/>
                    <a:pt x="40" y="150"/>
                  </a:cubicBezTo>
                  <a:cubicBezTo>
                    <a:pt x="26" y="155"/>
                    <a:pt x="0" y="169"/>
                    <a:pt x="37" y="224"/>
                  </a:cubicBezTo>
                  <a:cubicBezTo>
                    <a:pt x="73" y="280"/>
                    <a:pt x="187" y="373"/>
                    <a:pt x="180" y="388"/>
                  </a:cubicBezTo>
                  <a:cubicBezTo>
                    <a:pt x="173" y="404"/>
                    <a:pt x="78" y="319"/>
                    <a:pt x="44" y="317"/>
                  </a:cubicBezTo>
                  <a:cubicBezTo>
                    <a:pt x="9" y="315"/>
                    <a:pt x="23" y="364"/>
                    <a:pt x="85" y="408"/>
                  </a:cubicBezTo>
                  <a:cubicBezTo>
                    <a:pt x="147" y="452"/>
                    <a:pt x="298" y="501"/>
                    <a:pt x="303" y="668"/>
                  </a:cubicBezTo>
                  <a:cubicBezTo>
                    <a:pt x="308" y="835"/>
                    <a:pt x="275" y="1139"/>
                    <a:pt x="275" y="1139"/>
                  </a:cubicBez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6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6593" y="3033"/>
              <a:ext cx="2821" cy="2760"/>
            </a:xfrm>
            <a:custGeom>
              <a:avLst/>
              <a:gdLst>
                <a:gd name="T0" fmla="*/ 388 w 1261"/>
                <a:gd name="T1" fmla="*/ 1185 h 1192"/>
                <a:gd name="T2" fmla="*/ 659 w 1261"/>
                <a:gd name="T3" fmla="*/ 0 h 1192"/>
                <a:gd name="T4" fmla="*/ 490 w 1261"/>
                <a:gd name="T5" fmla="*/ 1192 h 1192"/>
                <a:gd name="T6" fmla="*/ 595 w 1261"/>
                <a:gd name="T7" fmla="*/ 548 h 1192"/>
                <a:gd name="T8" fmla="*/ 388 w 1261"/>
                <a:gd name="T9" fmla="*/ 118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192">
                  <a:moveTo>
                    <a:pt x="388" y="1185"/>
                  </a:moveTo>
                  <a:cubicBezTo>
                    <a:pt x="388" y="1185"/>
                    <a:pt x="0" y="615"/>
                    <a:pt x="659" y="0"/>
                  </a:cubicBezTo>
                  <a:cubicBezTo>
                    <a:pt x="659" y="0"/>
                    <a:pt x="1261" y="710"/>
                    <a:pt x="490" y="1192"/>
                  </a:cubicBezTo>
                  <a:cubicBezTo>
                    <a:pt x="490" y="1192"/>
                    <a:pt x="508" y="734"/>
                    <a:pt x="595" y="548"/>
                  </a:cubicBezTo>
                  <a:cubicBezTo>
                    <a:pt x="595" y="548"/>
                    <a:pt x="363" y="953"/>
                    <a:pt x="388" y="118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7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8046" y="4743"/>
              <a:ext cx="2089" cy="2118"/>
            </a:xfrm>
            <a:custGeom>
              <a:avLst/>
              <a:gdLst>
                <a:gd name="T0" fmla="*/ 0 w 933"/>
                <a:gd name="T1" fmla="*/ 502 h 915"/>
                <a:gd name="T2" fmla="*/ 933 w 933"/>
                <a:gd name="T3" fmla="*/ 207 h 915"/>
                <a:gd name="T4" fmla="*/ 37 w 933"/>
                <a:gd name="T5" fmla="*/ 576 h 915"/>
                <a:gd name="T6" fmla="*/ 527 w 933"/>
                <a:gd name="T7" fmla="*/ 386 h 915"/>
                <a:gd name="T8" fmla="*/ 0 w 933"/>
                <a:gd name="T9" fmla="*/ 50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915">
                  <a:moveTo>
                    <a:pt x="0" y="502"/>
                  </a:moveTo>
                  <a:cubicBezTo>
                    <a:pt x="0" y="502"/>
                    <a:pt x="238" y="0"/>
                    <a:pt x="933" y="207"/>
                  </a:cubicBezTo>
                  <a:cubicBezTo>
                    <a:pt x="933" y="207"/>
                    <a:pt x="686" y="915"/>
                    <a:pt x="37" y="576"/>
                  </a:cubicBezTo>
                  <a:cubicBezTo>
                    <a:pt x="37" y="576"/>
                    <a:pt x="362" y="402"/>
                    <a:pt x="527" y="386"/>
                  </a:cubicBezTo>
                  <a:cubicBezTo>
                    <a:pt x="527" y="386"/>
                    <a:pt x="151" y="390"/>
                    <a:pt x="0" y="502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8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4265" y="4300"/>
              <a:ext cx="2171" cy="2374"/>
            </a:xfrm>
            <a:custGeom>
              <a:avLst/>
              <a:gdLst>
                <a:gd name="T0" fmla="*/ 966 w 970"/>
                <a:gd name="T1" fmla="*/ 703 h 1025"/>
                <a:gd name="T2" fmla="*/ 0 w 970"/>
                <a:gd name="T3" fmla="*/ 498 h 1025"/>
                <a:gd name="T4" fmla="*/ 970 w 970"/>
                <a:gd name="T5" fmla="*/ 620 h 1025"/>
                <a:gd name="T6" fmla="*/ 445 w 970"/>
                <a:gd name="T7" fmla="*/ 543 h 1025"/>
                <a:gd name="T8" fmla="*/ 966 w 970"/>
                <a:gd name="T9" fmla="*/ 703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025">
                  <a:moveTo>
                    <a:pt x="966" y="703"/>
                  </a:moveTo>
                  <a:cubicBezTo>
                    <a:pt x="966" y="703"/>
                    <a:pt x="507" y="1025"/>
                    <a:pt x="0" y="498"/>
                  </a:cubicBezTo>
                  <a:cubicBezTo>
                    <a:pt x="0" y="498"/>
                    <a:pt x="568" y="0"/>
                    <a:pt x="970" y="620"/>
                  </a:cubicBezTo>
                  <a:cubicBezTo>
                    <a:pt x="970" y="620"/>
                    <a:pt x="598" y="611"/>
                    <a:pt x="445" y="543"/>
                  </a:cubicBezTo>
                  <a:cubicBezTo>
                    <a:pt x="445" y="543"/>
                    <a:pt x="778" y="726"/>
                    <a:pt x="966" y="70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9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5354" y="3241"/>
              <a:ext cx="2168" cy="2337"/>
            </a:xfrm>
            <a:custGeom>
              <a:avLst/>
              <a:gdLst>
                <a:gd name="T0" fmla="*/ 594 w 968"/>
                <a:gd name="T1" fmla="*/ 1009 h 1009"/>
                <a:gd name="T2" fmla="*/ 142 w 968"/>
                <a:gd name="T3" fmla="*/ 0 h 1009"/>
                <a:gd name="T4" fmla="*/ 671 w 968"/>
                <a:gd name="T5" fmla="*/ 958 h 1009"/>
                <a:gd name="T6" fmla="*/ 395 w 968"/>
                <a:gd name="T7" fmla="*/ 433 h 1009"/>
                <a:gd name="T8" fmla="*/ 594 w 968"/>
                <a:gd name="T9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009">
                  <a:moveTo>
                    <a:pt x="594" y="1009"/>
                  </a:moveTo>
                  <a:cubicBezTo>
                    <a:pt x="594" y="1009"/>
                    <a:pt x="0" y="806"/>
                    <a:pt x="142" y="0"/>
                  </a:cubicBezTo>
                  <a:cubicBezTo>
                    <a:pt x="142" y="0"/>
                    <a:pt x="968" y="186"/>
                    <a:pt x="671" y="958"/>
                  </a:cubicBezTo>
                  <a:cubicBezTo>
                    <a:pt x="671" y="958"/>
                    <a:pt x="435" y="615"/>
                    <a:pt x="395" y="433"/>
                  </a:cubicBezTo>
                  <a:cubicBezTo>
                    <a:pt x="395" y="433"/>
                    <a:pt x="449" y="854"/>
                    <a:pt x="594" y="100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Content Placeholder 2"/>
          <p:cNvSpPr txBox="1"/>
          <p:nvPr/>
        </p:nvSpPr>
        <p:spPr>
          <a:xfrm>
            <a:off x="809478" y="2787775"/>
            <a:ext cx="4500880" cy="1318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存算一体技术可以利用</a:t>
            </a:r>
            <a:r>
              <a:rPr lang="zh-CN" altLang="en-US" sz="1600" b="1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存储单元参与逻辑计算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，提升算力。存储单元可以实现乘法、加法、逻辑运算等基本操作，相当于在面积不变的情况下规模化增加了计算核心数。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9840" y="3019209"/>
            <a:ext cx="702049" cy="702049"/>
            <a:chOff x="3019496" y="2769619"/>
            <a:chExt cx="702049" cy="702049"/>
          </a:xfrm>
        </p:grpSpPr>
        <p:sp>
          <p:nvSpPr>
            <p:cNvPr id="10" name="Oval 90"/>
            <p:cNvSpPr/>
            <p:nvPr>
              <p:custDataLst>
                <p:tags r:id="rId2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1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2" name="Freeform 59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Oval 60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7359" y="752637"/>
            <a:ext cx="2678736" cy="34279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 Light" panose="020B0502040204020203" pitchFamily="34" charset="-122"/>
              </a:rPr>
              <a:t>存算一体如何解决智能驾驶中算力问题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7" name="圆角矩形 16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06" name="Content Placeholder 2"/>
          <p:cNvSpPr txBox="1"/>
          <p:nvPr/>
        </p:nvSpPr>
        <p:spPr>
          <a:xfrm>
            <a:off x="861390" y="975807"/>
            <a:ext cx="7302634" cy="2488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存算一体技术可以具有</a:t>
            </a:r>
            <a:r>
              <a:rPr lang="zh-CN" altLang="en-US" sz="1600" b="1" i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高数据处理并行性度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，提高计算效率和算力密度。由于存储单元和计算单元是紧密结合的，可以实现数据的局部化和并行化处理，避免了数据在芯片内部的传输延迟和冲突。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4356" y="1473287"/>
            <a:ext cx="702049" cy="702049"/>
            <a:chOff x="3019496" y="2769619"/>
            <a:chExt cx="702049" cy="702049"/>
          </a:xfrm>
        </p:grpSpPr>
        <p:sp>
          <p:nvSpPr>
            <p:cNvPr id="5" name="Oval 90"/>
            <p:cNvSpPr/>
            <p:nvPr>
              <p:custDataLst>
                <p:tags r:id="rId7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4" name="Freeform 59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Oval 6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09820" y="1275715"/>
            <a:ext cx="3893820" cy="3648075"/>
            <a:chOff x="4265" y="3033"/>
            <a:chExt cx="5869" cy="5352"/>
          </a:xfrm>
        </p:grpSpPr>
        <p:sp>
          <p:nvSpPr>
            <p:cNvPr id="21" name="Freeform 4"/>
            <p:cNvSpPr/>
            <p:nvPr>
              <p:custDataLst>
                <p:tags r:id="rId2"/>
              </p:custDataLst>
            </p:nvPr>
          </p:nvSpPr>
          <p:spPr bwMode="auto">
            <a:xfrm>
              <a:off x="6436" y="5525"/>
              <a:ext cx="1519" cy="2860"/>
            </a:xfrm>
            <a:custGeom>
              <a:avLst/>
              <a:gdLst>
                <a:gd name="T0" fmla="*/ 558 w 679"/>
                <a:gd name="T1" fmla="*/ 1235 h 1235"/>
                <a:gd name="T2" fmla="*/ 517 w 679"/>
                <a:gd name="T3" fmla="*/ 546 h 1235"/>
                <a:gd name="T4" fmla="*/ 669 w 679"/>
                <a:gd name="T5" fmla="*/ 191 h 1235"/>
                <a:gd name="T6" fmla="*/ 593 w 679"/>
                <a:gd name="T7" fmla="*/ 207 h 1235"/>
                <a:gd name="T8" fmla="*/ 451 w 679"/>
                <a:gd name="T9" fmla="*/ 310 h 1235"/>
                <a:gd name="T10" fmla="*/ 331 w 679"/>
                <a:gd name="T11" fmla="*/ 25 h 1235"/>
                <a:gd name="T12" fmla="*/ 319 w 679"/>
                <a:gd name="T13" fmla="*/ 214 h 1235"/>
                <a:gd name="T14" fmla="*/ 199 w 679"/>
                <a:gd name="T15" fmla="*/ 139 h 1235"/>
                <a:gd name="T16" fmla="*/ 110 w 679"/>
                <a:gd name="T17" fmla="*/ 71 h 1235"/>
                <a:gd name="T18" fmla="*/ 216 w 679"/>
                <a:gd name="T19" fmla="*/ 311 h 1235"/>
                <a:gd name="T20" fmla="*/ 40 w 679"/>
                <a:gd name="T21" fmla="*/ 150 h 1235"/>
                <a:gd name="T22" fmla="*/ 37 w 679"/>
                <a:gd name="T23" fmla="*/ 224 h 1235"/>
                <a:gd name="T24" fmla="*/ 180 w 679"/>
                <a:gd name="T25" fmla="*/ 388 h 1235"/>
                <a:gd name="T26" fmla="*/ 44 w 679"/>
                <a:gd name="T27" fmla="*/ 317 h 1235"/>
                <a:gd name="T28" fmla="*/ 85 w 679"/>
                <a:gd name="T29" fmla="*/ 408 h 1235"/>
                <a:gd name="T30" fmla="*/ 303 w 679"/>
                <a:gd name="T31" fmla="*/ 668 h 1235"/>
                <a:gd name="T32" fmla="*/ 275 w 679"/>
                <a:gd name="T33" fmla="*/ 113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9" h="1235">
                  <a:moveTo>
                    <a:pt x="558" y="1235"/>
                  </a:moveTo>
                  <a:cubicBezTo>
                    <a:pt x="558" y="1235"/>
                    <a:pt x="455" y="806"/>
                    <a:pt x="517" y="546"/>
                  </a:cubicBezTo>
                  <a:cubicBezTo>
                    <a:pt x="580" y="285"/>
                    <a:pt x="679" y="231"/>
                    <a:pt x="669" y="191"/>
                  </a:cubicBezTo>
                  <a:cubicBezTo>
                    <a:pt x="660" y="151"/>
                    <a:pt x="609" y="170"/>
                    <a:pt x="593" y="207"/>
                  </a:cubicBezTo>
                  <a:cubicBezTo>
                    <a:pt x="577" y="243"/>
                    <a:pt x="512" y="323"/>
                    <a:pt x="451" y="310"/>
                  </a:cubicBezTo>
                  <a:cubicBezTo>
                    <a:pt x="391" y="297"/>
                    <a:pt x="375" y="49"/>
                    <a:pt x="331" y="25"/>
                  </a:cubicBezTo>
                  <a:cubicBezTo>
                    <a:pt x="287" y="0"/>
                    <a:pt x="302" y="114"/>
                    <a:pt x="319" y="214"/>
                  </a:cubicBezTo>
                  <a:cubicBezTo>
                    <a:pt x="336" y="313"/>
                    <a:pt x="252" y="258"/>
                    <a:pt x="199" y="139"/>
                  </a:cubicBezTo>
                  <a:cubicBezTo>
                    <a:pt x="146" y="20"/>
                    <a:pt x="115" y="54"/>
                    <a:pt x="110" y="71"/>
                  </a:cubicBezTo>
                  <a:cubicBezTo>
                    <a:pt x="104" y="88"/>
                    <a:pt x="225" y="300"/>
                    <a:pt x="216" y="311"/>
                  </a:cubicBezTo>
                  <a:cubicBezTo>
                    <a:pt x="208" y="321"/>
                    <a:pt x="55" y="145"/>
                    <a:pt x="40" y="150"/>
                  </a:cubicBezTo>
                  <a:cubicBezTo>
                    <a:pt x="26" y="155"/>
                    <a:pt x="0" y="169"/>
                    <a:pt x="37" y="224"/>
                  </a:cubicBezTo>
                  <a:cubicBezTo>
                    <a:pt x="73" y="280"/>
                    <a:pt x="187" y="373"/>
                    <a:pt x="180" y="388"/>
                  </a:cubicBezTo>
                  <a:cubicBezTo>
                    <a:pt x="173" y="404"/>
                    <a:pt x="78" y="319"/>
                    <a:pt x="44" y="317"/>
                  </a:cubicBezTo>
                  <a:cubicBezTo>
                    <a:pt x="9" y="315"/>
                    <a:pt x="23" y="364"/>
                    <a:pt x="85" y="408"/>
                  </a:cubicBezTo>
                  <a:cubicBezTo>
                    <a:pt x="147" y="452"/>
                    <a:pt x="298" y="501"/>
                    <a:pt x="303" y="668"/>
                  </a:cubicBezTo>
                  <a:cubicBezTo>
                    <a:pt x="308" y="835"/>
                    <a:pt x="275" y="1139"/>
                    <a:pt x="275" y="1139"/>
                  </a:cubicBez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6" name="Freeform 5"/>
            <p:cNvSpPr/>
            <p:nvPr>
              <p:custDataLst>
                <p:tags r:id="rId3"/>
              </p:custDataLst>
            </p:nvPr>
          </p:nvSpPr>
          <p:spPr bwMode="auto">
            <a:xfrm>
              <a:off x="6593" y="3033"/>
              <a:ext cx="2821" cy="2760"/>
            </a:xfrm>
            <a:custGeom>
              <a:avLst/>
              <a:gdLst>
                <a:gd name="T0" fmla="*/ 388 w 1261"/>
                <a:gd name="T1" fmla="*/ 1185 h 1192"/>
                <a:gd name="T2" fmla="*/ 659 w 1261"/>
                <a:gd name="T3" fmla="*/ 0 h 1192"/>
                <a:gd name="T4" fmla="*/ 490 w 1261"/>
                <a:gd name="T5" fmla="*/ 1192 h 1192"/>
                <a:gd name="T6" fmla="*/ 595 w 1261"/>
                <a:gd name="T7" fmla="*/ 548 h 1192"/>
                <a:gd name="T8" fmla="*/ 388 w 1261"/>
                <a:gd name="T9" fmla="*/ 118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192">
                  <a:moveTo>
                    <a:pt x="388" y="1185"/>
                  </a:moveTo>
                  <a:cubicBezTo>
                    <a:pt x="388" y="1185"/>
                    <a:pt x="0" y="615"/>
                    <a:pt x="659" y="0"/>
                  </a:cubicBezTo>
                  <a:cubicBezTo>
                    <a:pt x="659" y="0"/>
                    <a:pt x="1261" y="710"/>
                    <a:pt x="490" y="1192"/>
                  </a:cubicBezTo>
                  <a:cubicBezTo>
                    <a:pt x="490" y="1192"/>
                    <a:pt x="508" y="734"/>
                    <a:pt x="595" y="548"/>
                  </a:cubicBezTo>
                  <a:cubicBezTo>
                    <a:pt x="595" y="548"/>
                    <a:pt x="363" y="953"/>
                    <a:pt x="388" y="118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7" name="Freeform 6"/>
            <p:cNvSpPr/>
            <p:nvPr>
              <p:custDataLst>
                <p:tags r:id="rId4"/>
              </p:custDataLst>
            </p:nvPr>
          </p:nvSpPr>
          <p:spPr bwMode="auto">
            <a:xfrm>
              <a:off x="8046" y="4743"/>
              <a:ext cx="2089" cy="2118"/>
            </a:xfrm>
            <a:custGeom>
              <a:avLst/>
              <a:gdLst>
                <a:gd name="T0" fmla="*/ 0 w 933"/>
                <a:gd name="T1" fmla="*/ 502 h 915"/>
                <a:gd name="T2" fmla="*/ 933 w 933"/>
                <a:gd name="T3" fmla="*/ 207 h 915"/>
                <a:gd name="T4" fmla="*/ 37 w 933"/>
                <a:gd name="T5" fmla="*/ 576 h 915"/>
                <a:gd name="T6" fmla="*/ 527 w 933"/>
                <a:gd name="T7" fmla="*/ 386 h 915"/>
                <a:gd name="T8" fmla="*/ 0 w 933"/>
                <a:gd name="T9" fmla="*/ 50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915">
                  <a:moveTo>
                    <a:pt x="0" y="502"/>
                  </a:moveTo>
                  <a:cubicBezTo>
                    <a:pt x="0" y="502"/>
                    <a:pt x="238" y="0"/>
                    <a:pt x="933" y="207"/>
                  </a:cubicBezTo>
                  <a:cubicBezTo>
                    <a:pt x="933" y="207"/>
                    <a:pt x="686" y="915"/>
                    <a:pt x="37" y="576"/>
                  </a:cubicBezTo>
                  <a:cubicBezTo>
                    <a:pt x="37" y="576"/>
                    <a:pt x="362" y="402"/>
                    <a:pt x="527" y="386"/>
                  </a:cubicBezTo>
                  <a:cubicBezTo>
                    <a:pt x="527" y="386"/>
                    <a:pt x="151" y="390"/>
                    <a:pt x="0" y="502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8" name="Freeform 7"/>
            <p:cNvSpPr/>
            <p:nvPr>
              <p:custDataLst>
                <p:tags r:id="rId5"/>
              </p:custDataLst>
            </p:nvPr>
          </p:nvSpPr>
          <p:spPr bwMode="auto">
            <a:xfrm>
              <a:off x="4265" y="4300"/>
              <a:ext cx="2171" cy="2374"/>
            </a:xfrm>
            <a:custGeom>
              <a:avLst/>
              <a:gdLst>
                <a:gd name="T0" fmla="*/ 966 w 970"/>
                <a:gd name="T1" fmla="*/ 703 h 1025"/>
                <a:gd name="T2" fmla="*/ 0 w 970"/>
                <a:gd name="T3" fmla="*/ 498 h 1025"/>
                <a:gd name="T4" fmla="*/ 970 w 970"/>
                <a:gd name="T5" fmla="*/ 620 h 1025"/>
                <a:gd name="T6" fmla="*/ 445 w 970"/>
                <a:gd name="T7" fmla="*/ 543 h 1025"/>
                <a:gd name="T8" fmla="*/ 966 w 970"/>
                <a:gd name="T9" fmla="*/ 703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025">
                  <a:moveTo>
                    <a:pt x="966" y="703"/>
                  </a:moveTo>
                  <a:cubicBezTo>
                    <a:pt x="966" y="703"/>
                    <a:pt x="507" y="1025"/>
                    <a:pt x="0" y="498"/>
                  </a:cubicBezTo>
                  <a:cubicBezTo>
                    <a:pt x="0" y="498"/>
                    <a:pt x="568" y="0"/>
                    <a:pt x="970" y="620"/>
                  </a:cubicBezTo>
                  <a:cubicBezTo>
                    <a:pt x="970" y="620"/>
                    <a:pt x="598" y="611"/>
                    <a:pt x="445" y="543"/>
                  </a:cubicBezTo>
                  <a:cubicBezTo>
                    <a:pt x="445" y="543"/>
                    <a:pt x="778" y="726"/>
                    <a:pt x="966" y="70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9" name="Freeform 8"/>
            <p:cNvSpPr/>
            <p:nvPr>
              <p:custDataLst>
                <p:tags r:id="rId6"/>
              </p:custDataLst>
            </p:nvPr>
          </p:nvSpPr>
          <p:spPr bwMode="auto">
            <a:xfrm>
              <a:off x="5354" y="3241"/>
              <a:ext cx="2168" cy="2337"/>
            </a:xfrm>
            <a:custGeom>
              <a:avLst/>
              <a:gdLst>
                <a:gd name="T0" fmla="*/ 594 w 968"/>
                <a:gd name="T1" fmla="*/ 1009 h 1009"/>
                <a:gd name="T2" fmla="*/ 142 w 968"/>
                <a:gd name="T3" fmla="*/ 0 h 1009"/>
                <a:gd name="T4" fmla="*/ 671 w 968"/>
                <a:gd name="T5" fmla="*/ 958 h 1009"/>
                <a:gd name="T6" fmla="*/ 395 w 968"/>
                <a:gd name="T7" fmla="*/ 433 h 1009"/>
                <a:gd name="T8" fmla="*/ 594 w 968"/>
                <a:gd name="T9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009">
                  <a:moveTo>
                    <a:pt x="594" y="1009"/>
                  </a:moveTo>
                  <a:cubicBezTo>
                    <a:pt x="594" y="1009"/>
                    <a:pt x="0" y="806"/>
                    <a:pt x="142" y="0"/>
                  </a:cubicBezTo>
                  <a:cubicBezTo>
                    <a:pt x="142" y="0"/>
                    <a:pt x="968" y="186"/>
                    <a:pt x="671" y="958"/>
                  </a:cubicBezTo>
                  <a:cubicBezTo>
                    <a:pt x="671" y="958"/>
                    <a:pt x="435" y="615"/>
                    <a:pt x="395" y="433"/>
                  </a:cubicBezTo>
                  <a:cubicBezTo>
                    <a:pt x="395" y="433"/>
                    <a:pt x="449" y="854"/>
                    <a:pt x="594" y="100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5839" y="2311530"/>
            <a:ext cx="3960440" cy="27157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6213" y="2505067"/>
            <a:ext cx="1971675" cy="24384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4187" y="2311219"/>
            <a:ext cx="2933701" cy="26084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88066" y="4943467"/>
            <a:ext cx="2899822" cy="8379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智能驾驶需要低能耗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7" name="圆角矩形 16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06" name="Content Placeholder 2"/>
          <p:cNvSpPr txBox="1"/>
          <p:nvPr/>
        </p:nvSpPr>
        <p:spPr>
          <a:xfrm>
            <a:off x="837565" y="1696720"/>
            <a:ext cx="3396616" cy="749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存算一体技术可分为查存计算、近存计算、存内计算和存内逻辑，提供多种方式解决内存墙问题。</a:t>
            </a:r>
          </a:p>
        </p:txBody>
      </p:sp>
      <p:sp>
        <p:nvSpPr>
          <p:cNvPr id="607" name="文本框 606"/>
          <p:cNvSpPr txBox="1"/>
          <p:nvPr/>
        </p:nvSpPr>
        <p:spPr>
          <a:xfrm>
            <a:off x="847090" y="1370965"/>
            <a:ext cx="535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如何解决智能驾驶中</a:t>
            </a:r>
            <a:r>
              <a:rPr lang="en-US" sz="1800" dirty="0">
                <a:solidFill>
                  <a:schemeClr val="bg1"/>
                </a:solidFill>
                <a:ea typeface="微软雅黑 Light" panose="020B0502040204020203" pitchFamily="34" charset="-122"/>
                <a:sym typeface="+mn-ea"/>
              </a:rPr>
              <a:t>“</a:t>
            </a:r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  <a:sym typeface="+mn-ea"/>
              </a:rPr>
              <a:t>两墙</a:t>
            </a:r>
            <a:r>
              <a:rPr lang="en-US" sz="1800" dirty="0">
                <a:solidFill>
                  <a:schemeClr val="bg1"/>
                </a:solidFill>
                <a:ea typeface="微软雅黑 Light" panose="020B0502040204020203" pitchFamily="34" charset="-122"/>
                <a:sym typeface="+mn-ea"/>
              </a:rPr>
              <a:t>”</a:t>
            </a:r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问题</a:t>
            </a:r>
          </a:p>
        </p:txBody>
      </p:sp>
      <p:sp>
        <p:nvSpPr>
          <p:cNvPr id="4" name="Content Placeholder 2"/>
          <p:cNvSpPr txBox="1"/>
          <p:nvPr>
            <p:custDataLst>
              <p:tags r:id="rId2"/>
            </p:custDataLst>
          </p:nvPr>
        </p:nvSpPr>
        <p:spPr>
          <a:xfrm>
            <a:off x="827424" y="3291716"/>
            <a:ext cx="3406757" cy="100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 SRAM、RRAM 为主的新架构，大算力领域优势大存算一体在存储器中嵌入计算能力，以新的运算架构进行乘加运算</a:t>
            </a:r>
            <a:r>
              <a:rPr 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解决</a:t>
            </a:r>
            <a:r>
              <a:rPr 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功耗墙</a:t>
            </a:r>
            <a:r>
              <a:rPr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问题。</a:t>
            </a:r>
            <a:endParaRPr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84" y="1707899"/>
            <a:ext cx="702049" cy="702049"/>
            <a:chOff x="3019496" y="2769619"/>
            <a:chExt cx="702049" cy="702049"/>
          </a:xfrm>
        </p:grpSpPr>
        <p:sp>
          <p:nvSpPr>
            <p:cNvPr id="5" name="Oval 90"/>
            <p:cNvSpPr/>
            <p:nvPr>
              <p:custDataLst>
                <p:tags r:id="rId11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4" name="Freeform 59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Oval 6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3884" y="3478914"/>
            <a:ext cx="702049" cy="702049"/>
            <a:chOff x="3019496" y="2769619"/>
            <a:chExt cx="702049" cy="702049"/>
          </a:xfrm>
        </p:grpSpPr>
        <p:sp>
          <p:nvSpPr>
            <p:cNvPr id="14" name="Oval 90"/>
            <p:cNvSpPr/>
            <p:nvPr>
              <p:custDataLst>
                <p:tags r:id="rId8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5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8" name="Freeform 59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Oval 60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09820" y="1275715"/>
            <a:ext cx="3893820" cy="3648075"/>
            <a:chOff x="4265" y="3033"/>
            <a:chExt cx="5869" cy="5352"/>
          </a:xfrm>
        </p:grpSpPr>
        <p:sp>
          <p:nvSpPr>
            <p:cNvPr id="21" name="Freeform 4"/>
            <p:cNvSpPr/>
            <p:nvPr>
              <p:custDataLst>
                <p:tags r:id="rId3"/>
              </p:custDataLst>
            </p:nvPr>
          </p:nvSpPr>
          <p:spPr bwMode="auto">
            <a:xfrm>
              <a:off x="6436" y="5525"/>
              <a:ext cx="1519" cy="2860"/>
            </a:xfrm>
            <a:custGeom>
              <a:avLst/>
              <a:gdLst>
                <a:gd name="T0" fmla="*/ 558 w 679"/>
                <a:gd name="T1" fmla="*/ 1235 h 1235"/>
                <a:gd name="T2" fmla="*/ 517 w 679"/>
                <a:gd name="T3" fmla="*/ 546 h 1235"/>
                <a:gd name="T4" fmla="*/ 669 w 679"/>
                <a:gd name="T5" fmla="*/ 191 h 1235"/>
                <a:gd name="T6" fmla="*/ 593 w 679"/>
                <a:gd name="T7" fmla="*/ 207 h 1235"/>
                <a:gd name="T8" fmla="*/ 451 w 679"/>
                <a:gd name="T9" fmla="*/ 310 h 1235"/>
                <a:gd name="T10" fmla="*/ 331 w 679"/>
                <a:gd name="T11" fmla="*/ 25 h 1235"/>
                <a:gd name="T12" fmla="*/ 319 w 679"/>
                <a:gd name="T13" fmla="*/ 214 h 1235"/>
                <a:gd name="T14" fmla="*/ 199 w 679"/>
                <a:gd name="T15" fmla="*/ 139 h 1235"/>
                <a:gd name="T16" fmla="*/ 110 w 679"/>
                <a:gd name="T17" fmla="*/ 71 h 1235"/>
                <a:gd name="T18" fmla="*/ 216 w 679"/>
                <a:gd name="T19" fmla="*/ 311 h 1235"/>
                <a:gd name="T20" fmla="*/ 40 w 679"/>
                <a:gd name="T21" fmla="*/ 150 h 1235"/>
                <a:gd name="T22" fmla="*/ 37 w 679"/>
                <a:gd name="T23" fmla="*/ 224 h 1235"/>
                <a:gd name="T24" fmla="*/ 180 w 679"/>
                <a:gd name="T25" fmla="*/ 388 h 1235"/>
                <a:gd name="T26" fmla="*/ 44 w 679"/>
                <a:gd name="T27" fmla="*/ 317 h 1235"/>
                <a:gd name="T28" fmla="*/ 85 w 679"/>
                <a:gd name="T29" fmla="*/ 408 h 1235"/>
                <a:gd name="T30" fmla="*/ 303 w 679"/>
                <a:gd name="T31" fmla="*/ 668 h 1235"/>
                <a:gd name="T32" fmla="*/ 275 w 679"/>
                <a:gd name="T33" fmla="*/ 113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9" h="1235">
                  <a:moveTo>
                    <a:pt x="558" y="1235"/>
                  </a:moveTo>
                  <a:cubicBezTo>
                    <a:pt x="558" y="1235"/>
                    <a:pt x="455" y="806"/>
                    <a:pt x="517" y="546"/>
                  </a:cubicBezTo>
                  <a:cubicBezTo>
                    <a:pt x="580" y="285"/>
                    <a:pt x="679" y="231"/>
                    <a:pt x="669" y="191"/>
                  </a:cubicBezTo>
                  <a:cubicBezTo>
                    <a:pt x="660" y="151"/>
                    <a:pt x="609" y="170"/>
                    <a:pt x="593" y="207"/>
                  </a:cubicBezTo>
                  <a:cubicBezTo>
                    <a:pt x="577" y="243"/>
                    <a:pt x="512" y="323"/>
                    <a:pt x="451" y="310"/>
                  </a:cubicBezTo>
                  <a:cubicBezTo>
                    <a:pt x="391" y="297"/>
                    <a:pt x="375" y="49"/>
                    <a:pt x="331" y="25"/>
                  </a:cubicBezTo>
                  <a:cubicBezTo>
                    <a:pt x="287" y="0"/>
                    <a:pt x="302" y="114"/>
                    <a:pt x="319" y="214"/>
                  </a:cubicBezTo>
                  <a:cubicBezTo>
                    <a:pt x="336" y="313"/>
                    <a:pt x="252" y="258"/>
                    <a:pt x="199" y="139"/>
                  </a:cubicBezTo>
                  <a:cubicBezTo>
                    <a:pt x="146" y="20"/>
                    <a:pt x="115" y="54"/>
                    <a:pt x="110" y="71"/>
                  </a:cubicBezTo>
                  <a:cubicBezTo>
                    <a:pt x="104" y="88"/>
                    <a:pt x="225" y="300"/>
                    <a:pt x="216" y="311"/>
                  </a:cubicBezTo>
                  <a:cubicBezTo>
                    <a:pt x="208" y="321"/>
                    <a:pt x="55" y="145"/>
                    <a:pt x="40" y="150"/>
                  </a:cubicBezTo>
                  <a:cubicBezTo>
                    <a:pt x="26" y="155"/>
                    <a:pt x="0" y="169"/>
                    <a:pt x="37" y="224"/>
                  </a:cubicBezTo>
                  <a:cubicBezTo>
                    <a:pt x="73" y="280"/>
                    <a:pt x="187" y="373"/>
                    <a:pt x="180" y="388"/>
                  </a:cubicBezTo>
                  <a:cubicBezTo>
                    <a:pt x="173" y="404"/>
                    <a:pt x="78" y="319"/>
                    <a:pt x="44" y="317"/>
                  </a:cubicBezTo>
                  <a:cubicBezTo>
                    <a:pt x="9" y="315"/>
                    <a:pt x="23" y="364"/>
                    <a:pt x="85" y="408"/>
                  </a:cubicBezTo>
                  <a:cubicBezTo>
                    <a:pt x="147" y="452"/>
                    <a:pt x="298" y="501"/>
                    <a:pt x="303" y="668"/>
                  </a:cubicBezTo>
                  <a:cubicBezTo>
                    <a:pt x="308" y="835"/>
                    <a:pt x="275" y="1139"/>
                    <a:pt x="275" y="1139"/>
                  </a:cubicBez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6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6593" y="3033"/>
              <a:ext cx="2821" cy="2760"/>
            </a:xfrm>
            <a:custGeom>
              <a:avLst/>
              <a:gdLst>
                <a:gd name="T0" fmla="*/ 388 w 1261"/>
                <a:gd name="T1" fmla="*/ 1185 h 1192"/>
                <a:gd name="T2" fmla="*/ 659 w 1261"/>
                <a:gd name="T3" fmla="*/ 0 h 1192"/>
                <a:gd name="T4" fmla="*/ 490 w 1261"/>
                <a:gd name="T5" fmla="*/ 1192 h 1192"/>
                <a:gd name="T6" fmla="*/ 595 w 1261"/>
                <a:gd name="T7" fmla="*/ 548 h 1192"/>
                <a:gd name="T8" fmla="*/ 388 w 1261"/>
                <a:gd name="T9" fmla="*/ 118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192">
                  <a:moveTo>
                    <a:pt x="388" y="1185"/>
                  </a:moveTo>
                  <a:cubicBezTo>
                    <a:pt x="388" y="1185"/>
                    <a:pt x="0" y="615"/>
                    <a:pt x="659" y="0"/>
                  </a:cubicBezTo>
                  <a:cubicBezTo>
                    <a:pt x="659" y="0"/>
                    <a:pt x="1261" y="710"/>
                    <a:pt x="490" y="1192"/>
                  </a:cubicBezTo>
                  <a:cubicBezTo>
                    <a:pt x="490" y="1192"/>
                    <a:pt x="508" y="734"/>
                    <a:pt x="595" y="548"/>
                  </a:cubicBezTo>
                  <a:cubicBezTo>
                    <a:pt x="595" y="548"/>
                    <a:pt x="363" y="953"/>
                    <a:pt x="388" y="118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7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046" y="4743"/>
              <a:ext cx="2089" cy="2118"/>
            </a:xfrm>
            <a:custGeom>
              <a:avLst/>
              <a:gdLst>
                <a:gd name="T0" fmla="*/ 0 w 933"/>
                <a:gd name="T1" fmla="*/ 502 h 915"/>
                <a:gd name="T2" fmla="*/ 933 w 933"/>
                <a:gd name="T3" fmla="*/ 207 h 915"/>
                <a:gd name="T4" fmla="*/ 37 w 933"/>
                <a:gd name="T5" fmla="*/ 576 h 915"/>
                <a:gd name="T6" fmla="*/ 527 w 933"/>
                <a:gd name="T7" fmla="*/ 386 h 915"/>
                <a:gd name="T8" fmla="*/ 0 w 933"/>
                <a:gd name="T9" fmla="*/ 50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915">
                  <a:moveTo>
                    <a:pt x="0" y="502"/>
                  </a:moveTo>
                  <a:cubicBezTo>
                    <a:pt x="0" y="502"/>
                    <a:pt x="238" y="0"/>
                    <a:pt x="933" y="207"/>
                  </a:cubicBezTo>
                  <a:cubicBezTo>
                    <a:pt x="933" y="207"/>
                    <a:pt x="686" y="915"/>
                    <a:pt x="37" y="576"/>
                  </a:cubicBezTo>
                  <a:cubicBezTo>
                    <a:pt x="37" y="576"/>
                    <a:pt x="362" y="402"/>
                    <a:pt x="527" y="386"/>
                  </a:cubicBezTo>
                  <a:cubicBezTo>
                    <a:pt x="527" y="386"/>
                    <a:pt x="151" y="390"/>
                    <a:pt x="0" y="502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8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4265" y="4300"/>
              <a:ext cx="2171" cy="2374"/>
            </a:xfrm>
            <a:custGeom>
              <a:avLst/>
              <a:gdLst>
                <a:gd name="T0" fmla="*/ 966 w 970"/>
                <a:gd name="T1" fmla="*/ 703 h 1025"/>
                <a:gd name="T2" fmla="*/ 0 w 970"/>
                <a:gd name="T3" fmla="*/ 498 h 1025"/>
                <a:gd name="T4" fmla="*/ 970 w 970"/>
                <a:gd name="T5" fmla="*/ 620 h 1025"/>
                <a:gd name="T6" fmla="*/ 445 w 970"/>
                <a:gd name="T7" fmla="*/ 543 h 1025"/>
                <a:gd name="T8" fmla="*/ 966 w 970"/>
                <a:gd name="T9" fmla="*/ 703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025">
                  <a:moveTo>
                    <a:pt x="966" y="703"/>
                  </a:moveTo>
                  <a:cubicBezTo>
                    <a:pt x="966" y="703"/>
                    <a:pt x="507" y="1025"/>
                    <a:pt x="0" y="498"/>
                  </a:cubicBezTo>
                  <a:cubicBezTo>
                    <a:pt x="0" y="498"/>
                    <a:pt x="568" y="0"/>
                    <a:pt x="970" y="620"/>
                  </a:cubicBezTo>
                  <a:cubicBezTo>
                    <a:pt x="970" y="620"/>
                    <a:pt x="598" y="611"/>
                    <a:pt x="445" y="543"/>
                  </a:cubicBezTo>
                  <a:cubicBezTo>
                    <a:pt x="445" y="543"/>
                    <a:pt x="778" y="726"/>
                    <a:pt x="966" y="70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9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5354" y="3241"/>
              <a:ext cx="2168" cy="2337"/>
            </a:xfrm>
            <a:custGeom>
              <a:avLst/>
              <a:gdLst>
                <a:gd name="T0" fmla="*/ 594 w 968"/>
                <a:gd name="T1" fmla="*/ 1009 h 1009"/>
                <a:gd name="T2" fmla="*/ 142 w 968"/>
                <a:gd name="T3" fmla="*/ 0 h 1009"/>
                <a:gd name="T4" fmla="*/ 671 w 968"/>
                <a:gd name="T5" fmla="*/ 958 h 1009"/>
                <a:gd name="T6" fmla="*/ 395 w 968"/>
                <a:gd name="T7" fmla="*/ 433 h 1009"/>
                <a:gd name="T8" fmla="*/ 594 w 968"/>
                <a:gd name="T9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009">
                  <a:moveTo>
                    <a:pt x="594" y="1009"/>
                  </a:moveTo>
                  <a:cubicBezTo>
                    <a:pt x="594" y="1009"/>
                    <a:pt x="0" y="806"/>
                    <a:pt x="142" y="0"/>
                  </a:cubicBezTo>
                  <a:cubicBezTo>
                    <a:pt x="142" y="0"/>
                    <a:pt x="968" y="186"/>
                    <a:pt x="671" y="958"/>
                  </a:cubicBezTo>
                  <a:cubicBezTo>
                    <a:pt x="671" y="958"/>
                    <a:pt x="435" y="615"/>
                    <a:pt x="395" y="433"/>
                  </a:cubicBezTo>
                  <a:cubicBezTo>
                    <a:pt x="395" y="433"/>
                    <a:pt x="449" y="854"/>
                    <a:pt x="594" y="100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pic>
        <p:nvPicPr>
          <p:cNvPr id="3076" name="Picture 4" descr="存内计算正式进入主流 存内计算是一个由来已久的概念，其主要目的是为了解决内存墙问题。这里首先谈谈什么是内存墙。今天最常见的计算机架构师冯诺依曼 ...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88407"/>
            <a:ext cx="4143317" cy="25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7"/>
          <a:srcRect r="1582" b="11528"/>
          <a:stretch>
            <a:fillRect/>
          </a:stretch>
        </p:blipFill>
        <p:spPr>
          <a:xfrm>
            <a:off x="4572000" y="787551"/>
            <a:ext cx="4143317" cy="15316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6075" y="2804160"/>
          <a:ext cx="7810500" cy="187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散热方式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成本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可靠性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维修成本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自然风冷  </a:t>
                      </a:r>
                      <a:r>
                        <a:rPr lang="en-US" altLang="zh-CN" sz="1800" dirty="0">
                          <a:solidFill>
                            <a:srgbClr val="FF6969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&lt;15w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低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低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风扇散热 </a:t>
                      </a:r>
                      <a:r>
                        <a:rPr lang="en-US" altLang="zh-CN" dirty="0">
                          <a:solidFill>
                            <a:srgbClr val="FF6969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15-80w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低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低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低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液冷散热 </a:t>
                      </a:r>
                      <a:r>
                        <a:rPr lang="en-US" altLang="zh-CN" dirty="0">
                          <a:solidFill>
                            <a:srgbClr val="FF6969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&gt;80w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</a:t>
                      </a: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低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72110" y="1162685"/>
            <a:ext cx="3048000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冯洛伊曼架构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72110" y="1979295"/>
            <a:ext cx="3048000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存算一体架构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19700" y="987425"/>
            <a:ext cx="3048000" cy="630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自然风冷功耗限制下,</a:t>
            </a:r>
          </a:p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物理算力:</a:t>
            </a:r>
            <a:r>
              <a:rPr lang="en-US" altLang="zh-CN" sz="1800" dirty="0">
                <a:solidFill>
                  <a:srgbClr val="FF69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约15TPOS</a:t>
            </a: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5219700" y="1809115"/>
            <a:ext cx="3048000" cy="701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自然风冷功耗限制下,</a:t>
            </a:r>
            <a:endParaRPr lang="en-US" altLang="zh-CN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物理算力:</a:t>
            </a:r>
            <a:r>
              <a:rPr lang="en-US" altLang="zh-CN" sz="1800" dirty="0">
                <a:solidFill>
                  <a:srgbClr val="FF69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约60TPOS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产品案例:实现极低功耗下的大算力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28" name="圆角矩形 27"/>
            <p:cNvSpPr/>
            <p:nvPr>
              <p:custDataLst>
                <p:tags r:id="rId8"/>
              </p:custDataLst>
            </p:nvPr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29" name="组合 2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30" name="Freeform 301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2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03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6" name="右箭头 25"/>
          <p:cNvSpPr/>
          <p:nvPr/>
        </p:nvSpPr>
        <p:spPr>
          <a:xfrm>
            <a:off x="2195830" y="1209040"/>
            <a:ext cx="2940685" cy="205105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>
            <p:custDataLst>
              <p:tags r:id="rId7"/>
            </p:custDataLst>
          </p:nvPr>
        </p:nvSpPr>
        <p:spPr>
          <a:xfrm>
            <a:off x="2195830" y="2070100"/>
            <a:ext cx="2940685" cy="205105"/>
          </a:xfrm>
          <a:prstGeom prst="rightArrow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智能驾驶需要多芯片</a:t>
            </a:r>
            <a:endParaRPr lang="zh-CN" altLang="en-US" sz="2000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9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a typeface="微软雅黑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7" name="圆角矩形 16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85583" y="1758185"/>
            <a:ext cx="2899423" cy="3651748"/>
            <a:chOff x="579" y="587"/>
            <a:chExt cx="2243" cy="2825"/>
          </a:xfrm>
          <a:solidFill>
            <a:schemeClr val="bg1">
              <a:alpha val="40000"/>
            </a:schemeClr>
          </a:solidFill>
        </p:grpSpPr>
        <p:grpSp>
          <p:nvGrpSpPr>
            <p:cNvPr id="30" name="Group 205"/>
            <p:cNvGrpSpPr/>
            <p:nvPr/>
          </p:nvGrpSpPr>
          <p:grpSpPr bwMode="auto">
            <a:xfrm>
              <a:off x="579" y="597"/>
              <a:ext cx="2243" cy="2635"/>
              <a:chOff x="579" y="597"/>
              <a:chExt cx="2243" cy="2635"/>
            </a:xfrm>
            <a:grpFill/>
          </p:grpSpPr>
          <p:sp>
            <p:nvSpPr>
              <p:cNvPr id="399" name="Oval 5"/>
              <p:cNvSpPr>
                <a:spLocks noChangeArrowheads="1"/>
              </p:cNvSpPr>
              <p:nvPr/>
            </p:nvSpPr>
            <p:spPr bwMode="auto">
              <a:xfrm>
                <a:off x="960" y="874"/>
                <a:ext cx="1033" cy="8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0" name="Freeform 6"/>
              <p:cNvSpPr/>
              <p:nvPr/>
            </p:nvSpPr>
            <p:spPr bwMode="auto">
              <a:xfrm>
                <a:off x="1545" y="1596"/>
                <a:ext cx="401" cy="151"/>
              </a:xfrm>
              <a:custGeom>
                <a:avLst/>
                <a:gdLst>
                  <a:gd name="T0" fmla="*/ 210 w 327"/>
                  <a:gd name="T1" fmla="*/ 16 h 123"/>
                  <a:gd name="T2" fmla="*/ 327 w 327"/>
                  <a:gd name="T3" fmla="*/ 99 h 123"/>
                  <a:gd name="T4" fmla="*/ 96 w 327"/>
                  <a:gd name="T5" fmla="*/ 62 h 123"/>
                  <a:gd name="T6" fmla="*/ 210 w 327"/>
                  <a:gd name="T7" fmla="*/ 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7" h="123">
                    <a:moveTo>
                      <a:pt x="210" y="16"/>
                    </a:moveTo>
                    <a:cubicBezTo>
                      <a:pt x="210" y="16"/>
                      <a:pt x="265" y="86"/>
                      <a:pt x="327" y="99"/>
                    </a:cubicBezTo>
                    <a:cubicBezTo>
                      <a:pt x="327" y="99"/>
                      <a:pt x="192" y="123"/>
                      <a:pt x="96" y="62"/>
                    </a:cubicBezTo>
                    <a:cubicBezTo>
                      <a:pt x="0" y="0"/>
                      <a:pt x="210" y="16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1" name="Oval 7"/>
              <p:cNvSpPr>
                <a:spLocks noChangeArrowheads="1"/>
              </p:cNvSpPr>
              <p:nvPr/>
            </p:nvSpPr>
            <p:spPr bwMode="auto">
              <a:xfrm>
                <a:off x="1070" y="68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2" name="Freeform 8"/>
              <p:cNvSpPr/>
              <p:nvPr/>
            </p:nvSpPr>
            <p:spPr bwMode="auto">
              <a:xfrm>
                <a:off x="1047" y="731"/>
                <a:ext cx="81" cy="189"/>
              </a:xfrm>
              <a:custGeom>
                <a:avLst/>
                <a:gdLst>
                  <a:gd name="T0" fmla="*/ 28 w 56"/>
                  <a:gd name="T1" fmla="*/ 72 h 130"/>
                  <a:gd name="T2" fmla="*/ 33 w 56"/>
                  <a:gd name="T3" fmla="*/ 130 h 130"/>
                  <a:gd name="T4" fmla="*/ 44 w 56"/>
                  <a:gd name="T5" fmla="*/ 130 h 130"/>
                  <a:gd name="T6" fmla="*/ 44 w 56"/>
                  <a:gd name="T7" fmla="*/ 62 h 130"/>
                  <a:gd name="T8" fmla="*/ 52 w 56"/>
                  <a:gd name="T9" fmla="*/ 62 h 130"/>
                  <a:gd name="T10" fmla="*/ 54 w 56"/>
                  <a:gd name="T11" fmla="*/ 23 h 130"/>
                  <a:gd name="T12" fmla="*/ 44 w 56"/>
                  <a:gd name="T13" fmla="*/ 1 h 130"/>
                  <a:gd name="T14" fmla="*/ 36 w 56"/>
                  <a:gd name="T15" fmla="*/ 0 h 130"/>
                  <a:gd name="T16" fmla="*/ 28 w 56"/>
                  <a:gd name="T17" fmla="*/ 0 h 130"/>
                  <a:gd name="T18" fmla="*/ 20 w 56"/>
                  <a:gd name="T19" fmla="*/ 0 h 130"/>
                  <a:gd name="T20" fmla="*/ 13 w 56"/>
                  <a:gd name="T21" fmla="*/ 1 h 130"/>
                  <a:gd name="T22" fmla="*/ 2 w 56"/>
                  <a:gd name="T23" fmla="*/ 23 h 130"/>
                  <a:gd name="T24" fmla="*/ 5 w 56"/>
                  <a:gd name="T25" fmla="*/ 62 h 130"/>
                  <a:gd name="T26" fmla="*/ 13 w 56"/>
                  <a:gd name="T27" fmla="*/ 62 h 130"/>
                  <a:gd name="T28" fmla="*/ 13 w 56"/>
                  <a:gd name="T29" fmla="*/ 130 h 130"/>
                  <a:gd name="T30" fmla="*/ 23 w 56"/>
                  <a:gd name="T31" fmla="*/ 130 h 130"/>
                  <a:gd name="T32" fmla="*/ 28 w 56"/>
                  <a:gd name="T33" fmla="*/ 7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130">
                    <a:moveTo>
                      <a:pt x="28" y="72"/>
                    </a:moveTo>
                    <a:cubicBezTo>
                      <a:pt x="33" y="130"/>
                      <a:pt x="33" y="130"/>
                      <a:pt x="33" y="130"/>
                    </a:cubicBezTo>
                    <a:cubicBezTo>
                      <a:pt x="44" y="130"/>
                      <a:pt x="44" y="130"/>
                      <a:pt x="44" y="130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6" y="6"/>
                      <a:pt x="44" y="1"/>
                    </a:cubicBezTo>
                    <a:cubicBezTo>
                      <a:pt x="42" y="0"/>
                      <a:pt x="39" y="0"/>
                      <a:pt x="3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0"/>
                      <a:pt x="15" y="0"/>
                      <a:pt x="13" y="1"/>
                    </a:cubicBezTo>
                    <a:cubicBezTo>
                      <a:pt x="0" y="6"/>
                      <a:pt x="2" y="23"/>
                      <a:pt x="2" y="23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130"/>
                      <a:pt x="13" y="130"/>
                      <a:pt x="13" y="130"/>
                    </a:cubicBezTo>
                    <a:cubicBezTo>
                      <a:pt x="23" y="130"/>
                      <a:pt x="23" y="130"/>
                      <a:pt x="23" y="130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3" name="Oval 9"/>
              <p:cNvSpPr>
                <a:spLocks noChangeArrowheads="1"/>
              </p:cNvSpPr>
              <p:nvPr/>
            </p:nvSpPr>
            <p:spPr bwMode="auto">
              <a:xfrm>
                <a:off x="1108" y="24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4" name="Freeform 10"/>
              <p:cNvSpPr/>
              <p:nvPr/>
            </p:nvSpPr>
            <p:spPr bwMode="auto">
              <a:xfrm>
                <a:off x="1085" y="2457"/>
                <a:ext cx="81" cy="189"/>
              </a:xfrm>
              <a:custGeom>
                <a:avLst/>
                <a:gdLst>
                  <a:gd name="T0" fmla="*/ 28 w 56"/>
                  <a:gd name="T1" fmla="*/ 73 h 130"/>
                  <a:gd name="T2" fmla="*/ 33 w 56"/>
                  <a:gd name="T3" fmla="*/ 130 h 130"/>
                  <a:gd name="T4" fmla="*/ 44 w 56"/>
                  <a:gd name="T5" fmla="*/ 130 h 130"/>
                  <a:gd name="T6" fmla="*/ 44 w 56"/>
                  <a:gd name="T7" fmla="*/ 63 h 130"/>
                  <a:gd name="T8" fmla="*/ 52 w 56"/>
                  <a:gd name="T9" fmla="*/ 63 h 130"/>
                  <a:gd name="T10" fmla="*/ 54 w 56"/>
                  <a:gd name="T11" fmla="*/ 24 h 130"/>
                  <a:gd name="T12" fmla="*/ 44 w 56"/>
                  <a:gd name="T13" fmla="*/ 2 h 130"/>
                  <a:gd name="T14" fmla="*/ 36 w 56"/>
                  <a:gd name="T15" fmla="*/ 0 h 130"/>
                  <a:gd name="T16" fmla="*/ 28 w 56"/>
                  <a:gd name="T17" fmla="*/ 0 h 130"/>
                  <a:gd name="T18" fmla="*/ 20 w 56"/>
                  <a:gd name="T19" fmla="*/ 0 h 130"/>
                  <a:gd name="T20" fmla="*/ 13 w 56"/>
                  <a:gd name="T21" fmla="*/ 2 h 130"/>
                  <a:gd name="T22" fmla="*/ 2 w 56"/>
                  <a:gd name="T23" fmla="*/ 24 h 130"/>
                  <a:gd name="T24" fmla="*/ 5 w 56"/>
                  <a:gd name="T25" fmla="*/ 63 h 130"/>
                  <a:gd name="T26" fmla="*/ 13 w 56"/>
                  <a:gd name="T27" fmla="*/ 63 h 130"/>
                  <a:gd name="T28" fmla="*/ 13 w 56"/>
                  <a:gd name="T29" fmla="*/ 130 h 130"/>
                  <a:gd name="T30" fmla="*/ 23 w 56"/>
                  <a:gd name="T31" fmla="*/ 130 h 130"/>
                  <a:gd name="T32" fmla="*/ 28 w 56"/>
                  <a:gd name="T33" fmla="*/ 7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130">
                    <a:moveTo>
                      <a:pt x="28" y="73"/>
                    </a:moveTo>
                    <a:cubicBezTo>
                      <a:pt x="33" y="130"/>
                      <a:pt x="33" y="130"/>
                      <a:pt x="33" y="130"/>
                    </a:cubicBezTo>
                    <a:cubicBezTo>
                      <a:pt x="44" y="130"/>
                      <a:pt x="44" y="130"/>
                      <a:pt x="44" y="130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6" y="7"/>
                      <a:pt x="44" y="2"/>
                    </a:cubicBezTo>
                    <a:cubicBezTo>
                      <a:pt x="42" y="1"/>
                      <a:pt x="39" y="0"/>
                      <a:pt x="3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0"/>
                      <a:pt x="15" y="1"/>
                      <a:pt x="13" y="2"/>
                    </a:cubicBezTo>
                    <a:cubicBezTo>
                      <a:pt x="0" y="7"/>
                      <a:pt x="2" y="24"/>
                      <a:pt x="2" y="24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13" y="130"/>
                      <a:pt x="13" y="130"/>
                      <a:pt x="13" y="130"/>
                    </a:cubicBezTo>
                    <a:cubicBezTo>
                      <a:pt x="23" y="130"/>
                      <a:pt x="23" y="130"/>
                      <a:pt x="23" y="130"/>
                    </a:cubicBezTo>
                    <a:lnTo>
                      <a:pt x="28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5" name="Oval 11"/>
              <p:cNvSpPr>
                <a:spLocks noChangeArrowheads="1"/>
              </p:cNvSpPr>
              <p:nvPr/>
            </p:nvSpPr>
            <p:spPr bwMode="auto">
              <a:xfrm>
                <a:off x="2281" y="1074"/>
                <a:ext cx="50" cy="5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6" name="Freeform 12"/>
              <p:cNvSpPr/>
              <p:nvPr/>
            </p:nvSpPr>
            <p:spPr bwMode="auto">
              <a:xfrm>
                <a:off x="2247" y="1138"/>
                <a:ext cx="118" cy="276"/>
              </a:xfrm>
              <a:custGeom>
                <a:avLst/>
                <a:gdLst>
                  <a:gd name="T0" fmla="*/ 41 w 81"/>
                  <a:gd name="T1" fmla="*/ 106 h 190"/>
                  <a:gd name="T2" fmla="*/ 48 w 81"/>
                  <a:gd name="T3" fmla="*/ 190 h 190"/>
                  <a:gd name="T4" fmla="*/ 63 w 81"/>
                  <a:gd name="T5" fmla="*/ 190 h 190"/>
                  <a:gd name="T6" fmla="*/ 63 w 81"/>
                  <a:gd name="T7" fmla="*/ 91 h 190"/>
                  <a:gd name="T8" fmla="*/ 75 w 81"/>
                  <a:gd name="T9" fmla="*/ 91 h 190"/>
                  <a:gd name="T10" fmla="*/ 79 w 81"/>
                  <a:gd name="T11" fmla="*/ 34 h 190"/>
                  <a:gd name="T12" fmla="*/ 63 w 81"/>
                  <a:gd name="T13" fmla="*/ 2 h 190"/>
                  <a:gd name="T14" fmla="*/ 52 w 81"/>
                  <a:gd name="T15" fmla="*/ 0 h 190"/>
                  <a:gd name="T16" fmla="*/ 41 w 81"/>
                  <a:gd name="T17" fmla="*/ 0 h 190"/>
                  <a:gd name="T18" fmla="*/ 29 w 81"/>
                  <a:gd name="T19" fmla="*/ 0 h 190"/>
                  <a:gd name="T20" fmla="*/ 18 w 81"/>
                  <a:gd name="T21" fmla="*/ 2 h 190"/>
                  <a:gd name="T22" fmla="*/ 2 w 81"/>
                  <a:gd name="T23" fmla="*/ 34 h 190"/>
                  <a:gd name="T24" fmla="*/ 6 w 81"/>
                  <a:gd name="T25" fmla="*/ 91 h 190"/>
                  <a:gd name="T26" fmla="*/ 18 w 81"/>
                  <a:gd name="T27" fmla="*/ 91 h 190"/>
                  <a:gd name="T28" fmla="*/ 18 w 81"/>
                  <a:gd name="T29" fmla="*/ 190 h 190"/>
                  <a:gd name="T30" fmla="*/ 33 w 81"/>
                  <a:gd name="T31" fmla="*/ 190 h 190"/>
                  <a:gd name="T32" fmla="*/ 41 w 81"/>
                  <a:gd name="T33" fmla="*/ 10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190">
                    <a:moveTo>
                      <a:pt x="41" y="106"/>
                    </a:moveTo>
                    <a:cubicBezTo>
                      <a:pt x="48" y="190"/>
                      <a:pt x="48" y="190"/>
                      <a:pt x="48" y="190"/>
                    </a:cubicBezTo>
                    <a:cubicBezTo>
                      <a:pt x="63" y="190"/>
                      <a:pt x="63" y="190"/>
                      <a:pt x="63" y="190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79" y="34"/>
                      <a:pt x="81" y="9"/>
                      <a:pt x="63" y="2"/>
                    </a:cubicBezTo>
                    <a:cubicBezTo>
                      <a:pt x="60" y="1"/>
                      <a:pt x="56" y="0"/>
                      <a:pt x="5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5" y="0"/>
                      <a:pt x="21" y="1"/>
                      <a:pt x="18" y="2"/>
                    </a:cubicBezTo>
                    <a:cubicBezTo>
                      <a:pt x="0" y="9"/>
                      <a:pt x="2" y="34"/>
                      <a:pt x="2" y="34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190"/>
                      <a:pt x="18" y="190"/>
                      <a:pt x="18" y="190"/>
                    </a:cubicBezTo>
                    <a:cubicBezTo>
                      <a:pt x="33" y="190"/>
                      <a:pt x="33" y="190"/>
                      <a:pt x="33" y="190"/>
                    </a:cubicBezTo>
                    <a:lnTo>
                      <a:pt x="41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7" name="Oval 13"/>
              <p:cNvSpPr>
                <a:spLocks noChangeArrowheads="1"/>
              </p:cNvSpPr>
              <p:nvPr/>
            </p:nvSpPr>
            <p:spPr bwMode="auto">
              <a:xfrm>
                <a:off x="2342" y="203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8" name="Freeform 14"/>
              <p:cNvSpPr/>
              <p:nvPr/>
            </p:nvSpPr>
            <p:spPr bwMode="auto">
              <a:xfrm>
                <a:off x="2311" y="2099"/>
                <a:ext cx="108" cy="250"/>
              </a:xfrm>
              <a:custGeom>
                <a:avLst/>
                <a:gdLst>
                  <a:gd name="T0" fmla="*/ 37 w 74"/>
                  <a:gd name="T1" fmla="*/ 96 h 172"/>
                  <a:gd name="T2" fmla="*/ 44 w 74"/>
                  <a:gd name="T3" fmla="*/ 172 h 172"/>
                  <a:gd name="T4" fmla="*/ 58 w 74"/>
                  <a:gd name="T5" fmla="*/ 172 h 172"/>
                  <a:gd name="T6" fmla="*/ 58 w 74"/>
                  <a:gd name="T7" fmla="*/ 82 h 172"/>
                  <a:gd name="T8" fmla="*/ 68 w 74"/>
                  <a:gd name="T9" fmla="*/ 82 h 172"/>
                  <a:gd name="T10" fmla="*/ 71 w 74"/>
                  <a:gd name="T11" fmla="*/ 31 h 172"/>
                  <a:gd name="T12" fmla="*/ 57 w 74"/>
                  <a:gd name="T13" fmla="*/ 2 h 172"/>
                  <a:gd name="T14" fmla="*/ 47 w 74"/>
                  <a:gd name="T15" fmla="*/ 0 h 172"/>
                  <a:gd name="T16" fmla="*/ 37 w 74"/>
                  <a:gd name="T17" fmla="*/ 0 h 172"/>
                  <a:gd name="T18" fmla="*/ 26 w 74"/>
                  <a:gd name="T19" fmla="*/ 0 h 172"/>
                  <a:gd name="T20" fmla="*/ 16 w 74"/>
                  <a:gd name="T21" fmla="*/ 2 h 172"/>
                  <a:gd name="T22" fmla="*/ 2 w 74"/>
                  <a:gd name="T23" fmla="*/ 31 h 172"/>
                  <a:gd name="T24" fmla="*/ 6 w 74"/>
                  <a:gd name="T25" fmla="*/ 82 h 172"/>
                  <a:gd name="T26" fmla="*/ 16 w 74"/>
                  <a:gd name="T27" fmla="*/ 82 h 172"/>
                  <a:gd name="T28" fmla="*/ 16 w 74"/>
                  <a:gd name="T29" fmla="*/ 172 h 172"/>
                  <a:gd name="T30" fmla="*/ 30 w 74"/>
                  <a:gd name="T31" fmla="*/ 172 h 172"/>
                  <a:gd name="T32" fmla="*/ 37 w 74"/>
                  <a:gd name="T33" fmla="*/ 9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72">
                    <a:moveTo>
                      <a:pt x="37" y="96"/>
                    </a:moveTo>
                    <a:cubicBezTo>
                      <a:pt x="44" y="172"/>
                      <a:pt x="44" y="172"/>
                      <a:pt x="44" y="172"/>
                    </a:cubicBezTo>
                    <a:cubicBezTo>
                      <a:pt x="58" y="172"/>
                      <a:pt x="58" y="172"/>
                      <a:pt x="58" y="172"/>
                    </a:cubicBezTo>
                    <a:cubicBezTo>
                      <a:pt x="58" y="82"/>
                      <a:pt x="58" y="82"/>
                      <a:pt x="58" y="82"/>
                    </a:cubicBezTo>
                    <a:cubicBezTo>
                      <a:pt x="68" y="82"/>
                      <a:pt x="68" y="82"/>
                      <a:pt x="68" y="82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1" y="31"/>
                      <a:pt x="74" y="8"/>
                      <a:pt x="57" y="2"/>
                    </a:cubicBezTo>
                    <a:cubicBezTo>
                      <a:pt x="55" y="0"/>
                      <a:pt x="51" y="0"/>
                      <a:pt x="4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0"/>
                      <a:pt x="16" y="2"/>
                    </a:cubicBezTo>
                    <a:cubicBezTo>
                      <a:pt x="0" y="8"/>
                      <a:pt x="2" y="31"/>
                      <a:pt x="2" y="31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30" y="172"/>
                      <a:pt x="30" y="172"/>
                      <a:pt x="30" y="172"/>
                    </a:cubicBezTo>
                    <a:lnTo>
                      <a:pt x="37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9" name="Oval 15"/>
              <p:cNvSpPr>
                <a:spLocks noChangeArrowheads="1"/>
              </p:cNvSpPr>
              <p:nvPr/>
            </p:nvSpPr>
            <p:spPr bwMode="auto">
              <a:xfrm>
                <a:off x="1654" y="2276"/>
                <a:ext cx="52" cy="5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0" name="Freeform 16"/>
              <p:cNvSpPr/>
              <p:nvPr/>
            </p:nvSpPr>
            <p:spPr bwMode="auto">
              <a:xfrm>
                <a:off x="1619" y="2342"/>
                <a:ext cx="122" cy="282"/>
              </a:xfrm>
              <a:custGeom>
                <a:avLst/>
                <a:gdLst>
                  <a:gd name="T0" fmla="*/ 42 w 84"/>
                  <a:gd name="T1" fmla="*/ 109 h 194"/>
                  <a:gd name="T2" fmla="*/ 50 w 84"/>
                  <a:gd name="T3" fmla="*/ 194 h 194"/>
                  <a:gd name="T4" fmla="*/ 65 w 84"/>
                  <a:gd name="T5" fmla="*/ 194 h 194"/>
                  <a:gd name="T6" fmla="*/ 65 w 84"/>
                  <a:gd name="T7" fmla="*/ 93 h 194"/>
                  <a:gd name="T8" fmla="*/ 77 w 84"/>
                  <a:gd name="T9" fmla="*/ 93 h 194"/>
                  <a:gd name="T10" fmla="*/ 81 w 84"/>
                  <a:gd name="T11" fmla="*/ 35 h 194"/>
                  <a:gd name="T12" fmla="*/ 65 w 84"/>
                  <a:gd name="T13" fmla="*/ 2 h 194"/>
                  <a:gd name="T14" fmla="*/ 54 w 84"/>
                  <a:gd name="T15" fmla="*/ 0 h 194"/>
                  <a:gd name="T16" fmla="*/ 42 w 84"/>
                  <a:gd name="T17" fmla="*/ 0 h 194"/>
                  <a:gd name="T18" fmla="*/ 30 w 84"/>
                  <a:gd name="T19" fmla="*/ 0 h 194"/>
                  <a:gd name="T20" fmla="*/ 19 w 84"/>
                  <a:gd name="T21" fmla="*/ 2 h 194"/>
                  <a:gd name="T22" fmla="*/ 3 w 84"/>
                  <a:gd name="T23" fmla="*/ 35 h 194"/>
                  <a:gd name="T24" fmla="*/ 7 w 84"/>
                  <a:gd name="T25" fmla="*/ 93 h 194"/>
                  <a:gd name="T26" fmla="*/ 19 w 84"/>
                  <a:gd name="T27" fmla="*/ 93 h 194"/>
                  <a:gd name="T28" fmla="*/ 19 w 84"/>
                  <a:gd name="T29" fmla="*/ 194 h 194"/>
                  <a:gd name="T30" fmla="*/ 34 w 84"/>
                  <a:gd name="T31" fmla="*/ 194 h 194"/>
                  <a:gd name="T32" fmla="*/ 42 w 84"/>
                  <a:gd name="T33" fmla="*/ 10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194">
                    <a:moveTo>
                      <a:pt x="42" y="109"/>
                    </a:moveTo>
                    <a:cubicBezTo>
                      <a:pt x="50" y="194"/>
                      <a:pt x="50" y="194"/>
                      <a:pt x="50" y="194"/>
                    </a:cubicBezTo>
                    <a:cubicBezTo>
                      <a:pt x="65" y="194"/>
                      <a:pt x="65" y="194"/>
                      <a:pt x="65" y="194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4" y="9"/>
                      <a:pt x="65" y="2"/>
                    </a:cubicBezTo>
                    <a:cubicBezTo>
                      <a:pt x="62" y="1"/>
                      <a:pt x="58" y="0"/>
                      <a:pt x="5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2" y="1"/>
                      <a:pt x="19" y="2"/>
                    </a:cubicBezTo>
                    <a:cubicBezTo>
                      <a:pt x="0" y="9"/>
                      <a:pt x="3" y="35"/>
                      <a:pt x="3" y="35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194"/>
                      <a:pt x="19" y="194"/>
                      <a:pt x="19" y="194"/>
                    </a:cubicBezTo>
                    <a:cubicBezTo>
                      <a:pt x="34" y="194"/>
                      <a:pt x="34" y="194"/>
                      <a:pt x="34" y="194"/>
                    </a:cubicBezTo>
                    <a:lnTo>
                      <a:pt x="4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1" name="Oval 17"/>
              <p:cNvSpPr>
                <a:spLocks noChangeArrowheads="1"/>
              </p:cNvSpPr>
              <p:nvPr/>
            </p:nvSpPr>
            <p:spPr bwMode="auto">
              <a:xfrm>
                <a:off x="615" y="1446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2" name="Freeform 18"/>
              <p:cNvSpPr/>
              <p:nvPr/>
            </p:nvSpPr>
            <p:spPr bwMode="auto">
              <a:xfrm>
                <a:off x="579" y="1485"/>
                <a:ext cx="125" cy="191"/>
              </a:xfrm>
              <a:custGeom>
                <a:avLst/>
                <a:gdLst>
                  <a:gd name="T0" fmla="*/ 86 w 86"/>
                  <a:gd name="T1" fmla="*/ 49 h 131"/>
                  <a:gd name="T2" fmla="*/ 54 w 86"/>
                  <a:gd name="T3" fmla="*/ 9 h 131"/>
                  <a:gd name="T4" fmla="*/ 38 w 86"/>
                  <a:gd name="T5" fmla="*/ 1 h 131"/>
                  <a:gd name="T6" fmla="*/ 28 w 86"/>
                  <a:gd name="T7" fmla="*/ 5 h 131"/>
                  <a:gd name="T8" fmla="*/ 21 w 86"/>
                  <a:gd name="T9" fmla="*/ 29 h 131"/>
                  <a:gd name="T10" fmla="*/ 21 w 86"/>
                  <a:gd name="T11" fmla="*/ 30 h 131"/>
                  <a:gd name="T12" fmla="*/ 0 w 86"/>
                  <a:gd name="T13" fmla="*/ 58 h 131"/>
                  <a:gd name="T14" fmla="*/ 6 w 86"/>
                  <a:gd name="T15" fmla="*/ 63 h 131"/>
                  <a:gd name="T16" fmla="*/ 21 w 86"/>
                  <a:gd name="T17" fmla="*/ 48 h 131"/>
                  <a:gd name="T18" fmla="*/ 21 w 86"/>
                  <a:gd name="T19" fmla="*/ 63 h 131"/>
                  <a:gd name="T20" fmla="*/ 8 w 86"/>
                  <a:gd name="T21" fmla="*/ 128 h 131"/>
                  <a:gd name="T22" fmla="*/ 17 w 86"/>
                  <a:gd name="T23" fmla="*/ 131 h 131"/>
                  <a:gd name="T24" fmla="*/ 35 w 86"/>
                  <a:gd name="T25" fmla="*/ 85 h 131"/>
                  <a:gd name="T26" fmla="*/ 44 w 86"/>
                  <a:gd name="T27" fmla="*/ 104 h 131"/>
                  <a:gd name="T28" fmla="*/ 70 w 86"/>
                  <a:gd name="T29" fmla="*/ 130 h 131"/>
                  <a:gd name="T30" fmla="*/ 77 w 86"/>
                  <a:gd name="T31" fmla="*/ 123 h 131"/>
                  <a:gd name="T32" fmla="*/ 58 w 86"/>
                  <a:gd name="T33" fmla="*/ 99 h 131"/>
                  <a:gd name="T34" fmla="*/ 53 w 86"/>
                  <a:gd name="T35" fmla="*/ 62 h 131"/>
                  <a:gd name="T36" fmla="*/ 53 w 86"/>
                  <a:gd name="T37" fmla="*/ 27 h 131"/>
                  <a:gd name="T38" fmla="*/ 79 w 86"/>
                  <a:gd name="T39" fmla="*/ 55 h 131"/>
                  <a:gd name="T40" fmla="*/ 86 w 86"/>
                  <a:gd name="T41" fmla="*/ 4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131">
                    <a:moveTo>
                      <a:pt x="86" y="49"/>
                    </a:moveTo>
                    <a:cubicBezTo>
                      <a:pt x="86" y="49"/>
                      <a:pt x="68" y="24"/>
                      <a:pt x="54" y="9"/>
                    </a:cubicBezTo>
                    <a:cubicBezTo>
                      <a:pt x="46" y="0"/>
                      <a:pt x="38" y="1"/>
                      <a:pt x="38" y="1"/>
                    </a:cubicBezTo>
                    <a:cubicBezTo>
                      <a:pt x="37" y="1"/>
                      <a:pt x="32" y="1"/>
                      <a:pt x="28" y="5"/>
                    </a:cubicBezTo>
                    <a:cubicBezTo>
                      <a:pt x="23" y="10"/>
                      <a:pt x="21" y="18"/>
                      <a:pt x="21" y="29"/>
                    </a:cubicBezTo>
                    <a:cubicBezTo>
                      <a:pt x="21" y="29"/>
                      <a:pt x="21" y="29"/>
                      <a:pt x="21" y="3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56"/>
                      <a:pt x="21" y="63"/>
                      <a:pt x="21" y="63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70" y="130"/>
                      <a:pt x="70" y="130"/>
                      <a:pt x="70" y="130"/>
                    </a:cubicBezTo>
                    <a:cubicBezTo>
                      <a:pt x="77" y="123"/>
                      <a:pt x="77" y="123"/>
                      <a:pt x="77" y="123"/>
                    </a:cubicBezTo>
                    <a:cubicBezTo>
                      <a:pt x="77" y="123"/>
                      <a:pt x="58" y="99"/>
                      <a:pt x="58" y="99"/>
                    </a:cubicBezTo>
                    <a:cubicBezTo>
                      <a:pt x="58" y="98"/>
                      <a:pt x="53" y="62"/>
                      <a:pt x="53" y="62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79" y="55"/>
                      <a:pt x="79" y="55"/>
                      <a:pt x="79" y="55"/>
                    </a:cubicBezTo>
                    <a:lnTo>
                      <a:pt x="8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3" name="Freeform 19"/>
              <p:cNvSpPr/>
              <p:nvPr/>
            </p:nvSpPr>
            <p:spPr bwMode="auto">
              <a:xfrm>
                <a:off x="781" y="1660"/>
                <a:ext cx="14" cy="16"/>
              </a:xfrm>
              <a:custGeom>
                <a:avLst/>
                <a:gdLst>
                  <a:gd name="T0" fmla="*/ 2 w 10"/>
                  <a:gd name="T1" fmla="*/ 2 h 11"/>
                  <a:gd name="T2" fmla="*/ 1 w 10"/>
                  <a:gd name="T3" fmla="*/ 8 h 11"/>
                  <a:gd name="T4" fmla="*/ 8 w 10"/>
                  <a:gd name="T5" fmla="*/ 9 h 11"/>
                  <a:gd name="T6" fmla="*/ 9 w 10"/>
                  <a:gd name="T7" fmla="*/ 2 h 11"/>
                  <a:gd name="T8" fmla="*/ 2 w 10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2" y="2"/>
                    </a:moveTo>
                    <a:cubicBezTo>
                      <a:pt x="0" y="3"/>
                      <a:pt x="0" y="6"/>
                      <a:pt x="1" y="8"/>
                    </a:cubicBezTo>
                    <a:cubicBezTo>
                      <a:pt x="3" y="10"/>
                      <a:pt x="6" y="11"/>
                      <a:pt x="8" y="9"/>
                    </a:cubicBezTo>
                    <a:cubicBezTo>
                      <a:pt x="10" y="8"/>
                      <a:pt x="10" y="5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4" name="Freeform 20"/>
              <p:cNvSpPr/>
              <p:nvPr/>
            </p:nvSpPr>
            <p:spPr bwMode="auto">
              <a:xfrm>
                <a:off x="801" y="1644"/>
                <a:ext cx="15" cy="16"/>
              </a:xfrm>
              <a:custGeom>
                <a:avLst/>
                <a:gdLst>
                  <a:gd name="T0" fmla="*/ 2 w 10"/>
                  <a:gd name="T1" fmla="*/ 2 h 11"/>
                  <a:gd name="T2" fmla="*/ 1 w 10"/>
                  <a:gd name="T3" fmla="*/ 8 h 11"/>
                  <a:gd name="T4" fmla="*/ 8 w 10"/>
                  <a:gd name="T5" fmla="*/ 9 h 11"/>
                  <a:gd name="T6" fmla="*/ 9 w 10"/>
                  <a:gd name="T7" fmla="*/ 2 h 11"/>
                  <a:gd name="T8" fmla="*/ 2 w 10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2" y="2"/>
                    </a:moveTo>
                    <a:cubicBezTo>
                      <a:pt x="0" y="3"/>
                      <a:pt x="0" y="6"/>
                      <a:pt x="1" y="8"/>
                    </a:cubicBezTo>
                    <a:cubicBezTo>
                      <a:pt x="3" y="10"/>
                      <a:pt x="6" y="11"/>
                      <a:pt x="8" y="9"/>
                    </a:cubicBezTo>
                    <a:cubicBezTo>
                      <a:pt x="10" y="7"/>
                      <a:pt x="10" y="4"/>
                      <a:pt x="9" y="2"/>
                    </a:cubicBezTo>
                    <a:cubicBezTo>
                      <a:pt x="7" y="0"/>
                      <a:pt x="4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5" name="Freeform 21"/>
              <p:cNvSpPr/>
              <p:nvPr/>
            </p:nvSpPr>
            <p:spPr bwMode="auto">
              <a:xfrm>
                <a:off x="699" y="1565"/>
                <a:ext cx="105" cy="95"/>
              </a:xfrm>
              <a:custGeom>
                <a:avLst/>
                <a:gdLst>
                  <a:gd name="T0" fmla="*/ 66 w 105"/>
                  <a:gd name="T1" fmla="*/ 21 h 95"/>
                  <a:gd name="T2" fmla="*/ 40 w 105"/>
                  <a:gd name="T3" fmla="*/ 42 h 95"/>
                  <a:gd name="T4" fmla="*/ 5 w 105"/>
                  <a:gd name="T5" fmla="*/ 0 h 95"/>
                  <a:gd name="T6" fmla="*/ 0 w 105"/>
                  <a:gd name="T7" fmla="*/ 3 h 95"/>
                  <a:gd name="T8" fmla="*/ 75 w 105"/>
                  <a:gd name="T9" fmla="*/ 95 h 95"/>
                  <a:gd name="T10" fmla="*/ 79 w 105"/>
                  <a:gd name="T11" fmla="*/ 92 h 95"/>
                  <a:gd name="T12" fmla="*/ 105 w 105"/>
                  <a:gd name="T13" fmla="*/ 70 h 95"/>
                  <a:gd name="T14" fmla="*/ 66 w 105"/>
                  <a:gd name="T15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95">
                    <a:moveTo>
                      <a:pt x="66" y="21"/>
                    </a:moveTo>
                    <a:lnTo>
                      <a:pt x="40" y="42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5" y="95"/>
                    </a:lnTo>
                    <a:lnTo>
                      <a:pt x="79" y="92"/>
                    </a:lnTo>
                    <a:lnTo>
                      <a:pt x="105" y="70"/>
                    </a:lnTo>
                    <a:lnTo>
                      <a:pt x="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6" name="Oval 22"/>
              <p:cNvSpPr>
                <a:spLocks noChangeArrowheads="1"/>
              </p:cNvSpPr>
              <p:nvPr/>
            </p:nvSpPr>
            <p:spPr bwMode="auto">
              <a:xfrm>
                <a:off x="2544" y="222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7" name="Freeform 23"/>
              <p:cNvSpPr>
                <a:spLocks noEditPoints="1"/>
              </p:cNvSpPr>
              <p:nvPr/>
            </p:nvSpPr>
            <p:spPr bwMode="auto">
              <a:xfrm>
                <a:off x="2471" y="2272"/>
                <a:ext cx="196" cy="221"/>
              </a:xfrm>
              <a:custGeom>
                <a:avLst/>
                <a:gdLst>
                  <a:gd name="T0" fmla="*/ 79 w 135"/>
                  <a:gd name="T1" fmla="*/ 82 h 152"/>
                  <a:gd name="T2" fmla="*/ 85 w 135"/>
                  <a:gd name="T3" fmla="*/ 75 h 152"/>
                  <a:gd name="T4" fmla="*/ 90 w 135"/>
                  <a:gd name="T5" fmla="*/ 72 h 152"/>
                  <a:gd name="T6" fmla="*/ 102 w 135"/>
                  <a:gd name="T7" fmla="*/ 69 h 152"/>
                  <a:gd name="T8" fmla="*/ 97 w 135"/>
                  <a:gd name="T9" fmla="*/ 77 h 152"/>
                  <a:gd name="T10" fmla="*/ 85 w 135"/>
                  <a:gd name="T11" fmla="*/ 78 h 152"/>
                  <a:gd name="T12" fmla="*/ 81 w 135"/>
                  <a:gd name="T13" fmla="*/ 82 h 152"/>
                  <a:gd name="T14" fmla="*/ 86 w 135"/>
                  <a:gd name="T15" fmla="*/ 117 h 152"/>
                  <a:gd name="T16" fmla="*/ 135 w 135"/>
                  <a:gd name="T17" fmla="*/ 113 h 152"/>
                  <a:gd name="T18" fmla="*/ 133 w 135"/>
                  <a:gd name="T19" fmla="*/ 78 h 152"/>
                  <a:gd name="T20" fmla="*/ 118 w 135"/>
                  <a:gd name="T21" fmla="*/ 77 h 152"/>
                  <a:gd name="T22" fmla="*/ 118 w 135"/>
                  <a:gd name="T23" fmla="*/ 75 h 152"/>
                  <a:gd name="T24" fmla="*/ 92 w 135"/>
                  <a:gd name="T25" fmla="*/ 10 h 152"/>
                  <a:gd name="T26" fmla="*/ 54 w 135"/>
                  <a:gd name="T27" fmla="*/ 8 h 152"/>
                  <a:gd name="T28" fmla="*/ 49 w 135"/>
                  <a:gd name="T29" fmla="*/ 0 h 152"/>
                  <a:gd name="T30" fmla="*/ 22 w 135"/>
                  <a:gd name="T31" fmla="*/ 16 h 152"/>
                  <a:gd name="T32" fmla="*/ 0 w 135"/>
                  <a:gd name="T33" fmla="*/ 7 h 152"/>
                  <a:gd name="T34" fmla="*/ 9 w 135"/>
                  <a:gd name="T35" fmla="*/ 44 h 152"/>
                  <a:gd name="T36" fmla="*/ 44 w 135"/>
                  <a:gd name="T37" fmla="*/ 57 h 152"/>
                  <a:gd name="T38" fmla="*/ 52 w 135"/>
                  <a:gd name="T39" fmla="*/ 73 h 152"/>
                  <a:gd name="T40" fmla="*/ 45 w 135"/>
                  <a:gd name="T41" fmla="*/ 152 h 152"/>
                  <a:gd name="T42" fmla="*/ 79 w 135"/>
                  <a:gd name="T43" fmla="*/ 121 h 152"/>
                  <a:gd name="T44" fmla="*/ 118 w 135"/>
                  <a:gd name="T45" fmla="*/ 144 h 152"/>
                  <a:gd name="T46" fmla="*/ 86 w 135"/>
                  <a:gd name="T47" fmla="*/ 120 h 152"/>
                  <a:gd name="T48" fmla="*/ 114 w 135"/>
                  <a:gd name="T49" fmla="*/ 75 h 152"/>
                  <a:gd name="T50" fmla="*/ 114 w 135"/>
                  <a:gd name="T51" fmla="*/ 78 h 152"/>
                  <a:gd name="T52" fmla="*/ 101 w 135"/>
                  <a:gd name="T53" fmla="*/ 77 h 152"/>
                  <a:gd name="T54" fmla="*/ 108 w 135"/>
                  <a:gd name="T55" fmla="*/ 72 h 152"/>
                  <a:gd name="T56" fmla="*/ 30 w 135"/>
                  <a:gd name="T57" fmla="*/ 52 h 152"/>
                  <a:gd name="T58" fmla="*/ 47 w 135"/>
                  <a:gd name="T59" fmla="*/ 4 h 152"/>
                  <a:gd name="T60" fmla="*/ 30 w 135"/>
                  <a:gd name="T61" fmla="*/ 52 h 152"/>
                  <a:gd name="T62" fmla="*/ 27 w 135"/>
                  <a:gd name="T63" fmla="*/ 51 h 152"/>
                  <a:gd name="T64" fmla="*/ 3 w 135"/>
                  <a:gd name="T65" fmla="*/ 1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" h="152">
                    <a:moveTo>
                      <a:pt x="79" y="113"/>
                    </a:moveTo>
                    <a:cubicBezTo>
                      <a:pt x="79" y="82"/>
                      <a:pt x="79" y="82"/>
                      <a:pt x="79" y="82"/>
                    </a:cubicBezTo>
                    <a:cubicBezTo>
                      <a:pt x="79" y="80"/>
                      <a:pt x="79" y="78"/>
                      <a:pt x="81" y="77"/>
                    </a:cubicBezTo>
                    <a:cubicBezTo>
                      <a:pt x="82" y="76"/>
                      <a:pt x="84" y="75"/>
                      <a:pt x="85" y="75"/>
                    </a:cubicBezTo>
                    <a:cubicBezTo>
                      <a:pt x="85" y="75"/>
                      <a:pt x="87" y="75"/>
                      <a:pt x="91" y="75"/>
                    </a:cubicBezTo>
                    <a:cubicBezTo>
                      <a:pt x="90" y="73"/>
                      <a:pt x="90" y="72"/>
                      <a:pt x="90" y="72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102" y="69"/>
                      <a:pt x="102" y="69"/>
                      <a:pt x="102" y="69"/>
                    </a:cubicBezTo>
                    <a:cubicBezTo>
                      <a:pt x="100" y="71"/>
                      <a:pt x="98" y="73"/>
                      <a:pt x="97" y="75"/>
                    </a:cubicBezTo>
                    <a:cubicBezTo>
                      <a:pt x="97" y="76"/>
                      <a:pt x="97" y="76"/>
                      <a:pt x="97" y="77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0" y="78"/>
                      <a:pt x="85" y="78"/>
                      <a:pt x="85" y="78"/>
                    </a:cubicBezTo>
                    <a:cubicBezTo>
                      <a:pt x="84" y="78"/>
                      <a:pt x="83" y="78"/>
                      <a:pt x="83" y="79"/>
                    </a:cubicBezTo>
                    <a:cubicBezTo>
                      <a:pt x="82" y="80"/>
                      <a:pt x="81" y="81"/>
                      <a:pt x="81" y="82"/>
                    </a:cubicBezTo>
                    <a:cubicBezTo>
                      <a:pt x="82" y="113"/>
                      <a:pt x="82" y="113"/>
                      <a:pt x="82" y="113"/>
                    </a:cubicBezTo>
                    <a:cubicBezTo>
                      <a:pt x="82" y="115"/>
                      <a:pt x="84" y="117"/>
                      <a:pt x="86" y="117"/>
                    </a:cubicBezTo>
                    <a:cubicBezTo>
                      <a:pt x="131" y="117"/>
                      <a:pt x="131" y="117"/>
                      <a:pt x="131" y="117"/>
                    </a:cubicBezTo>
                    <a:cubicBezTo>
                      <a:pt x="133" y="117"/>
                      <a:pt x="135" y="115"/>
                      <a:pt x="135" y="113"/>
                    </a:cubicBezTo>
                    <a:cubicBezTo>
                      <a:pt x="134" y="81"/>
                      <a:pt x="134" y="81"/>
                      <a:pt x="134" y="81"/>
                    </a:cubicBezTo>
                    <a:cubicBezTo>
                      <a:pt x="134" y="80"/>
                      <a:pt x="134" y="79"/>
                      <a:pt x="133" y="78"/>
                    </a:cubicBezTo>
                    <a:cubicBezTo>
                      <a:pt x="132" y="78"/>
                      <a:pt x="131" y="77"/>
                      <a:pt x="130" y="77"/>
                    </a:cubicBezTo>
                    <a:cubicBezTo>
                      <a:pt x="130" y="77"/>
                      <a:pt x="125" y="77"/>
                      <a:pt x="118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6"/>
                      <a:pt x="118" y="75"/>
                      <a:pt x="118" y="75"/>
                    </a:cubicBezTo>
                    <a:cubicBezTo>
                      <a:pt x="117" y="72"/>
                      <a:pt x="115" y="69"/>
                      <a:pt x="111" y="68"/>
                    </a:cubicBezTo>
                    <a:cubicBezTo>
                      <a:pt x="110" y="60"/>
                      <a:pt x="106" y="26"/>
                      <a:pt x="92" y="10"/>
                    </a:cubicBezTo>
                    <a:cubicBezTo>
                      <a:pt x="84" y="0"/>
                      <a:pt x="73" y="1"/>
                      <a:pt x="72" y="1"/>
                    </a:cubicBezTo>
                    <a:cubicBezTo>
                      <a:pt x="71" y="1"/>
                      <a:pt x="61" y="0"/>
                      <a:pt x="54" y="8"/>
                    </a:cubicBezTo>
                    <a:cubicBezTo>
                      <a:pt x="54" y="8"/>
                      <a:pt x="52" y="9"/>
                      <a:pt x="51" y="1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32" y="8"/>
                      <a:pt x="22" y="16"/>
                    </a:cubicBezTo>
                    <a:cubicBezTo>
                      <a:pt x="19" y="14"/>
                      <a:pt x="10" y="9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17" y="46"/>
                      <a:pt x="26" y="53"/>
                    </a:cubicBezTo>
                    <a:cubicBezTo>
                      <a:pt x="35" y="70"/>
                      <a:pt x="44" y="57"/>
                      <a:pt x="44" y="57"/>
                    </a:cubicBezTo>
                    <a:cubicBezTo>
                      <a:pt x="46" y="55"/>
                      <a:pt x="51" y="45"/>
                      <a:pt x="51" y="45"/>
                    </a:cubicBezTo>
                    <a:cubicBezTo>
                      <a:pt x="51" y="54"/>
                      <a:pt x="52" y="73"/>
                      <a:pt x="52" y="73"/>
                    </a:cubicBezTo>
                    <a:cubicBezTo>
                      <a:pt x="34" y="148"/>
                      <a:pt x="34" y="148"/>
                      <a:pt x="34" y="148"/>
                    </a:cubicBezTo>
                    <a:cubicBezTo>
                      <a:pt x="45" y="152"/>
                      <a:pt x="45" y="152"/>
                      <a:pt x="45" y="152"/>
                    </a:cubicBezTo>
                    <a:cubicBezTo>
                      <a:pt x="45" y="152"/>
                      <a:pt x="67" y="100"/>
                      <a:pt x="69" y="96"/>
                    </a:cubicBezTo>
                    <a:cubicBezTo>
                      <a:pt x="70" y="100"/>
                      <a:pt x="79" y="121"/>
                      <a:pt x="79" y="121"/>
                    </a:cubicBezTo>
                    <a:cubicBezTo>
                      <a:pt x="109" y="152"/>
                      <a:pt x="109" y="152"/>
                      <a:pt x="109" y="152"/>
                    </a:cubicBezTo>
                    <a:cubicBezTo>
                      <a:pt x="118" y="144"/>
                      <a:pt x="118" y="144"/>
                      <a:pt x="118" y="144"/>
                    </a:cubicBezTo>
                    <a:cubicBezTo>
                      <a:pt x="118" y="144"/>
                      <a:pt x="106" y="128"/>
                      <a:pt x="99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2" y="120"/>
                      <a:pt x="79" y="117"/>
                      <a:pt x="79" y="113"/>
                    </a:cubicBezTo>
                    <a:close/>
                    <a:moveTo>
                      <a:pt x="114" y="75"/>
                    </a:moveTo>
                    <a:cubicBezTo>
                      <a:pt x="114" y="75"/>
                      <a:pt x="114" y="76"/>
                      <a:pt x="114" y="77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10" y="78"/>
                      <a:pt x="106" y="78"/>
                      <a:pt x="101" y="78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6"/>
                      <a:pt x="101" y="76"/>
                      <a:pt x="102" y="75"/>
                    </a:cubicBezTo>
                    <a:cubicBezTo>
                      <a:pt x="103" y="73"/>
                      <a:pt x="105" y="72"/>
                      <a:pt x="108" y="72"/>
                    </a:cubicBezTo>
                    <a:cubicBezTo>
                      <a:pt x="111" y="72"/>
                      <a:pt x="113" y="73"/>
                      <a:pt x="114" y="75"/>
                    </a:cubicBezTo>
                    <a:close/>
                    <a:moveTo>
                      <a:pt x="30" y="52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31" y="12"/>
                      <a:pt x="43" y="6"/>
                      <a:pt x="47" y="4"/>
                    </a:cubicBezTo>
                    <a:cubicBezTo>
                      <a:pt x="47" y="7"/>
                      <a:pt x="51" y="35"/>
                      <a:pt x="52" y="37"/>
                    </a:cubicBezTo>
                    <a:cubicBezTo>
                      <a:pt x="40" y="43"/>
                      <a:pt x="33" y="49"/>
                      <a:pt x="30" y="52"/>
                    </a:cubicBezTo>
                    <a:close/>
                    <a:moveTo>
                      <a:pt x="21" y="18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19" y="45"/>
                      <a:pt x="12" y="42"/>
                      <a:pt x="10" y="42"/>
                    </a:cubicBezTo>
                    <a:cubicBezTo>
                      <a:pt x="10" y="40"/>
                      <a:pt x="4" y="14"/>
                      <a:pt x="3" y="10"/>
                    </a:cubicBezTo>
                    <a:cubicBezTo>
                      <a:pt x="11" y="12"/>
                      <a:pt x="19" y="17"/>
                      <a:pt x="2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8" name="Freeform 24"/>
              <p:cNvSpPr/>
              <p:nvPr/>
            </p:nvSpPr>
            <p:spPr bwMode="auto">
              <a:xfrm>
                <a:off x="2512" y="2295"/>
                <a:ext cx="10" cy="13"/>
              </a:xfrm>
              <a:custGeom>
                <a:avLst/>
                <a:gdLst>
                  <a:gd name="T0" fmla="*/ 4 w 10"/>
                  <a:gd name="T1" fmla="*/ 12 h 13"/>
                  <a:gd name="T2" fmla="*/ 3 w 10"/>
                  <a:gd name="T3" fmla="*/ 6 h 13"/>
                  <a:gd name="T4" fmla="*/ 4 w 10"/>
                  <a:gd name="T5" fmla="*/ 12 h 13"/>
                  <a:gd name="T6" fmla="*/ 7 w 10"/>
                  <a:gd name="T7" fmla="*/ 10 h 13"/>
                  <a:gd name="T8" fmla="*/ 7 w 10"/>
                  <a:gd name="T9" fmla="*/ 3 h 13"/>
                  <a:gd name="T10" fmla="*/ 9 w 10"/>
                  <a:gd name="T11" fmla="*/ 10 h 13"/>
                  <a:gd name="T12" fmla="*/ 10 w 10"/>
                  <a:gd name="T13" fmla="*/ 9 h 13"/>
                  <a:gd name="T14" fmla="*/ 9 w 10"/>
                  <a:gd name="T15" fmla="*/ 0 h 13"/>
                  <a:gd name="T16" fmla="*/ 6 w 10"/>
                  <a:gd name="T17" fmla="*/ 2 h 13"/>
                  <a:gd name="T18" fmla="*/ 6 w 10"/>
                  <a:gd name="T19" fmla="*/ 8 h 13"/>
                  <a:gd name="T20" fmla="*/ 3 w 10"/>
                  <a:gd name="T21" fmla="*/ 3 h 13"/>
                  <a:gd name="T22" fmla="*/ 0 w 10"/>
                  <a:gd name="T23" fmla="*/ 5 h 13"/>
                  <a:gd name="T24" fmla="*/ 1 w 10"/>
                  <a:gd name="T25" fmla="*/ 13 h 13"/>
                  <a:gd name="T26" fmla="*/ 4 w 10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3">
                    <a:moveTo>
                      <a:pt x="4" y="12"/>
                    </a:moveTo>
                    <a:lnTo>
                      <a:pt x="3" y="6"/>
                    </a:lnTo>
                    <a:lnTo>
                      <a:pt x="4" y="12"/>
                    </a:lnTo>
                    <a:lnTo>
                      <a:pt x="7" y="10"/>
                    </a:lnTo>
                    <a:lnTo>
                      <a:pt x="7" y="3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6" y="8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1" y="13"/>
                    </a:ln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9" name="Freeform 25"/>
              <p:cNvSpPr>
                <a:spLocks noEditPoints="1"/>
              </p:cNvSpPr>
              <p:nvPr/>
            </p:nvSpPr>
            <p:spPr bwMode="auto">
              <a:xfrm>
                <a:off x="2522" y="2291"/>
                <a:ext cx="9" cy="12"/>
              </a:xfrm>
              <a:custGeom>
                <a:avLst/>
                <a:gdLst>
                  <a:gd name="T0" fmla="*/ 3 w 9"/>
                  <a:gd name="T1" fmla="*/ 9 h 12"/>
                  <a:gd name="T2" fmla="*/ 6 w 9"/>
                  <a:gd name="T3" fmla="*/ 7 h 12"/>
                  <a:gd name="T4" fmla="*/ 6 w 9"/>
                  <a:gd name="T5" fmla="*/ 9 h 12"/>
                  <a:gd name="T6" fmla="*/ 9 w 9"/>
                  <a:gd name="T7" fmla="*/ 7 h 12"/>
                  <a:gd name="T8" fmla="*/ 4 w 9"/>
                  <a:gd name="T9" fmla="*/ 0 h 12"/>
                  <a:gd name="T10" fmla="*/ 1 w 9"/>
                  <a:gd name="T11" fmla="*/ 1 h 12"/>
                  <a:gd name="T12" fmla="*/ 0 w 9"/>
                  <a:gd name="T13" fmla="*/ 12 h 12"/>
                  <a:gd name="T14" fmla="*/ 3 w 9"/>
                  <a:gd name="T15" fmla="*/ 12 h 12"/>
                  <a:gd name="T16" fmla="*/ 3 w 9"/>
                  <a:gd name="T17" fmla="*/ 9 h 12"/>
                  <a:gd name="T18" fmla="*/ 3 w 9"/>
                  <a:gd name="T19" fmla="*/ 3 h 12"/>
                  <a:gd name="T20" fmla="*/ 4 w 9"/>
                  <a:gd name="T21" fmla="*/ 6 h 12"/>
                  <a:gd name="T22" fmla="*/ 3 w 9"/>
                  <a:gd name="T23" fmla="*/ 7 h 12"/>
                  <a:gd name="T24" fmla="*/ 3 w 9"/>
                  <a:gd name="T2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2">
                    <a:moveTo>
                      <a:pt x="3" y="9"/>
                    </a:moveTo>
                    <a:lnTo>
                      <a:pt x="6" y="7"/>
                    </a:lnTo>
                    <a:lnTo>
                      <a:pt x="6" y="9"/>
                    </a:lnTo>
                    <a:lnTo>
                      <a:pt x="9" y="7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9"/>
                    </a:lnTo>
                    <a:close/>
                    <a:moveTo>
                      <a:pt x="3" y="3"/>
                    </a:moveTo>
                    <a:lnTo>
                      <a:pt x="4" y="6"/>
                    </a:lnTo>
                    <a:lnTo>
                      <a:pt x="3" y="7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0" name="Freeform 26"/>
              <p:cNvSpPr>
                <a:spLocks noEditPoints="1"/>
              </p:cNvSpPr>
              <p:nvPr/>
            </p:nvSpPr>
            <p:spPr bwMode="auto">
              <a:xfrm>
                <a:off x="2529" y="2287"/>
                <a:ext cx="8" cy="11"/>
              </a:xfrm>
              <a:custGeom>
                <a:avLst/>
                <a:gdLst>
                  <a:gd name="T0" fmla="*/ 3 w 5"/>
                  <a:gd name="T1" fmla="*/ 7 h 8"/>
                  <a:gd name="T2" fmla="*/ 3 w 5"/>
                  <a:gd name="T3" fmla="*/ 5 h 8"/>
                  <a:gd name="T4" fmla="*/ 3 w 5"/>
                  <a:gd name="T5" fmla="*/ 4 h 8"/>
                  <a:gd name="T6" fmla="*/ 5 w 5"/>
                  <a:gd name="T7" fmla="*/ 3 h 8"/>
                  <a:gd name="T8" fmla="*/ 5 w 5"/>
                  <a:gd name="T9" fmla="*/ 1 h 8"/>
                  <a:gd name="T10" fmla="*/ 4 w 5"/>
                  <a:gd name="T11" fmla="*/ 0 h 8"/>
                  <a:gd name="T12" fmla="*/ 3 w 5"/>
                  <a:gd name="T13" fmla="*/ 0 h 8"/>
                  <a:gd name="T14" fmla="*/ 0 w 5"/>
                  <a:gd name="T15" fmla="*/ 2 h 8"/>
                  <a:gd name="T16" fmla="*/ 1 w 5"/>
                  <a:gd name="T17" fmla="*/ 8 h 8"/>
                  <a:gd name="T18" fmla="*/ 3 w 5"/>
                  <a:gd name="T19" fmla="*/ 7 h 8"/>
                  <a:gd name="T20" fmla="*/ 3 w 5"/>
                  <a:gd name="T21" fmla="*/ 2 h 8"/>
                  <a:gd name="T22" fmla="*/ 3 w 5"/>
                  <a:gd name="T23" fmla="*/ 2 h 8"/>
                  <a:gd name="T24" fmla="*/ 3 w 5"/>
                  <a:gd name="T25" fmla="*/ 2 h 8"/>
                  <a:gd name="T26" fmla="*/ 3 w 5"/>
                  <a:gd name="T27" fmla="*/ 3 h 8"/>
                  <a:gd name="T28" fmla="*/ 3 w 5"/>
                  <a:gd name="T29" fmla="*/ 3 h 8"/>
                  <a:gd name="T30" fmla="*/ 2 w 5"/>
                  <a:gd name="T31" fmla="*/ 4 h 8"/>
                  <a:gd name="T32" fmla="*/ 2 w 5"/>
                  <a:gd name="T33" fmla="*/ 2 h 8"/>
                  <a:gd name="T34" fmla="*/ 3 w 5"/>
                  <a:gd name="T3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3" y="7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3" y="7"/>
                    </a:lnTo>
                    <a:close/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1" name="Rectangle 27"/>
              <p:cNvSpPr>
                <a:spLocks noChangeArrowheads="1"/>
              </p:cNvSpPr>
              <p:nvPr/>
            </p:nvSpPr>
            <p:spPr bwMode="auto">
              <a:xfrm>
                <a:off x="814" y="3150"/>
                <a:ext cx="34" cy="8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2" name="Rectangle 28"/>
              <p:cNvSpPr>
                <a:spLocks noChangeArrowheads="1"/>
              </p:cNvSpPr>
              <p:nvPr/>
            </p:nvSpPr>
            <p:spPr bwMode="auto">
              <a:xfrm>
                <a:off x="867" y="3117"/>
                <a:ext cx="33" cy="1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3" name="Rectangle 29"/>
              <p:cNvSpPr>
                <a:spLocks noChangeArrowheads="1"/>
              </p:cNvSpPr>
              <p:nvPr/>
            </p:nvSpPr>
            <p:spPr bwMode="auto">
              <a:xfrm>
                <a:off x="919" y="3088"/>
                <a:ext cx="33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4" name="Rectangle 30"/>
              <p:cNvSpPr>
                <a:spLocks noChangeArrowheads="1"/>
              </p:cNvSpPr>
              <p:nvPr/>
            </p:nvSpPr>
            <p:spPr bwMode="auto">
              <a:xfrm>
                <a:off x="1753" y="3097"/>
                <a:ext cx="24" cy="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5" name="Rectangle 31"/>
              <p:cNvSpPr>
                <a:spLocks noChangeArrowheads="1"/>
              </p:cNvSpPr>
              <p:nvPr/>
            </p:nvSpPr>
            <p:spPr bwMode="auto">
              <a:xfrm>
                <a:off x="1796" y="3060"/>
                <a:ext cx="26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6" name="Rectangle 32"/>
              <p:cNvSpPr>
                <a:spLocks noChangeArrowheads="1"/>
              </p:cNvSpPr>
              <p:nvPr/>
            </p:nvSpPr>
            <p:spPr bwMode="auto">
              <a:xfrm>
                <a:off x="1841" y="3098"/>
                <a:ext cx="25" cy="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7" name="Rectangle 33"/>
              <p:cNvSpPr>
                <a:spLocks noChangeArrowheads="1"/>
              </p:cNvSpPr>
              <p:nvPr/>
            </p:nvSpPr>
            <p:spPr bwMode="auto">
              <a:xfrm>
                <a:off x="1885" y="3098"/>
                <a:ext cx="26" cy="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8" name="Rectangle 34"/>
              <p:cNvSpPr>
                <a:spLocks noChangeArrowheads="1"/>
              </p:cNvSpPr>
              <p:nvPr/>
            </p:nvSpPr>
            <p:spPr bwMode="auto">
              <a:xfrm>
                <a:off x="2094" y="2826"/>
                <a:ext cx="27" cy="1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9" name="Rectangle 35"/>
              <p:cNvSpPr>
                <a:spLocks noChangeArrowheads="1"/>
              </p:cNvSpPr>
              <p:nvPr/>
            </p:nvSpPr>
            <p:spPr bwMode="auto">
              <a:xfrm>
                <a:off x="2051" y="2852"/>
                <a:ext cx="24" cy="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0" name="Rectangle 36"/>
              <p:cNvSpPr>
                <a:spLocks noChangeArrowheads="1"/>
              </p:cNvSpPr>
              <p:nvPr/>
            </p:nvSpPr>
            <p:spPr bwMode="auto">
              <a:xfrm>
                <a:off x="2006" y="2867"/>
                <a:ext cx="26" cy="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1" name="Rectangle 37"/>
              <p:cNvSpPr>
                <a:spLocks noChangeArrowheads="1"/>
              </p:cNvSpPr>
              <p:nvPr/>
            </p:nvSpPr>
            <p:spPr bwMode="auto">
              <a:xfrm>
                <a:off x="1744" y="3200"/>
                <a:ext cx="182" cy="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2" name="Rectangle 38"/>
              <p:cNvSpPr>
                <a:spLocks noChangeArrowheads="1"/>
              </p:cNvSpPr>
              <p:nvPr/>
            </p:nvSpPr>
            <p:spPr bwMode="auto">
              <a:xfrm>
                <a:off x="2238" y="2407"/>
                <a:ext cx="25" cy="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3" name="Rectangle 39"/>
              <p:cNvSpPr>
                <a:spLocks noChangeArrowheads="1"/>
              </p:cNvSpPr>
              <p:nvPr/>
            </p:nvSpPr>
            <p:spPr bwMode="auto">
              <a:xfrm>
                <a:off x="2282" y="2371"/>
                <a:ext cx="25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4" name="Rectangle 40"/>
              <p:cNvSpPr>
                <a:spLocks noChangeArrowheads="1"/>
              </p:cNvSpPr>
              <p:nvPr/>
            </p:nvSpPr>
            <p:spPr bwMode="auto">
              <a:xfrm>
                <a:off x="2326" y="2409"/>
                <a:ext cx="26" cy="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5" name="Rectangle 41"/>
              <p:cNvSpPr>
                <a:spLocks noChangeArrowheads="1"/>
              </p:cNvSpPr>
              <p:nvPr/>
            </p:nvSpPr>
            <p:spPr bwMode="auto">
              <a:xfrm>
                <a:off x="2596" y="1714"/>
                <a:ext cx="32" cy="19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6" name="Rectangle 42"/>
              <p:cNvSpPr>
                <a:spLocks noChangeArrowheads="1"/>
              </p:cNvSpPr>
              <p:nvPr/>
            </p:nvSpPr>
            <p:spPr bwMode="auto">
              <a:xfrm>
                <a:off x="2651" y="1779"/>
                <a:ext cx="32" cy="1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7" name="Rectangle 43"/>
              <p:cNvSpPr>
                <a:spLocks noChangeArrowheads="1"/>
              </p:cNvSpPr>
              <p:nvPr/>
            </p:nvSpPr>
            <p:spPr bwMode="auto">
              <a:xfrm>
                <a:off x="2708" y="1817"/>
                <a:ext cx="32" cy="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8" name="Rectangle 44"/>
              <p:cNvSpPr>
                <a:spLocks noChangeArrowheads="1"/>
              </p:cNvSpPr>
              <p:nvPr/>
            </p:nvSpPr>
            <p:spPr bwMode="auto">
              <a:xfrm>
                <a:off x="2531" y="1283"/>
                <a:ext cx="24" cy="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9" name="Freeform 45"/>
              <p:cNvSpPr/>
              <p:nvPr/>
            </p:nvSpPr>
            <p:spPr bwMode="auto">
              <a:xfrm>
                <a:off x="2487" y="1295"/>
                <a:ext cx="26" cy="87"/>
              </a:xfrm>
              <a:custGeom>
                <a:avLst/>
                <a:gdLst>
                  <a:gd name="T0" fmla="*/ 0 w 26"/>
                  <a:gd name="T1" fmla="*/ 87 h 87"/>
                  <a:gd name="T2" fmla="*/ 25 w 26"/>
                  <a:gd name="T3" fmla="*/ 87 h 87"/>
                  <a:gd name="T4" fmla="*/ 26 w 26"/>
                  <a:gd name="T5" fmla="*/ 0 h 87"/>
                  <a:gd name="T6" fmla="*/ 2 w 26"/>
                  <a:gd name="T7" fmla="*/ 0 h 87"/>
                  <a:gd name="T8" fmla="*/ 0 w 26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7">
                    <a:moveTo>
                      <a:pt x="0" y="87"/>
                    </a:moveTo>
                    <a:lnTo>
                      <a:pt x="25" y="87"/>
                    </a:lnTo>
                    <a:lnTo>
                      <a:pt x="26" y="0"/>
                    </a:lnTo>
                    <a:lnTo>
                      <a:pt x="2" y="0"/>
                    </a:lnTo>
                    <a:lnTo>
                      <a:pt x="0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0" name="Freeform 46"/>
              <p:cNvSpPr/>
              <p:nvPr/>
            </p:nvSpPr>
            <p:spPr bwMode="auto">
              <a:xfrm>
                <a:off x="2445" y="1312"/>
                <a:ext cx="25" cy="70"/>
              </a:xfrm>
              <a:custGeom>
                <a:avLst/>
                <a:gdLst>
                  <a:gd name="T0" fmla="*/ 0 w 25"/>
                  <a:gd name="T1" fmla="*/ 69 h 70"/>
                  <a:gd name="T2" fmla="*/ 25 w 25"/>
                  <a:gd name="T3" fmla="*/ 70 h 70"/>
                  <a:gd name="T4" fmla="*/ 25 w 25"/>
                  <a:gd name="T5" fmla="*/ 0 h 70"/>
                  <a:gd name="T6" fmla="*/ 0 w 25"/>
                  <a:gd name="T7" fmla="*/ 0 h 70"/>
                  <a:gd name="T8" fmla="*/ 0 w 25"/>
                  <a:gd name="T9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0">
                    <a:moveTo>
                      <a:pt x="0" y="69"/>
                    </a:moveTo>
                    <a:lnTo>
                      <a:pt x="25" y="70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1" name="Rectangle 47"/>
              <p:cNvSpPr>
                <a:spLocks noChangeArrowheads="1"/>
              </p:cNvSpPr>
              <p:nvPr/>
            </p:nvSpPr>
            <p:spPr bwMode="auto">
              <a:xfrm>
                <a:off x="2371" y="2409"/>
                <a:ext cx="24" cy="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2" name="Rectangle 48"/>
              <p:cNvSpPr>
                <a:spLocks noChangeArrowheads="1"/>
              </p:cNvSpPr>
              <p:nvPr/>
            </p:nvSpPr>
            <p:spPr bwMode="auto">
              <a:xfrm>
                <a:off x="2230" y="2510"/>
                <a:ext cx="180" cy="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3" name="Freeform 49"/>
              <p:cNvSpPr>
                <a:spLocks noEditPoints="1"/>
              </p:cNvSpPr>
              <p:nvPr/>
            </p:nvSpPr>
            <p:spPr bwMode="auto">
              <a:xfrm>
                <a:off x="2395" y="2515"/>
                <a:ext cx="235" cy="234"/>
              </a:xfrm>
              <a:custGeom>
                <a:avLst/>
                <a:gdLst>
                  <a:gd name="T0" fmla="*/ 134 w 161"/>
                  <a:gd name="T1" fmla="*/ 46 h 161"/>
                  <a:gd name="T2" fmla="*/ 129 w 161"/>
                  <a:gd name="T3" fmla="*/ 40 h 161"/>
                  <a:gd name="T4" fmla="*/ 136 w 161"/>
                  <a:gd name="T5" fmla="*/ 23 h 161"/>
                  <a:gd name="T6" fmla="*/ 125 w 161"/>
                  <a:gd name="T7" fmla="*/ 13 h 161"/>
                  <a:gd name="T8" fmla="*/ 110 w 161"/>
                  <a:gd name="T9" fmla="*/ 24 h 161"/>
                  <a:gd name="T10" fmla="*/ 103 w 161"/>
                  <a:gd name="T11" fmla="*/ 21 h 161"/>
                  <a:gd name="T12" fmla="*/ 100 w 161"/>
                  <a:gd name="T13" fmla="*/ 3 h 161"/>
                  <a:gd name="T14" fmla="*/ 86 w 161"/>
                  <a:gd name="T15" fmla="*/ 0 h 161"/>
                  <a:gd name="T16" fmla="*/ 78 w 161"/>
                  <a:gd name="T17" fmla="*/ 17 h 161"/>
                  <a:gd name="T18" fmla="*/ 70 w 161"/>
                  <a:gd name="T19" fmla="*/ 18 h 161"/>
                  <a:gd name="T20" fmla="*/ 59 w 161"/>
                  <a:gd name="T21" fmla="*/ 4 h 161"/>
                  <a:gd name="T22" fmla="*/ 45 w 161"/>
                  <a:gd name="T23" fmla="*/ 8 h 161"/>
                  <a:gd name="T24" fmla="*/ 46 w 161"/>
                  <a:gd name="T25" fmla="*/ 27 h 161"/>
                  <a:gd name="T26" fmla="*/ 40 w 161"/>
                  <a:gd name="T27" fmla="*/ 32 h 161"/>
                  <a:gd name="T28" fmla="*/ 23 w 161"/>
                  <a:gd name="T29" fmla="*/ 25 h 161"/>
                  <a:gd name="T30" fmla="*/ 13 w 161"/>
                  <a:gd name="T31" fmla="*/ 36 h 161"/>
                  <a:gd name="T32" fmla="*/ 24 w 161"/>
                  <a:gd name="T33" fmla="*/ 51 h 161"/>
                  <a:gd name="T34" fmla="*/ 22 w 161"/>
                  <a:gd name="T35" fmla="*/ 59 h 161"/>
                  <a:gd name="T36" fmla="*/ 3 w 161"/>
                  <a:gd name="T37" fmla="*/ 61 h 161"/>
                  <a:gd name="T38" fmla="*/ 0 w 161"/>
                  <a:gd name="T39" fmla="*/ 76 h 161"/>
                  <a:gd name="T40" fmla="*/ 17 w 161"/>
                  <a:gd name="T41" fmla="*/ 83 h 161"/>
                  <a:gd name="T42" fmla="*/ 19 w 161"/>
                  <a:gd name="T43" fmla="*/ 91 h 161"/>
                  <a:gd name="T44" fmla="*/ 4 w 161"/>
                  <a:gd name="T45" fmla="*/ 103 h 161"/>
                  <a:gd name="T46" fmla="*/ 9 w 161"/>
                  <a:gd name="T47" fmla="*/ 117 h 161"/>
                  <a:gd name="T48" fmla="*/ 27 w 161"/>
                  <a:gd name="T49" fmla="*/ 115 h 161"/>
                  <a:gd name="T50" fmla="*/ 32 w 161"/>
                  <a:gd name="T51" fmla="*/ 121 h 161"/>
                  <a:gd name="T52" fmla="*/ 25 w 161"/>
                  <a:gd name="T53" fmla="*/ 138 h 161"/>
                  <a:gd name="T54" fmla="*/ 36 w 161"/>
                  <a:gd name="T55" fmla="*/ 148 h 161"/>
                  <a:gd name="T56" fmla="*/ 51 w 161"/>
                  <a:gd name="T57" fmla="*/ 137 h 161"/>
                  <a:gd name="T58" fmla="*/ 59 w 161"/>
                  <a:gd name="T59" fmla="*/ 140 h 161"/>
                  <a:gd name="T60" fmla="*/ 61 w 161"/>
                  <a:gd name="T61" fmla="*/ 158 h 161"/>
                  <a:gd name="T62" fmla="*/ 76 w 161"/>
                  <a:gd name="T63" fmla="*/ 161 h 161"/>
                  <a:gd name="T64" fmla="*/ 83 w 161"/>
                  <a:gd name="T65" fmla="*/ 144 h 161"/>
                  <a:gd name="T66" fmla="*/ 92 w 161"/>
                  <a:gd name="T67" fmla="*/ 143 h 161"/>
                  <a:gd name="T68" fmla="*/ 103 w 161"/>
                  <a:gd name="T69" fmla="*/ 157 h 161"/>
                  <a:gd name="T70" fmla="*/ 117 w 161"/>
                  <a:gd name="T71" fmla="*/ 152 h 161"/>
                  <a:gd name="T72" fmla="*/ 115 w 161"/>
                  <a:gd name="T73" fmla="*/ 134 h 161"/>
                  <a:gd name="T74" fmla="*/ 121 w 161"/>
                  <a:gd name="T75" fmla="*/ 129 h 161"/>
                  <a:gd name="T76" fmla="*/ 139 w 161"/>
                  <a:gd name="T77" fmla="*/ 136 h 161"/>
                  <a:gd name="T78" fmla="*/ 148 w 161"/>
                  <a:gd name="T79" fmla="*/ 125 h 161"/>
                  <a:gd name="T80" fmla="*/ 137 w 161"/>
                  <a:gd name="T81" fmla="*/ 110 h 161"/>
                  <a:gd name="T82" fmla="*/ 140 w 161"/>
                  <a:gd name="T83" fmla="*/ 102 h 161"/>
                  <a:gd name="T84" fmla="*/ 158 w 161"/>
                  <a:gd name="T85" fmla="*/ 100 h 161"/>
                  <a:gd name="T86" fmla="*/ 161 w 161"/>
                  <a:gd name="T87" fmla="*/ 85 h 161"/>
                  <a:gd name="T88" fmla="*/ 144 w 161"/>
                  <a:gd name="T89" fmla="*/ 78 h 161"/>
                  <a:gd name="T90" fmla="*/ 143 w 161"/>
                  <a:gd name="T91" fmla="*/ 70 h 161"/>
                  <a:gd name="T92" fmla="*/ 158 w 161"/>
                  <a:gd name="T93" fmla="*/ 58 h 161"/>
                  <a:gd name="T94" fmla="*/ 153 w 161"/>
                  <a:gd name="T95" fmla="*/ 44 h 161"/>
                  <a:gd name="T96" fmla="*/ 88 w 161"/>
                  <a:gd name="T97" fmla="*/ 104 h 161"/>
                  <a:gd name="T98" fmla="*/ 68 w 161"/>
                  <a:gd name="T99" fmla="*/ 54 h 161"/>
                  <a:gd name="T100" fmla="*/ 88 w 161"/>
                  <a:gd name="T101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1" h="161">
                    <a:moveTo>
                      <a:pt x="152" y="44"/>
                    </a:moveTo>
                    <a:cubicBezTo>
                      <a:pt x="134" y="46"/>
                      <a:pt x="134" y="46"/>
                      <a:pt x="134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39"/>
                      <a:pt x="129" y="39"/>
                      <a:pt x="129" y="39"/>
                    </a:cubicBezTo>
                    <a:cubicBezTo>
                      <a:pt x="136" y="23"/>
                      <a:pt x="136" y="23"/>
                      <a:pt x="136" y="23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4" y="103"/>
                      <a:pt x="4" y="103"/>
                      <a:pt x="4" y="103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0" y="117"/>
                      <a:pt x="10" y="117"/>
                      <a:pt x="10" y="117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25" y="138"/>
                      <a:pt x="25" y="138"/>
                      <a:pt x="25" y="138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36" y="148"/>
                      <a:pt x="36" y="148"/>
                      <a:pt x="36" y="148"/>
                    </a:cubicBezTo>
                    <a:cubicBezTo>
                      <a:pt x="37" y="148"/>
                      <a:pt x="37" y="148"/>
                      <a:pt x="37" y="148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9" y="140"/>
                      <a:pt x="59" y="140"/>
                      <a:pt x="59" y="14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61" y="158"/>
                      <a:pt x="61" y="158"/>
                      <a:pt x="61" y="158"/>
                    </a:cubicBezTo>
                    <a:cubicBezTo>
                      <a:pt x="62" y="159"/>
                      <a:pt x="62" y="159"/>
                      <a:pt x="62" y="159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7" y="160"/>
                      <a:pt x="77" y="160"/>
                      <a:pt x="77" y="160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92" y="143"/>
                      <a:pt x="92" y="143"/>
                      <a:pt x="92" y="143"/>
                    </a:cubicBezTo>
                    <a:cubicBezTo>
                      <a:pt x="92" y="143"/>
                      <a:pt x="92" y="143"/>
                      <a:pt x="93" y="143"/>
                    </a:cubicBezTo>
                    <a:cubicBezTo>
                      <a:pt x="103" y="157"/>
                      <a:pt x="103" y="157"/>
                      <a:pt x="103" y="157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17" y="152"/>
                      <a:pt x="117" y="152"/>
                      <a:pt x="117" y="152"/>
                    </a:cubicBezTo>
                    <a:cubicBezTo>
                      <a:pt x="117" y="152"/>
                      <a:pt x="117" y="152"/>
                      <a:pt x="117" y="152"/>
                    </a:cubicBezTo>
                    <a:cubicBezTo>
                      <a:pt x="115" y="134"/>
                      <a:pt x="115" y="134"/>
                      <a:pt x="115" y="134"/>
                    </a:cubicBezTo>
                    <a:cubicBezTo>
                      <a:pt x="115" y="133"/>
                      <a:pt x="115" y="133"/>
                      <a:pt x="115" y="133"/>
                    </a:cubicBezTo>
                    <a:cubicBezTo>
                      <a:pt x="121" y="129"/>
                      <a:pt x="121" y="129"/>
                      <a:pt x="121" y="129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39" y="136"/>
                      <a:pt x="139" y="136"/>
                      <a:pt x="139" y="136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48" y="125"/>
                      <a:pt x="148" y="125"/>
                      <a:pt x="148" y="125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37" y="110"/>
                      <a:pt x="137" y="110"/>
                      <a:pt x="137" y="110"/>
                    </a:cubicBezTo>
                    <a:cubicBezTo>
                      <a:pt x="137" y="109"/>
                      <a:pt x="137" y="109"/>
                      <a:pt x="137" y="109"/>
                    </a:cubicBezTo>
                    <a:cubicBezTo>
                      <a:pt x="140" y="102"/>
                      <a:pt x="140" y="102"/>
                      <a:pt x="140" y="102"/>
                    </a:cubicBezTo>
                    <a:cubicBezTo>
                      <a:pt x="141" y="102"/>
                      <a:pt x="141" y="102"/>
                      <a:pt x="141" y="102"/>
                    </a:cubicBezTo>
                    <a:cubicBezTo>
                      <a:pt x="158" y="100"/>
                      <a:pt x="158" y="100"/>
                      <a:pt x="158" y="100"/>
                    </a:cubicBezTo>
                    <a:cubicBezTo>
                      <a:pt x="159" y="100"/>
                      <a:pt x="159" y="99"/>
                      <a:pt x="159" y="99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1" y="84"/>
                      <a:pt x="161" y="84"/>
                      <a:pt x="161" y="84"/>
                    </a:cubicBezTo>
                    <a:cubicBezTo>
                      <a:pt x="144" y="78"/>
                      <a:pt x="144" y="78"/>
                      <a:pt x="144" y="78"/>
                    </a:cubicBezTo>
                    <a:cubicBezTo>
                      <a:pt x="144" y="77"/>
                      <a:pt x="144" y="77"/>
                      <a:pt x="144" y="77"/>
                    </a:cubicBezTo>
                    <a:cubicBezTo>
                      <a:pt x="143" y="70"/>
                      <a:pt x="143" y="70"/>
                      <a:pt x="143" y="70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58" y="58"/>
                      <a:pt x="158" y="58"/>
                      <a:pt x="158" y="58"/>
                    </a:cubicBezTo>
                    <a:cubicBezTo>
                      <a:pt x="158" y="57"/>
                      <a:pt x="158" y="57"/>
                      <a:pt x="158" y="57"/>
                    </a:cubicBezTo>
                    <a:cubicBezTo>
                      <a:pt x="153" y="44"/>
                      <a:pt x="153" y="44"/>
                      <a:pt x="153" y="44"/>
                    </a:cubicBezTo>
                    <a:lnTo>
                      <a:pt x="152" y="44"/>
                    </a:lnTo>
                    <a:close/>
                    <a:moveTo>
                      <a:pt x="88" y="104"/>
                    </a:moveTo>
                    <a:cubicBezTo>
                      <a:pt x="74" y="109"/>
                      <a:pt x="59" y="103"/>
                      <a:pt x="53" y="89"/>
                    </a:cubicBezTo>
                    <a:cubicBezTo>
                      <a:pt x="48" y="75"/>
                      <a:pt x="55" y="60"/>
                      <a:pt x="68" y="54"/>
                    </a:cubicBezTo>
                    <a:cubicBezTo>
                      <a:pt x="82" y="49"/>
                      <a:pt x="98" y="56"/>
                      <a:pt x="103" y="69"/>
                    </a:cubicBezTo>
                    <a:cubicBezTo>
                      <a:pt x="109" y="83"/>
                      <a:pt x="102" y="99"/>
                      <a:pt x="88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4" name="Freeform 50"/>
              <p:cNvSpPr>
                <a:spLocks noEditPoints="1"/>
              </p:cNvSpPr>
              <p:nvPr/>
            </p:nvSpPr>
            <p:spPr bwMode="auto">
              <a:xfrm>
                <a:off x="2017" y="2955"/>
                <a:ext cx="117" cy="117"/>
              </a:xfrm>
              <a:custGeom>
                <a:avLst/>
                <a:gdLst>
                  <a:gd name="T0" fmla="*/ 67 w 80"/>
                  <a:gd name="T1" fmla="*/ 23 h 80"/>
                  <a:gd name="T2" fmla="*/ 64 w 80"/>
                  <a:gd name="T3" fmla="*/ 20 h 80"/>
                  <a:gd name="T4" fmla="*/ 68 w 80"/>
                  <a:gd name="T5" fmla="*/ 11 h 80"/>
                  <a:gd name="T6" fmla="*/ 62 w 80"/>
                  <a:gd name="T7" fmla="*/ 6 h 80"/>
                  <a:gd name="T8" fmla="*/ 55 w 80"/>
                  <a:gd name="T9" fmla="*/ 12 h 80"/>
                  <a:gd name="T10" fmla="*/ 51 w 80"/>
                  <a:gd name="T11" fmla="*/ 10 h 80"/>
                  <a:gd name="T12" fmla="*/ 50 w 80"/>
                  <a:gd name="T13" fmla="*/ 1 h 80"/>
                  <a:gd name="T14" fmla="*/ 43 w 80"/>
                  <a:gd name="T15" fmla="*/ 0 h 80"/>
                  <a:gd name="T16" fmla="*/ 39 w 80"/>
                  <a:gd name="T17" fmla="*/ 8 h 80"/>
                  <a:gd name="T18" fmla="*/ 35 w 80"/>
                  <a:gd name="T19" fmla="*/ 9 h 80"/>
                  <a:gd name="T20" fmla="*/ 29 w 80"/>
                  <a:gd name="T21" fmla="*/ 2 h 80"/>
                  <a:gd name="T22" fmla="*/ 22 w 80"/>
                  <a:gd name="T23" fmla="*/ 4 h 80"/>
                  <a:gd name="T24" fmla="*/ 23 w 80"/>
                  <a:gd name="T25" fmla="*/ 13 h 80"/>
                  <a:gd name="T26" fmla="*/ 20 w 80"/>
                  <a:gd name="T27" fmla="*/ 16 h 80"/>
                  <a:gd name="T28" fmla="*/ 11 w 80"/>
                  <a:gd name="T29" fmla="*/ 12 h 80"/>
                  <a:gd name="T30" fmla="*/ 7 w 80"/>
                  <a:gd name="T31" fmla="*/ 18 h 80"/>
                  <a:gd name="T32" fmla="*/ 12 w 80"/>
                  <a:gd name="T33" fmla="*/ 25 h 80"/>
                  <a:gd name="T34" fmla="*/ 11 w 80"/>
                  <a:gd name="T35" fmla="*/ 29 h 80"/>
                  <a:gd name="T36" fmla="*/ 2 w 80"/>
                  <a:gd name="T37" fmla="*/ 30 h 80"/>
                  <a:gd name="T38" fmla="*/ 0 w 80"/>
                  <a:gd name="T39" fmla="*/ 37 h 80"/>
                  <a:gd name="T40" fmla="*/ 9 w 80"/>
                  <a:gd name="T41" fmla="*/ 41 h 80"/>
                  <a:gd name="T42" fmla="*/ 9 w 80"/>
                  <a:gd name="T43" fmla="*/ 45 h 80"/>
                  <a:gd name="T44" fmla="*/ 2 w 80"/>
                  <a:gd name="T45" fmla="*/ 51 h 80"/>
                  <a:gd name="T46" fmla="*/ 4 w 80"/>
                  <a:gd name="T47" fmla="*/ 58 h 80"/>
                  <a:gd name="T48" fmla="*/ 14 w 80"/>
                  <a:gd name="T49" fmla="*/ 57 h 80"/>
                  <a:gd name="T50" fmla="*/ 16 w 80"/>
                  <a:gd name="T51" fmla="*/ 60 h 80"/>
                  <a:gd name="T52" fmla="*/ 13 w 80"/>
                  <a:gd name="T53" fmla="*/ 68 h 80"/>
                  <a:gd name="T54" fmla="*/ 18 w 80"/>
                  <a:gd name="T55" fmla="*/ 73 h 80"/>
                  <a:gd name="T56" fmla="*/ 26 w 80"/>
                  <a:gd name="T57" fmla="*/ 68 h 80"/>
                  <a:gd name="T58" fmla="*/ 29 w 80"/>
                  <a:gd name="T59" fmla="*/ 69 h 80"/>
                  <a:gd name="T60" fmla="*/ 31 w 80"/>
                  <a:gd name="T61" fmla="*/ 78 h 80"/>
                  <a:gd name="T62" fmla="*/ 38 w 80"/>
                  <a:gd name="T63" fmla="*/ 80 h 80"/>
                  <a:gd name="T64" fmla="*/ 42 w 80"/>
                  <a:gd name="T65" fmla="*/ 71 h 80"/>
                  <a:gd name="T66" fmla="*/ 46 w 80"/>
                  <a:gd name="T67" fmla="*/ 71 h 80"/>
                  <a:gd name="T68" fmla="*/ 51 w 80"/>
                  <a:gd name="T69" fmla="*/ 78 h 80"/>
                  <a:gd name="T70" fmla="*/ 58 w 80"/>
                  <a:gd name="T71" fmla="*/ 76 h 80"/>
                  <a:gd name="T72" fmla="*/ 57 w 80"/>
                  <a:gd name="T73" fmla="*/ 67 h 80"/>
                  <a:gd name="T74" fmla="*/ 60 w 80"/>
                  <a:gd name="T75" fmla="*/ 64 h 80"/>
                  <a:gd name="T76" fmla="*/ 69 w 80"/>
                  <a:gd name="T77" fmla="*/ 67 h 80"/>
                  <a:gd name="T78" fmla="*/ 74 w 80"/>
                  <a:gd name="T79" fmla="*/ 62 h 80"/>
                  <a:gd name="T80" fmla="*/ 68 w 80"/>
                  <a:gd name="T81" fmla="*/ 54 h 80"/>
                  <a:gd name="T82" fmla="*/ 70 w 80"/>
                  <a:gd name="T83" fmla="*/ 51 h 80"/>
                  <a:gd name="T84" fmla="*/ 79 w 80"/>
                  <a:gd name="T85" fmla="*/ 49 h 80"/>
                  <a:gd name="T86" fmla="*/ 80 w 80"/>
                  <a:gd name="T87" fmla="*/ 42 h 80"/>
                  <a:gd name="T88" fmla="*/ 72 w 80"/>
                  <a:gd name="T89" fmla="*/ 38 h 80"/>
                  <a:gd name="T90" fmla="*/ 71 w 80"/>
                  <a:gd name="T91" fmla="*/ 34 h 80"/>
                  <a:gd name="T92" fmla="*/ 79 w 80"/>
                  <a:gd name="T93" fmla="*/ 29 h 80"/>
                  <a:gd name="T94" fmla="*/ 76 w 80"/>
                  <a:gd name="T95" fmla="*/ 22 h 80"/>
                  <a:gd name="T96" fmla="*/ 27 w 80"/>
                  <a:gd name="T97" fmla="*/ 44 h 80"/>
                  <a:gd name="T98" fmla="*/ 51 w 80"/>
                  <a:gd name="T99" fmla="*/ 3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0" h="80">
                    <a:moveTo>
                      <a:pt x="76" y="22"/>
                    </a:moveTo>
                    <a:cubicBezTo>
                      <a:pt x="67" y="23"/>
                      <a:pt x="67" y="23"/>
                      <a:pt x="67" y="23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8" y="73"/>
                      <a:pt x="18" y="73"/>
                      <a:pt x="18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9" y="67"/>
                      <a:pt x="69" y="67"/>
                      <a:pt x="69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6" y="22"/>
                      <a:pt x="76" y="22"/>
                      <a:pt x="76" y="22"/>
                    </a:cubicBezTo>
                    <a:close/>
                    <a:moveTo>
                      <a:pt x="44" y="52"/>
                    </a:moveTo>
                    <a:cubicBezTo>
                      <a:pt x="37" y="54"/>
                      <a:pt x="29" y="51"/>
                      <a:pt x="27" y="44"/>
                    </a:cubicBezTo>
                    <a:cubicBezTo>
                      <a:pt x="24" y="37"/>
                      <a:pt x="27" y="30"/>
                      <a:pt x="34" y="27"/>
                    </a:cubicBezTo>
                    <a:cubicBezTo>
                      <a:pt x="41" y="24"/>
                      <a:pt x="49" y="27"/>
                      <a:pt x="51" y="34"/>
                    </a:cubicBezTo>
                    <a:cubicBezTo>
                      <a:pt x="54" y="41"/>
                      <a:pt x="51" y="49"/>
                      <a:pt x="4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5" name="Freeform 51"/>
              <p:cNvSpPr>
                <a:spLocks noEditPoints="1"/>
              </p:cNvSpPr>
              <p:nvPr/>
            </p:nvSpPr>
            <p:spPr bwMode="auto">
              <a:xfrm>
                <a:off x="2065" y="2474"/>
                <a:ext cx="138" cy="137"/>
              </a:xfrm>
              <a:custGeom>
                <a:avLst/>
                <a:gdLst>
                  <a:gd name="T0" fmla="*/ 79 w 95"/>
                  <a:gd name="T1" fmla="*/ 27 h 94"/>
                  <a:gd name="T2" fmla="*/ 76 w 95"/>
                  <a:gd name="T3" fmla="*/ 23 h 94"/>
                  <a:gd name="T4" fmla="*/ 80 w 95"/>
                  <a:gd name="T5" fmla="*/ 13 h 94"/>
                  <a:gd name="T6" fmla="*/ 73 w 95"/>
                  <a:gd name="T7" fmla="*/ 7 h 94"/>
                  <a:gd name="T8" fmla="*/ 65 w 95"/>
                  <a:gd name="T9" fmla="*/ 14 h 94"/>
                  <a:gd name="T10" fmla="*/ 60 w 95"/>
                  <a:gd name="T11" fmla="*/ 12 h 94"/>
                  <a:gd name="T12" fmla="*/ 59 w 95"/>
                  <a:gd name="T13" fmla="*/ 1 h 94"/>
                  <a:gd name="T14" fmla="*/ 50 w 95"/>
                  <a:gd name="T15" fmla="*/ 0 h 94"/>
                  <a:gd name="T16" fmla="*/ 46 w 95"/>
                  <a:gd name="T17" fmla="*/ 9 h 94"/>
                  <a:gd name="T18" fmla="*/ 41 w 95"/>
                  <a:gd name="T19" fmla="*/ 10 h 94"/>
                  <a:gd name="T20" fmla="*/ 34 w 95"/>
                  <a:gd name="T21" fmla="*/ 2 h 94"/>
                  <a:gd name="T22" fmla="*/ 26 w 95"/>
                  <a:gd name="T23" fmla="*/ 4 h 94"/>
                  <a:gd name="T24" fmla="*/ 27 w 95"/>
                  <a:gd name="T25" fmla="*/ 15 h 94"/>
                  <a:gd name="T26" fmla="*/ 23 w 95"/>
                  <a:gd name="T27" fmla="*/ 18 h 94"/>
                  <a:gd name="T28" fmla="*/ 13 w 95"/>
                  <a:gd name="T29" fmla="*/ 14 h 94"/>
                  <a:gd name="T30" fmla="*/ 8 w 95"/>
                  <a:gd name="T31" fmla="*/ 21 h 94"/>
                  <a:gd name="T32" fmla="*/ 14 w 95"/>
                  <a:gd name="T33" fmla="*/ 30 h 94"/>
                  <a:gd name="T34" fmla="*/ 12 w 95"/>
                  <a:gd name="T35" fmla="*/ 34 h 94"/>
                  <a:gd name="T36" fmla="*/ 2 w 95"/>
                  <a:gd name="T37" fmla="*/ 35 h 94"/>
                  <a:gd name="T38" fmla="*/ 0 w 95"/>
                  <a:gd name="T39" fmla="*/ 44 h 94"/>
                  <a:gd name="T40" fmla="*/ 10 w 95"/>
                  <a:gd name="T41" fmla="*/ 48 h 94"/>
                  <a:gd name="T42" fmla="*/ 11 w 95"/>
                  <a:gd name="T43" fmla="*/ 53 h 94"/>
                  <a:gd name="T44" fmla="*/ 2 w 95"/>
                  <a:gd name="T45" fmla="*/ 60 h 94"/>
                  <a:gd name="T46" fmla="*/ 5 w 95"/>
                  <a:gd name="T47" fmla="*/ 68 h 94"/>
                  <a:gd name="T48" fmla="*/ 16 w 95"/>
                  <a:gd name="T49" fmla="*/ 67 h 94"/>
                  <a:gd name="T50" fmla="*/ 19 w 95"/>
                  <a:gd name="T51" fmla="*/ 71 h 94"/>
                  <a:gd name="T52" fmla="*/ 15 w 95"/>
                  <a:gd name="T53" fmla="*/ 81 h 94"/>
                  <a:gd name="T54" fmla="*/ 21 w 95"/>
                  <a:gd name="T55" fmla="*/ 86 h 94"/>
                  <a:gd name="T56" fmla="*/ 30 w 95"/>
                  <a:gd name="T57" fmla="*/ 80 h 94"/>
                  <a:gd name="T58" fmla="*/ 34 w 95"/>
                  <a:gd name="T59" fmla="*/ 82 h 94"/>
                  <a:gd name="T60" fmla="*/ 36 w 95"/>
                  <a:gd name="T61" fmla="*/ 93 h 94"/>
                  <a:gd name="T62" fmla="*/ 44 w 95"/>
                  <a:gd name="T63" fmla="*/ 94 h 94"/>
                  <a:gd name="T64" fmla="*/ 49 w 95"/>
                  <a:gd name="T65" fmla="*/ 84 h 94"/>
                  <a:gd name="T66" fmla="*/ 54 w 95"/>
                  <a:gd name="T67" fmla="*/ 83 h 94"/>
                  <a:gd name="T68" fmla="*/ 60 w 95"/>
                  <a:gd name="T69" fmla="*/ 92 h 94"/>
                  <a:gd name="T70" fmla="*/ 68 w 95"/>
                  <a:gd name="T71" fmla="*/ 89 h 94"/>
                  <a:gd name="T72" fmla="*/ 67 w 95"/>
                  <a:gd name="T73" fmla="*/ 78 h 94"/>
                  <a:gd name="T74" fmla="*/ 71 w 95"/>
                  <a:gd name="T75" fmla="*/ 75 h 94"/>
                  <a:gd name="T76" fmla="*/ 81 w 95"/>
                  <a:gd name="T77" fmla="*/ 79 h 94"/>
                  <a:gd name="T78" fmla="*/ 87 w 95"/>
                  <a:gd name="T79" fmla="*/ 73 h 94"/>
                  <a:gd name="T80" fmla="*/ 81 w 95"/>
                  <a:gd name="T81" fmla="*/ 64 h 94"/>
                  <a:gd name="T82" fmla="*/ 82 w 95"/>
                  <a:gd name="T83" fmla="*/ 60 h 94"/>
                  <a:gd name="T84" fmla="*/ 93 w 95"/>
                  <a:gd name="T85" fmla="*/ 58 h 94"/>
                  <a:gd name="T86" fmla="*/ 95 w 95"/>
                  <a:gd name="T87" fmla="*/ 50 h 94"/>
                  <a:gd name="T88" fmla="*/ 85 w 95"/>
                  <a:gd name="T89" fmla="*/ 45 h 94"/>
                  <a:gd name="T90" fmla="*/ 84 w 95"/>
                  <a:gd name="T91" fmla="*/ 40 h 94"/>
                  <a:gd name="T92" fmla="*/ 93 w 95"/>
                  <a:gd name="T93" fmla="*/ 34 h 94"/>
                  <a:gd name="T94" fmla="*/ 90 w 95"/>
                  <a:gd name="T95" fmla="*/ 26 h 94"/>
                  <a:gd name="T96" fmla="*/ 52 w 95"/>
                  <a:gd name="T97" fmla="*/ 61 h 94"/>
                  <a:gd name="T98" fmla="*/ 40 w 95"/>
                  <a:gd name="T99" fmla="*/ 31 h 94"/>
                  <a:gd name="T100" fmla="*/ 52 w 95"/>
                  <a:gd name="T101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5" h="94">
                    <a:moveTo>
                      <a:pt x="89" y="25"/>
                    </a:moveTo>
                    <a:cubicBezTo>
                      <a:pt x="79" y="27"/>
                      <a:pt x="79" y="27"/>
                      <a:pt x="79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34" y="82"/>
                      <a:pt x="34" y="82"/>
                      <a:pt x="34" y="82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4" y="49"/>
                      <a:pt x="94" y="49"/>
                      <a:pt x="94" y="49"/>
                    </a:cubicBezTo>
                    <a:cubicBezTo>
                      <a:pt x="85" y="45"/>
                      <a:pt x="85" y="45"/>
                      <a:pt x="85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0" y="26"/>
                      <a:pt x="90" y="26"/>
                      <a:pt x="90" y="26"/>
                    </a:cubicBezTo>
                    <a:lnTo>
                      <a:pt x="89" y="25"/>
                    </a:lnTo>
                    <a:close/>
                    <a:moveTo>
                      <a:pt x="52" y="61"/>
                    </a:moveTo>
                    <a:cubicBezTo>
                      <a:pt x="44" y="64"/>
                      <a:pt x="34" y="60"/>
                      <a:pt x="31" y="52"/>
                    </a:cubicBezTo>
                    <a:cubicBezTo>
                      <a:pt x="28" y="44"/>
                      <a:pt x="32" y="35"/>
                      <a:pt x="40" y="31"/>
                    </a:cubicBezTo>
                    <a:cubicBezTo>
                      <a:pt x="48" y="28"/>
                      <a:pt x="57" y="32"/>
                      <a:pt x="60" y="40"/>
                    </a:cubicBezTo>
                    <a:cubicBezTo>
                      <a:pt x="64" y="48"/>
                      <a:pt x="60" y="57"/>
                      <a:pt x="52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6" name="Freeform 52"/>
              <p:cNvSpPr>
                <a:spLocks noEditPoints="1"/>
              </p:cNvSpPr>
              <p:nvPr/>
            </p:nvSpPr>
            <p:spPr bwMode="auto">
              <a:xfrm>
                <a:off x="1114" y="2833"/>
                <a:ext cx="99" cy="99"/>
              </a:xfrm>
              <a:custGeom>
                <a:avLst/>
                <a:gdLst>
                  <a:gd name="T0" fmla="*/ 57 w 68"/>
                  <a:gd name="T1" fmla="*/ 20 h 68"/>
                  <a:gd name="T2" fmla="*/ 55 w 68"/>
                  <a:gd name="T3" fmla="*/ 17 h 68"/>
                  <a:gd name="T4" fmla="*/ 58 w 68"/>
                  <a:gd name="T5" fmla="*/ 10 h 68"/>
                  <a:gd name="T6" fmla="*/ 53 w 68"/>
                  <a:gd name="T7" fmla="*/ 6 h 68"/>
                  <a:gd name="T8" fmla="*/ 47 w 68"/>
                  <a:gd name="T9" fmla="*/ 11 h 68"/>
                  <a:gd name="T10" fmla="*/ 44 w 68"/>
                  <a:gd name="T11" fmla="*/ 9 h 68"/>
                  <a:gd name="T12" fmla="*/ 43 w 68"/>
                  <a:gd name="T13" fmla="*/ 2 h 68"/>
                  <a:gd name="T14" fmla="*/ 37 w 68"/>
                  <a:gd name="T15" fmla="*/ 0 h 68"/>
                  <a:gd name="T16" fmla="*/ 33 w 68"/>
                  <a:gd name="T17" fmla="*/ 8 h 68"/>
                  <a:gd name="T18" fmla="*/ 30 w 68"/>
                  <a:gd name="T19" fmla="*/ 8 h 68"/>
                  <a:gd name="T20" fmla="*/ 25 w 68"/>
                  <a:gd name="T21" fmla="*/ 2 h 68"/>
                  <a:gd name="T22" fmla="*/ 19 w 68"/>
                  <a:gd name="T23" fmla="*/ 4 h 68"/>
                  <a:gd name="T24" fmla="*/ 20 w 68"/>
                  <a:gd name="T25" fmla="*/ 12 h 68"/>
                  <a:gd name="T26" fmla="*/ 17 w 68"/>
                  <a:gd name="T27" fmla="*/ 14 h 68"/>
                  <a:gd name="T28" fmla="*/ 10 w 68"/>
                  <a:gd name="T29" fmla="*/ 11 h 68"/>
                  <a:gd name="T30" fmla="*/ 6 w 68"/>
                  <a:gd name="T31" fmla="*/ 16 h 68"/>
                  <a:gd name="T32" fmla="*/ 11 w 68"/>
                  <a:gd name="T33" fmla="*/ 22 h 68"/>
                  <a:gd name="T34" fmla="*/ 9 w 68"/>
                  <a:gd name="T35" fmla="*/ 25 h 68"/>
                  <a:gd name="T36" fmla="*/ 2 w 68"/>
                  <a:gd name="T37" fmla="*/ 26 h 68"/>
                  <a:gd name="T38" fmla="*/ 0 w 68"/>
                  <a:gd name="T39" fmla="*/ 32 h 68"/>
                  <a:gd name="T40" fmla="*/ 8 w 68"/>
                  <a:gd name="T41" fmla="*/ 36 h 68"/>
                  <a:gd name="T42" fmla="*/ 8 w 68"/>
                  <a:gd name="T43" fmla="*/ 39 h 68"/>
                  <a:gd name="T44" fmla="*/ 2 w 68"/>
                  <a:gd name="T45" fmla="*/ 44 h 68"/>
                  <a:gd name="T46" fmla="*/ 4 w 68"/>
                  <a:gd name="T47" fmla="*/ 50 h 68"/>
                  <a:gd name="T48" fmla="*/ 12 w 68"/>
                  <a:gd name="T49" fmla="*/ 49 h 68"/>
                  <a:gd name="T50" fmla="*/ 14 w 68"/>
                  <a:gd name="T51" fmla="*/ 52 h 68"/>
                  <a:gd name="T52" fmla="*/ 11 w 68"/>
                  <a:gd name="T53" fmla="*/ 59 h 68"/>
                  <a:gd name="T54" fmla="*/ 16 w 68"/>
                  <a:gd name="T55" fmla="*/ 63 h 68"/>
                  <a:gd name="T56" fmla="*/ 22 w 68"/>
                  <a:gd name="T57" fmla="*/ 58 h 68"/>
                  <a:gd name="T58" fmla="*/ 25 w 68"/>
                  <a:gd name="T59" fmla="*/ 59 h 68"/>
                  <a:gd name="T60" fmla="*/ 26 w 68"/>
                  <a:gd name="T61" fmla="*/ 67 h 68"/>
                  <a:gd name="T62" fmla="*/ 32 w 68"/>
                  <a:gd name="T63" fmla="*/ 68 h 68"/>
                  <a:gd name="T64" fmla="*/ 36 w 68"/>
                  <a:gd name="T65" fmla="*/ 61 h 68"/>
                  <a:gd name="T66" fmla="*/ 39 w 68"/>
                  <a:gd name="T67" fmla="*/ 61 h 68"/>
                  <a:gd name="T68" fmla="*/ 44 w 68"/>
                  <a:gd name="T69" fmla="*/ 67 h 68"/>
                  <a:gd name="T70" fmla="*/ 50 w 68"/>
                  <a:gd name="T71" fmla="*/ 65 h 68"/>
                  <a:gd name="T72" fmla="*/ 49 w 68"/>
                  <a:gd name="T73" fmla="*/ 57 h 68"/>
                  <a:gd name="T74" fmla="*/ 52 w 68"/>
                  <a:gd name="T75" fmla="*/ 55 h 68"/>
                  <a:gd name="T76" fmla="*/ 59 w 68"/>
                  <a:gd name="T77" fmla="*/ 58 h 68"/>
                  <a:gd name="T78" fmla="*/ 63 w 68"/>
                  <a:gd name="T79" fmla="*/ 53 h 68"/>
                  <a:gd name="T80" fmla="*/ 58 w 68"/>
                  <a:gd name="T81" fmla="*/ 47 h 68"/>
                  <a:gd name="T82" fmla="*/ 60 w 68"/>
                  <a:gd name="T83" fmla="*/ 44 h 68"/>
                  <a:gd name="T84" fmla="*/ 67 w 68"/>
                  <a:gd name="T85" fmla="*/ 43 h 68"/>
                  <a:gd name="T86" fmla="*/ 68 w 68"/>
                  <a:gd name="T87" fmla="*/ 37 h 68"/>
                  <a:gd name="T88" fmla="*/ 61 w 68"/>
                  <a:gd name="T89" fmla="*/ 33 h 68"/>
                  <a:gd name="T90" fmla="*/ 61 w 68"/>
                  <a:gd name="T91" fmla="*/ 30 h 68"/>
                  <a:gd name="T92" fmla="*/ 67 w 68"/>
                  <a:gd name="T93" fmla="*/ 25 h 68"/>
                  <a:gd name="T94" fmla="*/ 65 w 68"/>
                  <a:gd name="T95" fmla="*/ 19 h 68"/>
                  <a:gd name="T96" fmla="*/ 23 w 68"/>
                  <a:gd name="T97" fmla="*/ 38 h 68"/>
                  <a:gd name="T98" fmla="*/ 44 w 68"/>
                  <a:gd name="T99" fmla="*/ 3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8" h="68">
                    <a:moveTo>
                      <a:pt x="65" y="19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5" y="19"/>
                      <a:pt x="65" y="19"/>
                      <a:pt x="65" y="19"/>
                    </a:cubicBezTo>
                    <a:close/>
                    <a:moveTo>
                      <a:pt x="38" y="44"/>
                    </a:moveTo>
                    <a:cubicBezTo>
                      <a:pt x="32" y="47"/>
                      <a:pt x="25" y="44"/>
                      <a:pt x="23" y="38"/>
                    </a:cubicBezTo>
                    <a:cubicBezTo>
                      <a:pt x="21" y="32"/>
                      <a:pt x="23" y="26"/>
                      <a:pt x="29" y="23"/>
                    </a:cubicBezTo>
                    <a:cubicBezTo>
                      <a:pt x="35" y="21"/>
                      <a:pt x="42" y="24"/>
                      <a:pt x="44" y="30"/>
                    </a:cubicBezTo>
                    <a:cubicBezTo>
                      <a:pt x="46" y="36"/>
                      <a:pt x="43" y="42"/>
                      <a:pt x="38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7" name="Freeform 53"/>
              <p:cNvSpPr>
                <a:spLocks noEditPoints="1"/>
              </p:cNvSpPr>
              <p:nvPr/>
            </p:nvSpPr>
            <p:spPr bwMode="auto">
              <a:xfrm>
                <a:off x="875" y="2182"/>
                <a:ext cx="111" cy="110"/>
              </a:xfrm>
              <a:custGeom>
                <a:avLst/>
                <a:gdLst>
                  <a:gd name="T0" fmla="*/ 63 w 76"/>
                  <a:gd name="T1" fmla="*/ 22 h 76"/>
                  <a:gd name="T2" fmla="*/ 61 w 76"/>
                  <a:gd name="T3" fmla="*/ 19 h 76"/>
                  <a:gd name="T4" fmla="*/ 64 w 76"/>
                  <a:gd name="T5" fmla="*/ 11 h 76"/>
                  <a:gd name="T6" fmla="*/ 59 w 76"/>
                  <a:gd name="T7" fmla="*/ 6 h 76"/>
                  <a:gd name="T8" fmla="*/ 52 w 76"/>
                  <a:gd name="T9" fmla="*/ 11 h 76"/>
                  <a:gd name="T10" fmla="*/ 48 w 76"/>
                  <a:gd name="T11" fmla="*/ 10 h 76"/>
                  <a:gd name="T12" fmla="*/ 47 w 76"/>
                  <a:gd name="T13" fmla="*/ 1 h 76"/>
                  <a:gd name="T14" fmla="*/ 40 w 76"/>
                  <a:gd name="T15" fmla="*/ 0 h 76"/>
                  <a:gd name="T16" fmla="*/ 37 w 76"/>
                  <a:gd name="T17" fmla="*/ 8 h 76"/>
                  <a:gd name="T18" fmla="*/ 33 w 76"/>
                  <a:gd name="T19" fmla="*/ 9 h 76"/>
                  <a:gd name="T20" fmla="*/ 27 w 76"/>
                  <a:gd name="T21" fmla="*/ 2 h 76"/>
                  <a:gd name="T22" fmla="*/ 21 w 76"/>
                  <a:gd name="T23" fmla="*/ 4 h 76"/>
                  <a:gd name="T24" fmla="*/ 22 w 76"/>
                  <a:gd name="T25" fmla="*/ 13 h 76"/>
                  <a:gd name="T26" fmla="*/ 19 w 76"/>
                  <a:gd name="T27" fmla="*/ 15 h 76"/>
                  <a:gd name="T28" fmla="*/ 11 w 76"/>
                  <a:gd name="T29" fmla="*/ 12 h 76"/>
                  <a:gd name="T30" fmla="*/ 6 w 76"/>
                  <a:gd name="T31" fmla="*/ 17 h 76"/>
                  <a:gd name="T32" fmla="*/ 11 w 76"/>
                  <a:gd name="T33" fmla="*/ 24 h 76"/>
                  <a:gd name="T34" fmla="*/ 10 w 76"/>
                  <a:gd name="T35" fmla="*/ 28 h 76"/>
                  <a:gd name="T36" fmla="*/ 1 w 76"/>
                  <a:gd name="T37" fmla="*/ 29 h 76"/>
                  <a:gd name="T38" fmla="*/ 0 w 76"/>
                  <a:gd name="T39" fmla="*/ 36 h 76"/>
                  <a:gd name="T40" fmla="*/ 8 w 76"/>
                  <a:gd name="T41" fmla="*/ 39 h 76"/>
                  <a:gd name="T42" fmla="*/ 9 w 76"/>
                  <a:gd name="T43" fmla="*/ 43 h 76"/>
                  <a:gd name="T44" fmla="*/ 2 w 76"/>
                  <a:gd name="T45" fmla="*/ 49 h 76"/>
                  <a:gd name="T46" fmla="*/ 4 w 76"/>
                  <a:gd name="T47" fmla="*/ 55 h 76"/>
                  <a:gd name="T48" fmla="*/ 13 w 76"/>
                  <a:gd name="T49" fmla="*/ 54 h 76"/>
                  <a:gd name="T50" fmla="*/ 15 w 76"/>
                  <a:gd name="T51" fmla="*/ 57 h 76"/>
                  <a:gd name="T52" fmla="*/ 12 w 76"/>
                  <a:gd name="T53" fmla="*/ 65 h 76"/>
                  <a:gd name="T54" fmla="*/ 17 w 76"/>
                  <a:gd name="T55" fmla="*/ 70 h 76"/>
                  <a:gd name="T56" fmla="*/ 24 w 76"/>
                  <a:gd name="T57" fmla="*/ 65 h 76"/>
                  <a:gd name="T58" fmla="*/ 28 w 76"/>
                  <a:gd name="T59" fmla="*/ 66 h 76"/>
                  <a:gd name="T60" fmla="*/ 29 w 76"/>
                  <a:gd name="T61" fmla="*/ 75 h 76"/>
                  <a:gd name="T62" fmla="*/ 36 w 76"/>
                  <a:gd name="T63" fmla="*/ 76 h 76"/>
                  <a:gd name="T64" fmla="*/ 39 w 76"/>
                  <a:gd name="T65" fmla="*/ 68 h 76"/>
                  <a:gd name="T66" fmla="*/ 43 w 76"/>
                  <a:gd name="T67" fmla="*/ 67 h 76"/>
                  <a:gd name="T68" fmla="*/ 48 w 76"/>
                  <a:gd name="T69" fmla="*/ 74 h 76"/>
                  <a:gd name="T70" fmla="*/ 55 w 76"/>
                  <a:gd name="T71" fmla="*/ 72 h 76"/>
                  <a:gd name="T72" fmla="*/ 54 w 76"/>
                  <a:gd name="T73" fmla="*/ 63 h 76"/>
                  <a:gd name="T74" fmla="*/ 57 w 76"/>
                  <a:gd name="T75" fmla="*/ 61 h 76"/>
                  <a:gd name="T76" fmla="*/ 65 w 76"/>
                  <a:gd name="T77" fmla="*/ 64 h 76"/>
                  <a:gd name="T78" fmla="*/ 70 w 76"/>
                  <a:gd name="T79" fmla="*/ 59 h 76"/>
                  <a:gd name="T80" fmla="*/ 65 w 76"/>
                  <a:gd name="T81" fmla="*/ 52 h 76"/>
                  <a:gd name="T82" fmla="*/ 66 w 76"/>
                  <a:gd name="T83" fmla="*/ 48 h 76"/>
                  <a:gd name="T84" fmla="*/ 75 w 76"/>
                  <a:gd name="T85" fmla="*/ 47 h 76"/>
                  <a:gd name="T86" fmla="*/ 76 w 76"/>
                  <a:gd name="T87" fmla="*/ 40 h 76"/>
                  <a:gd name="T88" fmla="*/ 68 w 76"/>
                  <a:gd name="T89" fmla="*/ 37 h 76"/>
                  <a:gd name="T90" fmla="*/ 67 w 76"/>
                  <a:gd name="T91" fmla="*/ 33 h 76"/>
                  <a:gd name="T92" fmla="*/ 74 w 76"/>
                  <a:gd name="T93" fmla="*/ 28 h 76"/>
                  <a:gd name="T94" fmla="*/ 72 w 76"/>
                  <a:gd name="T95" fmla="*/ 21 h 76"/>
                  <a:gd name="T96" fmla="*/ 25 w 76"/>
                  <a:gd name="T97" fmla="*/ 42 h 76"/>
                  <a:gd name="T98" fmla="*/ 48 w 76"/>
                  <a:gd name="T99" fmla="*/ 3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" h="76">
                    <a:moveTo>
                      <a:pt x="72" y="21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1"/>
                      <a:pt x="65" y="51"/>
                      <a:pt x="65" y="51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2" y="21"/>
                      <a:pt x="72" y="21"/>
                      <a:pt x="72" y="21"/>
                    </a:cubicBezTo>
                    <a:close/>
                    <a:moveTo>
                      <a:pt x="41" y="49"/>
                    </a:moveTo>
                    <a:cubicBezTo>
                      <a:pt x="35" y="52"/>
                      <a:pt x="28" y="49"/>
                      <a:pt x="25" y="42"/>
                    </a:cubicBezTo>
                    <a:cubicBezTo>
                      <a:pt x="22" y="36"/>
                      <a:pt x="26" y="28"/>
                      <a:pt x="32" y="26"/>
                    </a:cubicBezTo>
                    <a:cubicBezTo>
                      <a:pt x="39" y="23"/>
                      <a:pt x="46" y="26"/>
                      <a:pt x="48" y="33"/>
                    </a:cubicBezTo>
                    <a:cubicBezTo>
                      <a:pt x="51" y="39"/>
                      <a:pt x="48" y="47"/>
                      <a:pt x="41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8" name="Freeform 54"/>
              <p:cNvSpPr>
                <a:spLocks noEditPoints="1"/>
              </p:cNvSpPr>
              <p:nvPr/>
            </p:nvSpPr>
            <p:spPr bwMode="auto">
              <a:xfrm>
                <a:off x="1102" y="2961"/>
                <a:ext cx="99" cy="99"/>
              </a:xfrm>
              <a:custGeom>
                <a:avLst/>
                <a:gdLst>
                  <a:gd name="T0" fmla="*/ 57 w 68"/>
                  <a:gd name="T1" fmla="*/ 19 h 68"/>
                  <a:gd name="T2" fmla="*/ 55 w 68"/>
                  <a:gd name="T3" fmla="*/ 17 h 68"/>
                  <a:gd name="T4" fmla="*/ 58 w 68"/>
                  <a:gd name="T5" fmla="*/ 9 h 68"/>
                  <a:gd name="T6" fmla="*/ 53 w 68"/>
                  <a:gd name="T7" fmla="*/ 5 h 68"/>
                  <a:gd name="T8" fmla="*/ 47 w 68"/>
                  <a:gd name="T9" fmla="*/ 10 h 68"/>
                  <a:gd name="T10" fmla="*/ 44 w 68"/>
                  <a:gd name="T11" fmla="*/ 9 h 68"/>
                  <a:gd name="T12" fmla="*/ 43 w 68"/>
                  <a:gd name="T13" fmla="*/ 1 h 68"/>
                  <a:gd name="T14" fmla="*/ 36 w 68"/>
                  <a:gd name="T15" fmla="*/ 0 h 68"/>
                  <a:gd name="T16" fmla="*/ 33 w 68"/>
                  <a:gd name="T17" fmla="*/ 7 h 68"/>
                  <a:gd name="T18" fmla="*/ 30 w 68"/>
                  <a:gd name="T19" fmla="*/ 7 h 68"/>
                  <a:gd name="T20" fmla="*/ 25 w 68"/>
                  <a:gd name="T21" fmla="*/ 1 h 68"/>
                  <a:gd name="T22" fmla="*/ 19 w 68"/>
                  <a:gd name="T23" fmla="*/ 3 h 68"/>
                  <a:gd name="T24" fmla="*/ 20 w 68"/>
                  <a:gd name="T25" fmla="*/ 11 h 68"/>
                  <a:gd name="T26" fmla="*/ 17 w 68"/>
                  <a:gd name="T27" fmla="*/ 13 h 68"/>
                  <a:gd name="T28" fmla="*/ 10 w 68"/>
                  <a:gd name="T29" fmla="*/ 10 h 68"/>
                  <a:gd name="T30" fmla="*/ 6 w 68"/>
                  <a:gd name="T31" fmla="*/ 15 h 68"/>
                  <a:gd name="T32" fmla="*/ 10 w 68"/>
                  <a:gd name="T33" fmla="*/ 21 h 68"/>
                  <a:gd name="T34" fmla="*/ 9 w 68"/>
                  <a:gd name="T35" fmla="*/ 25 h 68"/>
                  <a:gd name="T36" fmla="*/ 2 w 68"/>
                  <a:gd name="T37" fmla="*/ 26 h 68"/>
                  <a:gd name="T38" fmla="*/ 0 w 68"/>
                  <a:gd name="T39" fmla="*/ 32 h 68"/>
                  <a:gd name="T40" fmla="*/ 7 w 68"/>
                  <a:gd name="T41" fmla="*/ 35 h 68"/>
                  <a:gd name="T42" fmla="*/ 8 w 68"/>
                  <a:gd name="T43" fmla="*/ 38 h 68"/>
                  <a:gd name="T44" fmla="*/ 2 w 68"/>
                  <a:gd name="T45" fmla="*/ 43 h 68"/>
                  <a:gd name="T46" fmla="*/ 4 w 68"/>
                  <a:gd name="T47" fmla="*/ 49 h 68"/>
                  <a:gd name="T48" fmla="*/ 12 w 68"/>
                  <a:gd name="T49" fmla="*/ 48 h 68"/>
                  <a:gd name="T50" fmla="*/ 14 w 68"/>
                  <a:gd name="T51" fmla="*/ 51 h 68"/>
                  <a:gd name="T52" fmla="*/ 11 w 68"/>
                  <a:gd name="T53" fmla="*/ 58 h 68"/>
                  <a:gd name="T54" fmla="*/ 16 w 68"/>
                  <a:gd name="T55" fmla="*/ 62 h 68"/>
                  <a:gd name="T56" fmla="*/ 22 w 68"/>
                  <a:gd name="T57" fmla="*/ 58 h 68"/>
                  <a:gd name="T58" fmla="*/ 25 w 68"/>
                  <a:gd name="T59" fmla="*/ 59 h 68"/>
                  <a:gd name="T60" fmla="*/ 26 w 68"/>
                  <a:gd name="T61" fmla="*/ 67 h 68"/>
                  <a:gd name="T62" fmla="*/ 32 w 68"/>
                  <a:gd name="T63" fmla="*/ 68 h 68"/>
                  <a:gd name="T64" fmla="*/ 36 w 68"/>
                  <a:gd name="T65" fmla="*/ 61 h 68"/>
                  <a:gd name="T66" fmla="*/ 39 w 68"/>
                  <a:gd name="T67" fmla="*/ 60 h 68"/>
                  <a:gd name="T68" fmla="*/ 44 w 68"/>
                  <a:gd name="T69" fmla="*/ 66 h 68"/>
                  <a:gd name="T70" fmla="*/ 50 w 68"/>
                  <a:gd name="T71" fmla="*/ 64 h 68"/>
                  <a:gd name="T72" fmla="*/ 49 w 68"/>
                  <a:gd name="T73" fmla="*/ 56 h 68"/>
                  <a:gd name="T74" fmla="*/ 52 w 68"/>
                  <a:gd name="T75" fmla="*/ 54 h 68"/>
                  <a:gd name="T76" fmla="*/ 59 w 68"/>
                  <a:gd name="T77" fmla="*/ 57 h 68"/>
                  <a:gd name="T78" fmla="*/ 63 w 68"/>
                  <a:gd name="T79" fmla="*/ 52 h 68"/>
                  <a:gd name="T80" fmla="*/ 58 w 68"/>
                  <a:gd name="T81" fmla="*/ 46 h 68"/>
                  <a:gd name="T82" fmla="*/ 59 w 68"/>
                  <a:gd name="T83" fmla="*/ 43 h 68"/>
                  <a:gd name="T84" fmla="*/ 67 w 68"/>
                  <a:gd name="T85" fmla="*/ 42 h 68"/>
                  <a:gd name="T86" fmla="*/ 68 w 68"/>
                  <a:gd name="T87" fmla="*/ 36 h 68"/>
                  <a:gd name="T88" fmla="*/ 61 w 68"/>
                  <a:gd name="T89" fmla="*/ 33 h 68"/>
                  <a:gd name="T90" fmla="*/ 61 w 68"/>
                  <a:gd name="T91" fmla="*/ 29 h 68"/>
                  <a:gd name="T92" fmla="*/ 67 w 68"/>
                  <a:gd name="T93" fmla="*/ 24 h 68"/>
                  <a:gd name="T94" fmla="*/ 65 w 68"/>
                  <a:gd name="T95" fmla="*/ 19 h 68"/>
                  <a:gd name="T96" fmla="*/ 37 w 68"/>
                  <a:gd name="T97" fmla="*/ 44 h 68"/>
                  <a:gd name="T98" fmla="*/ 29 w 68"/>
                  <a:gd name="T99" fmla="*/ 23 h 68"/>
                  <a:gd name="T100" fmla="*/ 37 w 68"/>
                  <a:gd name="T101" fmla="*/ 4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68">
                    <a:moveTo>
                      <a:pt x="64" y="18"/>
                    </a:move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5" y="19"/>
                      <a:pt x="65" y="19"/>
                      <a:pt x="65" y="19"/>
                    </a:cubicBezTo>
                    <a:lnTo>
                      <a:pt x="64" y="18"/>
                    </a:lnTo>
                    <a:close/>
                    <a:moveTo>
                      <a:pt x="37" y="44"/>
                    </a:moveTo>
                    <a:cubicBezTo>
                      <a:pt x="32" y="46"/>
                      <a:pt x="25" y="43"/>
                      <a:pt x="23" y="37"/>
                    </a:cubicBezTo>
                    <a:cubicBezTo>
                      <a:pt x="21" y="32"/>
                      <a:pt x="23" y="25"/>
                      <a:pt x="29" y="23"/>
                    </a:cubicBezTo>
                    <a:cubicBezTo>
                      <a:pt x="35" y="20"/>
                      <a:pt x="42" y="23"/>
                      <a:pt x="44" y="29"/>
                    </a:cubicBezTo>
                    <a:cubicBezTo>
                      <a:pt x="46" y="35"/>
                      <a:pt x="43" y="41"/>
                      <a:pt x="3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9" name="Freeform 55"/>
              <p:cNvSpPr>
                <a:spLocks noEditPoints="1"/>
              </p:cNvSpPr>
              <p:nvPr/>
            </p:nvSpPr>
            <p:spPr bwMode="auto">
              <a:xfrm>
                <a:off x="2080" y="2057"/>
                <a:ext cx="222" cy="222"/>
              </a:xfrm>
              <a:custGeom>
                <a:avLst/>
                <a:gdLst>
                  <a:gd name="T0" fmla="*/ 128 w 153"/>
                  <a:gd name="T1" fmla="*/ 44 h 153"/>
                  <a:gd name="T2" fmla="*/ 123 w 153"/>
                  <a:gd name="T3" fmla="*/ 38 h 153"/>
                  <a:gd name="T4" fmla="*/ 130 w 153"/>
                  <a:gd name="T5" fmla="*/ 21 h 153"/>
                  <a:gd name="T6" fmla="*/ 119 w 153"/>
                  <a:gd name="T7" fmla="*/ 12 h 153"/>
                  <a:gd name="T8" fmla="*/ 105 w 153"/>
                  <a:gd name="T9" fmla="*/ 22 h 153"/>
                  <a:gd name="T10" fmla="*/ 98 w 153"/>
                  <a:gd name="T11" fmla="*/ 20 h 153"/>
                  <a:gd name="T12" fmla="*/ 95 w 153"/>
                  <a:gd name="T13" fmla="*/ 2 h 153"/>
                  <a:gd name="T14" fmla="*/ 82 w 153"/>
                  <a:gd name="T15" fmla="*/ 0 h 153"/>
                  <a:gd name="T16" fmla="*/ 74 w 153"/>
                  <a:gd name="T17" fmla="*/ 16 h 153"/>
                  <a:gd name="T18" fmla="*/ 66 w 153"/>
                  <a:gd name="T19" fmla="*/ 17 h 153"/>
                  <a:gd name="T20" fmla="*/ 56 w 153"/>
                  <a:gd name="T21" fmla="*/ 3 h 153"/>
                  <a:gd name="T22" fmla="*/ 43 w 153"/>
                  <a:gd name="T23" fmla="*/ 8 h 153"/>
                  <a:gd name="T24" fmla="*/ 44 w 153"/>
                  <a:gd name="T25" fmla="*/ 25 h 153"/>
                  <a:gd name="T26" fmla="*/ 38 w 153"/>
                  <a:gd name="T27" fmla="*/ 30 h 153"/>
                  <a:gd name="T28" fmla="*/ 22 w 153"/>
                  <a:gd name="T29" fmla="*/ 23 h 153"/>
                  <a:gd name="T30" fmla="*/ 13 w 153"/>
                  <a:gd name="T31" fmla="*/ 34 h 153"/>
                  <a:gd name="T32" fmla="*/ 23 w 153"/>
                  <a:gd name="T33" fmla="*/ 48 h 153"/>
                  <a:gd name="T34" fmla="*/ 20 w 153"/>
                  <a:gd name="T35" fmla="*/ 55 h 153"/>
                  <a:gd name="T36" fmla="*/ 3 w 153"/>
                  <a:gd name="T37" fmla="*/ 58 h 153"/>
                  <a:gd name="T38" fmla="*/ 0 w 153"/>
                  <a:gd name="T39" fmla="*/ 71 h 153"/>
                  <a:gd name="T40" fmla="*/ 16 w 153"/>
                  <a:gd name="T41" fmla="*/ 79 h 153"/>
                  <a:gd name="T42" fmla="*/ 18 w 153"/>
                  <a:gd name="T43" fmla="*/ 86 h 153"/>
                  <a:gd name="T44" fmla="*/ 4 w 153"/>
                  <a:gd name="T45" fmla="*/ 97 h 153"/>
                  <a:gd name="T46" fmla="*/ 8 w 153"/>
                  <a:gd name="T47" fmla="*/ 110 h 153"/>
                  <a:gd name="T48" fmla="*/ 26 w 153"/>
                  <a:gd name="T49" fmla="*/ 109 h 153"/>
                  <a:gd name="T50" fmla="*/ 31 w 153"/>
                  <a:gd name="T51" fmla="*/ 115 h 153"/>
                  <a:gd name="T52" fmla="*/ 24 w 153"/>
                  <a:gd name="T53" fmla="*/ 131 h 153"/>
                  <a:gd name="T54" fmla="*/ 35 w 153"/>
                  <a:gd name="T55" fmla="*/ 140 h 153"/>
                  <a:gd name="T56" fmla="*/ 49 w 153"/>
                  <a:gd name="T57" fmla="*/ 130 h 153"/>
                  <a:gd name="T58" fmla="*/ 56 w 153"/>
                  <a:gd name="T59" fmla="*/ 132 h 153"/>
                  <a:gd name="T60" fmla="*/ 58 w 153"/>
                  <a:gd name="T61" fmla="*/ 150 h 153"/>
                  <a:gd name="T62" fmla="*/ 72 w 153"/>
                  <a:gd name="T63" fmla="*/ 153 h 153"/>
                  <a:gd name="T64" fmla="*/ 79 w 153"/>
                  <a:gd name="T65" fmla="*/ 137 h 153"/>
                  <a:gd name="T66" fmla="*/ 87 w 153"/>
                  <a:gd name="T67" fmla="*/ 135 h 153"/>
                  <a:gd name="T68" fmla="*/ 98 w 153"/>
                  <a:gd name="T69" fmla="*/ 149 h 153"/>
                  <a:gd name="T70" fmla="*/ 111 w 153"/>
                  <a:gd name="T71" fmla="*/ 145 h 153"/>
                  <a:gd name="T72" fmla="*/ 109 w 153"/>
                  <a:gd name="T73" fmla="*/ 127 h 153"/>
                  <a:gd name="T74" fmla="*/ 115 w 153"/>
                  <a:gd name="T75" fmla="*/ 122 h 153"/>
                  <a:gd name="T76" fmla="*/ 132 w 153"/>
                  <a:gd name="T77" fmla="*/ 129 h 153"/>
                  <a:gd name="T78" fmla="*/ 141 w 153"/>
                  <a:gd name="T79" fmla="*/ 118 h 153"/>
                  <a:gd name="T80" fmla="*/ 131 w 153"/>
                  <a:gd name="T81" fmla="*/ 104 h 153"/>
                  <a:gd name="T82" fmla="*/ 133 w 153"/>
                  <a:gd name="T83" fmla="*/ 97 h 153"/>
                  <a:gd name="T84" fmla="*/ 151 w 153"/>
                  <a:gd name="T85" fmla="*/ 94 h 153"/>
                  <a:gd name="T86" fmla="*/ 153 w 153"/>
                  <a:gd name="T87" fmla="*/ 81 h 153"/>
                  <a:gd name="T88" fmla="*/ 137 w 153"/>
                  <a:gd name="T89" fmla="*/ 73 h 153"/>
                  <a:gd name="T90" fmla="*/ 136 w 153"/>
                  <a:gd name="T91" fmla="*/ 66 h 153"/>
                  <a:gd name="T92" fmla="*/ 150 w 153"/>
                  <a:gd name="T93" fmla="*/ 55 h 153"/>
                  <a:gd name="T94" fmla="*/ 145 w 153"/>
                  <a:gd name="T95" fmla="*/ 42 h 153"/>
                  <a:gd name="T96" fmla="*/ 84 w 153"/>
                  <a:gd name="T97" fmla="*/ 98 h 153"/>
                  <a:gd name="T98" fmla="*/ 65 w 153"/>
                  <a:gd name="T99" fmla="*/ 51 h 153"/>
                  <a:gd name="T100" fmla="*/ 84 w 153"/>
                  <a:gd name="T101" fmla="*/ 9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3" h="153">
                    <a:moveTo>
                      <a:pt x="144" y="41"/>
                    </a:moveTo>
                    <a:cubicBezTo>
                      <a:pt x="128" y="44"/>
                      <a:pt x="128" y="44"/>
                      <a:pt x="128" y="44"/>
                    </a:cubicBezTo>
                    <a:cubicBezTo>
                      <a:pt x="127" y="43"/>
                      <a:pt x="127" y="43"/>
                      <a:pt x="127" y="43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7"/>
                      <a:pt x="123" y="37"/>
                      <a:pt x="123" y="37"/>
                    </a:cubicBezTo>
                    <a:cubicBezTo>
                      <a:pt x="130" y="21"/>
                      <a:pt x="130" y="21"/>
                      <a:pt x="130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4" y="97"/>
                      <a:pt x="4" y="97"/>
                      <a:pt x="4" y="97"/>
                    </a:cubicBezTo>
                    <a:cubicBezTo>
                      <a:pt x="3" y="98"/>
                      <a:pt x="3" y="98"/>
                      <a:pt x="3" y="98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9" y="111"/>
                      <a:pt x="9" y="111"/>
                      <a:pt x="9" y="111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58" y="150"/>
                      <a:pt x="58" y="150"/>
                      <a:pt x="58" y="150"/>
                    </a:cubicBezTo>
                    <a:cubicBezTo>
                      <a:pt x="59" y="151"/>
                      <a:pt x="59" y="151"/>
                      <a:pt x="59" y="151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3" y="152"/>
                      <a:pt x="73" y="152"/>
                      <a:pt x="73" y="152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80" y="136"/>
                      <a:pt x="80" y="136"/>
                      <a:pt x="80" y="136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88" y="136"/>
                      <a:pt x="88" y="136"/>
                      <a:pt x="88" y="136"/>
                    </a:cubicBezTo>
                    <a:cubicBezTo>
                      <a:pt x="98" y="149"/>
                      <a:pt x="98" y="149"/>
                      <a:pt x="98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2" y="144"/>
                      <a:pt x="112" y="144"/>
                      <a:pt x="112" y="144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5" y="122"/>
                      <a:pt x="115" y="122"/>
                      <a:pt x="115" y="122"/>
                    </a:cubicBezTo>
                    <a:cubicBezTo>
                      <a:pt x="116" y="122"/>
                      <a:pt x="116" y="122"/>
                      <a:pt x="116" y="122"/>
                    </a:cubicBezTo>
                    <a:cubicBezTo>
                      <a:pt x="132" y="129"/>
                      <a:pt x="132" y="129"/>
                      <a:pt x="132" y="129"/>
                    </a:cubicBezTo>
                    <a:cubicBezTo>
                      <a:pt x="133" y="128"/>
                      <a:pt x="133" y="128"/>
                      <a:pt x="133" y="12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7"/>
                      <a:pt x="141" y="117"/>
                      <a:pt x="141" y="117"/>
                    </a:cubicBezTo>
                    <a:cubicBezTo>
                      <a:pt x="131" y="104"/>
                      <a:pt x="131" y="104"/>
                      <a:pt x="131" y="104"/>
                    </a:cubicBezTo>
                    <a:cubicBezTo>
                      <a:pt x="130" y="103"/>
                      <a:pt x="130" y="103"/>
                      <a:pt x="130" y="103"/>
                    </a:cubicBezTo>
                    <a:cubicBezTo>
                      <a:pt x="133" y="97"/>
                      <a:pt x="133" y="97"/>
                      <a:pt x="133" y="97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3" y="81"/>
                      <a:pt x="153" y="81"/>
                      <a:pt x="153" y="81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37" y="73"/>
                      <a:pt x="137" y="73"/>
                      <a:pt x="137" y="73"/>
                    </a:cubicBezTo>
                    <a:cubicBezTo>
                      <a:pt x="137" y="73"/>
                      <a:pt x="137" y="73"/>
                      <a:pt x="137" y="73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54"/>
                      <a:pt x="150" y="54"/>
                      <a:pt x="150" y="54"/>
                    </a:cubicBezTo>
                    <a:cubicBezTo>
                      <a:pt x="145" y="42"/>
                      <a:pt x="145" y="42"/>
                      <a:pt x="145" y="42"/>
                    </a:cubicBezTo>
                    <a:lnTo>
                      <a:pt x="144" y="41"/>
                    </a:lnTo>
                    <a:close/>
                    <a:moveTo>
                      <a:pt x="84" y="98"/>
                    </a:moveTo>
                    <a:cubicBezTo>
                      <a:pt x="71" y="104"/>
                      <a:pt x="56" y="97"/>
                      <a:pt x="51" y="84"/>
                    </a:cubicBezTo>
                    <a:cubicBezTo>
                      <a:pt x="46" y="71"/>
                      <a:pt x="52" y="56"/>
                      <a:pt x="65" y="51"/>
                    </a:cubicBezTo>
                    <a:cubicBezTo>
                      <a:pt x="78" y="46"/>
                      <a:pt x="93" y="53"/>
                      <a:pt x="98" y="66"/>
                    </a:cubicBezTo>
                    <a:cubicBezTo>
                      <a:pt x="103" y="79"/>
                      <a:pt x="97" y="93"/>
                      <a:pt x="84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0" name="Freeform 56"/>
              <p:cNvSpPr>
                <a:spLocks noEditPoints="1"/>
              </p:cNvSpPr>
              <p:nvPr/>
            </p:nvSpPr>
            <p:spPr bwMode="auto">
              <a:xfrm>
                <a:off x="1239" y="1703"/>
                <a:ext cx="131" cy="133"/>
              </a:xfrm>
              <a:custGeom>
                <a:avLst/>
                <a:gdLst>
                  <a:gd name="T0" fmla="*/ 75 w 90"/>
                  <a:gd name="T1" fmla="*/ 26 h 91"/>
                  <a:gd name="T2" fmla="*/ 72 w 90"/>
                  <a:gd name="T3" fmla="*/ 23 h 91"/>
                  <a:gd name="T4" fmla="*/ 76 w 90"/>
                  <a:gd name="T5" fmla="*/ 13 h 91"/>
                  <a:gd name="T6" fmla="*/ 70 w 90"/>
                  <a:gd name="T7" fmla="*/ 8 h 91"/>
                  <a:gd name="T8" fmla="*/ 62 w 90"/>
                  <a:gd name="T9" fmla="*/ 14 h 91"/>
                  <a:gd name="T10" fmla="*/ 57 w 90"/>
                  <a:gd name="T11" fmla="*/ 12 h 91"/>
                  <a:gd name="T12" fmla="*/ 56 w 90"/>
                  <a:gd name="T13" fmla="*/ 2 h 91"/>
                  <a:gd name="T14" fmla="*/ 48 w 90"/>
                  <a:gd name="T15" fmla="*/ 0 h 91"/>
                  <a:gd name="T16" fmla="*/ 44 w 90"/>
                  <a:gd name="T17" fmla="*/ 10 h 91"/>
                  <a:gd name="T18" fmla="*/ 39 w 90"/>
                  <a:gd name="T19" fmla="*/ 11 h 91"/>
                  <a:gd name="T20" fmla="*/ 33 w 90"/>
                  <a:gd name="T21" fmla="*/ 2 h 91"/>
                  <a:gd name="T22" fmla="*/ 25 w 90"/>
                  <a:gd name="T23" fmla="*/ 5 h 91"/>
                  <a:gd name="T24" fmla="*/ 26 w 90"/>
                  <a:gd name="T25" fmla="*/ 15 h 91"/>
                  <a:gd name="T26" fmla="*/ 22 w 90"/>
                  <a:gd name="T27" fmla="*/ 18 h 91"/>
                  <a:gd name="T28" fmla="*/ 13 w 90"/>
                  <a:gd name="T29" fmla="*/ 14 h 91"/>
                  <a:gd name="T30" fmla="*/ 7 w 90"/>
                  <a:gd name="T31" fmla="*/ 21 h 91"/>
                  <a:gd name="T32" fmla="*/ 13 w 90"/>
                  <a:gd name="T33" fmla="*/ 29 h 91"/>
                  <a:gd name="T34" fmla="*/ 12 w 90"/>
                  <a:gd name="T35" fmla="*/ 33 h 91"/>
                  <a:gd name="T36" fmla="*/ 2 w 90"/>
                  <a:gd name="T37" fmla="*/ 35 h 91"/>
                  <a:gd name="T38" fmla="*/ 0 w 90"/>
                  <a:gd name="T39" fmla="*/ 43 h 91"/>
                  <a:gd name="T40" fmla="*/ 9 w 90"/>
                  <a:gd name="T41" fmla="*/ 47 h 91"/>
                  <a:gd name="T42" fmla="*/ 10 w 90"/>
                  <a:gd name="T43" fmla="*/ 52 h 91"/>
                  <a:gd name="T44" fmla="*/ 2 w 90"/>
                  <a:gd name="T45" fmla="*/ 58 h 91"/>
                  <a:gd name="T46" fmla="*/ 5 w 90"/>
                  <a:gd name="T47" fmla="*/ 66 h 91"/>
                  <a:gd name="T48" fmla="*/ 15 w 90"/>
                  <a:gd name="T49" fmla="*/ 65 h 91"/>
                  <a:gd name="T50" fmla="*/ 18 w 90"/>
                  <a:gd name="T51" fmla="*/ 68 h 91"/>
                  <a:gd name="T52" fmla="*/ 14 w 90"/>
                  <a:gd name="T53" fmla="*/ 78 h 91"/>
                  <a:gd name="T54" fmla="*/ 20 w 90"/>
                  <a:gd name="T55" fmla="*/ 83 h 91"/>
                  <a:gd name="T56" fmla="*/ 29 w 90"/>
                  <a:gd name="T57" fmla="*/ 77 h 91"/>
                  <a:gd name="T58" fmla="*/ 33 w 90"/>
                  <a:gd name="T59" fmla="*/ 79 h 91"/>
                  <a:gd name="T60" fmla="*/ 34 w 90"/>
                  <a:gd name="T61" fmla="*/ 89 h 91"/>
                  <a:gd name="T62" fmla="*/ 42 w 90"/>
                  <a:gd name="T63" fmla="*/ 91 h 91"/>
                  <a:gd name="T64" fmla="*/ 47 w 90"/>
                  <a:gd name="T65" fmla="*/ 81 h 91"/>
                  <a:gd name="T66" fmla="*/ 51 w 90"/>
                  <a:gd name="T67" fmla="*/ 80 h 91"/>
                  <a:gd name="T68" fmla="*/ 58 w 90"/>
                  <a:gd name="T69" fmla="*/ 89 h 91"/>
                  <a:gd name="T70" fmla="*/ 65 w 90"/>
                  <a:gd name="T71" fmla="*/ 86 h 91"/>
                  <a:gd name="T72" fmla="*/ 64 w 90"/>
                  <a:gd name="T73" fmla="*/ 76 h 91"/>
                  <a:gd name="T74" fmla="*/ 68 w 90"/>
                  <a:gd name="T75" fmla="*/ 73 h 91"/>
                  <a:gd name="T76" fmla="*/ 78 w 90"/>
                  <a:gd name="T77" fmla="*/ 77 h 91"/>
                  <a:gd name="T78" fmla="*/ 83 w 90"/>
                  <a:gd name="T79" fmla="*/ 70 h 91"/>
                  <a:gd name="T80" fmla="*/ 77 w 90"/>
                  <a:gd name="T81" fmla="*/ 62 h 91"/>
                  <a:gd name="T82" fmla="*/ 78 w 90"/>
                  <a:gd name="T83" fmla="*/ 58 h 91"/>
                  <a:gd name="T84" fmla="*/ 89 w 90"/>
                  <a:gd name="T85" fmla="*/ 56 h 91"/>
                  <a:gd name="T86" fmla="*/ 90 w 90"/>
                  <a:gd name="T87" fmla="*/ 48 h 91"/>
                  <a:gd name="T88" fmla="*/ 81 w 90"/>
                  <a:gd name="T89" fmla="*/ 44 h 91"/>
                  <a:gd name="T90" fmla="*/ 80 w 90"/>
                  <a:gd name="T91" fmla="*/ 39 h 91"/>
                  <a:gd name="T92" fmla="*/ 88 w 90"/>
                  <a:gd name="T93" fmla="*/ 33 h 91"/>
                  <a:gd name="T94" fmla="*/ 86 w 90"/>
                  <a:gd name="T95" fmla="*/ 25 h 91"/>
                  <a:gd name="T96" fmla="*/ 49 w 90"/>
                  <a:gd name="T97" fmla="*/ 59 h 91"/>
                  <a:gd name="T98" fmla="*/ 38 w 90"/>
                  <a:gd name="T99" fmla="*/ 31 h 91"/>
                  <a:gd name="T100" fmla="*/ 49 w 90"/>
                  <a:gd name="T101" fmla="*/ 5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" h="91">
                    <a:moveTo>
                      <a:pt x="85" y="25"/>
                    </a:move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5"/>
                      <a:pt x="16" y="65"/>
                      <a:pt x="16" y="6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5" y="89"/>
                      <a:pt x="35" y="89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7" y="81"/>
                      <a:pt x="47" y="81"/>
                      <a:pt x="47" y="81"/>
                    </a:cubicBezTo>
                    <a:cubicBezTo>
                      <a:pt x="47" y="81"/>
                      <a:pt x="47" y="81"/>
                      <a:pt x="47" y="81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8" y="89"/>
                      <a:pt x="58" y="89"/>
                      <a:pt x="58" y="89"/>
                    </a:cubicBezTo>
                    <a:cubicBezTo>
                      <a:pt x="58" y="89"/>
                      <a:pt x="58" y="89"/>
                      <a:pt x="58" y="89"/>
                    </a:cubicBezTo>
                    <a:cubicBezTo>
                      <a:pt x="65" y="86"/>
                      <a:pt x="65" y="86"/>
                      <a:pt x="65" y="86"/>
                    </a:cubicBezTo>
                    <a:cubicBezTo>
                      <a:pt x="66" y="85"/>
                      <a:pt x="66" y="85"/>
                      <a:pt x="66" y="85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5" y="75"/>
                      <a:pt x="65" y="75"/>
                      <a:pt x="65" y="75"/>
                    </a:cubicBezTo>
                    <a:cubicBezTo>
                      <a:pt x="68" y="73"/>
                      <a:pt x="68" y="73"/>
                      <a:pt x="68" y="73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6" y="25"/>
                      <a:pt x="86" y="25"/>
                      <a:pt x="86" y="25"/>
                    </a:cubicBezTo>
                    <a:lnTo>
                      <a:pt x="85" y="25"/>
                    </a:lnTo>
                    <a:close/>
                    <a:moveTo>
                      <a:pt x="49" y="59"/>
                    </a:moveTo>
                    <a:cubicBezTo>
                      <a:pt x="42" y="62"/>
                      <a:pt x="33" y="58"/>
                      <a:pt x="30" y="50"/>
                    </a:cubicBezTo>
                    <a:cubicBezTo>
                      <a:pt x="27" y="43"/>
                      <a:pt x="31" y="34"/>
                      <a:pt x="38" y="31"/>
                    </a:cubicBezTo>
                    <a:cubicBezTo>
                      <a:pt x="46" y="28"/>
                      <a:pt x="55" y="32"/>
                      <a:pt x="58" y="39"/>
                    </a:cubicBezTo>
                    <a:cubicBezTo>
                      <a:pt x="61" y="47"/>
                      <a:pt x="57" y="56"/>
                      <a:pt x="49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1" name="Freeform 57"/>
              <p:cNvSpPr>
                <a:spLocks noEditPoints="1"/>
              </p:cNvSpPr>
              <p:nvPr/>
            </p:nvSpPr>
            <p:spPr bwMode="auto">
              <a:xfrm>
                <a:off x="2611" y="2208"/>
                <a:ext cx="70" cy="70"/>
              </a:xfrm>
              <a:custGeom>
                <a:avLst/>
                <a:gdLst>
                  <a:gd name="T0" fmla="*/ 40 w 48"/>
                  <a:gd name="T1" fmla="*/ 14 h 48"/>
                  <a:gd name="T2" fmla="*/ 38 w 48"/>
                  <a:gd name="T3" fmla="*/ 12 h 48"/>
                  <a:gd name="T4" fmla="*/ 40 w 48"/>
                  <a:gd name="T5" fmla="*/ 7 h 48"/>
                  <a:gd name="T6" fmla="*/ 37 w 48"/>
                  <a:gd name="T7" fmla="*/ 4 h 48"/>
                  <a:gd name="T8" fmla="*/ 33 w 48"/>
                  <a:gd name="T9" fmla="*/ 7 h 48"/>
                  <a:gd name="T10" fmla="*/ 30 w 48"/>
                  <a:gd name="T11" fmla="*/ 7 h 48"/>
                  <a:gd name="T12" fmla="*/ 30 w 48"/>
                  <a:gd name="T13" fmla="*/ 1 h 48"/>
                  <a:gd name="T14" fmla="*/ 25 w 48"/>
                  <a:gd name="T15" fmla="*/ 0 h 48"/>
                  <a:gd name="T16" fmla="*/ 23 w 48"/>
                  <a:gd name="T17" fmla="*/ 5 h 48"/>
                  <a:gd name="T18" fmla="*/ 21 w 48"/>
                  <a:gd name="T19" fmla="*/ 6 h 48"/>
                  <a:gd name="T20" fmla="*/ 17 w 48"/>
                  <a:gd name="T21" fmla="*/ 1 h 48"/>
                  <a:gd name="T22" fmla="*/ 13 w 48"/>
                  <a:gd name="T23" fmla="*/ 3 h 48"/>
                  <a:gd name="T24" fmla="*/ 14 w 48"/>
                  <a:gd name="T25" fmla="*/ 8 h 48"/>
                  <a:gd name="T26" fmla="*/ 12 w 48"/>
                  <a:gd name="T27" fmla="*/ 10 h 48"/>
                  <a:gd name="T28" fmla="*/ 7 w 48"/>
                  <a:gd name="T29" fmla="*/ 8 h 48"/>
                  <a:gd name="T30" fmla="*/ 4 w 48"/>
                  <a:gd name="T31" fmla="*/ 11 h 48"/>
                  <a:gd name="T32" fmla="*/ 7 w 48"/>
                  <a:gd name="T33" fmla="*/ 15 h 48"/>
                  <a:gd name="T34" fmla="*/ 6 w 48"/>
                  <a:gd name="T35" fmla="*/ 18 h 48"/>
                  <a:gd name="T36" fmla="*/ 1 w 48"/>
                  <a:gd name="T37" fmla="*/ 18 h 48"/>
                  <a:gd name="T38" fmla="*/ 0 w 48"/>
                  <a:gd name="T39" fmla="*/ 23 h 48"/>
                  <a:gd name="T40" fmla="*/ 5 w 48"/>
                  <a:gd name="T41" fmla="*/ 25 h 48"/>
                  <a:gd name="T42" fmla="*/ 6 w 48"/>
                  <a:gd name="T43" fmla="*/ 27 h 48"/>
                  <a:gd name="T44" fmla="*/ 1 w 48"/>
                  <a:gd name="T45" fmla="*/ 31 h 48"/>
                  <a:gd name="T46" fmla="*/ 3 w 48"/>
                  <a:gd name="T47" fmla="*/ 35 h 48"/>
                  <a:gd name="T48" fmla="*/ 8 w 48"/>
                  <a:gd name="T49" fmla="*/ 34 h 48"/>
                  <a:gd name="T50" fmla="*/ 10 w 48"/>
                  <a:gd name="T51" fmla="*/ 36 h 48"/>
                  <a:gd name="T52" fmla="*/ 8 w 48"/>
                  <a:gd name="T53" fmla="*/ 41 h 48"/>
                  <a:gd name="T54" fmla="*/ 11 w 48"/>
                  <a:gd name="T55" fmla="*/ 44 h 48"/>
                  <a:gd name="T56" fmla="*/ 15 w 48"/>
                  <a:gd name="T57" fmla="*/ 41 h 48"/>
                  <a:gd name="T58" fmla="*/ 17 w 48"/>
                  <a:gd name="T59" fmla="*/ 42 h 48"/>
                  <a:gd name="T60" fmla="*/ 18 w 48"/>
                  <a:gd name="T61" fmla="*/ 47 h 48"/>
                  <a:gd name="T62" fmla="*/ 22 w 48"/>
                  <a:gd name="T63" fmla="*/ 48 h 48"/>
                  <a:gd name="T64" fmla="*/ 25 w 48"/>
                  <a:gd name="T65" fmla="*/ 43 h 48"/>
                  <a:gd name="T66" fmla="*/ 27 w 48"/>
                  <a:gd name="T67" fmla="*/ 42 h 48"/>
                  <a:gd name="T68" fmla="*/ 30 w 48"/>
                  <a:gd name="T69" fmla="*/ 47 h 48"/>
                  <a:gd name="T70" fmla="*/ 35 w 48"/>
                  <a:gd name="T71" fmla="*/ 45 h 48"/>
                  <a:gd name="T72" fmla="*/ 34 w 48"/>
                  <a:gd name="T73" fmla="*/ 40 h 48"/>
                  <a:gd name="T74" fmla="*/ 36 w 48"/>
                  <a:gd name="T75" fmla="*/ 38 h 48"/>
                  <a:gd name="T76" fmla="*/ 41 w 48"/>
                  <a:gd name="T77" fmla="*/ 40 h 48"/>
                  <a:gd name="T78" fmla="*/ 44 w 48"/>
                  <a:gd name="T79" fmla="*/ 37 h 48"/>
                  <a:gd name="T80" fmla="*/ 41 w 48"/>
                  <a:gd name="T81" fmla="*/ 33 h 48"/>
                  <a:gd name="T82" fmla="*/ 41 w 48"/>
                  <a:gd name="T83" fmla="*/ 30 h 48"/>
                  <a:gd name="T84" fmla="*/ 47 w 48"/>
                  <a:gd name="T85" fmla="*/ 30 h 48"/>
                  <a:gd name="T86" fmla="*/ 48 w 48"/>
                  <a:gd name="T87" fmla="*/ 25 h 48"/>
                  <a:gd name="T88" fmla="*/ 43 w 48"/>
                  <a:gd name="T89" fmla="*/ 23 h 48"/>
                  <a:gd name="T90" fmla="*/ 42 w 48"/>
                  <a:gd name="T91" fmla="*/ 21 h 48"/>
                  <a:gd name="T92" fmla="*/ 47 w 48"/>
                  <a:gd name="T93" fmla="*/ 18 h 48"/>
                  <a:gd name="T94" fmla="*/ 45 w 48"/>
                  <a:gd name="T95" fmla="*/ 13 h 48"/>
                  <a:gd name="T96" fmla="*/ 16 w 48"/>
                  <a:gd name="T97" fmla="*/ 27 h 48"/>
                  <a:gd name="T98" fmla="*/ 31 w 48"/>
                  <a:gd name="T99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" h="48">
                    <a:moveTo>
                      <a:pt x="45" y="13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5" y="13"/>
                      <a:pt x="45" y="13"/>
                      <a:pt x="45" y="13"/>
                    </a:cubicBezTo>
                    <a:close/>
                    <a:moveTo>
                      <a:pt x="26" y="31"/>
                    </a:moveTo>
                    <a:cubicBezTo>
                      <a:pt x="22" y="33"/>
                      <a:pt x="17" y="31"/>
                      <a:pt x="16" y="27"/>
                    </a:cubicBezTo>
                    <a:cubicBezTo>
                      <a:pt x="14" y="23"/>
                      <a:pt x="16" y="18"/>
                      <a:pt x="20" y="16"/>
                    </a:cubicBezTo>
                    <a:cubicBezTo>
                      <a:pt x="24" y="15"/>
                      <a:pt x="29" y="17"/>
                      <a:pt x="31" y="21"/>
                    </a:cubicBezTo>
                    <a:cubicBezTo>
                      <a:pt x="32" y="25"/>
                      <a:pt x="30" y="29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2" name="Freeform 58"/>
              <p:cNvSpPr>
                <a:spLocks noEditPoints="1"/>
              </p:cNvSpPr>
              <p:nvPr/>
            </p:nvSpPr>
            <p:spPr bwMode="auto">
              <a:xfrm>
                <a:off x="810" y="1523"/>
                <a:ext cx="131" cy="131"/>
              </a:xfrm>
              <a:custGeom>
                <a:avLst/>
                <a:gdLst>
                  <a:gd name="T0" fmla="*/ 75 w 90"/>
                  <a:gd name="T1" fmla="*/ 26 h 90"/>
                  <a:gd name="T2" fmla="*/ 72 w 90"/>
                  <a:gd name="T3" fmla="*/ 22 h 90"/>
                  <a:gd name="T4" fmla="*/ 76 w 90"/>
                  <a:gd name="T5" fmla="*/ 13 h 90"/>
                  <a:gd name="T6" fmla="*/ 70 w 90"/>
                  <a:gd name="T7" fmla="*/ 7 h 90"/>
                  <a:gd name="T8" fmla="*/ 61 w 90"/>
                  <a:gd name="T9" fmla="*/ 13 h 90"/>
                  <a:gd name="T10" fmla="*/ 57 w 90"/>
                  <a:gd name="T11" fmla="*/ 12 h 90"/>
                  <a:gd name="T12" fmla="*/ 56 w 90"/>
                  <a:gd name="T13" fmla="*/ 2 h 90"/>
                  <a:gd name="T14" fmla="*/ 48 w 90"/>
                  <a:gd name="T15" fmla="*/ 0 h 90"/>
                  <a:gd name="T16" fmla="*/ 43 w 90"/>
                  <a:gd name="T17" fmla="*/ 9 h 90"/>
                  <a:gd name="T18" fmla="*/ 39 w 90"/>
                  <a:gd name="T19" fmla="*/ 10 h 90"/>
                  <a:gd name="T20" fmla="*/ 32 w 90"/>
                  <a:gd name="T21" fmla="*/ 2 h 90"/>
                  <a:gd name="T22" fmla="*/ 25 w 90"/>
                  <a:gd name="T23" fmla="*/ 5 h 90"/>
                  <a:gd name="T24" fmla="*/ 26 w 90"/>
                  <a:gd name="T25" fmla="*/ 15 h 90"/>
                  <a:gd name="T26" fmla="*/ 22 w 90"/>
                  <a:gd name="T27" fmla="*/ 18 h 90"/>
                  <a:gd name="T28" fmla="*/ 12 w 90"/>
                  <a:gd name="T29" fmla="*/ 14 h 90"/>
                  <a:gd name="T30" fmla="*/ 7 w 90"/>
                  <a:gd name="T31" fmla="*/ 20 h 90"/>
                  <a:gd name="T32" fmla="*/ 13 w 90"/>
                  <a:gd name="T33" fmla="*/ 29 h 90"/>
                  <a:gd name="T34" fmla="*/ 12 w 90"/>
                  <a:gd name="T35" fmla="*/ 33 h 90"/>
                  <a:gd name="T36" fmla="*/ 1 w 90"/>
                  <a:gd name="T37" fmla="*/ 34 h 90"/>
                  <a:gd name="T38" fmla="*/ 0 w 90"/>
                  <a:gd name="T39" fmla="*/ 42 h 90"/>
                  <a:gd name="T40" fmla="*/ 9 w 90"/>
                  <a:gd name="T41" fmla="*/ 47 h 90"/>
                  <a:gd name="T42" fmla="*/ 10 w 90"/>
                  <a:gd name="T43" fmla="*/ 51 h 90"/>
                  <a:gd name="T44" fmla="*/ 2 w 90"/>
                  <a:gd name="T45" fmla="*/ 58 h 90"/>
                  <a:gd name="T46" fmla="*/ 4 w 90"/>
                  <a:gd name="T47" fmla="*/ 65 h 90"/>
                  <a:gd name="T48" fmla="*/ 15 w 90"/>
                  <a:gd name="T49" fmla="*/ 64 h 90"/>
                  <a:gd name="T50" fmla="*/ 18 w 90"/>
                  <a:gd name="T51" fmla="*/ 68 h 90"/>
                  <a:gd name="T52" fmla="*/ 14 w 90"/>
                  <a:gd name="T53" fmla="*/ 77 h 90"/>
                  <a:gd name="T54" fmla="*/ 20 w 90"/>
                  <a:gd name="T55" fmla="*/ 83 h 90"/>
                  <a:gd name="T56" fmla="*/ 28 w 90"/>
                  <a:gd name="T57" fmla="*/ 77 h 90"/>
                  <a:gd name="T58" fmla="*/ 33 w 90"/>
                  <a:gd name="T59" fmla="*/ 78 h 90"/>
                  <a:gd name="T60" fmla="*/ 34 w 90"/>
                  <a:gd name="T61" fmla="*/ 89 h 90"/>
                  <a:gd name="T62" fmla="*/ 42 w 90"/>
                  <a:gd name="T63" fmla="*/ 90 h 90"/>
                  <a:gd name="T64" fmla="*/ 46 w 90"/>
                  <a:gd name="T65" fmla="*/ 81 h 90"/>
                  <a:gd name="T66" fmla="*/ 51 w 90"/>
                  <a:gd name="T67" fmla="*/ 80 h 90"/>
                  <a:gd name="T68" fmla="*/ 57 w 90"/>
                  <a:gd name="T69" fmla="*/ 88 h 90"/>
                  <a:gd name="T70" fmla="*/ 65 w 90"/>
                  <a:gd name="T71" fmla="*/ 86 h 90"/>
                  <a:gd name="T72" fmla="*/ 64 w 90"/>
                  <a:gd name="T73" fmla="*/ 75 h 90"/>
                  <a:gd name="T74" fmla="*/ 68 w 90"/>
                  <a:gd name="T75" fmla="*/ 72 h 90"/>
                  <a:gd name="T76" fmla="*/ 77 w 90"/>
                  <a:gd name="T77" fmla="*/ 76 h 90"/>
                  <a:gd name="T78" fmla="*/ 83 w 90"/>
                  <a:gd name="T79" fmla="*/ 70 h 90"/>
                  <a:gd name="T80" fmla="*/ 77 w 90"/>
                  <a:gd name="T81" fmla="*/ 61 h 90"/>
                  <a:gd name="T82" fmla="*/ 78 w 90"/>
                  <a:gd name="T83" fmla="*/ 57 h 90"/>
                  <a:gd name="T84" fmla="*/ 88 w 90"/>
                  <a:gd name="T85" fmla="*/ 56 h 90"/>
                  <a:gd name="T86" fmla="*/ 90 w 90"/>
                  <a:gd name="T87" fmla="*/ 48 h 90"/>
                  <a:gd name="T88" fmla="*/ 81 w 90"/>
                  <a:gd name="T89" fmla="*/ 44 h 90"/>
                  <a:gd name="T90" fmla="*/ 80 w 90"/>
                  <a:gd name="T91" fmla="*/ 39 h 90"/>
                  <a:gd name="T92" fmla="*/ 88 w 90"/>
                  <a:gd name="T93" fmla="*/ 33 h 90"/>
                  <a:gd name="T94" fmla="*/ 85 w 90"/>
                  <a:gd name="T95" fmla="*/ 25 h 90"/>
                  <a:gd name="T96" fmla="*/ 30 w 90"/>
                  <a:gd name="T97" fmla="*/ 50 h 90"/>
                  <a:gd name="T98" fmla="*/ 57 w 90"/>
                  <a:gd name="T99" fmla="*/ 3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0" h="90">
                    <a:moveTo>
                      <a:pt x="85" y="25"/>
                    </a:move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65" y="86"/>
                      <a:pt x="65" y="86"/>
                      <a:pt x="65" y="86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5" y="25"/>
                      <a:pt x="85" y="25"/>
                      <a:pt x="85" y="25"/>
                    </a:cubicBezTo>
                    <a:close/>
                    <a:moveTo>
                      <a:pt x="49" y="58"/>
                    </a:moveTo>
                    <a:cubicBezTo>
                      <a:pt x="41" y="61"/>
                      <a:pt x="33" y="58"/>
                      <a:pt x="30" y="50"/>
                    </a:cubicBezTo>
                    <a:cubicBezTo>
                      <a:pt x="27" y="42"/>
                      <a:pt x="30" y="33"/>
                      <a:pt x="38" y="30"/>
                    </a:cubicBezTo>
                    <a:cubicBezTo>
                      <a:pt x="46" y="27"/>
                      <a:pt x="54" y="31"/>
                      <a:pt x="57" y="39"/>
                    </a:cubicBezTo>
                    <a:cubicBezTo>
                      <a:pt x="60" y="47"/>
                      <a:pt x="57" y="55"/>
                      <a:pt x="4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3" name="Freeform 59"/>
              <p:cNvSpPr>
                <a:spLocks noEditPoints="1"/>
              </p:cNvSpPr>
              <p:nvPr/>
            </p:nvSpPr>
            <p:spPr bwMode="auto">
              <a:xfrm>
                <a:off x="813" y="2170"/>
                <a:ext cx="58" cy="58"/>
              </a:xfrm>
              <a:custGeom>
                <a:avLst/>
                <a:gdLst>
                  <a:gd name="T0" fmla="*/ 33 w 40"/>
                  <a:gd name="T1" fmla="*/ 12 h 40"/>
                  <a:gd name="T2" fmla="*/ 32 w 40"/>
                  <a:gd name="T3" fmla="*/ 10 h 40"/>
                  <a:gd name="T4" fmla="*/ 34 w 40"/>
                  <a:gd name="T5" fmla="*/ 6 h 40"/>
                  <a:gd name="T6" fmla="*/ 31 w 40"/>
                  <a:gd name="T7" fmla="*/ 4 h 40"/>
                  <a:gd name="T8" fmla="*/ 27 w 40"/>
                  <a:gd name="T9" fmla="*/ 6 h 40"/>
                  <a:gd name="T10" fmla="*/ 25 w 40"/>
                  <a:gd name="T11" fmla="*/ 6 h 40"/>
                  <a:gd name="T12" fmla="*/ 25 w 40"/>
                  <a:gd name="T13" fmla="*/ 1 h 40"/>
                  <a:gd name="T14" fmla="*/ 21 w 40"/>
                  <a:gd name="T15" fmla="*/ 0 h 40"/>
                  <a:gd name="T16" fmla="*/ 19 w 40"/>
                  <a:gd name="T17" fmla="*/ 4 h 40"/>
                  <a:gd name="T18" fmla="*/ 17 w 40"/>
                  <a:gd name="T19" fmla="*/ 5 h 40"/>
                  <a:gd name="T20" fmla="*/ 15 w 40"/>
                  <a:gd name="T21" fmla="*/ 1 h 40"/>
                  <a:gd name="T22" fmla="*/ 11 w 40"/>
                  <a:gd name="T23" fmla="*/ 2 h 40"/>
                  <a:gd name="T24" fmla="*/ 12 w 40"/>
                  <a:gd name="T25" fmla="*/ 7 h 40"/>
                  <a:gd name="T26" fmla="*/ 10 w 40"/>
                  <a:gd name="T27" fmla="*/ 8 h 40"/>
                  <a:gd name="T28" fmla="*/ 6 w 40"/>
                  <a:gd name="T29" fmla="*/ 7 h 40"/>
                  <a:gd name="T30" fmla="*/ 3 w 40"/>
                  <a:gd name="T31" fmla="*/ 9 h 40"/>
                  <a:gd name="T32" fmla="*/ 6 w 40"/>
                  <a:gd name="T33" fmla="*/ 13 h 40"/>
                  <a:gd name="T34" fmla="*/ 5 w 40"/>
                  <a:gd name="T35" fmla="*/ 15 h 40"/>
                  <a:gd name="T36" fmla="*/ 1 w 40"/>
                  <a:gd name="T37" fmla="*/ 15 h 40"/>
                  <a:gd name="T38" fmla="*/ 0 w 40"/>
                  <a:gd name="T39" fmla="*/ 19 h 40"/>
                  <a:gd name="T40" fmla="*/ 4 w 40"/>
                  <a:gd name="T41" fmla="*/ 21 h 40"/>
                  <a:gd name="T42" fmla="*/ 5 w 40"/>
                  <a:gd name="T43" fmla="*/ 23 h 40"/>
                  <a:gd name="T44" fmla="*/ 1 w 40"/>
                  <a:gd name="T45" fmla="*/ 26 h 40"/>
                  <a:gd name="T46" fmla="*/ 2 w 40"/>
                  <a:gd name="T47" fmla="*/ 29 h 40"/>
                  <a:gd name="T48" fmla="*/ 7 w 40"/>
                  <a:gd name="T49" fmla="*/ 29 h 40"/>
                  <a:gd name="T50" fmla="*/ 8 w 40"/>
                  <a:gd name="T51" fmla="*/ 30 h 40"/>
                  <a:gd name="T52" fmla="*/ 6 w 40"/>
                  <a:gd name="T53" fmla="*/ 35 h 40"/>
                  <a:gd name="T54" fmla="*/ 9 w 40"/>
                  <a:gd name="T55" fmla="*/ 37 h 40"/>
                  <a:gd name="T56" fmla="*/ 13 w 40"/>
                  <a:gd name="T57" fmla="*/ 34 h 40"/>
                  <a:gd name="T58" fmla="*/ 15 w 40"/>
                  <a:gd name="T59" fmla="*/ 35 h 40"/>
                  <a:gd name="T60" fmla="*/ 15 w 40"/>
                  <a:gd name="T61" fmla="*/ 39 h 40"/>
                  <a:gd name="T62" fmla="*/ 19 w 40"/>
                  <a:gd name="T63" fmla="*/ 40 h 40"/>
                  <a:gd name="T64" fmla="*/ 21 w 40"/>
                  <a:gd name="T65" fmla="*/ 36 h 40"/>
                  <a:gd name="T66" fmla="*/ 23 w 40"/>
                  <a:gd name="T67" fmla="*/ 36 h 40"/>
                  <a:gd name="T68" fmla="*/ 25 w 40"/>
                  <a:gd name="T69" fmla="*/ 39 h 40"/>
                  <a:gd name="T70" fmla="*/ 29 w 40"/>
                  <a:gd name="T71" fmla="*/ 38 h 40"/>
                  <a:gd name="T72" fmla="*/ 28 w 40"/>
                  <a:gd name="T73" fmla="*/ 34 h 40"/>
                  <a:gd name="T74" fmla="*/ 30 w 40"/>
                  <a:gd name="T75" fmla="*/ 32 h 40"/>
                  <a:gd name="T76" fmla="*/ 34 w 40"/>
                  <a:gd name="T77" fmla="*/ 34 h 40"/>
                  <a:gd name="T78" fmla="*/ 37 w 40"/>
                  <a:gd name="T79" fmla="*/ 31 h 40"/>
                  <a:gd name="T80" fmla="*/ 34 w 40"/>
                  <a:gd name="T81" fmla="*/ 27 h 40"/>
                  <a:gd name="T82" fmla="*/ 35 w 40"/>
                  <a:gd name="T83" fmla="*/ 26 h 40"/>
                  <a:gd name="T84" fmla="*/ 39 w 40"/>
                  <a:gd name="T85" fmla="*/ 25 h 40"/>
                  <a:gd name="T86" fmla="*/ 40 w 40"/>
                  <a:gd name="T87" fmla="*/ 21 h 40"/>
                  <a:gd name="T88" fmla="*/ 36 w 40"/>
                  <a:gd name="T89" fmla="*/ 20 h 40"/>
                  <a:gd name="T90" fmla="*/ 35 w 40"/>
                  <a:gd name="T91" fmla="*/ 18 h 40"/>
                  <a:gd name="T92" fmla="*/ 39 w 40"/>
                  <a:gd name="T93" fmla="*/ 15 h 40"/>
                  <a:gd name="T94" fmla="*/ 38 w 40"/>
                  <a:gd name="T95" fmla="*/ 11 h 40"/>
                  <a:gd name="T96" fmla="*/ 13 w 40"/>
                  <a:gd name="T97" fmla="*/ 22 h 40"/>
                  <a:gd name="T98" fmla="*/ 26 w 40"/>
                  <a:gd name="T99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40">
                    <a:moveTo>
                      <a:pt x="38" y="11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8" y="11"/>
                      <a:pt x="38" y="11"/>
                      <a:pt x="38" y="11"/>
                    </a:cubicBezTo>
                    <a:close/>
                    <a:moveTo>
                      <a:pt x="22" y="26"/>
                    </a:moveTo>
                    <a:cubicBezTo>
                      <a:pt x="18" y="27"/>
                      <a:pt x="15" y="26"/>
                      <a:pt x="13" y="22"/>
                    </a:cubicBezTo>
                    <a:cubicBezTo>
                      <a:pt x="12" y="19"/>
                      <a:pt x="14" y="15"/>
                      <a:pt x="17" y="14"/>
                    </a:cubicBezTo>
                    <a:cubicBezTo>
                      <a:pt x="20" y="12"/>
                      <a:pt x="24" y="14"/>
                      <a:pt x="26" y="17"/>
                    </a:cubicBezTo>
                    <a:cubicBezTo>
                      <a:pt x="27" y="21"/>
                      <a:pt x="25" y="25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4" name="Freeform 60"/>
              <p:cNvSpPr>
                <a:spLocks noEditPoints="1"/>
              </p:cNvSpPr>
              <p:nvPr/>
            </p:nvSpPr>
            <p:spPr bwMode="auto">
              <a:xfrm>
                <a:off x="2182" y="1299"/>
                <a:ext cx="67" cy="67"/>
              </a:xfrm>
              <a:custGeom>
                <a:avLst/>
                <a:gdLst>
                  <a:gd name="T0" fmla="*/ 38 w 46"/>
                  <a:gd name="T1" fmla="*/ 13 h 46"/>
                  <a:gd name="T2" fmla="*/ 37 w 46"/>
                  <a:gd name="T3" fmla="*/ 11 h 46"/>
                  <a:gd name="T4" fmla="*/ 39 w 46"/>
                  <a:gd name="T5" fmla="*/ 7 h 46"/>
                  <a:gd name="T6" fmla="*/ 36 w 46"/>
                  <a:gd name="T7" fmla="*/ 4 h 46"/>
                  <a:gd name="T8" fmla="*/ 31 w 46"/>
                  <a:gd name="T9" fmla="*/ 7 h 46"/>
                  <a:gd name="T10" fmla="*/ 29 w 46"/>
                  <a:gd name="T11" fmla="*/ 6 h 46"/>
                  <a:gd name="T12" fmla="*/ 29 w 46"/>
                  <a:gd name="T13" fmla="*/ 1 h 46"/>
                  <a:gd name="T14" fmla="*/ 25 w 46"/>
                  <a:gd name="T15" fmla="*/ 0 h 46"/>
                  <a:gd name="T16" fmla="*/ 22 w 46"/>
                  <a:gd name="T17" fmla="*/ 5 h 46"/>
                  <a:gd name="T18" fmla="*/ 20 w 46"/>
                  <a:gd name="T19" fmla="*/ 5 h 46"/>
                  <a:gd name="T20" fmla="*/ 17 w 46"/>
                  <a:gd name="T21" fmla="*/ 1 h 46"/>
                  <a:gd name="T22" fmla="*/ 13 w 46"/>
                  <a:gd name="T23" fmla="*/ 2 h 46"/>
                  <a:gd name="T24" fmla="*/ 13 w 46"/>
                  <a:gd name="T25" fmla="*/ 8 h 46"/>
                  <a:gd name="T26" fmla="*/ 11 w 46"/>
                  <a:gd name="T27" fmla="*/ 9 h 46"/>
                  <a:gd name="T28" fmla="*/ 7 w 46"/>
                  <a:gd name="T29" fmla="*/ 7 h 46"/>
                  <a:gd name="T30" fmla="*/ 4 w 46"/>
                  <a:gd name="T31" fmla="*/ 10 h 46"/>
                  <a:gd name="T32" fmla="*/ 7 w 46"/>
                  <a:gd name="T33" fmla="*/ 15 h 46"/>
                  <a:gd name="T34" fmla="*/ 6 w 46"/>
                  <a:gd name="T35" fmla="*/ 17 h 46"/>
                  <a:gd name="T36" fmla="*/ 1 w 46"/>
                  <a:gd name="T37" fmla="*/ 18 h 46"/>
                  <a:gd name="T38" fmla="*/ 0 w 46"/>
                  <a:gd name="T39" fmla="*/ 22 h 46"/>
                  <a:gd name="T40" fmla="*/ 5 w 46"/>
                  <a:gd name="T41" fmla="*/ 24 h 46"/>
                  <a:gd name="T42" fmla="*/ 5 w 46"/>
                  <a:gd name="T43" fmla="*/ 26 h 46"/>
                  <a:gd name="T44" fmla="*/ 1 w 46"/>
                  <a:gd name="T45" fmla="*/ 29 h 46"/>
                  <a:gd name="T46" fmla="*/ 2 w 46"/>
                  <a:gd name="T47" fmla="*/ 33 h 46"/>
                  <a:gd name="T48" fmla="*/ 8 w 46"/>
                  <a:gd name="T49" fmla="*/ 33 h 46"/>
                  <a:gd name="T50" fmla="*/ 9 w 46"/>
                  <a:gd name="T51" fmla="*/ 35 h 46"/>
                  <a:gd name="T52" fmla="*/ 7 w 46"/>
                  <a:gd name="T53" fmla="*/ 40 h 46"/>
                  <a:gd name="T54" fmla="*/ 10 w 46"/>
                  <a:gd name="T55" fmla="*/ 42 h 46"/>
                  <a:gd name="T56" fmla="*/ 15 w 46"/>
                  <a:gd name="T57" fmla="*/ 39 h 46"/>
                  <a:gd name="T58" fmla="*/ 17 w 46"/>
                  <a:gd name="T59" fmla="*/ 40 h 46"/>
                  <a:gd name="T60" fmla="*/ 18 w 46"/>
                  <a:gd name="T61" fmla="*/ 45 h 46"/>
                  <a:gd name="T62" fmla="*/ 22 w 46"/>
                  <a:gd name="T63" fmla="*/ 46 h 46"/>
                  <a:gd name="T64" fmla="*/ 24 w 46"/>
                  <a:gd name="T65" fmla="*/ 41 h 46"/>
                  <a:gd name="T66" fmla="*/ 26 w 46"/>
                  <a:gd name="T67" fmla="*/ 41 h 46"/>
                  <a:gd name="T68" fmla="*/ 29 w 46"/>
                  <a:gd name="T69" fmla="*/ 45 h 46"/>
                  <a:gd name="T70" fmla="*/ 33 w 46"/>
                  <a:gd name="T71" fmla="*/ 44 h 46"/>
                  <a:gd name="T72" fmla="*/ 33 w 46"/>
                  <a:gd name="T73" fmla="*/ 38 h 46"/>
                  <a:gd name="T74" fmla="*/ 35 w 46"/>
                  <a:gd name="T75" fmla="*/ 37 h 46"/>
                  <a:gd name="T76" fmla="*/ 40 w 46"/>
                  <a:gd name="T77" fmla="*/ 39 h 46"/>
                  <a:gd name="T78" fmla="*/ 42 w 46"/>
                  <a:gd name="T79" fmla="*/ 36 h 46"/>
                  <a:gd name="T80" fmla="*/ 39 w 46"/>
                  <a:gd name="T81" fmla="*/ 31 h 46"/>
                  <a:gd name="T82" fmla="*/ 40 w 46"/>
                  <a:gd name="T83" fmla="*/ 29 h 46"/>
                  <a:gd name="T84" fmla="*/ 45 w 46"/>
                  <a:gd name="T85" fmla="*/ 29 h 46"/>
                  <a:gd name="T86" fmla="*/ 46 w 46"/>
                  <a:gd name="T87" fmla="*/ 24 h 46"/>
                  <a:gd name="T88" fmla="*/ 41 w 46"/>
                  <a:gd name="T89" fmla="*/ 22 h 46"/>
                  <a:gd name="T90" fmla="*/ 41 w 46"/>
                  <a:gd name="T91" fmla="*/ 20 h 46"/>
                  <a:gd name="T92" fmla="*/ 45 w 46"/>
                  <a:gd name="T93" fmla="*/ 17 h 46"/>
                  <a:gd name="T94" fmla="*/ 44 w 46"/>
                  <a:gd name="T95" fmla="*/ 13 h 46"/>
                  <a:gd name="T96" fmla="*/ 25 w 46"/>
                  <a:gd name="T97" fmla="*/ 30 h 46"/>
                  <a:gd name="T98" fmla="*/ 20 w 46"/>
                  <a:gd name="T99" fmla="*/ 16 h 46"/>
                  <a:gd name="T100" fmla="*/ 25 w 46"/>
                  <a:gd name="T101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46">
                    <a:moveTo>
                      <a:pt x="43" y="13"/>
                    </a:move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4" y="13"/>
                      <a:pt x="44" y="13"/>
                      <a:pt x="44" y="13"/>
                    </a:cubicBezTo>
                    <a:lnTo>
                      <a:pt x="43" y="13"/>
                    </a:lnTo>
                    <a:close/>
                    <a:moveTo>
                      <a:pt x="25" y="30"/>
                    </a:moveTo>
                    <a:cubicBezTo>
                      <a:pt x="21" y="31"/>
                      <a:pt x="17" y="29"/>
                      <a:pt x="15" y="26"/>
                    </a:cubicBezTo>
                    <a:cubicBezTo>
                      <a:pt x="14" y="22"/>
                      <a:pt x="16" y="17"/>
                      <a:pt x="20" y="16"/>
                    </a:cubicBezTo>
                    <a:cubicBezTo>
                      <a:pt x="23" y="14"/>
                      <a:pt x="28" y="16"/>
                      <a:pt x="29" y="20"/>
                    </a:cubicBezTo>
                    <a:cubicBezTo>
                      <a:pt x="31" y="24"/>
                      <a:pt x="29" y="28"/>
                      <a:pt x="2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5" name="Freeform 61"/>
              <p:cNvSpPr>
                <a:spLocks noEditPoints="1"/>
              </p:cNvSpPr>
              <p:nvPr/>
            </p:nvSpPr>
            <p:spPr bwMode="auto">
              <a:xfrm>
                <a:off x="2279" y="1559"/>
                <a:ext cx="183" cy="184"/>
              </a:xfrm>
              <a:custGeom>
                <a:avLst/>
                <a:gdLst>
                  <a:gd name="T0" fmla="*/ 105 w 126"/>
                  <a:gd name="T1" fmla="*/ 36 h 126"/>
                  <a:gd name="T2" fmla="*/ 101 w 126"/>
                  <a:gd name="T3" fmla="*/ 31 h 126"/>
                  <a:gd name="T4" fmla="*/ 106 w 126"/>
                  <a:gd name="T5" fmla="*/ 18 h 126"/>
                  <a:gd name="T6" fmla="*/ 98 w 126"/>
                  <a:gd name="T7" fmla="*/ 10 h 126"/>
                  <a:gd name="T8" fmla="*/ 86 w 126"/>
                  <a:gd name="T9" fmla="*/ 19 h 126"/>
                  <a:gd name="T10" fmla="*/ 80 w 126"/>
                  <a:gd name="T11" fmla="*/ 17 h 126"/>
                  <a:gd name="T12" fmla="*/ 78 w 126"/>
                  <a:gd name="T13" fmla="*/ 2 h 126"/>
                  <a:gd name="T14" fmla="*/ 67 w 126"/>
                  <a:gd name="T15" fmla="*/ 0 h 126"/>
                  <a:gd name="T16" fmla="*/ 61 w 126"/>
                  <a:gd name="T17" fmla="*/ 13 h 126"/>
                  <a:gd name="T18" fmla="*/ 54 w 126"/>
                  <a:gd name="T19" fmla="*/ 14 h 126"/>
                  <a:gd name="T20" fmla="*/ 45 w 126"/>
                  <a:gd name="T21" fmla="*/ 3 h 126"/>
                  <a:gd name="T22" fmla="*/ 34 w 126"/>
                  <a:gd name="T23" fmla="*/ 7 h 126"/>
                  <a:gd name="T24" fmla="*/ 36 w 126"/>
                  <a:gd name="T25" fmla="*/ 21 h 126"/>
                  <a:gd name="T26" fmla="*/ 31 w 126"/>
                  <a:gd name="T27" fmla="*/ 25 h 126"/>
                  <a:gd name="T28" fmla="*/ 17 w 126"/>
                  <a:gd name="T29" fmla="*/ 20 h 126"/>
                  <a:gd name="T30" fmla="*/ 10 w 126"/>
                  <a:gd name="T31" fmla="*/ 29 h 126"/>
                  <a:gd name="T32" fmla="*/ 18 w 126"/>
                  <a:gd name="T33" fmla="*/ 40 h 126"/>
                  <a:gd name="T34" fmla="*/ 16 w 126"/>
                  <a:gd name="T35" fmla="*/ 46 h 126"/>
                  <a:gd name="T36" fmla="*/ 2 w 126"/>
                  <a:gd name="T37" fmla="*/ 48 h 126"/>
                  <a:gd name="T38" fmla="*/ 0 w 126"/>
                  <a:gd name="T39" fmla="*/ 59 h 126"/>
                  <a:gd name="T40" fmla="*/ 13 w 126"/>
                  <a:gd name="T41" fmla="*/ 65 h 126"/>
                  <a:gd name="T42" fmla="*/ 14 w 126"/>
                  <a:gd name="T43" fmla="*/ 72 h 126"/>
                  <a:gd name="T44" fmla="*/ 2 w 126"/>
                  <a:gd name="T45" fmla="*/ 81 h 126"/>
                  <a:gd name="T46" fmla="*/ 6 w 126"/>
                  <a:gd name="T47" fmla="*/ 92 h 126"/>
                  <a:gd name="T48" fmla="*/ 21 w 126"/>
                  <a:gd name="T49" fmla="*/ 90 h 126"/>
                  <a:gd name="T50" fmla="*/ 25 w 126"/>
                  <a:gd name="T51" fmla="*/ 95 h 126"/>
                  <a:gd name="T52" fmla="*/ 19 w 126"/>
                  <a:gd name="T53" fmla="*/ 109 h 126"/>
                  <a:gd name="T54" fmla="*/ 28 w 126"/>
                  <a:gd name="T55" fmla="*/ 116 h 126"/>
                  <a:gd name="T56" fmla="*/ 40 w 126"/>
                  <a:gd name="T57" fmla="*/ 108 h 126"/>
                  <a:gd name="T58" fmla="*/ 46 w 126"/>
                  <a:gd name="T59" fmla="*/ 110 h 126"/>
                  <a:gd name="T60" fmla="*/ 48 w 126"/>
                  <a:gd name="T61" fmla="*/ 124 h 126"/>
                  <a:gd name="T62" fmla="*/ 59 w 126"/>
                  <a:gd name="T63" fmla="*/ 126 h 126"/>
                  <a:gd name="T64" fmla="*/ 65 w 126"/>
                  <a:gd name="T65" fmla="*/ 113 h 126"/>
                  <a:gd name="T66" fmla="*/ 71 w 126"/>
                  <a:gd name="T67" fmla="*/ 112 h 126"/>
                  <a:gd name="T68" fmla="*/ 80 w 126"/>
                  <a:gd name="T69" fmla="*/ 124 h 126"/>
                  <a:gd name="T70" fmla="*/ 91 w 126"/>
                  <a:gd name="T71" fmla="*/ 120 h 126"/>
                  <a:gd name="T72" fmla="*/ 90 w 126"/>
                  <a:gd name="T73" fmla="*/ 105 h 126"/>
                  <a:gd name="T74" fmla="*/ 95 w 126"/>
                  <a:gd name="T75" fmla="*/ 101 h 126"/>
                  <a:gd name="T76" fmla="*/ 108 w 126"/>
                  <a:gd name="T77" fmla="*/ 107 h 126"/>
                  <a:gd name="T78" fmla="*/ 116 w 126"/>
                  <a:gd name="T79" fmla="*/ 98 h 126"/>
                  <a:gd name="T80" fmla="*/ 107 w 126"/>
                  <a:gd name="T81" fmla="*/ 86 h 126"/>
                  <a:gd name="T82" fmla="*/ 109 w 126"/>
                  <a:gd name="T83" fmla="*/ 80 h 126"/>
                  <a:gd name="T84" fmla="*/ 124 w 126"/>
                  <a:gd name="T85" fmla="*/ 78 h 126"/>
                  <a:gd name="T86" fmla="*/ 126 w 126"/>
                  <a:gd name="T87" fmla="*/ 67 h 126"/>
                  <a:gd name="T88" fmla="*/ 113 w 126"/>
                  <a:gd name="T89" fmla="*/ 61 h 126"/>
                  <a:gd name="T90" fmla="*/ 112 w 126"/>
                  <a:gd name="T91" fmla="*/ 55 h 126"/>
                  <a:gd name="T92" fmla="*/ 123 w 126"/>
                  <a:gd name="T93" fmla="*/ 46 h 126"/>
                  <a:gd name="T94" fmla="*/ 119 w 126"/>
                  <a:gd name="T95" fmla="*/ 35 h 126"/>
                  <a:gd name="T96" fmla="*/ 41 w 126"/>
                  <a:gd name="T97" fmla="*/ 70 h 126"/>
                  <a:gd name="T98" fmla="*/ 80 w 126"/>
                  <a:gd name="T99" fmla="*/ 5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6" h="126">
                    <a:moveTo>
                      <a:pt x="119" y="35"/>
                    </a:moveTo>
                    <a:cubicBezTo>
                      <a:pt x="105" y="36"/>
                      <a:pt x="105" y="36"/>
                      <a:pt x="105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6" y="17"/>
                      <a:pt x="106" y="17"/>
                      <a:pt x="106" y="17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6" y="92"/>
                      <a:pt x="6" y="92"/>
                      <a:pt x="6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19" y="109"/>
                      <a:pt x="19" y="109"/>
                      <a:pt x="19" y="109"/>
                    </a:cubicBezTo>
                    <a:cubicBezTo>
                      <a:pt x="19" y="109"/>
                      <a:pt x="19" y="109"/>
                      <a:pt x="19" y="109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6" y="113"/>
                      <a:pt x="66" y="113"/>
                      <a:pt x="66" y="113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91" y="120"/>
                      <a:pt x="91" y="120"/>
                      <a:pt x="91" y="120"/>
                    </a:cubicBezTo>
                    <a:cubicBezTo>
                      <a:pt x="91" y="119"/>
                      <a:pt x="91" y="119"/>
                      <a:pt x="91" y="119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95" y="101"/>
                      <a:pt x="95" y="101"/>
                      <a:pt x="95" y="101"/>
                    </a:cubicBezTo>
                    <a:cubicBezTo>
                      <a:pt x="95" y="101"/>
                      <a:pt x="95" y="101"/>
                      <a:pt x="95" y="101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09" y="107"/>
                      <a:pt x="109" y="107"/>
                      <a:pt x="109" y="107"/>
                    </a:cubicBezTo>
                    <a:cubicBezTo>
                      <a:pt x="116" y="98"/>
                      <a:pt x="116" y="98"/>
                      <a:pt x="116" y="98"/>
                    </a:cubicBezTo>
                    <a:cubicBezTo>
                      <a:pt x="116" y="97"/>
                      <a:pt x="116" y="97"/>
                      <a:pt x="116" y="97"/>
                    </a:cubicBezTo>
                    <a:cubicBezTo>
                      <a:pt x="107" y="86"/>
                      <a:pt x="107" y="86"/>
                      <a:pt x="107" y="86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10" y="80"/>
                      <a:pt x="110" y="80"/>
                      <a:pt x="110" y="80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2" y="60"/>
                      <a:pt x="112" y="60"/>
                      <a:pt x="112" y="60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4"/>
                      <a:pt x="112" y="54"/>
                      <a:pt x="112" y="54"/>
                    </a:cubicBezTo>
                    <a:cubicBezTo>
                      <a:pt x="123" y="46"/>
                      <a:pt x="123" y="46"/>
                      <a:pt x="123" y="46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9" y="35"/>
                      <a:pt x="119" y="35"/>
                      <a:pt x="119" y="35"/>
                    </a:cubicBezTo>
                    <a:close/>
                    <a:moveTo>
                      <a:pt x="69" y="82"/>
                    </a:moveTo>
                    <a:cubicBezTo>
                      <a:pt x="58" y="86"/>
                      <a:pt x="46" y="81"/>
                      <a:pt x="41" y="70"/>
                    </a:cubicBezTo>
                    <a:cubicBezTo>
                      <a:pt x="37" y="59"/>
                      <a:pt x="42" y="47"/>
                      <a:pt x="53" y="43"/>
                    </a:cubicBezTo>
                    <a:cubicBezTo>
                      <a:pt x="64" y="38"/>
                      <a:pt x="76" y="44"/>
                      <a:pt x="80" y="55"/>
                    </a:cubicBezTo>
                    <a:cubicBezTo>
                      <a:pt x="85" y="65"/>
                      <a:pt x="79" y="78"/>
                      <a:pt x="69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6" name="Freeform 62"/>
              <p:cNvSpPr>
                <a:spLocks noEditPoints="1"/>
              </p:cNvSpPr>
              <p:nvPr/>
            </p:nvSpPr>
            <p:spPr bwMode="auto">
              <a:xfrm>
                <a:off x="1464" y="2020"/>
                <a:ext cx="233" cy="235"/>
              </a:xfrm>
              <a:custGeom>
                <a:avLst/>
                <a:gdLst>
                  <a:gd name="T0" fmla="*/ 134 w 160"/>
                  <a:gd name="T1" fmla="*/ 47 h 161"/>
                  <a:gd name="T2" fmla="*/ 128 w 160"/>
                  <a:gd name="T3" fmla="*/ 40 h 161"/>
                  <a:gd name="T4" fmla="*/ 135 w 160"/>
                  <a:gd name="T5" fmla="*/ 23 h 161"/>
                  <a:gd name="T6" fmla="*/ 124 w 160"/>
                  <a:gd name="T7" fmla="*/ 14 h 161"/>
                  <a:gd name="T8" fmla="*/ 109 w 160"/>
                  <a:gd name="T9" fmla="*/ 24 h 161"/>
                  <a:gd name="T10" fmla="*/ 102 w 160"/>
                  <a:gd name="T11" fmla="*/ 22 h 161"/>
                  <a:gd name="T12" fmla="*/ 99 w 160"/>
                  <a:gd name="T13" fmla="*/ 3 h 161"/>
                  <a:gd name="T14" fmla="*/ 85 w 160"/>
                  <a:gd name="T15" fmla="*/ 0 h 161"/>
                  <a:gd name="T16" fmla="*/ 77 w 160"/>
                  <a:gd name="T17" fmla="*/ 17 h 161"/>
                  <a:gd name="T18" fmla="*/ 69 w 160"/>
                  <a:gd name="T19" fmla="*/ 19 h 161"/>
                  <a:gd name="T20" fmla="*/ 58 w 160"/>
                  <a:gd name="T21" fmla="*/ 4 h 161"/>
                  <a:gd name="T22" fmla="*/ 44 w 160"/>
                  <a:gd name="T23" fmla="*/ 9 h 161"/>
                  <a:gd name="T24" fmla="*/ 46 w 160"/>
                  <a:gd name="T25" fmla="*/ 27 h 161"/>
                  <a:gd name="T26" fmla="*/ 39 w 160"/>
                  <a:gd name="T27" fmla="*/ 33 h 161"/>
                  <a:gd name="T28" fmla="*/ 22 w 160"/>
                  <a:gd name="T29" fmla="*/ 26 h 161"/>
                  <a:gd name="T30" fmla="*/ 13 w 160"/>
                  <a:gd name="T31" fmla="*/ 37 h 161"/>
                  <a:gd name="T32" fmla="*/ 23 w 160"/>
                  <a:gd name="T33" fmla="*/ 52 h 161"/>
                  <a:gd name="T34" fmla="*/ 21 w 160"/>
                  <a:gd name="T35" fmla="*/ 59 h 161"/>
                  <a:gd name="T36" fmla="*/ 2 w 160"/>
                  <a:gd name="T37" fmla="*/ 62 h 161"/>
                  <a:gd name="T38" fmla="*/ 0 w 160"/>
                  <a:gd name="T39" fmla="*/ 76 h 161"/>
                  <a:gd name="T40" fmla="*/ 16 w 160"/>
                  <a:gd name="T41" fmla="*/ 84 h 161"/>
                  <a:gd name="T42" fmla="*/ 18 w 160"/>
                  <a:gd name="T43" fmla="*/ 92 h 161"/>
                  <a:gd name="T44" fmla="*/ 3 w 160"/>
                  <a:gd name="T45" fmla="*/ 103 h 161"/>
                  <a:gd name="T46" fmla="*/ 8 w 160"/>
                  <a:gd name="T47" fmla="*/ 117 h 161"/>
                  <a:gd name="T48" fmla="*/ 26 w 160"/>
                  <a:gd name="T49" fmla="*/ 115 h 161"/>
                  <a:gd name="T50" fmla="*/ 32 w 160"/>
                  <a:gd name="T51" fmla="*/ 121 h 161"/>
                  <a:gd name="T52" fmla="*/ 25 w 160"/>
                  <a:gd name="T53" fmla="*/ 138 h 161"/>
                  <a:gd name="T54" fmla="*/ 36 w 160"/>
                  <a:gd name="T55" fmla="*/ 148 h 161"/>
                  <a:gd name="T56" fmla="*/ 51 w 160"/>
                  <a:gd name="T57" fmla="*/ 137 h 161"/>
                  <a:gd name="T58" fmla="*/ 58 w 160"/>
                  <a:gd name="T59" fmla="*/ 140 h 161"/>
                  <a:gd name="T60" fmla="*/ 61 w 160"/>
                  <a:gd name="T61" fmla="*/ 158 h 161"/>
                  <a:gd name="T62" fmla="*/ 75 w 160"/>
                  <a:gd name="T63" fmla="*/ 161 h 161"/>
                  <a:gd name="T64" fmla="*/ 83 w 160"/>
                  <a:gd name="T65" fmla="*/ 144 h 161"/>
                  <a:gd name="T66" fmla="*/ 91 w 160"/>
                  <a:gd name="T67" fmla="*/ 143 h 161"/>
                  <a:gd name="T68" fmla="*/ 102 w 160"/>
                  <a:gd name="T69" fmla="*/ 158 h 161"/>
                  <a:gd name="T70" fmla="*/ 116 w 160"/>
                  <a:gd name="T71" fmla="*/ 153 h 161"/>
                  <a:gd name="T72" fmla="*/ 114 w 160"/>
                  <a:gd name="T73" fmla="*/ 135 h 161"/>
                  <a:gd name="T74" fmla="*/ 121 w 160"/>
                  <a:gd name="T75" fmla="*/ 129 h 161"/>
                  <a:gd name="T76" fmla="*/ 138 w 160"/>
                  <a:gd name="T77" fmla="*/ 136 h 161"/>
                  <a:gd name="T78" fmla="*/ 147 w 160"/>
                  <a:gd name="T79" fmla="*/ 125 h 161"/>
                  <a:gd name="T80" fmla="*/ 137 w 160"/>
                  <a:gd name="T81" fmla="*/ 110 h 161"/>
                  <a:gd name="T82" fmla="*/ 139 w 160"/>
                  <a:gd name="T83" fmla="*/ 103 h 161"/>
                  <a:gd name="T84" fmla="*/ 158 w 160"/>
                  <a:gd name="T85" fmla="*/ 100 h 161"/>
                  <a:gd name="T86" fmla="*/ 160 w 160"/>
                  <a:gd name="T87" fmla="*/ 86 h 161"/>
                  <a:gd name="T88" fmla="*/ 144 w 160"/>
                  <a:gd name="T89" fmla="*/ 78 h 161"/>
                  <a:gd name="T90" fmla="*/ 142 w 160"/>
                  <a:gd name="T91" fmla="*/ 70 h 161"/>
                  <a:gd name="T92" fmla="*/ 157 w 160"/>
                  <a:gd name="T93" fmla="*/ 59 h 161"/>
                  <a:gd name="T94" fmla="*/ 152 w 160"/>
                  <a:gd name="T95" fmla="*/ 45 h 161"/>
                  <a:gd name="T96" fmla="*/ 87 w 160"/>
                  <a:gd name="T97" fmla="*/ 104 h 161"/>
                  <a:gd name="T98" fmla="*/ 68 w 160"/>
                  <a:gd name="T99" fmla="*/ 55 h 161"/>
                  <a:gd name="T100" fmla="*/ 87 w 160"/>
                  <a:gd name="T101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0" h="161">
                    <a:moveTo>
                      <a:pt x="151" y="44"/>
                    </a:moveTo>
                    <a:cubicBezTo>
                      <a:pt x="134" y="47"/>
                      <a:pt x="134" y="47"/>
                      <a:pt x="134" y="47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28" y="40"/>
                      <a:pt x="128" y="40"/>
                      <a:pt x="128" y="40"/>
                    </a:cubicBezTo>
                    <a:cubicBezTo>
                      <a:pt x="128" y="39"/>
                      <a:pt x="128" y="39"/>
                      <a:pt x="128" y="39"/>
                    </a:cubicBezTo>
                    <a:cubicBezTo>
                      <a:pt x="135" y="23"/>
                      <a:pt x="135" y="23"/>
                      <a:pt x="135" y="23"/>
                    </a:cubicBezTo>
                    <a:cubicBezTo>
                      <a:pt x="135" y="22"/>
                      <a:pt x="135" y="22"/>
                      <a:pt x="135" y="22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1" y="59"/>
                      <a:pt x="20" y="60"/>
                      <a:pt x="20" y="60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26" y="115"/>
                      <a:pt x="26" y="115"/>
                      <a:pt x="26" y="115"/>
                    </a:cubicBezTo>
                    <a:cubicBezTo>
                      <a:pt x="27" y="116"/>
                      <a:pt x="27" y="116"/>
                      <a:pt x="27" y="116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25" y="138"/>
                      <a:pt x="25" y="138"/>
                      <a:pt x="25" y="138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6" y="148"/>
                      <a:pt x="36" y="148"/>
                      <a:pt x="36" y="148"/>
                    </a:cubicBezTo>
                    <a:cubicBezTo>
                      <a:pt x="37" y="148"/>
                      <a:pt x="37" y="148"/>
                      <a:pt x="37" y="148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8" y="140"/>
                      <a:pt x="58" y="140"/>
                      <a:pt x="58" y="140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61" y="158"/>
                      <a:pt x="61" y="158"/>
                      <a:pt x="61" y="158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75" y="161"/>
                      <a:pt x="75" y="161"/>
                      <a:pt x="75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84" y="144"/>
                      <a:pt x="84" y="144"/>
                      <a:pt x="84" y="144"/>
                    </a:cubicBezTo>
                    <a:cubicBezTo>
                      <a:pt x="91" y="143"/>
                      <a:pt x="91" y="143"/>
                      <a:pt x="91" y="143"/>
                    </a:cubicBezTo>
                    <a:cubicBezTo>
                      <a:pt x="91" y="143"/>
                      <a:pt x="92" y="143"/>
                      <a:pt x="92" y="143"/>
                    </a:cubicBezTo>
                    <a:cubicBezTo>
                      <a:pt x="102" y="158"/>
                      <a:pt x="102" y="158"/>
                      <a:pt x="102" y="158"/>
                    </a:cubicBezTo>
                    <a:cubicBezTo>
                      <a:pt x="103" y="158"/>
                      <a:pt x="103" y="158"/>
                      <a:pt x="103" y="158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7" y="152"/>
                      <a:pt x="117" y="152"/>
                      <a:pt x="117" y="152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5" y="133"/>
                      <a:pt x="115" y="133"/>
                      <a:pt x="115" y="133"/>
                    </a:cubicBezTo>
                    <a:cubicBezTo>
                      <a:pt x="121" y="129"/>
                      <a:pt x="121" y="129"/>
                      <a:pt x="121" y="129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9" y="136"/>
                      <a:pt x="139" y="136"/>
                      <a:pt x="139" y="136"/>
                    </a:cubicBezTo>
                    <a:cubicBezTo>
                      <a:pt x="147" y="125"/>
                      <a:pt x="147" y="125"/>
                      <a:pt x="147" y="125"/>
                    </a:cubicBezTo>
                    <a:cubicBezTo>
                      <a:pt x="147" y="124"/>
                      <a:pt x="147" y="124"/>
                      <a:pt x="147" y="124"/>
                    </a:cubicBezTo>
                    <a:cubicBezTo>
                      <a:pt x="137" y="110"/>
                      <a:pt x="137" y="110"/>
                      <a:pt x="137" y="110"/>
                    </a:cubicBezTo>
                    <a:cubicBezTo>
                      <a:pt x="136" y="109"/>
                      <a:pt x="136" y="109"/>
                      <a:pt x="136" y="109"/>
                    </a:cubicBezTo>
                    <a:cubicBezTo>
                      <a:pt x="139" y="103"/>
                      <a:pt x="139" y="103"/>
                      <a:pt x="139" y="103"/>
                    </a:cubicBezTo>
                    <a:cubicBezTo>
                      <a:pt x="140" y="102"/>
                      <a:pt x="140" y="102"/>
                      <a:pt x="140" y="102"/>
                    </a:cubicBezTo>
                    <a:cubicBezTo>
                      <a:pt x="158" y="100"/>
                      <a:pt x="158" y="100"/>
                      <a:pt x="158" y="100"/>
                    </a:cubicBezTo>
                    <a:cubicBezTo>
                      <a:pt x="158" y="100"/>
                      <a:pt x="158" y="100"/>
                      <a:pt x="158" y="99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5"/>
                      <a:pt x="160" y="85"/>
                      <a:pt x="160" y="85"/>
                    </a:cubicBezTo>
                    <a:cubicBezTo>
                      <a:pt x="144" y="78"/>
                      <a:pt x="144" y="78"/>
                      <a:pt x="144" y="78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57" y="59"/>
                      <a:pt x="157" y="59"/>
                      <a:pt x="157" y="59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2" y="45"/>
                      <a:pt x="152" y="45"/>
                      <a:pt x="152" y="45"/>
                    </a:cubicBezTo>
                    <a:lnTo>
                      <a:pt x="151" y="44"/>
                    </a:lnTo>
                    <a:close/>
                    <a:moveTo>
                      <a:pt x="87" y="104"/>
                    </a:moveTo>
                    <a:cubicBezTo>
                      <a:pt x="74" y="110"/>
                      <a:pt x="58" y="103"/>
                      <a:pt x="53" y="89"/>
                    </a:cubicBezTo>
                    <a:cubicBezTo>
                      <a:pt x="47" y="76"/>
                      <a:pt x="54" y="60"/>
                      <a:pt x="68" y="55"/>
                    </a:cubicBezTo>
                    <a:cubicBezTo>
                      <a:pt x="81" y="49"/>
                      <a:pt x="97" y="56"/>
                      <a:pt x="102" y="70"/>
                    </a:cubicBezTo>
                    <a:cubicBezTo>
                      <a:pt x="108" y="83"/>
                      <a:pt x="101" y="99"/>
                      <a:pt x="87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7" name="Freeform 63"/>
              <p:cNvSpPr/>
              <p:nvPr/>
            </p:nvSpPr>
            <p:spPr bwMode="auto">
              <a:xfrm>
                <a:off x="1952" y="3065"/>
                <a:ext cx="233" cy="152"/>
              </a:xfrm>
              <a:custGeom>
                <a:avLst/>
                <a:gdLst>
                  <a:gd name="T0" fmla="*/ 2 w 160"/>
                  <a:gd name="T1" fmla="*/ 5 h 105"/>
                  <a:gd name="T2" fmla="*/ 4 w 160"/>
                  <a:gd name="T3" fmla="*/ 1 h 105"/>
                  <a:gd name="T4" fmla="*/ 8 w 160"/>
                  <a:gd name="T5" fmla="*/ 0 h 105"/>
                  <a:gd name="T6" fmla="*/ 15 w 160"/>
                  <a:gd name="T7" fmla="*/ 0 h 105"/>
                  <a:gd name="T8" fmla="*/ 34 w 160"/>
                  <a:gd name="T9" fmla="*/ 2 h 105"/>
                  <a:gd name="T10" fmla="*/ 36 w 160"/>
                  <a:gd name="T11" fmla="*/ 2 h 105"/>
                  <a:gd name="T12" fmla="*/ 36 w 160"/>
                  <a:gd name="T13" fmla="*/ 2 h 105"/>
                  <a:gd name="T14" fmla="*/ 39 w 160"/>
                  <a:gd name="T15" fmla="*/ 8 h 105"/>
                  <a:gd name="T16" fmla="*/ 35 w 160"/>
                  <a:gd name="T17" fmla="*/ 13 h 105"/>
                  <a:gd name="T18" fmla="*/ 33 w 160"/>
                  <a:gd name="T19" fmla="*/ 13 h 105"/>
                  <a:gd name="T20" fmla="*/ 27 w 160"/>
                  <a:gd name="T21" fmla="*/ 12 h 105"/>
                  <a:gd name="T22" fmla="*/ 23 w 160"/>
                  <a:gd name="T23" fmla="*/ 12 h 105"/>
                  <a:gd name="T24" fmla="*/ 29 w 160"/>
                  <a:gd name="T25" fmla="*/ 17 h 105"/>
                  <a:gd name="T26" fmla="*/ 40 w 160"/>
                  <a:gd name="T27" fmla="*/ 28 h 105"/>
                  <a:gd name="T28" fmla="*/ 46 w 160"/>
                  <a:gd name="T29" fmla="*/ 34 h 105"/>
                  <a:gd name="T30" fmla="*/ 54 w 160"/>
                  <a:gd name="T31" fmla="*/ 41 h 105"/>
                  <a:gd name="T32" fmla="*/ 59 w 160"/>
                  <a:gd name="T33" fmla="*/ 45 h 105"/>
                  <a:gd name="T34" fmla="*/ 65 w 160"/>
                  <a:gd name="T35" fmla="*/ 40 h 105"/>
                  <a:gd name="T36" fmla="*/ 67 w 160"/>
                  <a:gd name="T37" fmla="*/ 38 h 105"/>
                  <a:gd name="T38" fmla="*/ 74 w 160"/>
                  <a:gd name="T39" fmla="*/ 32 h 105"/>
                  <a:gd name="T40" fmla="*/ 75 w 160"/>
                  <a:gd name="T41" fmla="*/ 31 h 105"/>
                  <a:gd name="T42" fmla="*/ 83 w 160"/>
                  <a:gd name="T43" fmla="*/ 31 h 105"/>
                  <a:gd name="T44" fmla="*/ 89 w 160"/>
                  <a:gd name="T45" fmla="*/ 36 h 105"/>
                  <a:gd name="T46" fmla="*/ 95 w 160"/>
                  <a:gd name="T47" fmla="*/ 41 h 105"/>
                  <a:gd name="T48" fmla="*/ 99 w 160"/>
                  <a:gd name="T49" fmla="*/ 44 h 105"/>
                  <a:gd name="T50" fmla="*/ 101 w 160"/>
                  <a:gd name="T51" fmla="*/ 46 h 105"/>
                  <a:gd name="T52" fmla="*/ 121 w 160"/>
                  <a:gd name="T53" fmla="*/ 64 h 105"/>
                  <a:gd name="T54" fmla="*/ 122 w 160"/>
                  <a:gd name="T55" fmla="*/ 64 h 105"/>
                  <a:gd name="T56" fmla="*/ 128 w 160"/>
                  <a:gd name="T57" fmla="*/ 69 h 105"/>
                  <a:gd name="T58" fmla="*/ 154 w 160"/>
                  <a:gd name="T59" fmla="*/ 92 h 105"/>
                  <a:gd name="T60" fmla="*/ 157 w 160"/>
                  <a:gd name="T61" fmla="*/ 95 h 105"/>
                  <a:gd name="T62" fmla="*/ 158 w 160"/>
                  <a:gd name="T63" fmla="*/ 103 h 105"/>
                  <a:gd name="T64" fmla="*/ 152 w 160"/>
                  <a:gd name="T65" fmla="*/ 104 h 105"/>
                  <a:gd name="T66" fmla="*/ 150 w 160"/>
                  <a:gd name="T67" fmla="*/ 103 h 105"/>
                  <a:gd name="T68" fmla="*/ 127 w 160"/>
                  <a:gd name="T69" fmla="*/ 83 h 105"/>
                  <a:gd name="T70" fmla="*/ 121 w 160"/>
                  <a:gd name="T71" fmla="*/ 78 h 105"/>
                  <a:gd name="T72" fmla="*/ 120 w 160"/>
                  <a:gd name="T73" fmla="*/ 78 h 105"/>
                  <a:gd name="T74" fmla="*/ 100 w 160"/>
                  <a:gd name="T75" fmla="*/ 61 h 105"/>
                  <a:gd name="T76" fmla="*/ 98 w 160"/>
                  <a:gd name="T77" fmla="*/ 59 h 105"/>
                  <a:gd name="T78" fmla="*/ 94 w 160"/>
                  <a:gd name="T79" fmla="*/ 55 h 105"/>
                  <a:gd name="T80" fmla="*/ 88 w 160"/>
                  <a:gd name="T81" fmla="*/ 50 h 105"/>
                  <a:gd name="T82" fmla="*/ 79 w 160"/>
                  <a:gd name="T83" fmla="*/ 42 h 105"/>
                  <a:gd name="T84" fmla="*/ 73 w 160"/>
                  <a:gd name="T85" fmla="*/ 48 h 105"/>
                  <a:gd name="T86" fmla="*/ 66 w 160"/>
                  <a:gd name="T87" fmla="*/ 54 h 105"/>
                  <a:gd name="T88" fmla="*/ 64 w 160"/>
                  <a:gd name="T89" fmla="*/ 56 h 105"/>
                  <a:gd name="T90" fmla="*/ 63 w 160"/>
                  <a:gd name="T91" fmla="*/ 57 h 105"/>
                  <a:gd name="T92" fmla="*/ 55 w 160"/>
                  <a:gd name="T93" fmla="*/ 57 h 105"/>
                  <a:gd name="T94" fmla="*/ 53 w 160"/>
                  <a:gd name="T95" fmla="*/ 55 h 105"/>
                  <a:gd name="T96" fmla="*/ 45 w 160"/>
                  <a:gd name="T97" fmla="*/ 48 h 105"/>
                  <a:gd name="T98" fmla="*/ 39 w 160"/>
                  <a:gd name="T99" fmla="*/ 42 h 105"/>
                  <a:gd name="T100" fmla="*/ 31 w 160"/>
                  <a:gd name="T101" fmla="*/ 35 h 105"/>
                  <a:gd name="T102" fmla="*/ 13 w 160"/>
                  <a:gd name="T103" fmla="*/ 18 h 105"/>
                  <a:gd name="T104" fmla="*/ 13 w 160"/>
                  <a:gd name="T105" fmla="*/ 18 h 105"/>
                  <a:gd name="T106" fmla="*/ 12 w 160"/>
                  <a:gd name="T107" fmla="*/ 30 h 105"/>
                  <a:gd name="T108" fmla="*/ 6 w 160"/>
                  <a:gd name="T109" fmla="*/ 36 h 105"/>
                  <a:gd name="T110" fmla="*/ 1 w 160"/>
                  <a:gd name="T111" fmla="*/ 30 h 105"/>
                  <a:gd name="T112" fmla="*/ 2 w 160"/>
                  <a:gd name="T113" fmla="*/ 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" h="105">
                    <a:moveTo>
                      <a:pt x="2" y="5"/>
                    </a:moveTo>
                    <a:cubicBezTo>
                      <a:pt x="2" y="4"/>
                      <a:pt x="3" y="2"/>
                      <a:pt x="4" y="1"/>
                    </a:cubicBezTo>
                    <a:cubicBezTo>
                      <a:pt x="5" y="0"/>
                      <a:pt x="7" y="0"/>
                      <a:pt x="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2"/>
                      <a:pt x="35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3"/>
                      <a:pt x="39" y="5"/>
                      <a:pt x="39" y="8"/>
                    </a:cubicBezTo>
                    <a:cubicBezTo>
                      <a:pt x="39" y="10"/>
                      <a:pt x="37" y="12"/>
                      <a:pt x="35" y="13"/>
                    </a:cubicBezTo>
                    <a:cubicBezTo>
                      <a:pt x="35" y="13"/>
                      <a:pt x="34" y="13"/>
                      <a:pt x="33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7" y="29"/>
                      <a:pt x="81" y="29"/>
                      <a:pt x="83" y="31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54" y="92"/>
                      <a:pt x="154" y="92"/>
                      <a:pt x="154" y="92"/>
                    </a:cubicBezTo>
                    <a:cubicBezTo>
                      <a:pt x="157" y="95"/>
                      <a:pt x="157" y="95"/>
                      <a:pt x="157" y="95"/>
                    </a:cubicBezTo>
                    <a:cubicBezTo>
                      <a:pt x="160" y="97"/>
                      <a:pt x="160" y="100"/>
                      <a:pt x="158" y="103"/>
                    </a:cubicBezTo>
                    <a:cubicBezTo>
                      <a:pt x="156" y="104"/>
                      <a:pt x="154" y="105"/>
                      <a:pt x="152" y="104"/>
                    </a:cubicBezTo>
                    <a:cubicBezTo>
                      <a:pt x="151" y="104"/>
                      <a:pt x="150" y="104"/>
                      <a:pt x="150" y="103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21" y="78"/>
                      <a:pt x="121" y="78"/>
                      <a:pt x="121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4" y="55"/>
                      <a:pt x="94" y="55"/>
                      <a:pt x="94" y="55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1" y="59"/>
                      <a:pt x="57" y="59"/>
                      <a:pt x="55" y="57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4"/>
                      <a:pt x="9" y="36"/>
                      <a:pt x="6" y="36"/>
                    </a:cubicBezTo>
                    <a:cubicBezTo>
                      <a:pt x="3" y="35"/>
                      <a:pt x="0" y="33"/>
                      <a:pt x="1" y="30"/>
                    </a:cubicBez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8" name="Freeform 64"/>
              <p:cNvSpPr/>
              <p:nvPr/>
            </p:nvSpPr>
            <p:spPr bwMode="auto">
              <a:xfrm>
                <a:off x="1963" y="3107"/>
                <a:ext cx="192" cy="115"/>
              </a:xfrm>
              <a:custGeom>
                <a:avLst/>
                <a:gdLst>
                  <a:gd name="T0" fmla="*/ 0 w 192"/>
                  <a:gd name="T1" fmla="*/ 115 h 115"/>
                  <a:gd name="T2" fmla="*/ 192 w 192"/>
                  <a:gd name="T3" fmla="*/ 115 h 115"/>
                  <a:gd name="T4" fmla="*/ 107 w 192"/>
                  <a:gd name="T5" fmla="*/ 58 h 115"/>
                  <a:gd name="T6" fmla="*/ 79 w 192"/>
                  <a:gd name="T7" fmla="*/ 67 h 115"/>
                  <a:gd name="T8" fmla="*/ 0 w 192"/>
                  <a:gd name="T9" fmla="*/ 0 h 115"/>
                  <a:gd name="T10" fmla="*/ 0 w 192"/>
                  <a:gd name="T1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2" h="115">
                    <a:moveTo>
                      <a:pt x="0" y="115"/>
                    </a:moveTo>
                    <a:lnTo>
                      <a:pt x="192" y="115"/>
                    </a:lnTo>
                    <a:lnTo>
                      <a:pt x="107" y="58"/>
                    </a:lnTo>
                    <a:lnTo>
                      <a:pt x="79" y="6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9" name="Freeform 65"/>
              <p:cNvSpPr/>
              <p:nvPr/>
            </p:nvSpPr>
            <p:spPr bwMode="auto">
              <a:xfrm>
                <a:off x="2062" y="1853"/>
                <a:ext cx="259" cy="172"/>
              </a:xfrm>
              <a:custGeom>
                <a:avLst/>
                <a:gdLst>
                  <a:gd name="T0" fmla="*/ 2 w 178"/>
                  <a:gd name="T1" fmla="*/ 6 h 118"/>
                  <a:gd name="T2" fmla="*/ 4 w 178"/>
                  <a:gd name="T3" fmla="*/ 1 h 118"/>
                  <a:gd name="T4" fmla="*/ 8 w 178"/>
                  <a:gd name="T5" fmla="*/ 0 h 118"/>
                  <a:gd name="T6" fmla="*/ 15 w 178"/>
                  <a:gd name="T7" fmla="*/ 0 h 118"/>
                  <a:gd name="T8" fmla="*/ 37 w 178"/>
                  <a:gd name="T9" fmla="*/ 2 h 118"/>
                  <a:gd name="T10" fmla="*/ 40 w 178"/>
                  <a:gd name="T11" fmla="*/ 2 h 118"/>
                  <a:gd name="T12" fmla="*/ 40 w 178"/>
                  <a:gd name="T13" fmla="*/ 3 h 118"/>
                  <a:gd name="T14" fmla="*/ 43 w 178"/>
                  <a:gd name="T15" fmla="*/ 9 h 118"/>
                  <a:gd name="T16" fmla="*/ 39 w 178"/>
                  <a:gd name="T17" fmla="*/ 14 h 118"/>
                  <a:gd name="T18" fmla="*/ 37 w 178"/>
                  <a:gd name="T19" fmla="*/ 14 h 118"/>
                  <a:gd name="T20" fmla="*/ 29 w 178"/>
                  <a:gd name="T21" fmla="*/ 14 h 118"/>
                  <a:gd name="T22" fmla="*/ 25 w 178"/>
                  <a:gd name="T23" fmla="*/ 14 h 118"/>
                  <a:gd name="T24" fmla="*/ 32 w 178"/>
                  <a:gd name="T25" fmla="*/ 19 h 118"/>
                  <a:gd name="T26" fmla="*/ 44 w 178"/>
                  <a:gd name="T27" fmla="*/ 31 h 118"/>
                  <a:gd name="T28" fmla="*/ 51 w 178"/>
                  <a:gd name="T29" fmla="*/ 38 h 118"/>
                  <a:gd name="T30" fmla="*/ 60 w 178"/>
                  <a:gd name="T31" fmla="*/ 46 h 118"/>
                  <a:gd name="T32" fmla="*/ 65 w 178"/>
                  <a:gd name="T33" fmla="*/ 51 h 118"/>
                  <a:gd name="T34" fmla="*/ 72 w 178"/>
                  <a:gd name="T35" fmla="*/ 45 h 118"/>
                  <a:gd name="T36" fmla="*/ 75 w 178"/>
                  <a:gd name="T37" fmla="*/ 43 h 118"/>
                  <a:gd name="T38" fmla="*/ 82 w 178"/>
                  <a:gd name="T39" fmla="*/ 36 h 118"/>
                  <a:gd name="T40" fmla="*/ 84 w 178"/>
                  <a:gd name="T41" fmla="*/ 34 h 118"/>
                  <a:gd name="T42" fmla="*/ 92 w 178"/>
                  <a:gd name="T43" fmla="*/ 34 h 118"/>
                  <a:gd name="T44" fmla="*/ 99 w 178"/>
                  <a:gd name="T45" fmla="*/ 40 h 118"/>
                  <a:gd name="T46" fmla="*/ 106 w 178"/>
                  <a:gd name="T47" fmla="*/ 46 h 118"/>
                  <a:gd name="T48" fmla="*/ 110 w 178"/>
                  <a:gd name="T49" fmla="*/ 50 h 118"/>
                  <a:gd name="T50" fmla="*/ 113 w 178"/>
                  <a:gd name="T51" fmla="*/ 52 h 118"/>
                  <a:gd name="T52" fmla="*/ 135 w 178"/>
                  <a:gd name="T53" fmla="*/ 71 h 118"/>
                  <a:gd name="T54" fmla="*/ 136 w 178"/>
                  <a:gd name="T55" fmla="*/ 72 h 118"/>
                  <a:gd name="T56" fmla="*/ 143 w 178"/>
                  <a:gd name="T57" fmla="*/ 78 h 118"/>
                  <a:gd name="T58" fmla="*/ 172 w 178"/>
                  <a:gd name="T59" fmla="*/ 103 h 118"/>
                  <a:gd name="T60" fmla="*/ 176 w 178"/>
                  <a:gd name="T61" fmla="*/ 106 h 118"/>
                  <a:gd name="T62" fmla="*/ 176 w 178"/>
                  <a:gd name="T63" fmla="*/ 115 h 118"/>
                  <a:gd name="T64" fmla="*/ 170 w 178"/>
                  <a:gd name="T65" fmla="*/ 117 h 118"/>
                  <a:gd name="T66" fmla="*/ 167 w 178"/>
                  <a:gd name="T67" fmla="*/ 116 h 118"/>
                  <a:gd name="T68" fmla="*/ 141 w 178"/>
                  <a:gd name="T69" fmla="*/ 94 h 118"/>
                  <a:gd name="T70" fmla="*/ 135 w 178"/>
                  <a:gd name="T71" fmla="*/ 88 h 118"/>
                  <a:gd name="T72" fmla="*/ 134 w 178"/>
                  <a:gd name="T73" fmla="*/ 87 h 118"/>
                  <a:gd name="T74" fmla="*/ 112 w 178"/>
                  <a:gd name="T75" fmla="*/ 68 h 118"/>
                  <a:gd name="T76" fmla="*/ 109 w 178"/>
                  <a:gd name="T77" fmla="*/ 66 h 118"/>
                  <a:gd name="T78" fmla="*/ 105 w 178"/>
                  <a:gd name="T79" fmla="*/ 62 h 118"/>
                  <a:gd name="T80" fmla="*/ 98 w 178"/>
                  <a:gd name="T81" fmla="*/ 56 h 118"/>
                  <a:gd name="T82" fmla="*/ 88 w 178"/>
                  <a:gd name="T83" fmla="*/ 47 h 118"/>
                  <a:gd name="T84" fmla="*/ 81 w 178"/>
                  <a:gd name="T85" fmla="*/ 54 h 118"/>
                  <a:gd name="T86" fmla="*/ 73 w 178"/>
                  <a:gd name="T87" fmla="*/ 60 h 118"/>
                  <a:gd name="T88" fmla="*/ 71 w 178"/>
                  <a:gd name="T89" fmla="*/ 63 h 118"/>
                  <a:gd name="T90" fmla="*/ 69 w 178"/>
                  <a:gd name="T91" fmla="*/ 64 h 118"/>
                  <a:gd name="T92" fmla="*/ 61 w 178"/>
                  <a:gd name="T93" fmla="*/ 64 h 118"/>
                  <a:gd name="T94" fmla="*/ 59 w 178"/>
                  <a:gd name="T95" fmla="*/ 62 h 118"/>
                  <a:gd name="T96" fmla="*/ 50 w 178"/>
                  <a:gd name="T97" fmla="*/ 54 h 118"/>
                  <a:gd name="T98" fmla="*/ 43 w 178"/>
                  <a:gd name="T99" fmla="*/ 47 h 118"/>
                  <a:gd name="T100" fmla="*/ 34 w 178"/>
                  <a:gd name="T101" fmla="*/ 39 h 118"/>
                  <a:gd name="T102" fmla="*/ 14 w 178"/>
                  <a:gd name="T103" fmla="*/ 20 h 118"/>
                  <a:gd name="T104" fmla="*/ 13 w 178"/>
                  <a:gd name="T105" fmla="*/ 20 h 118"/>
                  <a:gd name="T106" fmla="*/ 12 w 178"/>
                  <a:gd name="T107" fmla="*/ 34 h 118"/>
                  <a:gd name="T108" fmla="*/ 6 w 178"/>
                  <a:gd name="T109" fmla="*/ 40 h 118"/>
                  <a:gd name="T110" fmla="*/ 0 w 178"/>
                  <a:gd name="T111" fmla="*/ 33 h 118"/>
                  <a:gd name="T112" fmla="*/ 2 w 178"/>
                  <a:gd name="T113" fmla="*/ 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8" h="118">
                    <a:moveTo>
                      <a:pt x="2" y="6"/>
                    </a:moveTo>
                    <a:cubicBezTo>
                      <a:pt x="2" y="4"/>
                      <a:pt x="3" y="2"/>
                      <a:pt x="4" y="1"/>
                    </a:cubicBezTo>
                    <a:cubicBezTo>
                      <a:pt x="5" y="0"/>
                      <a:pt x="7" y="0"/>
                      <a:pt x="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8" y="2"/>
                      <a:pt x="39" y="2"/>
                      <a:pt x="40" y="2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2" y="4"/>
                      <a:pt x="43" y="6"/>
                      <a:pt x="43" y="9"/>
                    </a:cubicBezTo>
                    <a:cubicBezTo>
                      <a:pt x="43" y="11"/>
                      <a:pt x="41" y="13"/>
                      <a:pt x="39" y="14"/>
                    </a:cubicBezTo>
                    <a:cubicBezTo>
                      <a:pt x="38" y="14"/>
                      <a:pt x="37" y="14"/>
                      <a:pt x="37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5" y="51"/>
                      <a:pt x="65" y="51"/>
                      <a:pt x="65" y="51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6" y="32"/>
                      <a:pt x="90" y="32"/>
                      <a:pt x="92" y="34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10" y="50"/>
                      <a:pt x="110" y="50"/>
                      <a:pt x="110" y="50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35" y="71"/>
                      <a:pt x="135" y="71"/>
                      <a:pt x="135" y="71"/>
                    </a:cubicBezTo>
                    <a:cubicBezTo>
                      <a:pt x="136" y="72"/>
                      <a:pt x="136" y="72"/>
                      <a:pt x="136" y="72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72" y="103"/>
                      <a:pt x="172" y="103"/>
                      <a:pt x="172" y="103"/>
                    </a:cubicBezTo>
                    <a:cubicBezTo>
                      <a:pt x="176" y="106"/>
                      <a:pt x="176" y="106"/>
                      <a:pt x="176" y="106"/>
                    </a:cubicBezTo>
                    <a:cubicBezTo>
                      <a:pt x="178" y="108"/>
                      <a:pt x="178" y="112"/>
                      <a:pt x="176" y="115"/>
                    </a:cubicBezTo>
                    <a:cubicBezTo>
                      <a:pt x="175" y="117"/>
                      <a:pt x="172" y="118"/>
                      <a:pt x="170" y="117"/>
                    </a:cubicBezTo>
                    <a:cubicBezTo>
                      <a:pt x="169" y="117"/>
                      <a:pt x="168" y="116"/>
                      <a:pt x="167" y="116"/>
                    </a:cubicBezTo>
                    <a:cubicBezTo>
                      <a:pt x="141" y="94"/>
                      <a:pt x="141" y="94"/>
                      <a:pt x="141" y="94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7" y="66"/>
                      <a:pt x="63" y="66"/>
                      <a:pt x="61" y="64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8"/>
                      <a:pt x="9" y="40"/>
                      <a:pt x="6" y="40"/>
                    </a:cubicBezTo>
                    <a:cubicBezTo>
                      <a:pt x="2" y="40"/>
                      <a:pt x="0" y="37"/>
                      <a:pt x="0" y="33"/>
                    </a:cubicBezTo>
                    <a:lnTo>
                      <a:pt x="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0" name="Freeform 66"/>
              <p:cNvSpPr/>
              <p:nvPr/>
            </p:nvSpPr>
            <p:spPr bwMode="auto">
              <a:xfrm>
                <a:off x="2074" y="1901"/>
                <a:ext cx="215" cy="130"/>
              </a:xfrm>
              <a:custGeom>
                <a:avLst/>
                <a:gdLst>
                  <a:gd name="T0" fmla="*/ 0 w 215"/>
                  <a:gd name="T1" fmla="*/ 130 h 130"/>
                  <a:gd name="T2" fmla="*/ 215 w 215"/>
                  <a:gd name="T3" fmla="*/ 130 h 130"/>
                  <a:gd name="T4" fmla="*/ 121 w 215"/>
                  <a:gd name="T5" fmla="*/ 64 h 130"/>
                  <a:gd name="T6" fmla="*/ 87 w 215"/>
                  <a:gd name="T7" fmla="*/ 74 h 130"/>
                  <a:gd name="T8" fmla="*/ 0 w 215"/>
                  <a:gd name="T9" fmla="*/ 0 h 130"/>
                  <a:gd name="T10" fmla="*/ 0 w 215"/>
                  <a:gd name="T11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" h="130">
                    <a:moveTo>
                      <a:pt x="0" y="130"/>
                    </a:moveTo>
                    <a:lnTo>
                      <a:pt x="215" y="130"/>
                    </a:lnTo>
                    <a:lnTo>
                      <a:pt x="121" y="64"/>
                    </a:lnTo>
                    <a:lnTo>
                      <a:pt x="87" y="74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1" name="Freeform 67"/>
              <p:cNvSpPr/>
              <p:nvPr/>
            </p:nvSpPr>
            <p:spPr bwMode="auto">
              <a:xfrm>
                <a:off x="670" y="1382"/>
                <a:ext cx="125" cy="55"/>
              </a:xfrm>
              <a:custGeom>
                <a:avLst/>
                <a:gdLst>
                  <a:gd name="T0" fmla="*/ 86 w 86"/>
                  <a:gd name="T1" fmla="*/ 30 h 38"/>
                  <a:gd name="T2" fmla="*/ 78 w 86"/>
                  <a:gd name="T3" fmla="*/ 38 h 38"/>
                  <a:gd name="T4" fmla="*/ 8 w 86"/>
                  <a:gd name="T5" fmla="*/ 38 h 38"/>
                  <a:gd name="T6" fmla="*/ 0 w 86"/>
                  <a:gd name="T7" fmla="*/ 30 h 38"/>
                  <a:gd name="T8" fmla="*/ 0 w 86"/>
                  <a:gd name="T9" fmla="*/ 8 h 38"/>
                  <a:gd name="T10" fmla="*/ 8 w 86"/>
                  <a:gd name="T11" fmla="*/ 0 h 38"/>
                  <a:gd name="T12" fmla="*/ 78 w 86"/>
                  <a:gd name="T13" fmla="*/ 0 h 38"/>
                  <a:gd name="T14" fmla="*/ 86 w 86"/>
                  <a:gd name="T15" fmla="*/ 8 h 38"/>
                  <a:gd name="T16" fmla="*/ 86 w 86"/>
                  <a:gd name="T17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38">
                    <a:moveTo>
                      <a:pt x="86" y="30"/>
                    </a:moveTo>
                    <a:cubicBezTo>
                      <a:pt x="86" y="35"/>
                      <a:pt x="82" y="38"/>
                      <a:pt x="7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4" y="38"/>
                      <a:pt x="0" y="35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2" y="0"/>
                      <a:pt x="86" y="3"/>
                      <a:pt x="86" y="8"/>
                    </a:cubicBezTo>
                    <a:lnTo>
                      <a:pt x="8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2" name="Freeform 68"/>
              <p:cNvSpPr/>
              <p:nvPr/>
            </p:nvSpPr>
            <p:spPr bwMode="auto">
              <a:xfrm>
                <a:off x="718" y="1424"/>
                <a:ext cx="29" cy="125"/>
              </a:xfrm>
              <a:custGeom>
                <a:avLst/>
                <a:gdLst>
                  <a:gd name="T0" fmla="*/ 4 w 20"/>
                  <a:gd name="T1" fmla="*/ 86 h 86"/>
                  <a:gd name="T2" fmla="*/ 0 w 20"/>
                  <a:gd name="T3" fmla="*/ 78 h 86"/>
                  <a:gd name="T4" fmla="*/ 0 w 20"/>
                  <a:gd name="T5" fmla="*/ 8 h 86"/>
                  <a:gd name="T6" fmla="*/ 4 w 20"/>
                  <a:gd name="T7" fmla="*/ 0 h 86"/>
                  <a:gd name="T8" fmla="*/ 16 w 20"/>
                  <a:gd name="T9" fmla="*/ 0 h 86"/>
                  <a:gd name="T10" fmla="*/ 20 w 20"/>
                  <a:gd name="T11" fmla="*/ 8 h 86"/>
                  <a:gd name="T12" fmla="*/ 20 w 20"/>
                  <a:gd name="T13" fmla="*/ 78 h 86"/>
                  <a:gd name="T14" fmla="*/ 16 w 20"/>
                  <a:gd name="T15" fmla="*/ 86 h 86"/>
                  <a:gd name="T16" fmla="*/ 4 w 20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86">
                    <a:moveTo>
                      <a:pt x="4" y="86"/>
                    </a:moveTo>
                    <a:cubicBezTo>
                      <a:pt x="2" y="86"/>
                      <a:pt x="0" y="82"/>
                      <a:pt x="0" y="7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4"/>
                      <a:pt x="20" y="8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82"/>
                      <a:pt x="18" y="86"/>
                      <a:pt x="16" y="86"/>
                    </a:cubicBezTo>
                    <a:lnTo>
                      <a:pt x="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3" name="Freeform 69"/>
              <p:cNvSpPr/>
              <p:nvPr/>
            </p:nvSpPr>
            <p:spPr bwMode="auto">
              <a:xfrm>
                <a:off x="2426" y="2381"/>
                <a:ext cx="90" cy="41"/>
              </a:xfrm>
              <a:custGeom>
                <a:avLst/>
                <a:gdLst>
                  <a:gd name="T0" fmla="*/ 62 w 62"/>
                  <a:gd name="T1" fmla="*/ 22 h 28"/>
                  <a:gd name="T2" fmla="*/ 56 w 62"/>
                  <a:gd name="T3" fmla="*/ 28 h 28"/>
                  <a:gd name="T4" fmla="*/ 6 w 62"/>
                  <a:gd name="T5" fmla="*/ 28 h 28"/>
                  <a:gd name="T6" fmla="*/ 0 w 62"/>
                  <a:gd name="T7" fmla="*/ 22 h 28"/>
                  <a:gd name="T8" fmla="*/ 0 w 62"/>
                  <a:gd name="T9" fmla="*/ 5 h 28"/>
                  <a:gd name="T10" fmla="*/ 6 w 62"/>
                  <a:gd name="T11" fmla="*/ 0 h 28"/>
                  <a:gd name="T12" fmla="*/ 56 w 62"/>
                  <a:gd name="T13" fmla="*/ 0 h 28"/>
                  <a:gd name="T14" fmla="*/ 62 w 62"/>
                  <a:gd name="T15" fmla="*/ 5 h 28"/>
                  <a:gd name="T16" fmla="*/ 62 w 62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28">
                    <a:moveTo>
                      <a:pt x="62" y="22"/>
                    </a:moveTo>
                    <a:cubicBezTo>
                      <a:pt x="62" y="25"/>
                      <a:pt x="59" y="28"/>
                      <a:pt x="5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2" y="28"/>
                      <a:pt x="0" y="25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9" y="0"/>
                      <a:pt x="62" y="2"/>
                      <a:pt x="62" y="5"/>
                    </a:cubicBezTo>
                    <a:lnTo>
                      <a:pt x="6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4" name="Freeform 70"/>
              <p:cNvSpPr/>
              <p:nvPr/>
            </p:nvSpPr>
            <p:spPr bwMode="auto">
              <a:xfrm>
                <a:off x="2461" y="2412"/>
                <a:ext cx="20" cy="90"/>
              </a:xfrm>
              <a:custGeom>
                <a:avLst/>
                <a:gdLst>
                  <a:gd name="T0" fmla="*/ 3 w 14"/>
                  <a:gd name="T1" fmla="*/ 62 h 62"/>
                  <a:gd name="T2" fmla="*/ 0 w 14"/>
                  <a:gd name="T3" fmla="*/ 56 h 62"/>
                  <a:gd name="T4" fmla="*/ 0 w 14"/>
                  <a:gd name="T5" fmla="*/ 6 h 62"/>
                  <a:gd name="T6" fmla="*/ 3 w 14"/>
                  <a:gd name="T7" fmla="*/ 0 h 62"/>
                  <a:gd name="T8" fmla="*/ 11 w 14"/>
                  <a:gd name="T9" fmla="*/ 0 h 62"/>
                  <a:gd name="T10" fmla="*/ 14 w 14"/>
                  <a:gd name="T11" fmla="*/ 6 h 62"/>
                  <a:gd name="T12" fmla="*/ 14 w 14"/>
                  <a:gd name="T13" fmla="*/ 56 h 62"/>
                  <a:gd name="T14" fmla="*/ 11 w 14"/>
                  <a:gd name="T15" fmla="*/ 62 h 62"/>
                  <a:gd name="T16" fmla="*/ 3 w 14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62">
                    <a:moveTo>
                      <a:pt x="3" y="62"/>
                    </a:moveTo>
                    <a:cubicBezTo>
                      <a:pt x="1" y="62"/>
                      <a:pt x="0" y="59"/>
                      <a:pt x="0" y="5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4" y="3"/>
                      <a:pt x="14" y="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9"/>
                      <a:pt x="12" y="62"/>
                      <a:pt x="11" y="62"/>
                    </a:cubicBezTo>
                    <a:lnTo>
                      <a:pt x="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5" name="Freeform 71"/>
              <p:cNvSpPr/>
              <p:nvPr/>
            </p:nvSpPr>
            <p:spPr bwMode="auto">
              <a:xfrm>
                <a:off x="2006" y="678"/>
                <a:ext cx="136" cy="61"/>
              </a:xfrm>
              <a:custGeom>
                <a:avLst/>
                <a:gdLst>
                  <a:gd name="T0" fmla="*/ 94 w 94"/>
                  <a:gd name="T1" fmla="*/ 33 h 42"/>
                  <a:gd name="T2" fmla="*/ 85 w 94"/>
                  <a:gd name="T3" fmla="*/ 42 h 42"/>
                  <a:gd name="T4" fmla="*/ 9 w 94"/>
                  <a:gd name="T5" fmla="*/ 42 h 42"/>
                  <a:gd name="T6" fmla="*/ 0 w 94"/>
                  <a:gd name="T7" fmla="*/ 33 h 42"/>
                  <a:gd name="T8" fmla="*/ 0 w 94"/>
                  <a:gd name="T9" fmla="*/ 9 h 42"/>
                  <a:gd name="T10" fmla="*/ 9 w 94"/>
                  <a:gd name="T11" fmla="*/ 0 h 42"/>
                  <a:gd name="T12" fmla="*/ 85 w 94"/>
                  <a:gd name="T13" fmla="*/ 0 h 42"/>
                  <a:gd name="T14" fmla="*/ 94 w 94"/>
                  <a:gd name="T15" fmla="*/ 9 h 42"/>
                  <a:gd name="T16" fmla="*/ 94 w 94"/>
                  <a:gd name="T17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42">
                    <a:moveTo>
                      <a:pt x="94" y="33"/>
                    </a:moveTo>
                    <a:cubicBezTo>
                      <a:pt x="94" y="38"/>
                      <a:pt x="90" y="42"/>
                      <a:pt x="85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4" y="42"/>
                      <a:pt x="0" y="38"/>
                      <a:pt x="0" y="3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90" y="0"/>
                      <a:pt x="94" y="4"/>
                      <a:pt x="94" y="9"/>
                    </a:cubicBezTo>
                    <a:lnTo>
                      <a:pt x="9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6" name="Freeform 72"/>
              <p:cNvSpPr/>
              <p:nvPr/>
            </p:nvSpPr>
            <p:spPr bwMode="auto">
              <a:xfrm>
                <a:off x="2059" y="725"/>
                <a:ext cx="31" cy="136"/>
              </a:xfrm>
              <a:custGeom>
                <a:avLst/>
                <a:gdLst>
                  <a:gd name="T0" fmla="*/ 4 w 21"/>
                  <a:gd name="T1" fmla="*/ 94 h 94"/>
                  <a:gd name="T2" fmla="*/ 0 w 21"/>
                  <a:gd name="T3" fmla="*/ 85 h 94"/>
                  <a:gd name="T4" fmla="*/ 0 w 21"/>
                  <a:gd name="T5" fmla="*/ 9 h 94"/>
                  <a:gd name="T6" fmla="*/ 4 w 21"/>
                  <a:gd name="T7" fmla="*/ 0 h 94"/>
                  <a:gd name="T8" fmla="*/ 16 w 21"/>
                  <a:gd name="T9" fmla="*/ 0 h 94"/>
                  <a:gd name="T10" fmla="*/ 21 w 21"/>
                  <a:gd name="T11" fmla="*/ 9 h 94"/>
                  <a:gd name="T12" fmla="*/ 21 w 21"/>
                  <a:gd name="T13" fmla="*/ 85 h 94"/>
                  <a:gd name="T14" fmla="*/ 16 w 21"/>
                  <a:gd name="T15" fmla="*/ 94 h 94"/>
                  <a:gd name="T16" fmla="*/ 4 w 21"/>
                  <a:gd name="T1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94">
                    <a:moveTo>
                      <a:pt x="4" y="94"/>
                    </a:moveTo>
                    <a:cubicBezTo>
                      <a:pt x="1" y="94"/>
                      <a:pt x="0" y="90"/>
                      <a:pt x="0" y="8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1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4"/>
                      <a:pt x="21" y="9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90"/>
                      <a:pt x="19" y="94"/>
                      <a:pt x="16" y="94"/>
                    </a:cubicBezTo>
                    <a:lnTo>
                      <a:pt x="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7" name="Freeform 73"/>
              <p:cNvSpPr>
                <a:spLocks noEditPoints="1"/>
              </p:cNvSpPr>
              <p:nvPr/>
            </p:nvSpPr>
            <p:spPr bwMode="auto">
              <a:xfrm>
                <a:off x="1364" y="597"/>
                <a:ext cx="247" cy="247"/>
              </a:xfrm>
              <a:custGeom>
                <a:avLst/>
                <a:gdLst>
                  <a:gd name="T0" fmla="*/ 1 w 170"/>
                  <a:gd name="T1" fmla="*/ 87 h 170"/>
                  <a:gd name="T2" fmla="*/ 169 w 170"/>
                  <a:gd name="T3" fmla="*/ 83 h 170"/>
                  <a:gd name="T4" fmla="*/ 140 w 170"/>
                  <a:gd name="T5" fmla="*/ 131 h 170"/>
                  <a:gd name="T6" fmla="*/ 125 w 170"/>
                  <a:gd name="T7" fmla="*/ 123 h 170"/>
                  <a:gd name="T8" fmla="*/ 133 w 170"/>
                  <a:gd name="T9" fmla="*/ 139 h 170"/>
                  <a:gd name="T10" fmla="*/ 114 w 170"/>
                  <a:gd name="T11" fmla="*/ 141 h 170"/>
                  <a:gd name="T12" fmla="*/ 107 w 170"/>
                  <a:gd name="T13" fmla="*/ 144 h 170"/>
                  <a:gd name="T14" fmla="*/ 92 w 170"/>
                  <a:gd name="T15" fmla="*/ 156 h 170"/>
                  <a:gd name="T16" fmla="*/ 86 w 170"/>
                  <a:gd name="T17" fmla="*/ 140 h 170"/>
                  <a:gd name="T18" fmla="*/ 81 w 170"/>
                  <a:gd name="T19" fmla="*/ 157 h 170"/>
                  <a:gd name="T20" fmla="*/ 66 w 170"/>
                  <a:gd name="T21" fmla="*/ 145 h 170"/>
                  <a:gd name="T22" fmla="*/ 59 w 170"/>
                  <a:gd name="T23" fmla="*/ 142 h 170"/>
                  <a:gd name="T24" fmla="*/ 40 w 170"/>
                  <a:gd name="T25" fmla="*/ 141 h 170"/>
                  <a:gd name="T26" fmla="*/ 47 w 170"/>
                  <a:gd name="T27" fmla="*/ 125 h 170"/>
                  <a:gd name="T28" fmla="*/ 32 w 170"/>
                  <a:gd name="T29" fmla="*/ 133 h 170"/>
                  <a:gd name="T30" fmla="*/ 29 w 170"/>
                  <a:gd name="T31" fmla="*/ 114 h 170"/>
                  <a:gd name="T32" fmla="*/ 26 w 170"/>
                  <a:gd name="T33" fmla="*/ 107 h 170"/>
                  <a:gd name="T34" fmla="*/ 14 w 170"/>
                  <a:gd name="T35" fmla="*/ 93 h 170"/>
                  <a:gd name="T36" fmla="*/ 30 w 170"/>
                  <a:gd name="T37" fmla="*/ 87 h 170"/>
                  <a:gd name="T38" fmla="*/ 14 w 170"/>
                  <a:gd name="T39" fmla="*/ 81 h 170"/>
                  <a:gd name="T40" fmla="*/ 25 w 170"/>
                  <a:gd name="T41" fmla="*/ 67 h 170"/>
                  <a:gd name="T42" fmla="*/ 28 w 170"/>
                  <a:gd name="T43" fmla="*/ 60 h 170"/>
                  <a:gd name="T44" fmla="*/ 30 w 170"/>
                  <a:gd name="T45" fmla="*/ 40 h 170"/>
                  <a:gd name="T46" fmla="*/ 45 w 170"/>
                  <a:gd name="T47" fmla="*/ 47 h 170"/>
                  <a:gd name="T48" fmla="*/ 37 w 170"/>
                  <a:gd name="T49" fmla="*/ 32 h 170"/>
                  <a:gd name="T50" fmla="*/ 56 w 170"/>
                  <a:gd name="T51" fmla="*/ 30 h 170"/>
                  <a:gd name="T52" fmla="*/ 63 w 170"/>
                  <a:gd name="T53" fmla="*/ 27 h 170"/>
                  <a:gd name="T54" fmla="*/ 78 w 170"/>
                  <a:gd name="T55" fmla="*/ 14 h 170"/>
                  <a:gd name="T56" fmla="*/ 84 w 170"/>
                  <a:gd name="T57" fmla="*/ 30 h 170"/>
                  <a:gd name="T58" fmla="*/ 89 w 170"/>
                  <a:gd name="T59" fmla="*/ 14 h 170"/>
                  <a:gd name="T60" fmla="*/ 104 w 170"/>
                  <a:gd name="T61" fmla="*/ 26 h 170"/>
                  <a:gd name="T62" fmla="*/ 111 w 170"/>
                  <a:gd name="T63" fmla="*/ 29 h 170"/>
                  <a:gd name="T64" fmla="*/ 130 w 170"/>
                  <a:gd name="T65" fmla="*/ 30 h 170"/>
                  <a:gd name="T66" fmla="*/ 123 w 170"/>
                  <a:gd name="T67" fmla="*/ 46 h 170"/>
                  <a:gd name="T68" fmla="*/ 138 w 170"/>
                  <a:gd name="T69" fmla="*/ 38 h 170"/>
                  <a:gd name="T70" fmla="*/ 141 w 170"/>
                  <a:gd name="T71" fmla="*/ 57 h 170"/>
                  <a:gd name="T72" fmla="*/ 144 w 170"/>
                  <a:gd name="T73" fmla="*/ 65 h 170"/>
                  <a:gd name="T74" fmla="*/ 156 w 170"/>
                  <a:gd name="T75" fmla="*/ 78 h 170"/>
                  <a:gd name="T76" fmla="*/ 140 w 170"/>
                  <a:gd name="T77" fmla="*/ 84 h 170"/>
                  <a:gd name="T78" fmla="*/ 157 w 170"/>
                  <a:gd name="T79" fmla="*/ 89 h 170"/>
                  <a:gd name="T80" fmla="*/ 145 w 170"/>
                  <a:gd name="T81" fmla="*/ 104 h 170"/>
                  <a:gd name="T82" fmla="*/ 142 w 170"/>
                  <a:gd name="T83" fmla="*/ 112 h 170"/>
                  <a:gd name="T84" fmla="*/ 140 w 170"/>
                  <a:gd name="T85" fmla="*/ 131 h 170"/>
                  <a:gd name="T86" fmla="*/ 85 w 170"/>
                  <a:gd name="T87" fmla="*/ 97 h 170"/>
                  <a:gd name="T88" fmla="*/ 81 w 170"/>
                  <a:gd name="T89" fmla="*/ 73 h 170"/>
                  <a:gd name="T90" fmla="*/ 84 w 170"/>
                  <a:gd name="T91" fmla="*/ 35 h 170"/>
                  <a:gd name="T92" fmla="*/ 89 w 170"/>
                  <a:gd name="T93" fmla="*/ 73 h 170"/>
                  <a:gd name="T94" fmla="*/ 85 w 170"/>
                  <a:gd name="T95" fmla="*/ 103 h 170"/>
                  <a:gd name="T96" fmla="*/ 92 w 170"/>
                  <a:gd name="T97" fmla="*/ 126 h 170"/>
                  <a:gd name="T98" fmla="*/ 79 w 170"/>
                  <a:gd name="T99" fmla="*/ 127 h 170"/>
                  <a:gd name="T100" fmla="*/ 85 w 170"/>
                  <a:gd name="T101" fmla="*/ 10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170">
                    <a:moveTo>
                      <a:pt x="83" y="1"/>
                    </a:moveTo>
                    <a:cubicBezTo>
                      <a:pt x="37" y="2"/>
                      <a:pt x="0" y="41"/>
                      <a:pt x="1" y="87"/>
                    </a:cubicBezTo>
                    <a:cubicBezTo>
                      <a:pt x="2" y="134"/>
                      <a:pt x="40" y="170"/>
                      <a:pt x="87" y="169"/>
                    </a:cubicBezTo>
                    <a:cubicBezTo>
                      <a:pt x="133" y="168"/>
                      <a:pt x="170" y="130"/>
                      <a:pt x="169" y="83"/>
                    </a:cubicBezTo>
                    <a:cubicBezTo>
                      <a:pt x="168" y="37"/>
                      <a:pt x="130" y="0"/>
                      <a:pt x="83" y="1"/>
                    </a:cubicBezTo>
                    <a:close/>
                    <a:moveTo>
                      <a:pt x="140" y="131"/>
                    </a:moveTo>
                    <a:cubicBezTo>
                      <a:pt x="133" y="123"/>
                      <a:pt x="133" y="123"/>
                      <a:pt x="133" y="123"/>
                    </a:cubicBezTo>
                    <a:cubicBezTo>
                      <a:pt x="131" y="121"/>
                      <a:pt x="127" y="121"/>
                      <a:pt x="125" y="123"/>
                    </a:cubicBezTo>
                    <a:cubicBezTo>
                      <a:pt x="123" y="126"/>
                      <a:pt x="123" y="129"/>
                      <a:pt x="125" y="131"/>
                    </a:cubicBezTo>
                    <a:cubicBezTo>
                      <a:pt x="133" y="139"/>
                      <a:pt x="133" y="139"/>
                      <a:pt x="133" y="139"/>
                    </a:cubicBezTo>
                    <a:cubicBezTo>
                      <a:pt x="128" y="143"/>
                      <a:pt x="123" y="146"/>
                      <a:pt x="117" y="149"/>
                    </a:cubicBezTo>
                    <a:cubicBezTo>
                      <a:pt x="114" y="141"/>
                      <a:pt x="114" y="141"/>
                      <a:pt x="114" y="141"/>
                    </a:cubicBezTo>
                    <a:cubicBezTo>
                      <a:pt x="113" y="139"/>
                      <a:pt x="111" y="138"/>
                      <a:pt x="109" y="139"/>
                    </a:cubicBezTo>
                    <a:cubicBezTo>
                      <a:pt x="107" y="140"/>
                      <a:pt x="106" y="142"/>
                      <a:pt x="107" y="144"/>
                    </a:cubicBezTo>
                    <a:cubicBezTo>
                      <a:pt x="110" y="152"/>
                      <a:pt x="110" y="152"/>
                      <a:pt x="110" y="152"/>
                    </a:cubicBezTo>
                    <a:cubicBezTo>
                      <a:pt x="105" y="154"/>
                      <a:pt x="99" y="156"/>
                      <a:pt x="92" y="156"/>
                    </a:cubicBezTo>
                    <a:cubicBezTo>
                      <a:pt x="92" y="146"/>
                      <a:pt x="92" y="146"/>
                      <a:pt x="92" y="146"/>
                    </a:cubicBezTo>
                    <a:cubicBezTo>
                      <a:pt x="92" y="143"/>
                      <a:pt x="89" y="140"/>
                      <a:pt x="86" y="140"/>
                    </a:cubicBezTo>
                    <a:cubicBezTo>
                      <a:pt x="83" y="141"/>
                      <a:pt x="81" y="143"/>
                      <a:pt x="81" y="146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75" y="156"/>
                      <a:pt x="69" y="155"/>
                      <a:pt x="63" y="153"/>
                    </a:cubicBezTo>
                    <a:cubicBezTo>
                      <a:pt x="66" y="145"/>
                      <a:pt x="66" y="145"/>
                      <a:pt x="66" y="145"/>
                    </a:cubicBezTo>
                    <a:cubicBezTo>
                      <a:pt x="67" y="143"/>
                      <a:pt x="66" y="141"/>
                      <a:pt x="64" y="140"/>
                    </a:cubicBezTo>
                    <a:cubicBezTo>
                      <a:pt x="62" y="139"/>
                      <a:pt x="60" y="140"/>
                      <a:pt x="59" y="142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50" y="148"/>
                      <a:pt x="45" y="145"/>
                      <a:pt x="40" y="141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49" y="131"/>
                      <a:pt x="49" y="127"/>
                      <a:pt x="47" y="125"/>
                    </a:cubicBezTo>
                    <a:cubicBezTo>
                      <a:pt x="45" y="123"/>
                      <a:pt x="41" y="123"/>
                      <a:pt x="39" y="125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27" y="128"/>
                      <a:pt x="24" y="123"/>
                      <a:pt x="21" y="118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1" y="113"/>
                      <a:pt x="32" y="111"/>
                      <a:pt x="31" y="109"/>
                    </a:cubicBezTo>
                    <a:cubicBezTo>
                      <a:pt x="30" y="107"/>
                      <a:pt x="28" y="106"/>
                      <a:pt x="26" y="107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6" y="105"/>
                      <a:pt x="14" y="99"/>
                      <a:pt x="14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7" y="92"/>
                      <a:pt x="30" y="90"/>
                      <a:pt x="30" y="87"/>
                    </a:cubicBezTo>
                    <a:cubicBezTo>
                      <a:pt x="30" y="83"/>
                      <a:pt x="27" y="81"/>
                      <a:pt x="2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75"/>
                      <a:pt x="15" y="69"/>
                      <a:pt x="17" y="64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7" y="68"/>
                      <a:pt x="30" y="67"/>
                      <a:pt x="30" y="65"/>
                    </a:cubicBezTo>
                    <a:cubicBezTo>
                      <a:pt x="31" y="63"/>
                      <a:pt x="30" y="61"/>
                      <a:pt x="28" y="60"/>
                    </a:cubicBezTo>
                    <a:cubicBezTo>
                      <a:pt x="19" y="57"/>
                      <a:pt x="19" y="57"/>
                      <a:pt x="19" y="57"/>
                    </a:cubicBezTo>
                    <a:cubicBezTo>
                      <a:pt x="22" y="51"/>
                      <a:pt x="25" y="45"/>
                      <a:pt x="30" y="40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9" y="50"/>
                      <a:pt x="43" y="50"/>
                      <a:pt x="45" y="47"/>
                    </a:cubicBezTo>
                    <a:cubicBezTo>
                      <a:pt x="47" y="45"/>
                      <a:pt x="47" y="41"/>
                      <a:pt x="45" y="39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42" y="28"/>
                      <a:pt x="47" y="24"/>
                      <a:pt x="52" y="22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7" y="32"/>
                      <a:pt x="59" y="33"/>
                      <a:pt x="61" y="32"/>
                    </a:cubicBezTo>
                    <a:cubicBezTo>
                      <a:pt x="63" y="31"/>
                      <a:pt x="64" y="29"/>
                      <a:pt x="63" y="2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5" y="16"/>
                      <a:pt x="71" y="15"/>
                      <a:pt x="78" y="14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8"/>
                      <a:pt x="81" y="30"/>
                      <a:pt x="84" y="30"/>
                    </a:cubicBezTo>
                    <a:cubicBezTo>
                      <a:pt x="87" y="30"/>
                      <a:pt x="89" y="28"/>
                      <a:pt x="89" y="2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96" y="14"/>
                      <a:pt x="102" y="15"/>
                      <a:pt x="107" y="1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3" y="28"/>
                      <a:pt x="104" y="30"/>
                      <a:pt x="106" y="31"/>
                    </a:cubicBezTo>
                    <a:cubicBezTo>
                      <a:pt x="108" y="32"/>
                      <a:pt x="111" y="31"/>
                      <a:pt x="111" y="29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20" y="23"/>
                      <a:pt x="126" y="26"/>
                      <a:pt x="130" y="30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1" y="40"/>
                      <a:pt x="121" y="43"/>
                      <a:pt x="123" y="46"/>
                    </a:cubicBezTo>
                    <a:cubicBezTo>
                      <a:pt x="125" y="48"/>
                      <a:pt x="129" y="48"/>
                      <a:pt x="131" y="45"/>
                    </a:cubicBezTo>
                    <a:cubicBezTo>
                      <a:pt x="138" y="38"/>
                      <a:pt x="138" y="38"/>
                      <a:pt x="138" y="38"/>
                    </a:cubicBezTo>
                    <a:cubicBezTo>
                      <a:pt x="143" y="43"/>
                      <a:pt x="146" y="48"/>
                      <a:pt x="149" y="54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9" y="58"/>
                      <a:pt x="138" y="61"/>
                      <a:pt x="139" y="63"/>
                    </a:cubicBezTo>
                    <a:cubicBezTo>
                      <a:pt x="140" y="64"/>
                      <a:pt x="142" y="65"/>
                      <a:pt x="144" y="65"/>
                    </a:cubicBezTo>
                    <a:cubicBezTo>
                      <a:pt x="152" y="61"/>
                      <a:pt x="152" y="61"/>
                      <a:pt x="152" y="61"/>
                    </a:cubicBezTo>
                    <a:cubicBezTo>
                      <a:pt x="154" y="66"/>
                      <a:pt x="156" y="72"/>
                      <a:pt x="156" y="78"/>
                    </a:cubicBezTo>
                    <a:cubicBezTo>
                      <a:pt x="146" y="78"/>
                      <a:pt x="146" y="78"/>
                      <a:pt x="146" y="78"/>
                    </a:cubicBezTo>
                    <a:cubicBezTo>
                      <a:pt x="143" y="78"/>
                      <a:pt x="140" y="81"/>
                      <a:pt x="140" y="84"/>
                    </a:cubicBezTo>
                    <a:cubicBezTo>
                      <a:pt x="140" y="87"/>
                      <a:pt x="143" y="90"/>
                      <a:pt x="146" y="90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96"/>
                      <a:pt x="155" y="102"/>
                      <a:pt x="153" y="107"/>
                    </a:cubicBezTo>
                    <a:cubicBezTo>
                      <a:pt x="145" y="104"/>
                      <a:pt x="145" y="104"/>
                      <a:pt x="145" y="104"/>
                    </a:cubicBezTo>
                    <a:cubicBezTo>
                      <a:pt x="143" y="104"/>
                      <a:pt x="141" y="105"/>
                      <a:pt x="140" y="107"/>
                    </a:cubicBezTo>
                    <a:cubicBezTo>
                      <a:pt x="139" y="109"/>
                      <a:pt x="140" y="111"/>
                      <a:pt x="142" y="112"/>
                    </a:cubicBezTo>
                    <a:cubicBezTo>
                      <a:pt x="150" y="115"/>
                      <a:pt x="150" y="115"/>
                      <a:pt x="150" y="115"/>
                    </a:cubicBezTo>
                    <a:cubicBezTo>
                      <a:pt x="148" y="120"/>
                      <a:pt x="144" y="126"/>
                      <a:pt x="140" y="131"/>
                    </a:cubicBezTo>
                    <a:close/>
                    <a:moveTo>
                      <a:pt x="97" y="84"/>
                    </a:moveTo>
                    <a:cubicBezTo>
                      <a:pt x="97" y="91"/>
                      <a:pt x="92" y="97"/>
                      <a:pt x="85" y="97"/>
                    </a:cubicBezTo>
                    <a:cubicBezTo>
                      <a:pt x="78" y="97"/>
                      <a:pt x="73" y="92"/>
                      <a:pt x="73" y="85"/>
                    </a:cubicBezTo>
                    <a:cubicBezTo>
                      <a:pt x="73" y="80"/>
                      <a:pt x="76" y="75"/>
                      <a:pt x="81" y="7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37"/>
                      <a:pt x="82" y="35"/>
                      <a:pt x="84" y="35"/>
                    </a:cubicBezTo>
                    <a:cubicBezTo>
                      <a:pt x="86" y="35"/>
                      <a:pt x="88" y="37"/>
                      <a:pt x="88" y="40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94" y="75"/>
                      <a:pt x="97" y="79"/>
                      <a:pt x="97" y="84"/>
                    </a:cubicBezTo>
                    <a:close/>
                    <a:moveTo>
                      <a:pt x="85" y="103"/>
                    </a:moveTo>
                    <a:cubicBezTo>
                      <a:pt x="87" y="103"/>
                      <a:pt x="89" y="103"/>
                      <a:pt x="91" y="102"/>
                    </a:cubicBezTo>
                    <a:cubicBezTo>
                      <a:pt x="92" y="126"/>
                      <a:pt x="92" y="126"/>
                      <a:pt x="92" y="126"/>
                    </a:cubicBezTo>
                    <a:cubicBezTo>
                      <a:pt x="92" y="130"/>
                      <a:pt x="89" y="133"/>
                      <a:pt x="85" y="133"/>
                    </a:cubicBezTo>
                    <a:cubicBezTo>
                      <a:pt x="82" y="133"/>
                      <a:pt x="79" y="130"/>
                      <a:pt x="79" y="127"/>
                    </a:cubicBezTo>
                    <a:cubicBezTo>
                      <a:pt x="78" y="102"/>
                      <a:pt x="78" y="102"/>
                      <a:pt x="78" y="102"/>
                    </a:cubicBezTo>
                    <a:cubicBezTo>
                      <a:pt x="80" y="103"/>
                      <a:pt x="82" y="103"/>
                      <a:pt x="8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8" name="Freeform 74"/>
              <p:cNvSpPr>
                <a:spLocks noEditPoints="1"/>
              </p:cNvSpPr>
              <p:nvPr/>
            </p:nvSpPr>
            <p:spPr bwMode="auto">
              <a:xfrm>
                <a:off x="1287" y="1855"/>
                <a:ext cx="221" cy="221"/>
              </a:xfrm>
              <a:custGeom>
                <a:avLst/>
                <a:gdLst>
                  <a:gd name="T0" fmla="*/ 1 w 152"/>
                  <a:gd name="T1" fmla="*/ 78 h 152"/>
                  <a:gd name="T2" fmla="*/ 151 w 152"/>
                  <a:gd name="T3" fmla="*/ 74 h 152"/>
                  <a:gd name="T4" fmla="*/ 125 w 152"/>
                  <a:gd name="T5" fmla="*/ 116 h 152"/>
                  <a:gd name="T6" fmla="*/ 112 w 152"/>
                  <a:gd name="T7" fmla="*/ 110 h 152"/>
                  <a:gd name="T8" fmla="*/ 118 w 152"/>
                  <a:gd name="T9" fmla="*/ 124 h 152"/>
                  <a:gd name="T10" fmla="*/ 102 w 152"/>
                  <a:gd name="T11" fmla="*/ 126 h 152"/>
                  <a:gd name="T12" fmla="*/ 95 w 152"/>
                  <a:gd name="T13" fmla="*/ 129 h 152"/>
                  <a:gd name="T14" fmla="*/ 83 w 152"/>
                  <a:gd name="T15" fmla="*/ 139 h 152"/>
                  <a:gd name="T16" fmla="*/ 77 w 152"/>
                  <a:gd name="T17" fmla="*/ 125 h 152"/>
                  <a:gd name="T18" fmla="*/ 72 w 152"/>
                  <a:gd name="T19" fmla="*/ 140 h 152"/>
                  <a:gd name="T20" fmla="*/ 59 w 152"/>
                  <a:gd name="T21" fmla="*/ 129 h 152"/>
                  <a:gd name="T22" fmla="*/ 53 w 152"/>
                  <a:gd name="T23" fmla="*/ 127 h 152"/>
                  <a:gd name="T24" fmla="*/ 36 w 152"/>
                  <a:gd name="T25" fmla="*/ 125 h 152"/>
                  <a:gd name="T26" fmla="*/ 42 w 152"/>
                  <a:gd name="T27" fmla="*/ 112 h 152"/>
                  <a:gd name="T28" fmla="*/ 29 w 152"/>
                  <a:gd name="T29" fmla="*/ 118 h 152"/>
                  <a:gd name="T30" fmla="*/ 27 w 152"/>
                  <a:gd name="T31" fmla="*/ 102 h 152"/>
                  <a:gd name="T32" fmla="*/ 24 w 152"/>
                  <a:gd name="T33" fmla="*/ 95 h 152"/>
                  <a:gd name="T34" fmla="*/ 13 w 152"/>
                  <a:gd name="T35" fmla="*/ 83 h 152"/>
                  <a:gd name="T36" fmla="*/ 27 w 152"/>
                  <a:gd name="T37" fmla="*/ 77 h 152"/>
                  <a:gd name="T38" fmla="*/ 13 w 152"/>
                  <a:gd name="T39" fmla="*/ 72 h 152"/>
                  <a:gd name="T40" fmla="*/ 23 w 152"/>
                  <a:gd name="T41" fmla="*/ 60 h 152"/>
                  <a:gd name="T42" fmla="*/ 25 w 152"/>
                  <a:gd name="T43" fmla="*/ 54 h 152"/>
                  <a:gd name="T44" fmla="*/ 27 w 152"/>
                  <a:gd name="T45" fmla="*/ 36 h 152"/>
                  <a:gd name="T46" fmla="*/ 41 w 152"/>
                  <a:gd name="T47" fmla="*/ 42 h 152"/>
                  <a:gd name="T48" fmla="*/ 34 w 152"/>
                  <a:gd name="T49" fmla="*/ 29 h 152"/>
                  <a:gd name="T50" fmla="*/ 51 w 152"/>
                  <a:gd name="T51" fmla="*/ 27 h 152"/>
                  <a:gd name="T52" fmla="*/ 57 w 152"/>
                  <a:gd name="T53" fmla="*/ 24 h 152"/>
                  <a:gd name="T54" fmla="*/ 70 w 152"/>
                  <a:gd name="T55" fmla="*/ 13 h 152"/>
                  <a:gd name="T56" fmla="*/ 75 w 152"/>
                  <a:gd name="T57" fmla="*/ 27 h 152"/>
                  <a:gd name="T58" fmla="*/ 80 w 152"/>
                  <a:gd name="T59" fmla="*/ 13 h 152"/>
                  <a:gd name="T60" fmla="*/ 93 w 152"/>
                  <a:gd name="T61" fmla="*/ 24 h 152"/>
                  <a:gd name="T62" fmla="*/ 99 w 152"/>
                  <a:gd name="T63" fmla="*/ 26 h 152"/>
                  <a:gd name="T64" fmla="*/ 116 w 152"/>
                  <a:gd name="T65" fmla="*/ 27 h 152"/>
                  <a:gd name="T66" fmla="*/ 110 w 152"/>
                  <a:gd name="T67" fmla="*/ 41 h 152"/>
                  <a:gd name="T68" fmla="*/ 124 w 152"/>
                  <a:gd name="T69" fmla="*/ 34 h 152"/>
                  <a:gd name="T70" fmla="*/ 126 w 152"/>
                  <a:gd name="T71" fmla="*/ 51 h 152"/>
                  <a:gd name="T72" fmla="*/ 128 w 152"/>
                  <a:gd name="T73" fmla="*/ 58 h 152"/>
                  <a:gd name="T74" fmla="*/ 139 w 152"/>
                  <a:gd name="T75" fmla="*/ 70 h 152"/>
                  <a:gd name="T76" fmla="*/ 125 w 152"/>
                  <a:gd name="T77" fmla="*/ 75 h 152"/>
                  <a:gd name="T78" fmla="*/ 140 w 152"/>
                  <a:gd name="T79" fmla="*/ 80 h 152"/>
                  <a:gd name="T80" fmla="*/ 129 w 152"/>
                  <a:gd name="T81" fmla="*/ 93 h 152"/>
                  <a:gd name="T82" fmla="*/ 127 w 152"/>
                  <a:gd name="T83" fmla="*/ 99 h 152"/>
                  <a:gd name="T84" fmla="*/ 125 w 152"/>
                  <a:gd name="T85" fmla="*/ 116 h 152"/>
                  <a:gd name="T86" fmla="*/ 76 w 152"/>
                  <a:gd name="T87" fmla="*/ 86 h 152"/>
                  <a:gd name="T88" fmla="*/ 72 w 152"/>
                  <a:gd name="T89" fmla="*/ 65 h 152"/>
                  <a:gd name="T90" fmla="*/ 75 w 152"/>
                  <a:gd name="T91" fmla="*/ 32 h 152"/>
                  <a:gd name="T92" fmla="*/ 80 w 152"/>
                  <a:gd name="T93" fmla="*/ 65 h 152"/>
                  <a:gd name="T94" fmla="*/ 76 w 152"/>
                  <a:gd name="T95" fmla="*/ 92 h 152"/>
                  <a:gd name="T96" fmla="*/ 82 w 152"/>
                  <a:gd name="T97" fmla="*/ 113 h 152"/>
                  <a:gd name="T98" fmla="*/ 70 w 152"/>
                  <a:gd name="T99" fmla="*/ 113 h 152"/>
                  <a:gd name="T100" fmla="*/ 76 w 152"/>
                  <a:gd name="T101" fmla="*/ 9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2" h="152">
                    <a:moveTo>
                      <a:pt x="74" y="1"/>
                    </a:moveTo>
                    <a:cubicBezTo>
                      <a:pt x="33" y="2"/>
                      <a:pt x="0" y="37"/>
                      <a:pt x="1" y="78"/>
                    </a:cubicBezTo>
                    <a:cubicBezTo>
                      <a:pt x="2" y="119"/>
                      <a:pt x="36" y="152"/>
                      <a:pt x="78" y="151"/>
                    </a:cubicBezTo>
                    <a:cubicBezTo>
                      <a:pt x="119" y="150"/>
                      <a:pt x="152" y="116"/>
                      <a:pt x="151" y="74"/>
                    </a:cubicBezTo>
                    <a:cubicBezTo>
                      <a:pt x="150" y="33"/>
                      <a:pt x="116" y="0"/>
                      <a:pt x="74" y="1"/>
                    </a:cubicBezTo>
                    <a:close/>
                    <a:moveTo>
                      <a:pt x="125" y="116"/>
                    </a:moveTo>
                    <a:cubicBezTo>
                      <a:pt x="119" y="110"/>
                      <a:pt x="119" y="110"/>
                      <a:pt x="119" y="110"/>
                    </a:cubicBezTo>
                    <a:cubicBezTo>
                      <a:pt x="117" y="108"/>
                      <a:pt x="113" y="108"/>
                      <a:pt x="112" y="110"/>
                    </a:cubicBezTo>
                    <a:cubicBezTo>
                      <a:pt x="110" y="112"/>
                      <a:pt x="110" y="115"/>
                      <a:pt x="112" y="117"/>
                    </a:cubicBezTo>
                    <a:cubicBezTo>
                      <a:pt x="118" y="124"/>
                      <a:pt x="118" y="124"/>
                      <a:pt x="118" y="124"/>
                    </a:cubicBezTo>
                    <a:cubicBezTo>
                      <a:pt x="114" y="127"/>
                      <a:pt x="110" y="130"/>
                      <a:pt x="105" y="133"/>
                    </a:cubicBezTo>
                    <a:cubicBezTo>
                      <a:pt x="102" y="126"/>
                      <a:pt x="102" y="126"/>
                      <a:pt x="102" y="126"/>
                    </a:cubicBezTo>
                    <a:cubicBezTo>
                      <a:pt x="101" y="124"/>
                      <a:pt x="99" y="123"/>
                      <a:pt x="97" y="124"/>
                    </a:cubicBezTo>
                    <a:cubicBezTo>
                      <a:pt x="95" y="125"/>
                      <a:pt x="95" y="127"/>
                      <a:pt x="95" y="129"/>
                    </a:cubicBezTo>
                    <a:cubicBezTo>
                      <a:pt x="98" y="136"/>
                      <a:pt x="98" y="136"/>
                      <a:pt x="98" y="136"/>
                    </a:cubicBezTo>
                    <a:cubicBezTo>
                      <a:pt x="93" y="138"/>
                      <a:pt x="88" y="139"/>
                      <a:pt x="83" y="139"/>
                    </a:cubicBezTo>
                    <a:cubicBezTo>
                      <a:pt x="82" y="130"/>
                      <a:pt x="82" y="130"/>
                      <a:pt x="82" y="130"/>
                    </a:cubicBezTo>
                    <a:cubicBezTo>
                      <a:pt x="82" y="127"/>
                      <a:pt x="80" y="125"/>
                      <a:pt x="77" y="125"/>
                    </a:cubicBezTo>
                    <a:cubicBezTo>
                      <a:pt x="74" y="125"/>
                      <a:pt x="72" y="128"/>
                      <a:pt x="72" y="130"/>
                    </a:cubicBezTo>
                    <a:cubicBezTo>
                      <a:pt x="72" y="140"/>
                      <a:pt x="72" y="140"/>
                      <a:pt x="72" y="140"/>
                    </a:cubicBezTo>
                    <a:cubicBezTo>
                      <a:pt x="67" y="139"/>
                      <a:pt x="61" y="138"/>
                      <a:pt x="56" y="137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60" y="128"/>
                      <a:pt x="59" y="126"/>
                      <a:pt x="57" y="125"/>
                    </a:cubicBezTo>
                    <a:cubicBezTo>
                      <a:pt x="55" y="124"/>
                      <a:pt x="53" y="125"/>
                      <a:pt x="53" y="127"/>
                    </a:cubicBezTo>
                    <a:cubicBezTo>
                      <a:pt x="50" y="134"/>
                      <a:pt x="50" y="134"/>
                      <a:pt x="50" y="134"/>
                    </a:cubicBezTo>
                    <a:cubicBezTo>
                      <a:pt x="45" y="132"/>
                      <a:pt x="40" y="129"/>
                      <a:pt x="36" y="125"/>
                    </a:cubicBezTo>
                    <a:cubicBezTo>
                      <a:pt x="42" y="119"/>
                      <a:pt x="42" y="119"/>
                      <a:pt x="42" y="119"/>
                    </a:cubicBezTo>
                    <a:cubicBezTo>
                      <a:pt x="44" y="117"/>
                      <a:pt x="44" y="113"/>
                      <a:pt x="42" y="112"/>
                    </a:cubicBezTo>
                    <a:cubicBezTo>
                      <a:pt x="40" y="110"/>
                      <a:pt x="37" y="110"/>
                      <a:pt x="35" y="112"/>
                    </a:cubicBezTo>
                    <a:cubicBezTo>
                      <a:pt x="29" y="118"/>
                      <a:pt x="29" y="118"/>
                      <a:pt x="29" y="118"/>
                    </a:cubicBezTo>
                    <a:cubicBezTo>
                      <a:pt x="25" y="114"/>
                      <a:pt x="22" y="110"/>
                      <a:pt x="19" y="10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8" y="101"/>
                      <a:pt x="29" y="99"/>
                      <a:pt x="28" y="97"/>
                    </a:cubicBezTo>
                    <a:cubicBezTo>
                      <a:pt x="28" y="95"/>
                      <a:pt x="25" y="95"/>
                      <a:pt x="24" y="95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5" y="93"/>
                      <a:pt x="13" y="88"/>
                      <a:pt x="13" y="83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5" y="82"/>
                      <a:pt x="27" y="80"/>
                      <a:pt x="27" y="77"/>
                    </a:cubicBezTo>
                    <a:cubicBezTo>
                      <a:pt x="27" y="74"/>
                      <a:pt x="25" y="72"/>
                      <a:pt x="22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3" y="67"/>
                      <a:pt x="14" y="62"/>
                      <a:pt x="15" y="57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5" y="61"/>
                      <a:pt x="27" y="60"/>
                      <a:pt x="27" y="58"/>
                    </a:cubicBezTo>
                    <a:cubicBezTo>
                      <a:pt x="28" y="56"/>
                      <a:pt x="27" y="54"/>
                      <a:pt x="25" y="54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20" y="45"/>
                      <a:pt x="23" y="40"/>
                      <a:pt x="27" y="36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6" y="44"/>
                      <a:pt x="39" y="44"/>
                      <a:pt x="41" y="42"/>
                    </a:cubicBezTo>
                    <a:cubicBezTo>
                      <a:pt x="43" y="40"/>
                      <a:pt x="43" y="37"/>
                      <a:pt x="41" y="35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5"/>
                      <a:pt x="42" y="22"/>
                      <a:pt x="47" y="20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9"/>
                      <a:pt x="53" y="30"/>
                      <a:pt x="55" y="29"/>
                    </a:cubicBezTo>
                    <a:cubicBezTo>
                      <a:pt x="57" y="28"/>
                      <a:pt x="58" y="26"/>
                      <a:pt x="57" y="24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9" y="15"/>
                      <a:pt x="64" y="13"/>
                      <a:pt x="70" y="1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5"/>
                      <a:pt x="72" y="27"/>
                      <a:pt x="75" y="27"/>
                    </a:cubicBezTo>
                    <a:cubicBezTo>
                      <a:pt x="78" y="27"/>
                      <a:pt x="80" y="25"/>
                      <a:pt x="80" y="2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5" y="13"/>
                      <a:pt x="91" y="14"/>
                      <a:pt x="96" y="16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92" y="25"/>
                      <a:pt x="93" y="27"/>
                      <a:pt x="95" y="28"/>
                    </a:cubicBezTo>
                    <a:cubicBezTo>
                      <a:pt x="97" y="29"/>
                      <a:pt x="99" y="28"/>
                      <a:pt x="99" y="26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7" y="21"/>
                      <a:pt x="112" y="23"/>
                      <a:pt x="116" y="27"/>
                    </a:cubicBezTo>
                    <a:cubicBezTo>
                      <a:pt x="110" y="34"/>
                      <a:pt x="110" y="34"/>
                      <a:pt x="110" y="34"/>
                    </a:cubicBezTo>
                    <a:cubicBezTo>
                      <a:pt x="108" y="36"/>
                      <a:pt x="108" y="39"/>
                      <a:pt x="110" y="41"/>
                    </a:cubicBezTo>
                    <a:cubicBezTo>
                      <a:pt x="112" y="43"/>
                      <a:pt x="115" y="43"/>
                      <a:pt x="117" y="41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7" y="38"/>
                      <a:pt x="131" y="43"/>
                      <a:pt x="133" y="48"/>
                    </a:cubicBezTo>
                    <a:cubicBezTo>
                      <a:pt x="126" y="51"/>
                      <a:pt x="126" y="51"/>
                      <a:pt x="126" y="51"/>
                    </a:cubicBezTo>
                    <a:cubicBezTo>
                      <a:pt x="124" y="52"/>
                      <a:pt x="123" y="54"/>
                      <a:pt x="124" y="56"/>
                    </a:cubicBezTo>
                    <a:cubicBezTo>
                      <a:pt x="125" y="58"/>
                      <a:pt x="127" y="58"/>
                      <a:pt x="128" y="58"/>
                    </a:cubicBezTo>
                    <a:cubicBezTo>
                      <a:pt x="136" y="54"/>
                      <a:pt x="136" y="54"/>
                      <a:pt x="136" y="54"/>
                    </a:cubicBezTo>
                    <a:cubicBezTo>
                      <a:pt x="138" y="59"/>
                      <a:pt x="139" y="64"/>
                      <a:pt x="139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27" y="70"/>
                      <a:pt x="125" y="72"/>
                      <a:pt x="125" y="75"/>
                    </a:cubicBezTo>
                    <a:cubicBezTo>
                      <a:pt x="125" y="78"/>
                      <a:pt x="128" y="80"/>
                      <a:pt x="130" y="80"/>
                    </a:cubicBezTo>
                    <a:cubicBezTo>
                      <a:pt x="140" y="80"/>
                      <a:pt x="140" y="80"/>
                      <a:pt x="140" y="80"/>
                    </a:cubicBezTo>
                    <a:cubicBezTo>
                      <a:pt x="139" y="85"/>
                      <a:pt x="138" y="91"/>
                      <a:pt x="137" y="96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7" y="92"/>
                      <a:pt x="125" y="93"/>
                      <a:pt x="125" y="95"/>
                    </a:cubicBezTo>
                    <a:cubicBezTo>
                      <a:pt x="124" y="97"/>
                      <a:pt x="125" y="99"/>
                      <a:pt x="127" y="99"/>
                    </a:cubicBezTo>
                    <a:cubicBezTo>
                      <a:pt x="134" y="102"/>
                      <a:pt x="134" y="102"/>
                      <a:pt x="134" y="102"/>
                    </a:cubicBezTo>
                    <a:cubicBezTo>
                      <a:pt x="132" y="107"/>
                      <a:pt x="129" y="112"/>
                      <a:pt x="125" y="116"/>
                    </a:cubicBezTo>
                    <a:close/>
                    <a:moveTo>
                      <a:pt x="87" y="75"/>
                    </a:moveTo>
                    <a:cubicBezTo>
                      <a:pt x="87" y="81"/>
                      <a:pt x="82" y="86"/>
                      <a:pt x="76" y="86"/>
                    </a:cubicBezTo>
                    <a:cubicBezTo>
                      <a:pt x="70" y="86"/>
                      <a:pt x="65" y="82"/>
                      <a:pt x="65" y="76"/>
                    </a:cubicBezTo>
                    <a:cubicBezTo>
                      <a:pt x="65" y="71"/>
                      <a:pt x="68" y="67"/>
                      <a:pt x="72" y="65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71" y="34"/>
                      <a:pt x="73" y="32"/>
                      <a:pt x="75" y="32"/>
                    </a:cubicBezTo>
                    <a:cubicBezTo>
                      <a:pt x="77" y="32"/>
                      <a:pt x="79" y="33"/>
                      <a:pt x="79" y="35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4" y="67"/>
                      <a:pt x="87" y="70"/>
                      <a:pt x="87" y="75"/>
                    </a:cubicBezTo>
                    <a:close/>
                    <a:moveTo>
                      <a:pt x="76" y="92"/>
                    </a:moveTo>
                    <a:cubicBezTo>
                      <a:pt x="78" y="92"/>
                      <a:pt x="80" y="92"/>
                      <a:pt x="82" y="91"/>
                    </a:cubicBezTo>
                    <a:cubicBezTo>
                      <a:pt x="82" y="113"/>
                      <a:pt x="82" y="113"/>
                      <a:pt x="82" y="113"/>
                    </a:cubicBezTo>
                    <a:cubicBezTo>
                      <a:pt x="82" y="116"/>
                      <a:pt x="80" y="119"/>
                      <a:pt x="76" y="119"/>
                    </a:cubicBezTo>
                    <a:cubicBezTo>
                      <a:pt x="73" y="119"/>
                      <a:pt x="70" y="116"/>
                      <a:pt x="70" y="113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2" y="92"/>
                      <a:pt x="74" y="92"/>
                      <a:pt x="76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9" name="Freeform 75"/>
              <p:cNvSpPr/>
              <p:nvPr/>
            </p:nvSpPr>
            <p:spPr bwMode="auto">
              <a:xfrm>
                <a:off x="2061" y="2652"/>
                <a:ext cx="68" cy="127"/>
              </a:xfrm>
              <a:custGeom>
                <a:avLst/>
                <a:gdLst>
                  <a:gd name="T0" fmla="*/ 47 w 47"/>
                  <a:gd name="T1" fmla="*/ 60 h 88"/>
                  <a:gd name="T2" fmla="*/ 45 w 47"/>
                  <a:gd name="T3" fmla="*/ 68 h 88"/>
                  <a:gd name="T4" fmla="*/ 42 w 47"/>
                  <a:gd name="T5" fmla="*/ 73 h 88"/>
                  <a:gd name="T6" fmla="*/ 36 w 47"/>
                  <a:gd name="T7" fmla="*/ 77 h 88"/>
                  <a:gd name="T8" fmla="*/ 30 w 47"/>
                  <a:gd name="T9" fmla="*/ 79 h 88"/>
                  <a:gd name="T10" fmla="*/ 30 w 47"/>
                  <a:gd name="T11" fmla="*/ 85 h 88"/>
                  <a:gd name="T12" fmla="*/ 29 w 47"/>
                  <a:gd name="T13" fmla="*/ 88 h 88"/>
                  <a:gd name="T14" fmla="*/ 27 w 47"/>
                  <a:gd name="T15" fmla="*/ 88 h 88"/>
                  <a:gd name="T16" fmla="*/ 20 w 47"/>
                  <a:gd name="T17" fmla="*/ 88 h 88"/>
                  <a:gd name="T18" fmla="*/ 17 w 47"/>
                  <a:gd name="T19" fmla="*/ 88 h 88"/>
                  <a:gd name="T20" fmla="*/ 17 w 47"/>
                  <a:gd name="T21" fmla="*/ 84 h 88"/>
                  <a:gd name="T22" fmla="*/ 17 w 47"/>
                  <a:gd name="T23" fmla="*/ 80 h 88"/>
                  <a:gd name="T24" fmla="*/ 6 w 47"/>
                  <a:gd name="T25" fmla="*/ 79 h 88"/>
                  <a:gd name="T26" fmla="*/ 0 w 47"/>
                  <a:gd name="T27" fmla="*/ 76 h 88"/>
                  <a:gd name="T28" fmla="*/ 0 w 47"/>
                  <a:gd name="T29" fmla="*/ 74 h 88"/>
                  <a:gd name="T30" fmla="*/ 0 w 47"/>
                  <a:gd name="T31" fmla="*/ 70 h 88"/>
                  <a:gd name="T32" fmla="*/ 1 w 47"/>
                  <a:gd name="T33" fmla="*/ 67 h 88"/>
                  <a:gd name="T34" fmla="*/ 3 w 47"/>
                  <a:gd name="T35" fmla="*/ 66 h 88"/>
                  <a:gd name="T36" fmla="*/ 4 w 47"/>
                  <a:gd name="T37" fmla="*/ 66 h 88"/>
                  <a:gd name="T38" fmla="*/ 4 w 47"/>
                  <a:gd name="T39" fmla="*/ 66 h 88"/>
                  <a:gd name="T40" fmla="*/ 10 w 47"/>
                  <a:gd name="T41" fmla="*/ 68 h 88"/>
                  <a:gd name="T42" fmla="*/ 19 w 47"/>
                  <a:gd name="T43" fmla="*/ 69 h 88"/>
                  <a:gd name="T44" fmla="*/ 29 w 47"/>
                  <a:gd name="T45" fmla="*/ 67 h 88"/>
                  <a:gd name="T46" fmla="*/ 33 w 47"/>
                  <a:gd name="T47" fmla="*/ 61 h 88"/>
                  <a:gd name="T48" fmla="*/ 30 w 47"/>
                  <a:gd name="T49" fmla="*/ 54 h 88"/>
                  <a:gd name="T50" fmla="*/ 20 w 47"/>
                  <a:gd name="T51" fmla="*/ 49 h 88"/>
                  <a:gd name="T52" fmla="*/ 13 w 47"/>
                  <a:gd name="T53" fmla="*/ 46 h 88"/>
                  <a:gd name="T54" fmla="*/ 7 w 47"/>
                  <a:gd name="T55" fmla="*/ 41 h 88"/>
                  <a:gd name="T56" fmla="*/ 3 w 47"/>
                  <a:gd name="T57" fmla="*/ 36 h 88"/>
                  <a:gd name="T58" fmla="*/ 1 w 47"/>
                  <a:gd name="T59" fmla="*/ 28 h 88"/>
                  <a:gd name="T60" fmla="*/ 6 w 47"/>
                  <a:gd name="T61" fmla="*/ 16 h 88"/>
                  <a:gd name="T62" fmla="*/ 19 w 47"/>
                  <a:gd name="T63" fmla="*/ 10 h 88"/>
                  <a:gd name="T64" fmla="*/ 19 w 47"/>
                  <a:gd name="T65" fmla="*/ 4 h 88"/>
                  <a:gd name="T66" fmla="*/ 19 w 47"/>
                  <a:gd name="T67" fmla="*/ 1 h 88"/>
                  <a:gd name="T68" fmla="*/ 23 w 47"/>
                  <a:gd name="T69" fmla="*/ 0 h 88"/>
                  <a:gd name="T70" fmla="*/ 29 w 47"/>
                  <a:gd name="T71" fmla="*/ 0 h 88"/>
                  <a:gd name="T72" fmla="*/ 32 w 47"/>
                  <a:gd name="T73" fmla="*/ 1 h 88"/>
                  <a:gd name="T74" fmla="*/ 32 w 47"/>
                  <a:gd name="T75" fmla="*/ 4 h 88"/>
                  <a:gd name="T76" fmla="*/ 32 w 47"/>
                  <a:gd name="T77" fmla="*/ 9 h 88"/>
                  <a:gd name="T78" fmla="*/ 38 w 47"/>
                  <a:gd name="T79" fmla="*/ 10 h 88"/>
                  <a:gd name="T80" fmla="*/ 42 w 47"/>
                  <a:gd name="T81" fmla="*/ 11 h 88"/>
                  <a:gd name="T82" fmla="*/ 43 w 47"/>
                  <a:gd name="T83" fmla="*/ 13 h 88"/>
                  <a:gd name="T84" fmla="*/ 42 w 47"/>
                  <a:gd name="T85" fmla="*/ 17 h 88"/>
                  <a:gd name="T86" fmla="*/ 41 w 47"/>
                  <a:gd name="T87" fmla="*/ 20 h 88"/>
                  <a:gd name="T88" fmla="*/ 39 w 47"/>
                  <a:gd name="T89" fmla="*/ 22 h 88"/>
                  <a:gd name="T90" fmla="*/ 34 w 47"/>
                  <a:gd name="T91" fmla="*/ 20 h 88"/>
                  <a:gd name="T92" fmla="*/ 27 w 47"/>
                  <a:gd name="T93" fmla="*/ 20 h 88"/>
                  <a:gd name="T94" fmla="*/ 18 w 47"/>
                  <a:gd name="T95" fmla="*/ 22 h 88"/>
                  <a:gd name="T96" fmla="*/ 15 w 47"/>
                  <a:gd name="T97" fmla="*/ 28 h 88"/>
                  <a:gd name="T98" fmla="*/ 18 w 47"/>
                  <a:gd name="T99" fmla="*/ 33 h 88"/>
                  <a:gd name="T100" fmla="*/ 27 w 47"/>
                  <a:gd name="T101" fmla="*/ 38 h 88"/>
                  <a:gd name="T102" fmla="*/ 41 w 47"/>
                  <a:gd name="T103" fmla="*/ 47 h 88"/>
                  <a:gd name="T104" fmla="*/ 47 w 47"/>
                  <a:gd name="T105" fmla="*/ 6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7" h="88">
                    <a:moveTo>
                      <a:pt x="47" y="60"/>
                    </a:moveTo>
                    <a:cubicBezTo>
                      <a:pt x="47" y="63"/>
                      <a:pt x="46" y="66"/>
                      <a:pt x="45" y="68"/>
                    </a:cubicBezTo>
                    <a:cubicBezTo>
                      <a:pt x="44" y="70"/>
                      <a:pt x="43" y="72"/>
                      <a:pt x="42" y="73"/>
                    </a:cubicBezTo>
                    <a:cubicBezTo>
                      <a:pt x="40" y="75"/>
                      <a:pt x="38" y="76"/>
                      <a:pt x="36" y="77"/>
                    </a:cubicBezTo>
                    <a:cubicBezTo>
                      <a:pt x="34" y="78"/>
                      <a:pt x="32" y="79"/>
                      <a:pt x="30" y="79"/>
                    </a:cubicBezTo>
                    <a:cubicBezTo>
                      <a:pt x="30" y="85"/>
                      <a:pt x="30" y="85"/>
                      <a:pt x="30" y="85"/>
                    </a:cubicBezTo>
                    <a:cubicBezTo>
                      <a:pt x="30" y="86"/>
                      <a:pt x="30" y="87"/>
                      <a:pt x="29" y="88"/>
                    </a:cubicBezTo>
                    <a:cubicBezTo>
                      <a:pt x="29" y="88"/>
                      <a:pt x="28" y="88"/>
                      <a:pt x="27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19" y="88"/>
                      <a:pt x="18" y="88"/>
                      <a:pt x="17" y="88"/>
                    </a:cubicBezTo>
                    <a:cubicBezTo>
                      <a:pt x="17" y="87"/>
                      <a:pt x="17" y="86"/>
                      <a:pt x="17" y="84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12" y="80"/>
                      <a:pt x="9" y="80"/>
                      <a:pt x="6" y="79"/>
                    </a:cubicBezTo>
                    <a:cubicBezTo>
                      <a:pt x="3" y="78"/>
                      <a:pt x="1" y="77"/>
                      <a:pt x="0" y="76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3"/>
                      <a:pt x="0" y="72"/>
                      <a:pt x="0" y="70"/>
                    </a:cubicBezTo>
                    <a:cubicBezTo>
                      <a:pt x="1" y="69"/>
                      <a:pt x="1" y="68"/>
                      <a:pt x="1" y="67"/>
                    </a:cubicBezTo>
                    <a:cubicBezTo>
                      <a:pt x="2" y="66"/>
                      <a:pt x="2" y="65"/>
                      <a:pt x="3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6" y="67"/>
                      <a:pt x="8" y="67"/>
                      <a:pt x="10" y="68"/>
                    </a:cubicBezTo>
                    <a:cubicBezTo>
                      <a:pt x="12" y="68"/>
                      <a:pt x="15" y="69"/>
                      <a:pt x="19" y="69"/>
                    </a:cubicBezTo>
                    <a:cubicBezTo>
                      <a:pt x="23" y="69"/>
                      <a:pt x="26" y="68"/>
                      <a:pt x="29" y="67"/>
                    </a:cubicBezTo>
                    <a:cubicBezTo>
                      <a:pt x="31" y="66"/>
                      <a:pt x="33" y="64"/>
                      <a:pt x="33" y="61"/>
                    </a:cubicBezTo>
                    <a:cubicBezTo>
                      <a:pt x="33" y="58"/>
                      <a:pt x="32" y="56"/>
                      <a:pt x="30" y="54"/>
                    </a:cubicBezTo>
                    <a:cubicBezTo>
                      <a:pt x="28" y="52"/>
                      <a:pt x="25" y="51"/>
                      <a:pt x="20" y="49"/>
                    </a:cubicBezTo>
                    <a:cubicBezTo>
                      <a:pt x="18" y="48"/>
                      <a:pt x="15" y="47"/>
                      <a:pt x="13" y="46"/>
                    </a:cubicBezTo>
                    <a:cubicBezTo>
                      <a:pt x="11" y="44"/>
                      <a:pt x="9" y="43"/>
                      <a:pt x="7" y="41"/>
                    </a:cubicBezTo>
                    <a:cubicBezTo>
                      <a:pt x="5" y="40"/>
                      <a:pt x="4" y="38"/>
                      <a:pt x="3" y="36"/>
                    </a:cubicBezTo>
                    <a:cubicBezTo>
                      <a:pt x="2" y="33"/>
                      <a:pt x="1" y="31"/>
                      <a:pt x="1" y="28"/>
                    </a:cubicBezTo>
                    <a:cubicBezTo>
                      <a:pt x="1" y="23"/>
                      <a:pt x="3" y="20"/>
                      <a:pt x="6" y="16"/>
                    </a:cubicBezTo>
                    <a:cubicBezTo>
                      <a:pt x="9" y="13"/>
                      <a:pt x="13" y="11"/>
                      <a:pt x="19" y="1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20" y="1"/>
                      <a:pt x="21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1" y="1"/>
                      <a:pt x="32" y="1"/>
                    </a:cubicBezTo>
                    <a:cubicBezTo>
                      <a:pt x="32" y="2"/>
                      <a:pt x="32" y="3"/>
                      <a:pt x="32" y="4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5" y="9"/>
                      <a:pt x="37" y="10"/>
                      <a:pt x="38" y="10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3" y="11"/>
                      <a:pt x="43" y="12"/>
                      <a:pt x="43" y="13"/>
                    </a:cubicBezTo>
                    <a:cubicBezTo>
                      <a:pt x="43" y="14"/>
                      <a:pt x="43" y="16"/>
                      <a:pt x="42" y="17"/>
                    </a:cubicBezTo>
                    <a:cubicBezTo>
                      <a:pt x="42" y="18"/>
                      <a:pt x="42" y="19"/>
                      <a:pt x="41" y="20"/>
                    </a:cubicBezTo>
                    <a:cubicBezTo>
                      <a:pt x="40" y="21"/>
                      <a:pt x="40" y="22"/>
                      <a:pt x="39" y="22"/>
                    </a:cubicBezTo>
                    <a:cubicBezTo>
                      <a:pt x="38" y="21"/>
                      <a:pt x="36" y="21"/>
                      <a:pt x="34" y="20"/>
                    </a:cubicBezTo>
                    <a:cubicBezTo>
                      <a:pt x="32" y="20"/>
                      <a:pt x="29" y="20"/>
                      <a:pt x="27" y="20"/>
                    </a:cubicBezTo>
                    <a:cubicBezTo>
                      <a:pt x="22" y="20"/>
                      <a:pt x="19" y="20"/>
                      <a:pt x="18" y="22"/>
                    </a:cubicBezTo>
                    <a:cubicBezTo>
                      <a:pt x="16" y="23"/>
                      <a:pt x="15" y="25"/>
                      <a:pt x="15" y="28"/>
                    </a:cubicBezTo>
                    <a:cubicBezTo>
                      <a:pt x="15" y="30"/>
                      <a:pt x="16" y="32"/>
                      <a:pt x="18" y="33"/>
                    </a:cubicBezTo>
                    <a:cubicBezTo>
                      <a:pt x="20" y="35"/>
                      <a:pt x="23" y="36"/>
                      <a:pt x="27" y="38"/>
                    </a:cubicBezTo>
                    <a:cubicBezTo>
                      <a:pt x="33" y="40"/>
                      <a:pt x="38" y="43"/>
                      <a:pt x="41" y="47"/>
                    </a:cubicBezTo>
                    <a:cubicBezTo>
                      <a:pt x="45" y="50"/>
                      <a:pt x="47" y="55"/>
                      <a:pt x="4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0" name="Oval 76"/>
              <p:cNvSpPr>
                <a:spLocks noChangeArrowheads="1"/>
              </p:cNvSpPr>
              <p:nvPr/>
            </p:nvSpPr>
            <p:spPr bwMode="auto">
              <a:xfrm>
                <a:off x="2007" y="2628"/>
                <a:ext cx="176" cy="176"/>
              </a:xfrm>
              <a:prstGeom prst="ellipse">
                <a:avLst/>
              </a:prstGeom>
              <a:grpFill/>
              <a:ln w="26988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" name="Freeform 77"/>
              <p:cNvSpPr/>
              <p:nvPr/>
            </p:nvSpPr>
            <p:spPr bwMode="auto">
              <a:xfrm>
                <a:off x="1248" y="2413"/>
                <a:ext cx="43" cy="81"/>
              </a:xfrm>
              <a:custGeom>
                <a:avLst/>
                <a:gdLst>
                  <a:gd name="T0" fmla="*/ 30 w 30"/>
                  <a:gd name="T1" fmla="*/ 38 h 56"/>
                  <a:gd name="T2" fmla="*/ 29 w 30"/>
                  <a:gd name="T3" fmla="*/ 43 h 56"/>
                  <a:gd name="T4" fmla="*/ 27 w 30"/>
                  <a:gd name="T5" fmla="*/ 46 h 56"/>
                  <a:gd name="T6" fmla="*/ 24 w 30"/>
                  <a:gd name="T7" fmla="*/ 49 h 56"/>
                  <a:gd name="T8" fmla="*/ 20 w 30"/>
                  <a:gd name="T9" fmla="*/ 50 h 56"/>
                  <a:gd name="T10" fmla="*/ 20 w 30"/>
                  <a:gd name="T11" fmla="*/ 54 h 56"/>
                  <a:gd name="T12" fmla="*/ 19 w 30"/>
                  <a:gd name="T13" fmla="*/ 55 h 56"/>
                  <a:gd name="T14" fmla="*/ 18 w 30"/>
                  <a:gd name="T15" fmla="*/ 56 h 56"/>
                  <a:gd name="T16" fmla="*/ 13 w 30"/>
                  <a:gd name="T17" fmla="*/ 56 h 56"/>
                  <a:gd name="T18" fmla="*/ 12 w 30"/>
                  <a:gd name="T19" fmla="*/ 55 h 56"/>
                  <a:gd name="T20" fmla="*/ 11 w 30"/>
                  <a:gd name="T21" fmla="*/ 53 h 56"/>
                  <a:gd name="T22" fmla="*/ 11 w 30"/>
                  <a:gd name="T23" fmla="*/ 51 h 56"/>
                  <a:gd name="T24" fmla="*/ 4 w 30"/>
                  <a:gd name="T25" fmla="*/ 50 h 56"/>
                  <a:gd name="T26" fmla="*/ 1 w 30"/>
                  <a:gd name="T27" fmla="*/ 48 h 56"/>
                  <a:gd name="T28" fmla="*/ 0 w 30"/>
                  <a:gd name="T29" fmla="*/ 47 h 56"/>
                  <a:gd name="T30" fmla="*/ 1 w 30"/>
                  <a:gd name="T31" fmla="*/ 44 h 56"/>
                  <a:gd name="T32" fmla="*/ 2 w 30"/>
                  <a:gd name="T33" fmla="*/ 42 h 56"/>
                  <a:gd name="T34" fmla="*/ 2 w 30"/>
                  <a:gd name="T35" fmla="*/ 41 h 56"/>
                  <a:gd name="T36" fmla="*/ 3 w 30"/>
                  <a:gd name="T37" fmla="*/ 42 h 56"/>
                  <a:gd name="T38" fmla="*/ 3 w 30"/>
                  <a:gd name="T39" fmla="*/ 42 h 56"/>
                  <a:gd name="T40" fmla="*/ 7 w 30"/>
                  <a:gd name="T41" fmla="*/ 43 h 56"/>
                  <a:gd name="T42" fmla="*/ 13 w 30"/>
                  <a:gd name="T43" fmla="*/ 43 h 56"/>
                  <a:gd name="T44" fmla="*/ 19 w 30"/>
                  <a:gd name="T45" fmla="*/ 42 h 56"/>
                  <a:gd name="T46" fmla="*/ 21 w 30"/>
                  <a:gd name="T47" fmla="*/ 38 h 56"/>
                  <a:gd name="T48" fmla="*/ 20 w 30"/>
                  <a:gd name="T49" fmla="*/ 34 h 56"/>
                  <a:gd name="T50" fmla="*/ 14 w 30"/>
                  <a:gd name="T51" fmla="*/ 31 h 56"/>
                  <a:gd name="T52" fmla="*/ 9 w 30"/>
                  <a:gd name="T53" fmla="*/ 29 h 56"/>
                  <a:gd name="T54" fmla="*/ 5 w 30"/>
                  <a:gd name="T55" fmla="*/ 26 h 56"/>
                  <a:gd name="T56" fmla="*/ 2 w 30"/>
                  <a:gd name="T57" fmla="*/ 22 h 56"/>
                  <a:gd name="T58" fmla="*/ 1 w 30"/>
                  <a:gd name="T59" fmla="*/ 17 h 56"/>
                  <a:gd name="T60" fmla="*/ 4 w 30"/>
                  <a:gd name="T61" fmla="*/ 10 h 56"/>
                  <a:gd name="T62" fmla="*/ 13 w 30"/>
                  <a:gd name="T63" fmla="*/ 6 h 56"/>
                  <a:gd name="T64" fmla="*/ 13 w 30"/>
                  <a:gd name="T65" fmla="*/ 2 h 56"/>
                  <a:gd name="T66" fmla="*/ 13 w 30"/>
                  <a:gd name="T67" fmla="*/ 0 h 56"/>
                  <a:gd name="T68" fmla="*/ 15 w 30"/>
                  <a:gd name="T69" fmla="*/ 0 h 56"/>
                  <a:gd name="T70" fmla="*/ 19 w 30"/>
                  <a:gd name="T71" fmla="*/ 0 h 56"/>
                  <a:gd name="T72" fmla="*/ 21 w 30"/>
                  <a:gd name="T73" fmla="*/ 0 h 56"/>
                  <a:gd name="T74" fmla="*/ 21 w 30"/>
                  <a:gd name="T75" fmla="*/ 2 h 56"/>
                  <a:gd name="T76" fmla="*/ 21 w 30"/>
                  <a:gd name="T77" fmla="*/ 5 h 56"/>
                  <a:gd name="T78" fmla="*/ 25 w 30"/>
                  <a:gd name="T79" fmla="*/ 6 h 56"/>
                  <a:gd name="T80" fmla="*/ 27 w 30"/>
                  <a:gd name="T81" fmla="*/ 7 h 56"/>
                  <a:gd name="T82" fmla="*/ 28 w 30"/>
                  <a:gd name="T83" fmla="*/ 8 h 56"/>
                  <a:gd name="T84" fmla="*/ 28 w 30"/>
                  <a:gd name="T85" fmla="*/ 10 h 56"/>
                  <a:gd name="T86" fmla="*/ 27 w 30"/>
                  <a:gd name="T87" fmla="*/ 13 h 56"/>
                  <a:gd name="T88" fmla="*/ 26 w 30"/>
                  <a:gd name="T89" fmla="*/ 13 h 56"/>
                  <a:gd name="T90" fmla="*/ 22 w 30"/>
                  <a:gd name="T91" fmla="*/ 13 h 56"/>
                  <a:gd name="T92" fmla="*/ 18 w 30"/>
                  <a:gd name="T93" fmla="*/ 12 h 56"/>
                  <a:gd name="T94" fmla="*/ 12 w 30"/>
                  <a:gd name="T95" fmla="*/ 13 h 56"/>
                  <a:gd name="T96" fmla="*/ 10 w 30"/>
                  <a:gd name="T97" fmla="*/ 17 h 56"/>
                  <a:gd name="T98" fmla="*/ 12 w 30"/>
                  <a:gd name="T99" fmla="*/ 21 h 56"/>
                  <a:gd name="T100" fmla="*/ 18 w 30"/>
                  <a:gd name="T101" fmla="*/ 24 h 56"/>
                  <a:gd name="T102" fmla="*/ 27 w 30"/>
                  <a:gd name="T103" fmla="*/ 29 h 56"/>
                  <a:gd name="T104" fmla="*/ 30 w 30"/>
                  <a:gd name="T105" fmla="*/ 3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56">
                    <a:moveTo>
                      <a:pt x="30" y="38"/>
                    </a:moveTo>
                    <a:cubicBezTo>
                      <a:pt x="30" y="40"/>
                      <a:pt x="30" y="41"/>
                      <a:pt x="29" y="43"/>
                    </a:cubicBezTo>
                    <a:cubicBezTo>
                      <a:pt x="29" y="44"/>
                      <a:pt x="28" y="45"/>
                      <a:pt x="27" y="46"/>
                    </a:cubicBezTo>
                    <a:cubicBezTo>
                      <a:pt x="26" y="47"/>
                      <a:pt x="25" y="48"/>
                      <a:pt x="24" y="49"/>
                    </a:cubicBezTo>
                    <a:cubicBezTo>
                      <a:pt x="23" y="49"/>
                      <a:pt x="21" y="50"/>
                      <a:pt x="20" y="5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8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6"/>
                      <a:pt x="12" y="56"/>
                      <a:pt x="12" y="55"/>
                    </a:cubicBezTo>
                    <a:cubicBezTo>
                      <a:pt x="11" y="55"/>
                      <a:pt x="11" y="54"/>
                      <a:pt x="11" y="53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8" y="51"/>
                      <a:pt x="6" y="50"/>
                      <a:pt x="4" y="50"/>
                    </a:cubicBezTo>
                    <a:cubicBezTo>
                      <a:pt x="3" y="49"/>
                      <a:pt x="1" y="49"/>
                      <a:pt x="1" y="48"/>
                    </a:cubicBezTo>
                    <a:cubicBezTo>
                      <a:pt x="1" y="48"/>
                      <a:pt x="0" y="48"/>
                      <a:pt x="0" y="47"/>
                    </a:cubicBezTo>
                    <a:cubicBezTo>
                      <a:pt x="1" y="46"/>
                      <a:pt x="1" y="45"/>
                      <a:pt x="1" y="44"/>
                    </a:cubicBezTo>
                    <a:cubicBezTo>
                      <a:pt x="1" y="44"/>
                      <a:pt x="1" y="43"/>
                      <a:pt x="2" y="42"/>
                    </a:cubicBezTo>
                    <a:cubicBezTo>
                      <a:pt x="2" y="42"/>
                      <a:pt x="2" y="41"/>
                      <a:pt x="2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5" y="42"/>
                      <a:pt x="7" y="43"/>
                    </a:cubicBezTo>
                    <a:cubicBezTo>
                      <a:pt x="8" y="43"/>
                      <a:pt x="10" y="43"/>
                      <a:pt x="13" y="43"/>
                    </a:cubicBezTo>
                    <a:cubicBezTo>
                      <a:pt x="15" y="43"/>
                      <a:pt x="17" y="43"/>
                      <a:pt x="19" y="42"/>
                    </a:cubicBezTo>
                    <a:cubicBezTo>
                      <a:pt x="21" y="42"/>
                      <a:pt x="21" y="40"/>
                      <a:pt x="21" y="38"/>
                    </a:cubicBezTo>
                    <a:cubicBezTo>
                      <a:pt x="21" y="37"/>
                      <a:pt x="21" y="35"/>
                      <a:pt x="20" y="34"/>
                    </a:cubicBezTo>
                    <a:cubicBezTo>
                      <a:pt x="19" y="33"/>
                      <a:pt x="17" y="32"/>
                      <a:pt x="14" y="31"/>
                    </a:cubicBezTo>
                    <a:cubicBezTo>
                      <a:pt x="12" y="30"/>
                      <a:pt x="10" y="29"/>
                      <a:pt x="9" y="29"/>
                    </a:cubicBezTo>
                    <a:cubicBezTo>
                      <a:pt x="8" y="28"/>
                      <a:pt x="6" y="27"/>
                      <a:pt x="5" y="26"/>
                    </a:cubicBezTo>
                    <a:cubicBezTo>
                      <a:pt x="4" y="25"/>
                      <a:pt x="3" y="24"/>
                      <a:pt x="2" y="22"/>
                    </a:cubicBezTo>
                    <a:cubicBezTo>
                      <a:pt x="2" y="21"/>
                      <a:pt x="1" y="19"/>
                      <a:pt x="1" y="17"/>
                    </a:cubicBezTo>
                    <a:cubicBezTo>
                      <a:pt x="1" y="15"/>
                      <a:pt x="2" y="12"/>
                      <a:pt x="4" y="10"/>
                    </a:cubicBezTo>
                    <a:cubicBezTo>
                      <a:pt x="6" y="8"/>
                      <a:pt x="9" y="6"/>
                      <a:pt x="13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2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3" y="6"/>
                      <a:pt x="24" y="6"/>
                      <a:pt x="25" y="6"/>
                    </a:cubicBezTo>
                    <a:cubicBezTo>
                      <a:pt x="26" y="6"/>
                      <a:pt x="27" y="6"/>
                      <a:pt x="27" y="7"/>
                    </a:cubicBezTo>
                    <a:cubicBezTo>
                      <a:pt x="28" y="7"/>
                      <a:pt x="28" y="7"/>
                      <a:pt x="28" y="8"/>
                    </a:cubicBezTo>
                    <a:cubicBezTo>
                      <a:pt x="28" y="9"/>
                      <a:pt x="28" y="10"/>
                      <a:pt x="28" y="10"/>
                    </a:cubicBezTo>
                    <a:cubicBezTo>
                      <a:pt x="27" y="11"/>
                      <a:pt x="27" y="12"/>
                      <a:pt x="27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3"/>
                      <a:pt x="22" y="13"/>
                    </a:cubicBezTo>
                    <a:cubicBezTo>
                      <a:pt x="21" y="12"/>
                      <a:pt x="19" y="12"/>
                      <a:pt x="18" y="12"/>
                    </a:cubicBezTo>
                    <a:cubicBezTo>
                      <a:pt x="15" y="12"/>
                      <a:pt x="13" y="13"/>
                      <a:pt x="12" y="13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9"/>
                      <a:pt x="11" y="20"/>
                      <a:pt x="12" y="21"/>
                    </a:cubicBezTo>
                    <a:cubicBezTo>
                      <a:pt x="13" y="22"/>
                      <a:pt x="15" y="23"/>
                      <a:pt x="18" y="24"/>
                    </a:cubicBezTo>
                    <a:cubicBezTo>
                      <a:pt x="22" y="25"/>
                      <a:pt x="25" y="27"/>
                      <a:pt x="27" y="29"/>
                    </a:cubicBezTo>
                    <a:cubicBezTo>
                      <a:pt x="29" y="32"/>
                      <a:pt x="30" y="35"/>
                      <a:pt x="3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2" name="Freeform 78"/>
              <p:cNvSpPr>
                <a:spLocks noEditPoints="1"/>
              </p:cNvSpPr>
              <p:nvPr/>
            </p:nvSpPr>
            <p:spPr bwMode="auto">
              <a:xfrm>
                <a:off x="1185" y="2371"/>
                <a:ext cx="166" cy="166"/>
              </a:xfrm>
              <a:custGeom>
                <a:avLst/>
                <a:gdLst>
                  <a:gd name="T0" fmla="*/ 57 w 114"/>
                  <a:gd name="T1" fmla="*/ 0 h 114"/>
                  <a:gd name="T2" fmla="*/ 0 w 114"/>
                  <a:gd name="T3" fmla="*/ 57 h 114"/>
                  <a:gd name="T4" fmla="*/ 57 w 114"/>
                  <a:gd name="T5" fmla="*/ 114 h 114"/>
                  <a:gd name="T6" fmla="*/ 114 w 114"/>
                  <a:gd name="T7" fmla="*/ 57 h 114"/>
                  <a:gd name="T8" fmla="*/ 57 w 114"/>
                  <a:gd name="T9" fmla="*/ 0 h 114"/>
                  <a:gd name="T10" fmla="*/ 57 w 114"/>
                  <a:gd name="T11" fmla="*/ 96 h 114"/>
                  <a:gd name="T12" fmla="*/ 18 w 114"/>
                  <a:gd name="T13" fmla="*/ 57 h 114"/>
                  <a:gd name="T14" fmla="*/ 57 w 114"/>
                  <a:gd name="T15" fmla="*/ 17 h 114"/>
                  <a:gd name="T16" fmla="*/ 96 w 114"/>
                  <a:gd name="T17" fmla="*/ 57 h 114"/>
                  <a:gd name="T18" fmla="*/ 57 w 114"/>
                  <a:gd name="T19" fmla="*/ 9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57" y="0"/>
                    </a:move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4"/>
                      <a:pt x="57" y="114"/>
                    </a:cubicBezTo>
                    <a:cubicBezTo>
                      <a:pt x="88" y="114"/>
                      <a:pt x="114" y="88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lose/>
                    <a:moveTo>
                      <a:pt x="57" y="96"/>
                    </a:moveTo>
                    <a:cubicBezTo>
                      <a:pt x="35" y="96"/>
                      <a:pt x="18" y="79"/>
                      <a:pt x="18" y="57"/>
                    </a:cubicBezTo>
                    <a:cubicBezTo>
                      <a:pt x="18" y="35"/>
                      <a:pt x="35" y="17"/>
                      <a:pt x="57" y="17"/>
                    </a:cubicBezTo>
                    <a:cubicBezTo>
                      <a:pt x="79" y="17"/>
                      <a:pt x="96" y="35"/>
                      <a:pt x="96" y="57"/>
                    </a:cubicBezTo>
                    <a:cubicBezTo>
                      <a:pt x="96" y="79"/>
                      <a:pt x="79" y="96"/>
                      <a:pt x="5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3" name="Rectangle 79"/>
              <p:cNvSpPr>
                <a:spLocks noChangeArrowheads="1"/>
              </p:cNvSpPr>
              <p:nvPr/>
            </p:nvSpPr>
            <p:spPr bwMode="auto">
              <a:xfrm>
                <a:off x="1249" y="2524"/>
                <a:ext cx="38" cy="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4" name="Freeform 80"/>
              <p:cNvSpPr/>
              <p:nvPr/>
            </p:nvSpPr>
            <p:spPr bwMode="auto">
              <a:xfrm>
                <a:off x="931" y="857"/>
                <a:ext cx="39" cy="73"/>
              </a:xfrm>
              <a:custGeom>
                <a:avLst/>
                <a:gdLst>
                  <a:gd name="T0" fmla="*/ 27 w 27"/>
                  <a:gd name="T1" fmla="*/ 34 h 50"/>
                  <a:gd name="T2" fmla="*/ 26 w 27"/>
                  <a:gd name="T3" fmla="*/ 38 h 50"/>
                  <a:gd name="T4" fmla="*/ 24 w 27"/>
                  <a:gd name="T5" fmla="*/ 42 h 50"/>
                  <a:gd name="T6" fmla="*/ 21 w 27"/>
                  <a:gd name="T7" fmla="*/ 44 h 50"/>
                  <a:gd name="T8" fmla="*/ 17 w 27"/>
                  <a:gd name="T9" fmla="*/ 45 h 50"/>
                  <a:gd name="T10" fmla="*/ 17 w 27"/>
                  <a:gd name="T11" fmla="*/ 48 h 50"/>
                  <a:gd name="T12" fmla="*/ 17 w 27"/>
                  <a:gd name="T13" fmla="*/ 50 h 50"/>
                  <a:gd name="T14" fmla="*/ 15 w 27"/>
                  <a:gd name="T15" fmla="*/ 50 h 50"/>
                  <a:gd name="T16" fmla="*/ 11 w 27"/>
                  <a:gd name="T17" fmla="*/ 50 h 50"/>
                  <a:gd name="T18" fmla="*/ 10 w 27"/>
                  <a:gd name="T19" fmla="*/ 50 h 50"/>
                  <a:gd name="T20" fmla="*/ 9 w 27"/>
                  <a:gd name="T21" fmla="*/ 48 h 50"/>
                  <a:gd name="T22" fmla="*/ 9 w 27"/>
                  <a:gd name="T23" fmla="*/ 46 h 50"/>
                  <a:gd name="T24" fmla="*/ 3 w 27"/>
                  <a:gd name="T25" fmla="*/ 45 h 50"/>
                  <a:gd name="T26" fmla="*/ 0 w 27"/>
                  <a:gd name="T27" fmla="*/ 43 h 50"/>
                  <a:gd name="T28" fmla="*/ 0 w 27"/>
                  <a:gd name="T29" fmla="*/ 42 h 50"/>
                  <a:gd name="T30" fmla="*/ 0 w 27"/>
                  <a:gd name="T31" fmla="*/ 40 h 50"/>
                  <a:gd name="T32" fmla="*/ 1 w 27"/>
                  <a:gd name="T33" fmla="*/ 38 h 50"/>
                  <a:gd name="T34" fmla="*/ 1 w 27"/>
                  <a:gd name="T35" fmla="*/ 37 h 50"/>
                  <a:gd name="T36" fmla="*/ 2 w 27"/>
                  <a:gd name="T37" fmla="*/ 37 h 50"/>
                  <a:gd name="T38" fmla="*/ 2 w 27"/>
                  <a:gd name="T39" fmla="*/ 38 h 50"/>
                  <a:gd name="T40" fmla="*/ 6 w 27"/>
                  <a:gd name="T41" fmla="*/ 39 h 50"/>
                  <a:gd name="T42" fmla="*/ 11 w 27"/>
                  <a:gd name="T43" fmla="*/ 39 h 50"/>
                  <a:gd name="T44" fmla="*/ 16 w 27"/>
                  <a:gd name="T45" fmla="*/ 38 h 50"/>
                  <a:gd name="T46" fmla="*/ 19 w 27"/>
                  <a:gd name="T47" fmla="*/ 34 h 50"/>
                  <a:gd name="T48" fmla="*/ 17 w 27"/>
                  <a:gd name="T49" fmla="*/ 31 h 50"/>
                  <a:gd name="T50" fmla="*/ 12 w 27"/>
                  <a:gd name="T51" fmla="*/ 28 h 50"/>
                  <a:gd name="T52" fmla="*/ 7 w 27"/>
                  <a:gd name="T53" fmla="*/ 26 h 50"/>
                  <a:gd name="T54" fmla="*/ 4 w 27"/>
                  <a:gd name="T55" fmla="*/ 23 h 50"/>
                  <a:gd name="T56" fmla="*/ 2 w 27"/>
                  <a:gd name="T57" fmla="*/ 20 h 50"/>
                  <a:gd name="T58" fmla="*/ 1 w 27"/>
                  <a:gd name="T59" fmla="*/ 15 h 50"/>
                  <a:gd name="T60" fmla="*/ 3 w 27"/>
                  <a:gd name="T61" fmla="*/ 9 h 50"/>
                  <a:gd name="T62" fmla="*/ 11 w 27"/>
                  <a:gd name="T63" fmla="*/ 5 h 50"/>
                  <a:gd name="T64" fmla="*/ 11 w 27"/>
                  <a:gd name="T65" fmla="*/ 2 h 50"/>
                  <a:gd name="T66" fmla="*/ 11 w 27"/>
                  <a:gd name="T67" fmla="*/ 0 h 50"/>
                  <a:gd name="T68" fmla="*/ 13 w 27"/>
                  <a:gd name="T69" fmla="*/ 0 h 50"/>
                  <a:gd name="T70" fmla="*/ 17 w 27"/>
                  <a:gd name="T71" fmla="*/ 0 h 50"/>
                  <a:gd name="T72" fmla="*/ 18 w 27"/>
                  <a:gd name="T73" fmla="*/ 0 h 50"/>
                  <a:gd name="T74" fmla="*/ 18 w 27"/>
                  <a:gd name="T75" fmla="*/ 2 h 50"/>
                  <a:gd name="T76" fmla="*/ 18 w 27"/>
                  <a:gd name="T77" fmla="*/ 5 h 50"/>
                  <a:gd name="T78" fmla="*/ 22 w 27"/>
                  <a:gd name="T79" fmla="*/ 5 h 50"/>
                  <a:gd name="T80" fmla="*/ 24 w 27"/>
                  <a:gd name="T81" fmla="*/ 6 h 50"/>
                  <a:gd name="T82" fmla="*/ 24 w 27"/>
                  <a:gd name="T83" fmla="*/ 7 h 50"/>
                  <a:gd name="T84" fmla="*/ 24 w 27"/>
                  <a:gd name="T85" fmla="*/ 9 h 50"/>
                  <a:gd name="T86" fmla="*/ 23 w 27"/>
                  <a:gd name="T87" fmla="*/ 11 h 50"/>
                  <a:gd name="T88" fmla="*/ 22 w 27"/>
                  <a:gd name="T89" fmla="*/ 12 h 50"/>
                  <a:gd name="T90" fmla="*/ 19 w 27"/>
                  <a:gd name="T91" fmla="*/ 11 h 50"/>
                  <a:gd name="T92" fmla="*/ 15 w 27"/>
                  <a:gd name="T93" fmla="*/ 11 h 50"/>
                  <a:gd name="T94" fmla="*/ 10 w 27"/>
                  <a:gd name="T95" fmla="*/ 12 h 50"/>
                  <a:gd name="T96" fmla="*/ 9 w 27"/>
                  <a:gd name="T97" fmla="*/ 15 h 50"/>
                  <a:gd name="T98" fmla="*/ 10 w 27"/>
                  <a:gd name="T99" fmla="*/ 19 h 50"/>
                  <a:gd name="T100" fmla="*/ 15 w 27"/>
                  <a:gd name="T101" fmla="*/ 21 h 50"/>
                  <a:gd name="T102" fmla="*/ 24 w 27"/>
                  <a:gd name="T103" fmla="*/ 26 h 50"/>
                  <a:gd name="T104" fmla="*/ 27 w 27"/>
                  <a:gd name="T10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7" h="50">
                    <a:moveTo>
                      <a:pt x="27" y="34"/>
                    </a:moveTo>
                    <a:cubicBezTo>
                      <a:pt x="27" y="36"/>
                      <a:pt x="26" y="37"/>
                      <a:pt x="26" y="38"/>
                    </a:cubicBezTo>
                    <a:cubicBezTo>
                      <a:pt x="25" y="40"/>
                      <a:pt x="25" y="41"/>
                      <a:pt x="24" y="42"/>
                    </a:cubicBezTo>
                    <a:cubicBezTo>
                      <a:pt x="23" y="43"/>
                      <a:pt x="22" y="43"/>
                      <a:pt x="21" y="44"/>
                    </a:cubicBezTo>
                    <a:cubicBezTo>
                      <a:pt x="20" y="44"/>
                      <a:pt x="18" y="45"/>
                      <a:pt x="17" y="4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50"/>
                      <a:pt x="17" y="50"/>
                    </a:cubicBezTo>
                    <a:cubicBezTo>
                      <a:pt x="16" y="50"/>
                      <a:pt x="16" y="50"/>
                      <a:pt x="15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0"/>
                      <a:pt x="10" y="50"/>
                    </a:cubicBezTo>
                    <a:cubicBezTo>
                      <a:pt x="10" y="50"/>
                      <a:pt x="9" y="49"/>
                      <a:pt x="9" y="48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7" y="46"/>
                      <a:pt x="5" y="45"/>
                      <a:pt x="3" y="45"/>
                    </a:cubicBezTo>
                    <a:cubicBezTo>
                      <a:pt x="2" y="44"/>
                      <a:pt x="1" y="44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41"/>
                      <a:pt x="0" y="41"/>
                      <a:pt x="0" y="40"/>
                    </a:cubicBezTo>
                    <a:cubicBezTo>
                      <a:pt x="0" y="39"/>
                      <a:pt x="0" y="39"/>
                      <a:pt x="1" y="38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4" y="38"/>
                      <a:pt x="6" y="39"/>
                    </a:cubicBezTo>
                    <a:cubicBezTo>
                      <a:pt x="7" y="39"/>
                      <a:pt x="8" y="39"/>
                      <a:pt x="11" y="39"/>
                    </a:cubicBezTo>
                    <a:cubicBezTo>
                      <a:pt x="13" y="39"/>
                      <a:pt x="15" y="39"/>
                      <a:pt x="16" y="38"/>
                    </a:cubicBezTo>
                    <a:cubicBezTo>
                      <a:pt x="18" y="37"/>
                      <a:pt x="19" y="36"/>
                      <a:pt x="19" y="34"/>
                    </a:cubicBezTo>
                    <a:cubicBezTo>
                      <a:pt x="19" y="33"/>
                      <a:pt x="18" y="32"/>
                      <a:pt x="17" y="31"/>
                    </a:cubicBezTo>
                    <a:cubicBezTo>
                      <a:pt x="16" y="30"/>
                      <a:pt x="14" y="29"/>
                      <a:pt x="12" y="28"/>
                    </a:cubicBezTo>
                    <a:cubicBezTo>
                      <a:pt x="10" y="27"/>
                      <a:pt x="9" y="26"/>
                      <a:pt x="7" y="26"/>
                    </a:cubicBezTo>
                    <a:cubicBezTo>
                      <a:pt x="6" y="25"/>
                      <a:pt x="5" y="24"/>
                      <a:pt x="4" y="23"/>
                    </a:cubicBezTo>
                    <a:cubicBezTo>
                      <a:pt x="3" y="22"/>
                      <a:pt x="2" y="21"/>
                      <a:pt x="2" y="20"/>
                    </a:cubicBezTo>
                    <a:cubicBezTo>
                      <a:pt x="1" y="19"/>
                      <a:pt x="1" y="17"/>
                      <a:pt x="1" y="15"/>
                    </a:cubicBezTo>
                    <a:cubicBezTo>
                      <a:pt x="1" y="13"/>
                      <a:pt x="1" y="11"/>
                      <a:pt x="3" y="9"/>
                    </a:cubicBezTo>
                    <a:cubicBezTo>
                      <a:pt x="5" y="7"/>
                      <a:pt x="7" y="6"/>
                      <a:pt x="11" y="5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8" y="0"/>
                      <a:pt x="18" y="1"/>
                      <a:pt x="18" y="2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0" y="5"/>
                      <a:pt x="21" y="5"/>
                      <a:pt x="22" y="5"/>
                    </a:cubicBezTo>
                    <a:cubicBezTo>
                      <a:pt x="23" y="6"/>
                      <a:pt x="23" y="6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4" y="10"/>
                      <a:pt x="24" y="11"/>
                      <a:pt x="23" y="11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2" y="12"/>
                      <a:pt x="21" y="12"/>
                      <a:pt x="19" y="11"/>
                    </a:cubicBezTo>
                    <a:cubicBezTo>
                      <a:pt x="18" y="11"/>
                      <a:pt x="17" y="11"/>
                      <a:pt x="15" y="11"/>
                    </a:cubicBezTo>
                    <a:cubicBezTo>
                      <a:pt x="13" y="11"/>
                      <a:pt x="11" y="11"/>
                      <a:pt x="10" y="12"/>
                    </a:cubicBezTo>
                    <a:cubicBezTo>
                      <a:pt x="9" y="13"/>
                      <a:pt x="9" y="14"/>
                      <a:pt x="9" y="15"/>
                    </a:cubicBezTo>
                    <a:cubicBezTo>
                      <a:pt x="9" y="17"/>
                      <a:pt x="9" y="18"/>
                      <a:pt x="10" y="19"/>
                    </a:cubicBezTo>
                    <a:cubicBezTo>
                      <a:pt x="11" y="19"/>
                      <a:pt x="13" y="20"/>
                      <a:pt x="15" y="21"/>
                    </a:cubicBezTo>
                    <a:cubicBezTo>
                      <a:pt x="19" y="23"/>
                      <a:pt x="22" y="24"/>
                      <a:pt x="24" y="26"/>
                    </a:cubicBezTo>
                    <a:cubicBezTo>
                      <a:pt x="26" y="28"/>
                      <a:pt x="27" y="31"/>
                      <a:pt x="2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5" name="Freeform 81"/>
              <p:cNvSpPr>
                <a:spLocks noEditPoints="1"/>
              </p:cNvSpPr>
              <p:nvPr/>
            </p:nvSpPr>
            <p:spPr bwMode="auto">
              <a:xfrm>
                <a:off x="874" y="819"/>
                <a:ext cx="148" cy="149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51 w 102"/>
                  <a:gd name="T11" fmla="*/ 87 h 102"/>
                  <a:gd name="T12" fmla="*/ 15 w 102"/>
                  <a:gd name="T13" fmla="*/ 51 h 102"/>
                  <a:gd name="T14" fmla="*/ 51 w 102"/>
                  <a:gd name="T15" fmla="*/ 16 h 102"/>
                  <a:gd name="T16" fmla="*/ 86 w 102"/>
                  <a:gd name="T17" fmla="*/ 51 h 102"/>
                  <a:gd name="T18" fmla="*/ 51 w 102"/>
                  <a:gd name="T19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51" y="87"/>
                    </a:moveTo>
                    <a:cubicBezTo>
                      <a:pt x="31" y="87"/>
                      <a:pt x="15" y="71"/>
                      <a:pt x="15" y="51"/>
                    </a:cubicBezTo>
                    <a:cubicBezTo>
                      <a:pt x="15" y="31"/>
                      <a:pt x="31" y="16"/>
                      <a:pt x="51" y="16"/>
                    </a:cubicBezTo>
                    <a:cubicBezTo>
                      <a:pt x="71" y="16"/>
                      <a:pt x="86" y="31"/>
                      <a:pt x="86" y="51"/>
                    </a:cubicBezTo>
                    <a:cubicBezTo>
                      <a:pt x="86" y="71"/>
                      <a:pt x="71" y="87"/>
                      <a:pt x="51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6" name="Rectangle 82"/>
              <p:cNvSpPr>
                <a:spLocks noChangeArrowheads="1"/>
              </p:cNvSpPr>
              <p:nvPr/>
            </p:nvSpPr>
            <p:spPr bwMode="auto">
              <a:xfrm>
                <a:off x="931" y="956"/>
                <a:ext cx="33" cy="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7" name="Freeform 83"/>
              <p:cNvSpPr>
                <a:spLocks noEditPoints="1"/>
              </p:cNvSpPr>
              <p:nvPr/>
            </p:nvSpPr>
            <p:spPr bwMode="auto">
              <a:xfrm>
                <a:off x="2257" y="1799"/>
                <a:ext cx="76" cy="76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0 h 52"/>
                  <a:gd name="T4" fmla="*/ 0 w 52"/>
                  <a:gd name="T5" fmla="*/ 26 h 52"/>
                  <a:gd name="T6" fmla="*/ 26 w 52"/>
                  <a:gd name="T7" fmla="*/ 52 h 52"/>
                  <a:gd name="T8" fmla="*/ 52 w 52"/>
                  <a:gd name="T9" fmla="*/ 26 h 52"/>
                  <a:gd name="T10" fmla="*/ 44 w 52"/>
                  <a:gd name="T11" fmla="*/ 26 h 52"/>
                  <a:gd name="T12" fmla="*/ 26 w 52"/>
                  <a:gd name="T13" fmla="*/ 44 h 52"/>
                  <a:gd name="T14" fmla="*/ 8 w 52"/>
                  <a:gd name="T15" fmla="*/ 26 h 52"/>
                  <a:gd name="T16" fmla="*/ 26 w 52"/>
                  <a:gd name="T17" fmla="*/ 8 h 52"/>
                  <a:gd name="T18" fmla="*/ 44 w 5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12"/>
                      <a:pt x="40" y="0"/>
                      <a:pt x="26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lose/>
                    <a:moveTo>
                      <a:pt x="44" y="26"/>
                    </a:moveTo>
                    <a:cubicBezTo>
                      <a:pt x="44" y="36"/>
                      <a:pt x="36" y="44"/>
                      <a:pt x="26" y="44"/>
                    </a:cubicBezTo>
                    <a:cubicBezTo>
                      <a:pt x="16" y="44"/>
                      <a:pt x="8" y="36"/>
                      <a:pt x="8" y="26"/>
                    </a:cubicBezTo>
                    <a:cubicBezTo>
                      <a:pt x="8" y="16"/>
                      <a:pt x="16" y="8"/>
                      <a:pt x="26" y="8"/>
                    </a:cubicBezTo>
                    <a:cubicBezTo>
                      <a:pt x="36" y="8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8" name="Rectangle 84"/>
              <p:cNvSpPr>
                <a:spLocks noChangeArrowheads="1"/>
              </p:cNvSpPr>
              <p:nvPr/>
            </p:nvSpPr>
            <p:spPr bwMode="auto">
              <a:xfrm>
                <a:off x="2286" y="1760"/>
                <a:ext cx="16" cy="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9" name="Freeform 85"/>
              <p:cNvSpPr>
                <a:spLocks noEditPoints="1"/>
              </p:cNvSpPr>
              <p:nvPr/>
            </p:nvSpPr>
            <p:spPr bwMode="auto">
              <a:xfrm>
                <a:off x="2263" y="808"/>
                <a:ext cx="76" cy="75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0 h 52"/>
                  <a:gd name="T4" fmla="*/ 0 w 52"/>
                  <a:gd name="T5" fmla="*/ 26 h 52"/>
                  <a:gd name="T6" fmla="*/ 26 w 52"/>
                  <a:gd name="T7" fmla="*/ 52 h 52"/>
                  <a:gd name="T8" fmla="*/ 52 w 52"/>
                  <a:gd name="T9" fmla="*/ 26 h 52"/>
                  <a:gd name="T10" fmla="*/ 39 w 52"/>
                  <a:gd name="T11" fmla="*/ 26 h 52"/>
                  <a:gd name="T12" fmla="*/ 26 w 52"/>
                  <a:gd name="T13" fmla="*/ 39 h 52"/>
                  <a:gd name="T14" fmla="*/ 13 w 52"/>
                  <a:gd name="T15" fmla="*/ 26 h 52"/>
                  <a:gd name="T16" fmla="*/ 26 w 52"/>
                  <a:gd name="T17" fmla="*/ 12 h 52"/>
                  <a:gd name="T18" fmla="*/ 39 w 5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11"/>
                      <a:pt x="40" y="0"/>
                      <a:pt x="26" y="0"/>
                    </a:cubicBez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lose/>
                    <a:moveTo>
                      <a:pt x="39" y="26"/>
                    </a:moveTo>
                    <a:cubicBezTo>
                      <a:pt x="39" y="33"/>
                      <a:pt x="33" y="39"/>
                      <a:pt x="26" y="39"/>
                    </a:cubicBezTo>
                    <a:cubicBezTo>
                      <a:pt x="19" y="39"/>
                      <a:pt x="13" y="33"/>
                      <a:pt x="13" y="26"/>
                    </a:cubicBezTo>
                    <a:cubicBezTo>
                      <a:pt x="13" y="18"/>
                      <a:pt x="19" y="12"/>
                      <a:pt x="26" y="12"/>
                    </a:cubicBezTo>
                    <a:cubicBezTo>
                      <a:pt x="33" y="12"/>
                      <a:pt x="39" y="18"/>
                      <a:pt x="3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2292" y="767"/>
                <a:ext cx="18" cy="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1" name="Freeform 87"/>
              <p:cNvSpPr>
                <a:spLocks noEditPoints="1"/>
              </p:cNvSpPr>
              <p:nvPr/>
            </p:nvSpPr>
            <p:spPr bwMode="auto">
              <a:xfrm>
                <a:off x="1387" y="1762"/>
                <a:ext cx="76" cy="75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0 h 52"/>
                  <a:gd name="T4" fmla="*/ 0 w 52"/>
                  <a:gd name="T5" fmla="*/ 26 h 52"/>
                  <a:gd name="T6" fmla="*/ 26 w 52"/>
                  <a:gd name="T7" fmla="*/ 52 h 52"/>
                  <a:gd name="T8" fmla="*/ 52 w 52"/>
                  <a:gd name="T9" fmla="*/ 26 h 52"/>
                  <a:gd name="T10" fmla="*/ 44 w 52"/>
                  <a:gd name="T11" fmla="*/ 26 h 52"/>
                  <a:gd name="T12" fmla="*/ 26 w 52"/>
                  <a:gd name="T13" fmla="*/ 44 h 52"/>
                  <a:gd name="T14" fmla="*/ 8 w 52"/>
                  <a:gd name="T15" fmla="*/ 26 h 52"/>
                  <a:gd name="T16" fmla="*/ 26 w 52"/>
                  <a:gd name="T17" fmla="*/ 8 h 52"/>
                  <a:gd name="T18" fmla="*/ 44 w 52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11"/>
                      <a:pt x="41" y="0"/>
                      <a:pt x="26" y="0"/>
                    </a:cubicBez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lose/>
                    <a:moveTo>
                      <a:pt x="44" y="26"/>
                    </a:moveTo>
                    <a:cubicBezTo>
                      <a:pt x="44" y="36"/>
                      <a:pt x="36" y="44"/>
                      <a:pt x="26" y="44"/>
                    </a:cubicBezTo>
                    <a:cubicBezTo>
                      <a:pt x="16" y="44"/>
                      <a:pt x="8" y="36"/>
                      <a:pt x="8" y="26"/>
                    </a:cubicBezTo>
                    <a:cubicBezTo>
                      <a:pt x="8" y="16"/>
                      <a:pt x="16" y="8"/>
                      <a:pt x="26" y="8"/>
                    </a:cubicBezTo>
                    <a:cubicBezTo>
                      <a:pt x="36" y="8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2" name="Rectangle 88"/>
              <p:cNvSpPr>
                <a:spLocks noChangeArrowheads="1"/>
              </p:cNvSpPr>
              <p:nvPr/>
            </p:nvSpPr>
            <p:spPr bwMode="auto">
              <a:xfrm>
                <a:off x="1418" y="1721"/>
                <a:ext cx="16" cy="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3" name="Freeform 89"/>
              <p:cNvSpPr>
                <a:spLocks noEditPoints="1"/>
              </p:cNvSpPr>
              <p:nvPr/>
            </p:nvSpPr>
            <p:spPr bwMode="auto">
              <a:xfrm>
                <a:off x="1911" y="915"/>
                <a:ext cx="76" cy="76"/>
              </a:xfrm>
              <a:custGeom>
                <a:avLst/>
                <a:gdLst>
                  <a:gd name="T0" fmla="*/ 26 w 52"/>
                  <a:gd name="T1" fmla="*/ 52 h 52"/>
                  <a:gd name="T2" fmla="*/ 52 w 52"/>
                  <a:gd name="T3" fmla="*/ 26 h 52"/>
                  <a:gd name="T4" fmla="*/ 26 w 52"/>
                  <a:gd name="T5" fmla="*/ 0 h 52"/>
                  <a:gd name="T6" fmla="*/ 0 w 52"/>
                  <a:gd name="T7" fmla="*/ 26 h 52"/>
                  <a:gd name="T8" fmla="*/ 26 w 52"/>
                  <a:gd name="T9" fmla="*/ 52 h 52"/>
                  <a:gd name="T10" fmla="*/ 26 w 52"/>
                  <a:gd name="T11" fmla="*/ 44 h 52"/>
                  <a:gd name="T12" fmla="*/ 8 w 52"/>
                  <a:gd name="T13" fmla="*/ 26 h 52"/>
                  <a:gd name="T14" fmla="*/ 26 w 52"/>
                  <a:gd name="T15" fmla="*/ 8 h 52"/>
                  <a:gd name="T16" fmla="*/ 44 w 52"/>
                  <a:gd name="T17" fmla="*/ 26 h 52"/>
                  <a:gd name="T18" fmla="*/ 26 w 52"/>
                  <a:gd name="T19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cubicBezTo>
                      <a:pt x="40" y="52"/>
                      <a:pt x="52" y="41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2"/>
                      <a:pt x="26" y="52"/>
                    </a:cubicBezTo>
                    <a:close/>
                    <a:moveTo>
                      <a:pt x="26" y="44"/>
                    </a:moveTo>
                    <a:cubicBezTo>
                      <a:pt x="16" y="44"/>
                      <a:pt x="8" y="36"/>
                      <a:pt x="8" y="26"/>
                    </a:cubicBezTo>
                    <a:cubicBezTo>
                      <a:pt x="8" y="16"/>
                      <a:pt x="16" y="8"/>
                      <a:pt x="26" y="8"/>
                    </a:cubicBezTo>
                    <a:cubicBezTo>
                      <a:pt x="36" y="8"/>
                      <a:pt x="44" y="16"/>
                      <a:pt x="44" y="26"/>
                    </a:cubicBezTo>
                    <a:cubicBezTo>
                      <a:pt x="44" y="36"/>
                      <a:pt x="36" y="44"/>
                      <a:pt x="2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4" name="Rectangle 90"/>
              <p:cNvSpPr>
                <a:spLocks noChangeArrowheads="1"/>
              </p:cNvSpPr>
              <p:nvPr/>
            </p:nvSpPr>
            <p:spPr bwMode="auto">
              <a:xfrm>
                <a:off x="1981" y="946"/>
                <a:ext cx="45" cy="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5" name="Freeform 91"/>
              <p:cNvSpPr>
                <a:spLocks noEditPoints="1"/>
              </p:cNvSpPr>
              <p:nvPr/>
            </p:nvSpPr>
            <p:spPr bwMode="auto">
              <a:xfrm>
                <a:off x="1776" y="1965"/>
                <a:ext cx="75" cy="74"/>
              </a:xfrm>
              <a:custGeom>
                <a:avLst/>
                <a:gdLst>
                  <a:gd name="T0" fmla="*/ 52 w 52"/>
                  <a:gd name="T1" fmla="*/ 25 h 51"/>
                  <a:gd name="T2" fmla="*/ 26 w 52"/>
                  <a:gd name="T3" fmla="*/ 0 h 51"/>
                  <a:gd name="T4" fmla="*/ 0 w 52"/>
                  <a:gd name="T5" fmla="*/ 25 h 51"/>
                  <a:gd name="T6" fmla="*/ 26 w 52"/>
                  <a:gd name="T7" fmla="*/ 51 h 51"/>
                  <a:gd name="T8" fmla="*/ 52 w 52"/>
                  <a:gd name="T9" fmla="*/ 25 h 51"/>
                  <a:gd name="T10" fmla="*/ 44 w 52"/>
                  <a:gd name="T11" fmla="*/ 25 h 51"/>
                  <a:gd name="T12" fmla="*/ 26 w 52"/>
                  <a:gd name="T13" fmla="*/ 43 h 51"/>
                  <a:gd name="T14" fmla="*/ 8 w 52"/>
                  <a:gd name="T15" fmla="*/ 25 h 51"/>
                  <a:gd name="T16" fmla="*/ 26 w 52"/>
                  <a:gd name="T17" fmla="*/ 7 h 51"/>
                  <a:gd name="T18" fmla="*/ 44 w 52"/>
                  <a:gd name="T19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1">
                    <a:moveTo>
                      <a:pt x="52" y="25"/>
                    </a:moveTo>
                    <a:cubicBezTo>
                      <a:pt x="52" y="11"/>
                      <a:pt x="40" y="0"/>
                      <a:pt x="26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6" y="51"/>
                    </a:cubicBezTo>
                    <a:cubicBezTo>
                      <a:pt x="40" y="51"/>
                      <a:pt x="52" y="40"/>
                      <a:pt x="52" y="25"/>
                    </a:cubicBezTo>
                    <a:close/>
                    <a:moveTo>
                      <a:pt x="44" y="25"/>
                    </a:moveTo>
                    <a:cubicBezTo>
                      <a:pt x="44" y="35"/>
                      <a:pt x="36" y="43"/>
                      <a:pt x="26" y="43"/>
                    </a:cubicBezTo>
                    <a:cubicBezTo>
                      <a:pt x="16" y="43"/>
                      <a:pt x="8" y="35"/>
                      <a:pt x="8" y="25"/>
                    </a:cubicBezTo>
                    <a:cubicBezTo>
                      <a:pt x="8" y="15"/>
                      <a:pt x="16" y="7"/>
                      <a:pt x="26" y="7"/>
                    </a:cubicBezTo>
                    <a:cubicBezTo>
                      <a:pt x="36" y="7"/>
                      <a:pt x="44" y="15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1805" y="1924"/>
                <a:ext cx="16" cy="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7" name="Freeform 93"/>
              <p:cNvSpPr>
                <a:spLocks noEditPoints="1"/>
              </p:cNvSpPr>
              <p:nvPr/>
            </p:nvSpPr>
            <p:spPr bwMode="auto">
              <a:xfrm>
                <a:off x="951" y="2986"/>
                <a:ext cx="74" cy="76"/>
              </a:xfrm>
              <a:custGeom>
                <a:avLst/>
                <a:gdLst>
                  <a:gd name="T0" fmla="*/ 26 w 51"/>
                  <a:gd name="T1" fmla="*/ 52 h 52"/>
                  <a:gd name="T2" fmla="*/ 51 w 51"/>
                  <a:gd name="T3" fmla="*/ 26 h 52"/>
                  <a:gd name="T4" fmla="*/ 26 w 51"/>
                  <a:gd name="T5" fmla="*/ 0 h 52"/>
                  <a:gd name="T6" fmla="*/ 0 w 51"/>
                  <a:gd name="T7" fmla="*/ 26 h 52"/>
                  <a:gd name="T8" fmla="*/ 26 w 51"/>
                  <a:gd name="T9" fmla="*/ 52 h 52"/>
                  <a:gd name="T10" fmla="*/ 26 w 51"/>
                  <a:gd name="T11" fmla="*/ 44 h 52"/>
                  <a:gd name="T12" fmla="*/ 8 w 51"/>
                  <a:gd name="T13" fmla="*/ 26 h 52"/>
                  <a:gd name="T14" fmla="*/ 26 w 51"/>
                  <a:gd name="T15" fmla="*/ 8 h 52"/>
                  <a:gd name="T16" fmla="*/ 44 w 51"/>
                  <a:gd name="T17" fmla="*/ 26 h 52"/>
                  <a:gd name="T18" fmla="*/ 26 w 51"/>
                  <a:gd name="T19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52">
                    <a:moveTo>
                      <a:pt x="26" y="52"/>
                    </a:moveTo>
                    <a:cubicBezTo>
                      <a:pt x="40" y="52"/>
                      <a:pt x="51" y="40"/>
                      <a:pt x="51" y="26"/>
                    </a:cubicBezTo>
                    <a:cubicBezTo>
                      <a:pt x="51" y="12"/>
                      <a:pt x="40" y="0"/>
                      <a:pt x="26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lose/>
                    <a:moveTo>
                      <a:pt x="26" y="44"/>
                    </a:moveTo>
                    <a:cubicBezTo>
                      <a:pt x="16" y="44"/>
                      <a:pt x="8" y="36"/>
                      <a:pt x="8" y="26"/>
                    </a:cubicBezTo>
                    <a:cubicBezTo>
                      <a:pt x="8" y="16"/>
                      <a:pt x="16" y="8"/>
                      <a:pt x="26" y="8"/>
                    </a:cubicBezTo>
                    <a:cubicBezTo>
                      <a:pt x="35" y="8"/>
                      <a:pt x="44" y="16"/>
                      <a:pt x="44" y="26"/>
                    </a:cubicBezTo>
                    <a:cubicBezTo>
                      <a:pt x="44" y="36"/>
                      <a:pt x="35" y="44"/>
                      <a:pt x="2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1021" y="3015"/>
                <a:ext cx="45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9" name="Freeform 95"/>
              <p:cNvSpPr>
                <a:spLocks noEditPoints="1"/>
              </p:cNvSpPr>
              <p:nvPr/>
            </p:nvSpPr>
            <p:spPr bwMode="auto">
              <a:xfrm>
                <a:off x="1785" y="2705"/>
                <a:ext cx="94" cy="96"/>
              </a:xfrm>
              <a:custGeom>
                <a:avLst/>
                <a:gdLst>
                  <a:gd name="T0" fmla="*/ 65 w 65"/>
                  <a:gd name="T1" fmla="*/ 33 h 66"/>
                  <a:gd name="T2" fmla="*/ 32 w 65"/>
                  <a:gd name="T3" fmla="*/ 0 h 66"/>
                  <a:gd name="T4" fmla="*/ 0 w 65"/>
                  <a:gd name="T5" fmla="*/ 33 h 66"/>
                  <a:gd name="T6" fmla="*/ 32 w 65"/>
                  <a:gd name="T7" fmla="*/ 66 h 66"/>
                  <a:gd name="T8" fmla="*/ 65 w 65"/>
                  <a:gd name="T9" fmla="*/ 33 h 66"/>
                  <a:gd name="T10" fmla="*/ 55 w 65"/>
                  <a:gd name="T11" fmla="*/ 33 h 66"/>
                  <a:gd name="T12" fmla="*/ 32 w 65"/>
                  <a:gd name="T13" fmla="*/ 56 h 66"/>
                  <a:gd name="T14" fmla="*/ 10 w 65"/>
                  <a:gd name="T15" fmla="*/ 33 h 66"/>
                  <a:gd name="T16" fmla="*/ 32 w 65"/>
                  <a:gd name="T17" fmla="*/ 10 h 66"/>
                  <a:gd name="T18" fmla="*/ 55 w 65"/>
                  <a:gd name="T1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66">
                    <a:moveTo>
                      <a:pt x="65" y="33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2" y="66"/>
                    </a:cubicBezTo>
                    <a:cubicBezTo>
                      <a:pt x="50" y="66"/>
                      <a:pt x="65" y="51"/>
                      <a:pt x="65" y="33"/>
                    </a:cubicBezTo>
                    <a:close/>
                    <a:moveTo>
                      <a:pt x="55" y="33"/>
                    </a:moveTo>
                    <a:cubicBezTo>
                      <a:pt x="55" y="46"/>
                      <a:pt x="45" y="56"/>
                      <a:pt x="32" y="56"/>
                    </a:cubicBezTo>
                    <a:cubicBezTo>
                      <a:pt x="20" y="56"/>
                      <a:pt x="10" y="46"/>
                      <a:pt x="10" y="33"/>
                    </a:cubicBezTo>
                    <a:cubicBezTo>
                      <a:pt x="10" y="21"/>
                      <a:pt x="20" y="10"/>
                      <a:pt x="32" y="10"/>
                    </a:cubicBezTo>
                    <a:cubicBezTo>
                      <a:pt x="45" y="10"/>
                      <a:pt x="55" y="21"/>
                      <a:pt x="5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1821" y="2656"/>
                <a:ext cx="22" cy="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1" name="Freeform 97"/>
              <p:cNvSpPr/>
              <p:nvPr/>
            </p:nvSpPr>
            <p:spPr bwMode="auto">
              <a:xfrm>
                <a:off x="2153" y="1625"/>
                <a:ext cx="48" cy="91"/>
              </a:xfrm>
              <a:custGeom>
                <a:avLst/>
                <a:gdLst>
                  <a:gd name="T0" fmla="*/ 33 w 33"/>
                  <a:gd name="T1" fmla="*/ 43 h 63"/>
                  <a:gd name="T2" fmla="*/ 32 w 33"/>
                  <a:gd name="T3" fmla="*/ 48 h 63"/>
                  <a:gd name="T4" fmla="*/ 30 w 33"/>
                  <a:gd name="T5" fmla="*/ 52 h 63"/>
                  <a:gd name="T6" fmla="*/ 26 w 33"/>
                  <a:gd name="T7" fmla="*/ 55 h 63"/>
                  <a:gd name="T8" fmla="*/ 21 w 33"/>
                  <a:gd name="T9" fmla="*/ 56 h 63"/>
                  <a:gd name="T10" fmla="*/ 21 w 33"/>
                  <a:gd name="T11" fmla="*/ 60 h 63"/>
                  <a:gd name="T12" fmla="*/ 21 w 33"/>
                  <a:gd name="T13" fmla="*/ 62 h 63"/>
                  <a:gd name="T14" fmla="*/ 19 w 33"/>
                  <a:gd name="T15" fmla="*/ 63 h 63"/>
                  <a:gd name="T16" fmla="*/ 15 w 33"/>
                  <a:gd name="T17" fmla="*/ 63 h 63"/>
                  <a:gd name="T18" fmla="*/ 13 w 33"/>
                  <a:gd name="T19" fmla="*/ 62 h 63"/>
                  <a:gd name="T20" fmla="*/ 12 w 33"/>
                  <a:gd name="T21" fmla="*/ 60 h 63"/>
                  <a:gd name="T22" fmla="*/ 12 w 33"/>
                  <a:gd name="T23" fmla="*/ 57 h 63"/>
                  <a:gd name="T24" fmla="*/ 4 w 33"/>
                  <a:gd name="T25" fmla="*/ 56 h 63"/>
                  <a:gd name="T26" fmla="*/ 0 w 33"/>
                  <a:gd name="T27" fmla="*/ 54 h 63"/>
                  <a:gd name="T28" fmla="*/ 0 w 33"/>
                  <a:gd name="T29" fmla="*/ 53 h 63"/>
                  <a:gd name="T30" fmla="*/ 0 w 33"/>
                  <a:gd name="T31" fmla="*/ 50 h 63"/>
                  <a:gd name="T32" fmla="*/ 1 w 33"/>
                  <a:gd name="T33" fmla="*/ 47 h 63"/>
                  <a:gd name="T34" fmla="*/ 2 w 33"/>
                  <a:gd name="T35" fmla="*/ 46 h 63"/>
                  <a:gd name="T36" fmla="*/ 3 w 33"/>
                  <a:gd name="T37" fmla="*/ 47 h 63"/>
                  <a:gd name="T38" fmla="*/ 3 w 33"/>
                  <a:gd name="T39" fmla="*/ 47 h 63"/>
                  <a:gd name="T40" fmla="*/ 7 w 33"/>
                  <a:gd name="T41" fmla="*/ 48 h 63"/>
                  <a:gd name="T42" fmla="*/ 14 w 33"/>
                  <a:gd name="T43" fmla="*/ 49 h 63"/>
                  <a:gd name="T44" fmla="*/ 20 w 33"/>
                  <a:gd name="T45" fmla="*/ 47 h 63"/>
                  <a:gd name="T46" fmla="*/ 23 w 33"/>
                  <a:gd name="T47" fmla="*/ 43 h 63"/>
                  <a:gd name="T48" fmla="*/ 22 w 33"/>
                  <a:gd name="T49" fmla="*/ 38 h 63"/>
                  <a:gd name="T50" fmla="*/ 15 w 33"/>
                  <a:gd name="T51" fmla="*/ 35 h 63"/>
                  <a:gd name="T52" fmla="*/ 10 w 33"/>
                  <a:gd name="T53" fmla="*/ 32 h 63"/>
                  <a:gd name="T54" fmla="*/ 5 w 33"/>
                  <a:gd name="T55" fmla="*/ 29 h 63"/>
                  <a:gd name="T56" fmla="*/ 2 w 33"/>
                  <a:gd name="T57" fmla="*/ 25 h 63"/>
                  <a:gd name="T58" fmla="*/ 1 w 33"/>
                  <a:gd name="T59" fmla="*/ 19 h 63"/>
                  <a:gd name="T60" fmla="*/ 4 w 33"/>
                  <a:gd name="T61" fmla="*/ 11 h 63"/>
                  <a:gd name="T62" fmla="*/ 13 w 33"/>
                  <a:gd name="T63" fmla="*/ 7 h 63"/>
                  <a:gd name="T64" fmla="*/ 13 w 33"/>
                  <a:gd name="T65" fmla="*/ 3 h 63"/>
                  <a:gd name="T66" fmla="*/ 14 w 33"/>
                  <a:gd name="T67" fmla="*/ 1 h 63"/>
                  <a:gd name="T68" fmla="*/ 16 w 33"/>
                  <a:gd name="T69" fmla="*/ 0 h 63"/>
                  <a:gd name="T70" fmla="*/ 21 w 33"/>
                  <a:gd name="T71" fmla="*/ 0 h 63"/>
                  <a:gd name="T72" fmla="*/ 23 w 33"/>
                  <a:gd name="T73" fmla="*/ 1 h 63"/>
                  <a:gd name="T74" fmla="*/ 23 w 33"/>
                  <a:gd name="T75" fmla="*/ 3 h 63"/>
                  <a:gd name="T76" fmla="*/ 23 w 33"/>
                  <a:gd name="T77" fmla="*/ 6 h 63"/>
                  <a:gd name="T78" fmla="*/ 27 w 33"/>
                  <a:gd name="T79" fmla="*/ 7 h 63"/>
                  <a:gd name="T80" fmla="*/ 30 w 33"/>
                  <a:gd name="T81" fmla="*/ 8 h 63"/>
                  <a:gd name="T82" fmla="*/ 31 w 33"/>
                  <a:gd name="T83" fmla="*/ 9 h 63"/>
                  <a:gd name="T84" fmla="*/ 30 w 33"/>
                  <a:gd name="T85" fmla="*/ 12 h 63"/>
                  <a:gd name="T86" fmla="*/ 29 w 33"/>
                  <a:gd name="T87" fmla="*/ 14 h 63"/>
                  <a:gd name="T88" fmla="*/ 28 w 33"/>
                  <a:gd name="T89" fmla="*/ 15 h 63"/>
                  <a:gd name="T90" fmla="*/ 24 w 33"/>
                  <a:gd name="T91" fmla="*/ 14 h 63"/>
                  <a:gd name="T92" fmla="*/ 19 w 33"/>
                  <a:gd name="T93" fmla="*/ 14 h 63"/>
                  <a:gd name="T94" fmla="*/ 13 w 33"/>
                  <a:gd name="T95" fmla="*/ 15 h 63"/>
                  <a:gd name="T96" fmla="*/ 11 w 33"/>
                  <a:gd name="T97" fmla="*/ 19 h 63"/>
                  <a:gd name="T98" fmla="*/ 13 w 33"/>
                  <a:gd name="T99" fmla="*/ 23 h 63"/>
                  <a:gd name="T100" fmla="*/ 19 w 33"/>
                  <a:gd name="T101" fmla="*/ 27 h 63"/>
                  <a:gd name="T102" fmla="*/ 30 w 33"/>
                  <a:gd name="T103" fmla="*/ 33 h 63"/>
                  <a:gd name="T104" fmla="*/ 33 w 33"/>
                  <a:gd name="T105" fmla="*/ 4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" h="63">
                    <a:moveTo>
                      <a:pt x="33" y="43"/>
                    </a:moveTo>
                    <a:cubicBezTo>
                      <a:pt x="33" y="45"/>
                      <a:pt x="33" y="46"/>
                      <a:pt x="32" y="48"/>
                    </a:cubicBezTo>
                    <a:cubicBezTo>
                      <a:pt x="32" y="50"/>
                      <a:pt x="31" y="51"/>
                      <a:pt x="30" y="52"/>
                    </a:cubicBezTo>
                    <a:cubicBezTo>
                      <a:pt x="29" y="53"/>
                      <a:pt x="28" y="54"/>
                      <a:pt x="26" y="55"/>
                    </a:cubicBezTo>
                    <a:cubicBezTo>
                      <a:pt x="25" y="55"/>
                      <a:pt x="23" y="56"/>
                      <a:pt x="21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61"/>
                      <a:pt x="21" y="62"/>
                      <a:pt x="21" y="62"/>
                    </a:cubicBezTo>
                    <a:cubicBezTo>
                      <a:pt x="21" y="63"/>
                      <a:pt x="20" y="63"/>
                      <a:pt x="19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4" y="63"/>
                      <a:pt x="13" y="62"/>
                      <a:pt x="13" y="62"/>
                    </a:cubicBezTo>
                    <a:cubicBezTo>
                      <a:pt x="12" y="62"/>
                      <a:pt x="12" y="61"/>
                      <a:pt x="12" y="60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9" y="57"/>
                      <a:pt x="6" y="56"/>
                      <a:pt x="4" y="56"/>
                    </a:cubicBezTo>
                    <a:cubicBezTo>
                      <a:pt x="2" y="55"/>
                      <a:pt x="1" y="55"/>
                      <a:pt x="0" y="54"/>
                    </a:cubicBezTo>
                    <a:cubicBezTo>
                      <a:pt x="0" y="54"/>
                      <a:pt x="0" y="53"/>
                      <a:pt x="0" y="53"/>
                    </a:cubicBezTo>
                    <a:cubicBezTo>
                      <a:pt x="0" y="52"/>
                      <a:pt x="0" y="51"/>
                      <a:pt x="0" y="50"/>
                    </a:cubicBezTo>
                    <a:cubicBezTo>
                      <a:pt x="1" y="49"/>
                      <a:pt x="1" y="48"/>
                      <a:pt x="1" y="47"/>
                    </a:cubicBezTo>
                    <a:cubicBezTo>
                      <a:pt x="2" y="47"/>
                      <a:pt x="2" y="46"/>
                      <a:pt x="2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6" y="48"/>
                      <a:pt x="7" y="48"/>
                    </a:cubicBezTo>
                    <a:cubicBezTo>
                      <a:pt x="9" y="49"/>
                      <a:pt x="11" y="49"/>
                      <a:pt x="14" y="49"/>
                    </a:cubicBezTo>
                    <a:cubicBezTo>
                      <a:pt x="16" y="49"/>
                      <a:pt x="19" y="48"/>
                      <a:pt x="20" y="47"/>
                    </a:cubicBezTo>
                    <a:cubicBezTo>
                      <a:pt x="22" y="47"/>
                      <a:pt x="23" y="45"/>
                      <a:pt x="23" y="43"/>
                    </a:cubicBezTo>
                    <a:cubicBezTo>
                      <a:pt x="23" y="41"/>
                      <a:pt x="23" y="40"/>
                      <a:pt x="22" y="38"/>
                    </a:cubicBezTo>
                    <a:cubicBezTo>
                      <a:pt x="20" y="37"/>
                      <a:pt x="18" y="36"/>
                      <a:pt x="15" y="35"/>
                    </a:cubicBezTo>
                    <a:cubicBezTo>
                      <a:pt x="13" y="34"/>
                      <a:pt x="11" y="33"/>
                      <a:pt x="10" y="32"/>
                    </a:cubicBezTo>
                    <a:cubicBezTo>
                      <a:pt x="8" y="31"/>
                      <a:pt x="7" y="30"/>
                      <a:pt x="5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2" y="24"/>
                      <a:pt x="1" y="22"/>
                      <a:pt x="1" y="19"/>
                    </a:cubicBezTo>
                    <a:cubicBezTo>
                      <a:pt x="1" y="16"/>
                      <a:pt x="2" y="14"/>
                      <a:pt x="4" y="11"/>
                    </a:cubicBezTo>
                    <a:cubicBezTo>
                      <a:pt x="6" y="9"/>
                      <a:pt x="9" y="8"/>
                      <a:pt x="13" y="7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4" y="1"/>
                      <a:pt x="14" y="1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cubicBezTo>
                      <a:pt x="23" y="1"/>
                      <a:pt x="23" y="2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7"/>
                      <a:pt x="26" y="7"/>
                      <a:pt x="27" y="7"/>
                    </a:cubicBezTo>
                    <a:cubicBezTo>
                      <a:pt x="29" y="7"/>
                      <a:pt x="29" y="8"/>
                      <a:pt x="30" y="8"/>
                    </a:cubicBezTo>
                    <a:cubicBezTo>
                      <a:pt x="30" y="8"/>
                      <a:pt x="31" y="8"/>
                      <a:pt x="31" y="9"/>
                    </a:cubicBezTo>
                    <a:cubicBezTo>
                      <a:pt x="31" y="10"/>
                      <a:pt x="31" y="11"/>
                      <a:pt x="30" y="12"/>
                    </a:cubicBezTo>
                    <a:cubicBezTo>
                      <a:pt x="30" y="13"/>
                      <a:pt x="30" y="14"/>
                      <a:pt x="29" y="14"/>
                    </a:cubicBezTo>
                    <a:cubicBezTo>
                      <a:pt x="29" y="15"/>
                      <a:pt x="29" y="15"/>
                      <a:pt x="28" y="15"/>
                    </a:cubicBezTo>
                    <a:cubicBezTo>
                      <a:pt x="27" y="15"/>
                      <a:pt x="26" y="15"/>
                      <a:pt x="24" y="14"/>
                    </a:cubicBezTo>
                    <a:cubicBezTo>
                      <a:pt x="23" y="14"/>
                      <a:pt x="21" y="14"/>
                      <a:pt x="19" y="14"/>
                    </a:cubicBezTo>
                    <a:cubicBezTo>
                      <a:pt x="16" y="14"/>
                      <a:pt x="14" y="14"/>
                      <a:pt x="13" y="15"/>
                    </a:cubicBezTo>
                    <a:cubicBezTo>
                      <a:pt x="12" y="16"/>
                      <a:pt x="11" y="18"/>
                      <a:pt x="11" y="19"/>
                    </a:cubicBezTo>
                    <a:cubicBezTo>
                      <a:pt x="11" y="21"/>
                      <a:pt x="12" y="22"/>
                      <a:pt x="13" y="23"/>
                    </a:cubicBezTo>
                    <a:cubicBezTo>
                      <a:pt x="14" y="25"/>
                      <a:pt x="17" y="26"/>
                      <a:pt x="19" y="27"/>
                    </a:cubicBezTo>
                    <a:cubicBezTo>
                      <a:pt x="24" y="29"/>
                      <a:pt x="27" y="31"/>
                      <a:pt x="30" y="33"/>
                    </a:cubicBezTo>
                    <a:cubicBezTo>
                      <a:pt x="32" y="36"/>
                      <a:pt x="33" y="39"/>
                      <a:pt x="33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2" name="Freeform 98"/>
              <p:cNvSpPr>
                <a:spLocks noEditPoints="1"/>
              </p:cNvSpPr>
              <p:nvPr/>
            </p:nvSpPr>
            <p:spPr bwMode="auto">
              <a:xfrm>
                <a:off x="2083" y="1578"/>
                <a:ext cx="183" cy="185"/>
              </a:xfrm>
              <a:custGeom>
                <a:avLst/>
                <a:gdLst>
                  <a:gd name="T0" fmla="*/ 63 w 126"/>
                  <a:gd name="T1" fmla="*/ 0 h 127"/>
                  <a:gd name="T2" fmla="*/ 0 w 126"/>
                  <a:gd name="T3" fmla="*/ 63 h 127"/>
                  <a:gd name="T4" fmla="*/ 63 w 126"/>
                  <a:gd name="T5" fmla="*/ 127 h 127"/>
                  <a:gd name="T6" fmla="*/ 126 w 126"/>
                  <a:gd name="T7" fmla="*/ 63 h 127"/>
                  <a:gd name="T8" fmla="*/ 63 w 126"/>
                  <a:gd name="T9" fmla="*/ 0 h 127"/>
                  <a:gd name="T10" fmla="*/ 63 w 126"/>
                  <a:gd name="T11" fmla="*/ 107 h 127"/>
                  <a:gd name="T12" fmla="*/ 19 w 126"/>
                  <a:gd name="T13" fmla="*/ 63 h 127"/>
                  <a:gd name="T14" fmla="*/ 63 w 126"/>
                  <a:gd name="T15" fmla="*/ 19 h 127"/>
                  <a:gd name="T16" fmla="*/ 107 w 126"/>
                  <a:gd name="T17" fmla="*/ 63 h 127"/>
                  <a:gd name="T18" fmla="*/ 63 w 126"/>
                  <a:gd name="T1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127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8"/>
                      <a:pt x="28" y="127"/>
                      <a:pt x="63" y="127"/>
                    </a:cubicBezTo>
                    <a:cubicBezTo>
                      <a:pt x="98" y="127"/>
                      <a:pt x="126" y="98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lose/>
                    <a:moveTo>
                      <a:pt x="63" y="107"/>
                    </a:moveTo>
                    <a:cubicBezTo>
                      <a:pt x="39" y="107"/>
                      <a:pt x="19" y="88"/>
                      <a:pt x="19" y="63"/>
                    </a:cubicBezTo>
                    <a:cubicBezTo>
                      <a:pt x="19" y="39"/>
                      <a:pt x="39" y="19"/>
                      <a:pt x="63" y="19"/>
                    </a:cubicBezTo>
                    <a:cubicBezTo>
                      <a:pt x="87" y="19"/>
                      <a:pt x="107" y="39"/>
                      <a:pt x="107" y="63"/>
                    </a:cubicBezTo>
                    <a:cubicBezTo>
                      <a:pt x="107" y="88"/>
                      <a:pt x="87" y="107"/>
                      <a:pt x="63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2154" y="1748"/>
                <a:ext cx="41" cy="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4" name="Freeform 100"/>
              <p:cNvSpPr/>
              <p:nvPr/>
            </p:nvSpPr>
            <p:spPr bwMode="auto">
              <a:xfrm>
                <a:off x="683" y="1929"/>
                <a:ext cx="96" cy="145"/>
              </a:xfrm>
              <a:custGeom>
                <a:avLst/>
                <a:gdLst>
                  <a:gd name="T0" fmla="*/ 34 w 66"/>
                  <a:gd name="T1" fmla="*/ 0 h 100"/>
                  <a:gd name="T2" fmla="*/ 12 w 66"/>
                  <a:gd name="T3" fmla="*/ 52 h 100"/>
                  <a:gd name="T4" fmla="*/ 31 w 66"/>
                  <a:gd name="T5" fmla="*/ 100 h 100"/>
                  <a:gd name="T6" fmla="*/ 54 w 66"/>
                  <a:gd name="T7" fmla="*/ 52 h 100"/>
                  <a:gd name="T8" fmla="*/ 34 w 66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0">
                    <a:moveTo>
                      <a:pt x="34" y="0"/>
                    </a:moveTo>
                    <a:cubicBezTo>
                      <a:pt x="34" y="0"/>
                      <a:pt x="24" y="34"/>
                      <a:pt x="12" y="52"/>
                    </a:cubicBezTo>
                    <a:cubicBezTo>
                      <a:pt x="0" y="71"/>
                      <a:pt x="15" y="100"/>
                      <a:pt x="31" y="100"/>
                    </a:cubicBezTo>
                    <a:cubicBezTo>
                      <a:pt x="46" y="100"/>
                      <a:pt x="66" y="75"/>
                      <a:pt x="54" y="52"/>
                    </a:cubicBezTo>
                    <a:cubicBezTo>
                      <a:pt x="49" y="42"/>
                      <a:pt x="32" y="7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5" name="Freeform 101"/>
              <p:cNvSpPr/>
              <p:nvPr/>
            </p:nvSpPr>
            <p:spPr bwMode="auto">
              <a:xfrm>
                <a:off x="2486" y="998"/>
                <a:ext cx="59" cy="90"/>
              </a:xfrm>
              <a:custGeom>
                <a:avLst/>
                <a:gdLst>
                  <a:gd name="T0" fmla="*/ 21 w 41"/>
                  <a:gd name="T1" fmla="*/ 0 h 62"/>
                  <a:gd name="T2" fmla="*/ 7 w 41"/>
                  <a:gd name="T3" fmla="*/ 33 h 62"/>
                  <a:gd name="T4" fmla="*/ 19 w 41"/>
                  <a:gd name="T5" fmla="*/ 62 h 62"/>
                  <a:gd name="T6" fmla="*/ 33 w 41"/>
                  <a:gd name="T7" fmla="*/ 33 h 62"/>
                  <a:gd name="T8" fmla="*/ 21 w 41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2">
                    <a:moveTo>
                      <a:pt x="21" y="0"/>
                    </a:moveTo>
                    <a:cubicBezTo>
                      <a:pt x="21" y="0"/>
                      <a:pt x="15" y="21"/>
                      <a:pt x="7" y="33"/>
                    </a:cubicBezTo>
                    <a:cubicBezTo>
                      <a:pt x="0" y="44"/>
                      <a:pt x="9" y="62"/>
                      <a:pt x="19" y="62"/>
                    </a:cubicBezTo>
                    <a:cubicBezTo>
                      <a:pt x="28" y="62"/>
                      <a:pt x="41" y="47"/>
                      <a:pt x="33" y="33"/>
                    </a:cubicBezTo>
                    <a:cubicBezTo>
                      <a:pt x="30" y="26"/>
                      <a:pt x="20" y="5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6" name="Freeform 102"/>
              <p:cNvSpPr/>
              <p:nvPr/>
            </p:nvSpPr>
            <p:spPr bwMode="auto">
              <a:xfrm>
                <a:off x="1991" y="768"/>
                <a:ext cx="60" cy="89"/>
              </a:xfrm>
              <a:custGeom>
                <a:avLst/>
                <a:gdLst>
                  <a:gd name="T0" fmla="*/ 21 w 41"/>
                  <a:gd name="T1" fmla="*/ 0 h 61"/>
                  <a:gd name="T2" fmla="*/ 7 w 41"/>
                  <a:gd name="T3" fmla="*/ 32 h 61"/>
                  <a:gd name="T4" fmla="*/ 19 w 41"/>
                  <a:gd name="T5" fmla="*/ 61 h 61"/>
                  <a:gd name="T6" fmla="*/ 33 w 41"/>
                  <a:gd name="T7" fmla="*/ 32 h 61"/>
                  <a:gd name="T8" fmla="*/ 21 w 4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1">
                    <a:moveTo>
                      <a:pt x="21" y="0"/>
                    </a:moveTo>
                    <a:cubicBezTo>
                      <a:pt x="21" y="0"/>
                      <a:pt x="14" y="20"/>
                      <a:pt x="7" y="32"/>
                    </a:cubicBezTo>
                    <a:cubicBezTo>
                      <a:pt x="0" y="44"/>
                      <a:pt x="9" y="61"/>
                      <a:pt x="19" y="61"/>
                    </a:cubicBezTo>
                    <a:cubicBezTo>
                      <a:pt x="28" y="61"/>
                      <a:pt x="41" y="46"/>
                      <a:pt x="33" y="32"/>
                    </a:cubicBezTo>
                    <a:cubicBezTo>
                      <a:pt x="30" y="26"/>
                      <a:pt x="20" y="4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7" name="Freeform 103"/>
              <p:cNvSpPr/>
              <p:nvPr/>
            </p:nvSpPr>
            <p:spPr bwMode="auto">
              <a:xfrm>
                <a:off x="2599" y="2487"/>
                <a:ext cx="54" cy="80"/>
              </a:xfrm>
              <a:custGeom>
                <a:avLst/>
                <a:gdLst>
                  <a:gd name="T0" fmla="*/ 19 w 37"/>
                  <a:gd name="T1" fmla="*/ 0 h 55"/>
                  <a:gd name="T2" fmla="*/ 7 w 37"/>
                  <a:gd name="T3" fmla="*/ 28 h 55"/>
                  <a:gd name="T4" fmla="*/ 17 w 37"/>
                  <a:gd name="T5" fmla="*/ 54 h 55"/>
                  <a:gd name="T6" fmla="*/ 30 w 37"/>
                  <a:gd name="T7" fmla="*/ 28 h 55"/>
                  <a:gd name="T8" fmla="*/ 19 w 37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55">
                    <a:moveTo>
                      <a:pt x="19" y="0"/>
                    </a:moveTo>
                    <a:cubicBezTo>
                      <a:pt x="19" y="0"/>
                      <a:pt x="13" y="18"/>
                      <a:pt x="7" y="28"/>
                    </a:cubicBezTo>
                    <a:cubicBezTo>
                      <a:pt x="0" y="39"/>
                      <a:pt x="8" y="54"/>
                      <a:pt x="17" y="54"/>
                    </a:cubicBezTo>
                    <a:cubicBezTo>
                      <a:pt x="25" y="55"/>
                      <a:pt x="37" y="41"/>
                      <a:pt x="30" y="28"/>
                    </a:cubicBezTo>
                    <a:cubicBezTo>
                      <a:pt x="27" y="23"/>
                      <a:pt x="18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8" name="Freeform 104"/>
              <p:cNvSpPr/>
              <p:nvPr/>
            </p:nvSpPr>
            <p:spPr bwMode="auto">
              <a:xfrm>
                <a:off x="1232" y="1983"/>
                <a:ext cx="62" cy="96"/>
              </a:xfrm>
              <a:custGeom>
                <a:avLst/>
                <a:gdLst>
                  <a:gd name="T0" fmla="*/ 22 w 43"/>
                  <a:gd name="T1" fmla="*/ 0 h 66"/>
                  <a:gd name="T2" fmla="*/ 8 w 43"/>
                  <a:gd name="T3" fmla="*/ 34 h 66"/>
                  <a:gd name="T4" fmla="*/ 20 w 43"/>
                  <a:gd name="T5" fmla="*/ 65 h 66"/>
                  <a:gd name="T6" fmla="*/ 35 w 43"/>
                  <a:gd name="T7" fmla="*/ 34 h 66"/>
                  <a:gd name="T8" fmla="*/ 22 w 4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6">
                    <a:moveTo>
                      <a:pt x="22" y="0"/>
                    </a:moveTo>
                    <a:cubicBezTo>
                      <a:pt x="22" y="0"/>
                      <a:pt x="15" y="22"/>
                      <a:pt x="8" y="34"/>
                    </a:cubicBezTo>
                    <a:cubicBezTo>
                      <a:pt x="0" y="47"/>
                      <a:pt x="9" y="65"/>
                      <a:pt x="20" y="65"/>
                    </a:cubicBezTo>
                    <a:cubicBezTo>
                      <a:pt x="30" y="66"/>
                      <a:pt x="43" y="49"/>
                      <a:pt x="35" y="34"/>
                    </a:cubicBezTo>
                    <a:cubicBezTo>
                      <a:pt x="32" y="28"/>
                      <a:pt x="21" y="5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9" name="Freeform 105"/>
              <p:cNvSpPr/>
              <p:nvPr/>
            </p:nvSpPr>
            <p:spPr bwMode="auto">
              <a:xfrm>
                <a:off x="977" y="726"/>
                <a:ext cx="63" cy="96"/>
              </a:xfrm>
              <a:custGeom>
                <a:avLst/>
                <a:gdLst>
                  <a:gd name="T0" fmla="*/ 22 w 43"/>
                  <a:gd name="T1" fmla="*/ 0 h 66"/>
                  <a:gd name="T2" fmla="*/ 8 w 43"/>
                  <a:gd name="T3" fmla="*/ 35 h 66"/>
                  <a:gd name="T4" fmla="*/ 20 w 43"/>
                  <a:gd name="T5" fmla="*/ 66 h 66"/>
                  <a:gd name="T6" fmla="*/ 35 w 43"/>
                  <a:gd name="T7" fmla="*/ 35 h 66"/>
                  <a:gd name="T8" fmla="*/ 22 w 4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6">
                    <a:moveTo>
                      <a:pt x="22" y="0"/>
                    </a:moveTo>
                    <a:cubicBezTo>
                      <a:pt x="22" y="0"/>
                      <a:pt x="15" y="22"/>
                      <a:pt x="8" y="35"/>
                    </a:cubicBezTo>
                    <a:cubicBezTo>
                      <a:pt x="0" y="47"/>
                      <a:pt x="10" y="66"/>
                      <a:pt x="20" y="66"/>
                    </a:cubicBezTo>
                    <a:cubicBezTo>
                      <a:pt x="30" y="66"/>
                      <a:pt x="43" y="50"/>
                      <a:pt x="35" y="35"/>
                    </a:cubicBezTo>
                    <a:cubicBezTo>
                      <a:pt x="32" y="28"/>
                      <a:pt x="21" y="5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0" name="Freeform 106"/>
              <p:cNvSpPr/>
              <p:nvPr/>
            </p:nvSpPr>
            <p:spPr bwMode="auto">
              <a:xfrm>
                <a:off x="1181" y="2159"/>
                <a:ext cx="52" cy="80"/>
              </a:xfrm>
              <a:custGeom>
                <a:avLst/>
                <a:gdLst>
                  <a:gd name="T0" fmla="*/ 18 w 36"/>
                  <a:gd name="T1" fmla="*/ 0 h 55"/>
                  <a:gd name="T2" fmla="*/ 6 w 36"/>
                  <a:gd name="T3" fmla="*/ 29 h 55"/>
                  <a:gd name="T4" fmla="*/ 17 w 36"/>
                  <a:gd name="T5" fmla="*/ 55 h 55"/>
                  <a:gd name="T6" fmla="*/ 29 w 36"/>
                  <a:gd name="T7" fmla="*/ 29 h 55"/>
                  <a:gd name="T8" fmla="*/ 18 w 3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5">
                    <a:moveTo>
                      <a:pt x="18" y="0"/>
                    </a:moveTo>
                    <a:cubicBezTo>
                      <a:pt x="18" y="0"/>
                      <a:pt x="13" y="19"/>
                      <a:pt x="6" y="29"/>
                    </a:cubicBezTo>
                    <a:cubicBezTo>
                      <a:pt x="0" y="39"/>
                      <a:pt x="8" y="54"/>
                      <a:pt x="17" y="55"/>
                    </a:cubicBezTo>
                    <a:cubicBezTo>
                      <a:pt x="25" y="55"/>
                      <a:pt x="36" y="41"/>
                      <a:pt x="29" y="29"/>
                    </a:cubicBezTo>
                    <a:cubicBezTo>
                      <a:pt x="26" y="23"/>
                      <a:pt x="17" y="4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1" name="Freeform 107"/>
              <p:cNvSpPr/>
              <p:nvPr/>
            </p:nvSpPr>
            <p:spPr bwMode="auto">
              <a:xfrm>
                <a:off x="1019" y="2820"/>
                <a:ext cx="108" cy="165"/>
              </a:xfrm>
              <a:custGeom>
                <a:avLst/>
                <a:gdLst>
                  <a:gd name="T0" fmla="*/ 37 w 74"/>
                  <a:gd name="T1" fmla="*/ 0 h 113"/>
                  <a:gd name="T2" fmla="*/ 13 w 74"/>
                  <a:gd name="T3" fmla="*/ 59 h 113"/>
                  <a:gd name="T4" fmla="*/ 34 w 74"/>
                  <a:gd name="T5" fmla="*/ 112 h 113"/>
                  <a:gd name="T6" fmla="*/ 60 w 74"/>
                  <a:gd name="T7" fmla="*/ 59 h 113"/>
                  <a:gd name="T8" fmla="*/ 37 w 74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113">
                    <a:moveTo>
                      <a:pt x="37" y="0"/>
                    </a:moveTo>
                    <a:cubicBezTo>
                      <a:pt x="37" y="0"/>
                      <a:pt x="26" y="38"/>
                      <a:pt x="13" y="59"/>
                    </a:cubicBezTo>
                    <a:cubicBezTo>
                      <a:pt x="0" y="80"/>
                      <a:pt x="16" y="112"/>
                      <a:pt x="34" y="112"/>
                    </a:cubicBezTo>
                    <a:cubicBezTo>
                      <a:pt x="51" y="113"/>
                      <a:pt x="74" y="85"/>
                      <a:pt x="60" y="59"/>
                    </a:cubicBezTo>
                    <a:cubicBezTo>
                      <a:pt x="54" y="48"/>
                      <a:pt x="35" y="9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2" name="Freeform 108"/>
              <p:cNvSpPr/>
              <p:nvPr/>
            </p:nvSpPr>
            <p:spPr bwMode="auto">
              <a:xfrm>
                <a:off x="2733" y="1860"/>
                <a:ext cx="89" cy="136"/>
              </a:xfrm>
              <a:custGeom>
                <a:avLst/>
                <a:gdLst>
                  <a:gd name="T0" fmla="*/ 31 w 61"/>
                  <a:gd name="T1" fmla="*/ 0 h 93"/>
                  <a:gd name="T2" fmla="*/ 11 w 61"/>
                  <a:gd name="T3" fmla="*/ 49 h 93"/>
                  <a:gd name="T4" fmla="*/ 29 w 61"/>
                  <a:gd name="T5" fmla="*/ 93 h 93"/>
                  <a:gd name="T6" fmla="*/ 50 w 61"/>
                  <a:gd name="T7" fmla="*/ 49 h 93"/>
                  <a:gd name="T8" fmla="*/ 31 w 61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93">
                    <a:moveTo>
                      <a:pt x="31" y="0"/>
                    </a:moveTo>
                    <a:cubicBezTo>
                      <a:pt x="31" y="0"/>
                      <a:pt x="22" y="32"/>
                      <a:pt x="11" y="49"/>
                    </a:cubicBezTo>
                    <a:cubicBezTo>
                      <a:pt x="0" y="66"/>
                      <a:pt x="14" y="93"/>
                      <a:pt x="29" y="93"/>
                    </a:cubicBezTo>
                    <a:cubicBezTo>
                      <a:pt x="42" y="93"/>
                      <a:pt x="61" y="70"/>
                      <a:pt x="50" y="49"/>
                    </a:cubicBezTo>
                    <a:cubicBezTo>
                      <a:pt x="45" y="40"/>
                      <a:pt x="30" y="7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3" name="Freeform 109"/>
              <p:cNvSpPr/>
              <p:nvPr/>
            </p:nvSpPr>
            <p:spPr bwMode="auto">
              <a:xfrm>
                <a:off x="2441" y="2090"/>
                <a:ext cx="62" cy="96"/>
              </a:xfrm>
              <a:custGeom>
                <a:avLst/>
                <a:gdLst>
                  <a:gd name="T0" fmla="*/ 22 w 43"/>
                  <a:gd name="T1" fmla="*/ 0 h 66"/>
                  <a:gd name="T2" fmla="*/ 7 w 43"/>
                  <a:gd name="T3" fmla="*/ 35 h 66"/>
                  <a:gd name="T4" fmla="*/ 20 w 43"/>
                  <a:gd name="T5" fmla="*/ 66 h 66"/>
                  <a:gd name="T6" fmla="*/ 35 w 43"/>
                  <a:gd name="T7" fmla="*/ 35 h 66"/>
                  <a:gd name="T8" fmla="*/ 22 w 4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6">
                    <a:moveTo>
                      <a:pt x="22" y="0"/>
                    </a:moveTo>
                    <a:cubicBezTo>
                      <a:pt x="22" y="0"/>
                      <a:pt x="15" y="22"/>
                      <a:pt x="7" y="35"/>
                    </a:cubicBezTo>
                    <a:cubicBezTo>
                      <a:pt x="0" y="47"/>
                      <a:pt x="9" y="66"/>
                      <a:pt x="20" y="66"/>
                    </a:cubicBezTo>
                    <a:cubicBezTo>
                      <a:pt x="30" y="66"/>
                      <a:pt x="43" y="50"/>
                      <a:pt x="35" y="35"/>
                    </a:cubicBezTo>
                    <a:cubicBezTo>
                      <a:pt x="32" y="28"/>
                      <a:pt x="21" y="5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4" name="Freeform 110"/>
              <p:cNvSpPr/>
              <p:nvPr/>
            </p:nvSpPr>
            <p:spPr bwMode="auto">
              <a:xfrm>
                <a:off x="1965" y="1442"/>
                <a:ext cx="81" cy="125"/>
              </a:xfrm>
              <a:custGeom>
                <a:avLst/>
                <a:gdLst>
                  <a:gd name="T0" fmla="*/ 28 w 56"/>
                  <a:gd name="T1" fmla="*/ 0 h 86"/>
                  <a:gd name="T2" fmla="*/ 10 w 56"/>
                  <a:gd name="T3" fmla="*/ 45 h 86"/>
                  <a:gd name="T4" fmla="*/ 26 w 56"/>
                  <a:gd name="T5" fmla="*/ 86 h 86"/>
                  <a:gd name="T6" fmla="*/ 46 w 56"/>
                  <a:gd name="T7" fmla="*/ 45 h 86"/>
                  <a:gd name="T8" fmla="*/ 28 w 56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28" y="0"/>
                    </a:moveTo>
                    <a:cubicBezTo>
                      <a:pt x="28" y="0"/>
                      <a:pt x="20" y="29"/>
                      <a:pt x="10" y="45"/>
                    </a:cubicBezTo>
                    <a:cubicBezTo>
                      <a:pt x="0" y="61"/>
                      <a:pt x="12" y="86"/>
                      <a:pt x="26" y="86"/>
                    </a:cubicBezTo>
                    <a:cubicBezTo>
                      <a:pt x="39" y="86"/>
                      <a:pt x="56" y="65"/>
                      <a:pt x="46" y="45"/>
                    </a:cubicBezTo>
                    <a:cubicBezTo>
                      <a:pt x="41" y="37"/>
                      <a:pt x="27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5" name="Freeform 111"/>
              <p:cNvSpPr/>
              <p:nvPr/>
            </p:nvSpPr>
            <p:spPr bwMode="auto">
              <a:xfrm>
                <a:off x="2439" y="2207"/>
                <a:ext cx="63" cy="97"/>
              </a:xfrm>
              <a:custGeom>
                <a:avLst/>
                <a:gdLst>
                  <a:gd name="T0" fmla="*/ 22 w 43"/>
                  <a:gd name="T1" fmla="*/ 0 h 67"/>
                  <a:gd name="T2" fmla="*/ 7 w 43"/>
                  <a:gd name="T3" fmla="*/ 35 h 67"/>
                  <a:gd name="T4" fmla="*/ 20 w 43"/>
                  <a:gd name="T5" fmla="*/ 67 h 67"/>
                  <a:gd name="T6" fmla="*/ 35 w 43"/>
                  <a:gd name="T7" fmla="*/ 35 h 67"/>
                  <a:gd name="T8" fmla="*/ 22 w 43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7">
                    <a:moveTo>
                      <a:pt x="22" y="0"/>
                    </a:moveTo>
                    <a:cubicBezTo>
                      <a:pt x="22" y="0"/>
                      <a:pt x="15" y="23"/>
                      <a:pt x="7" y="35"/>
                    </a:cubicBezTo>
                    <a:cubicBezTo>
                      <a:pt x="0" y="48"/>
                      <a:pt x="9" y="67"/>
                      <a:pt x="20" y="67"/>
                    </a:cubicBezTo>
                    <a:cubicBezTo>
                      <a:pt x="30" y="67"/>
                      <a:pt x="43" y="50"/>
                      <a:pt x="35" y="35"/>
                    </a:cubicBezTo>
                    <a:cubicBezTo>
                      <a:pt x="32" y="29"/>
                      <a:pt x="21" y="5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6" name="Freeform 112"/>
              <p:cNvSpPr/>
              <p:nvPr/>
            </p:nvSpPr>
            <p:spPr bwMode="auto">
              <a:xfrm>
                <a:off x="1354" y="2121"/>
                <a:ext cx="35" cy="36"/>
              </a:xfrm>
              <a:custGeom>
                <a:avLst/>
                <a:gdLst>
                  <a:gd name="T0" fmla="*/ 13 w 35"/>
                  <a:gd name="T1" fmla="*/ 0 h 36"/>
                  <a:gd name="T2" fmla="*/ 13 w 35"/>
                  <a:gd name="T3" fmla="*/ 13 h 36"/>
                  <a:gd name="T4" fmla="*/ 0 w 35"/>
                  <a:gd name="T5" fmla="*/ 13 h 36"/>
                  <a:gd name="T6" fmla="*/ 0 w 35"/>
                  <a:gd name="T7" fmla="*/ 23 h 36"/>
                  <a:gd name="T8" fmla="*/ 13 w 35"/>
                  <a:gd name="T9" fmla="*/ 23 h 36"/>
                  <a:gd name="T10" fmla="*/ 13 w 35"/>
                  <a:gd name="T11" fmla="*/ 36 h 36"/>
                  <a:gd name="T12" fmla="*/ 23 w 35"/>
                  <a:gd name="T13" fmla="*/ 36 h 36"/>
                  <a:gd name="T14" fmla="*/ 23 w 35"/>
                  <a:gd name="T15" fmla="*/ 23 h 36"/>
                  <a:gd name="T16" fmla="*/ 35 w 35"/>
                  <a:gd name="T17" fmla="*/ 23 h 36"/>
                  <a:gd name="T18" fmla="*/ 35 w 35"/>
                  <a:gd name="T19" fmla="*/ 13 h 36"/>
                  <a:gd name="T20" fmla="*/ 23 w 35"/>
                  <a:gd name="T21" fmla="*/ 13 h 36"/>
                  <a:gd name="T22" fmla="*/ 23 w 35"/>
                  <a:gd name="T23" fmla="*/ 0 h 36"/>
                  <a:gd name="T24" fmla="*/ 13 w 35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6">
                    <a:moveTo>
                      <a:pt x="13" y="0"/>
                    </a:moveTo>
                    <a:lnTo>
                      <a:pt x="13" y="13"/>
                    </a:lnTo>
                    <a:lnTo>
                      <a:pt x="0" y="13"/>
                    </a:lnTo>
                    <a:lnTo>
                      <a:pt x="0" y="23"/>
                    </a:lnTo>
                    <a:lnTo>
                      <a:pt x="13" y="23"/>
                    </a:lnTo>
                    <a:lnTo>
                      <a:pt x="13" y="36"/>
                    </a:lnTo>
                    <a:lnTo>
                      <a:pt x="23" y="36"/>
                    </a:lnTo>
                    <a:lnTo>
                      <a:pt x="23" y="23"/>
                    </a:lnTo>
                    <a:lnTo>
                      <a:pt x="35" y="23"/>
                    </a:lnTo>
                    <a:lnTo>
                      <a:pt x="35" y="13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7" name="Freeform 113"/>
              <p:cNvSpPr/>
              <p:nvPr/>
            </p:nvSpPr>
            <p:spPr bwMode="auto">
              <a:xfrm>
                <a:off x="1336" y="2103"/>
                <a:ext cx="72" cy="72"/>
              </a:xfrm>
              <a:custGeom>
                <a:avLst/>
                <a:gdLst>
                  <a:gd name="T0" fmla="*/ 37 w 72"/>
                  <a:gd name="T1" fmla="*/ 72 h 72"/>
                  <a:gd name="T2" fmla="*/ 0 w 72"/>
                  <a:gd name="T3" fmla="*/ 37 h 72"/>
                  <a:gd name="T4" fmla="*/ 35 w 72"/>
                  <a:gd name="T5" fmla="*/ 0 h 72"/>
                  <a:gd name="T6" fmla="*/ 72 w 72"/>
                  <a:gd name="T7" fmla="*/ 37 h 72"/>
                  <a:gd name="T8" fmla="*/ 37 w 72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37" y="72"/>
                    </a:moveTo>
                    <a:lnTo>
                      <a:pt x="0" y="37"/>
                    </a:lnTo>
                    <a:lnTo>
                      <a:pt x="35" y="0"/>
                    </a:lnTo>
                    <a:lnTo>
                      <a:pt x="72" y="37"/>
                    </a:lnTo>
                    <a:lnTo>
                      <a:pt x="37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8" name="Rectangle 114"/>
              <p:cNvSpPr>
                <a:spLocks noChangeArrowheads="1"/>
              </p:cNvSpPr>
              <p:nvPr/>
            </p:nvSpPr>
            <p:spPr bwMode="auto">
              <a:xfrm>
                <a:off x="1288" y="2134"/>
                <a:ext cx="32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9" name="Freeform 115"/>
              <p:cNvSpPr/>
              <p:nvPr/>
            </p:nvSpPr>
            <p:spPr bwMode="auto">
              <a:xfrm>
                <a:off x="1284" y="2119"/>
                <a:ext cx="41" cy="41"/>
              </a:xfrm>
              <a:custGeom>
                <a:avLst/>
                <a:gdLst>
                  <a:gd name="T0" fmla="*/ 20 w 41"/>
                  <a:gd name="T1" fmla="*/ 41 h 41"/>
                  <a:gd name="T2" fmla="*/ 0 w 41"/>
                  <a:gd name="T3" fmla="*/ 21 h 41"/>
                  <a:gd name="T4" fmla="*/ 22 w 41"/>
                  <a:gd name="T5" fmla="*/ 0 h 41"/>
                  <a:gd name="T6" fmla="*/ 41 w 41"/>
                  <a:gd name="T7" fmla="*/ 21 h 41"/>
                  <a:gd name="T8" fmla="*/ 2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20" y="41"/>
                    </a:moveTo>
                    <a:lnTo>
                      <a:pt x="0" y="21"/>
                    </a:lnTo>
                    <a:lnTo>
                      <a:pt x="22" y="0"/>
                    </a:lnTo>
                    <a:lnTo>
                      <a:pt x="41" y="21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0" name="Freeform 116"/>
              <p:cNvSpPr>
                <a:spLocks noEditPoints="1"/>
              </p:cNvSpPr>
              <p:nvPr/>
            </p:nvSpPr>
            <p:spPr bwMode="auto">
              <a:xfrm>
                <a:off x="1242" y="2087"/>
                <a:ext cx="193" cy="256"/>
              </a:xfrm>
              <a:custGeom>
                <a:avLst/>
                <a:gdLst>
                  <a:gd name="T0" fmla="*/ 121 w 133"/>
                  <a:gd name="T1" fmla="*/ 0 h 176"/>
                  <a:gd name="T2" fmla="*/ 13 w 133"/>
                  <a:gd name="T3" fmla="*/ 0 h 176"/>
                  <a:gd name="T4" fmla="*/ 0 w 133"/>
                  <a:gd name="T5" fmla="*/ 12 h 176"/>
                  <a:gd name="T6" fmla="*/ 0 w 133"/>
                  <a:gd name="T7" fmla="*/ 164 h 176"/>
                  <a:gd name="T8" fmla="*/ 13 w 133"/>
                  <a:gd name="T9" fmla="*/ 176 h 176"/>
                  <a:gd name="T10" fmla="*/ 121 w 133"/>
                  <a:gd name="T11" fmla="*/ 176 h 176"/>
                  <a:gd name="T12" fmla="*/ 133 w 133"/>
                  <a:gd name="T13" fmla="*/ 164 h 176"/>
                  <a:gd name="T14" fmla="*/ 133 w 133"/>
                  <a:gd name="T15" fmla="*/ 12 h 176"/>
                  <a:gd name="T16" fmla="*/ 121 w 133"/>
                  <a:gd name="T17" fmla="*/ 0 h 176"/>
                  <a:gd name="T18" fmla="*/ 119 w 133"/>
                  <a:gd name="T19" fmla="*/ 56 h 176"/>
                  <a:gd name="T20" fmla="*/ 15 w 133"/>
                  <a:gd name="T21" fmla="*/ 56 h 176"/>
                  <a:gd name="T22" fmla="*/ 15 w 133"/>
                  <a:gd name="T23" fmla="*/ 14 h 176"/>
                  <a:gd name="T24" fmla="*/ 119 w 133"/>
                  <a:gd name="T25" fmla="*/ 14 h 176"/>
                  <a:gd name="T26" fmla="*/ 119 w 133"/>
                  <a:gd name="T27" fmla="*/ 56 h 176"/>
                  <a:gd name="T28" fmla="*/ 15 w 133"/>
                  <a:gd name="T29" fmla="*/ 66 h 176"/>
                  <a:gd name="T30" fmla="*/ 119 w 133"/>
                  <a:gd name="T31" fmla="*/ 66 h 176"/>
                  <a:gd name="T32" fmla="*/ 119 w 133"/>
                  <a:gd name="T33" fmla="*/ 161 h 176"/>
                  <a:gd name="T34" fmla="*/ 15 w 133"/>
                  <a:gd name="T35" fmla="*/ 161 h 176"/>
                  <a:gd name="T36" fmla="*/ 15 w 133"/>
                  <a:gd name="T37" fmla="*/ 6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" h="176">
                    <a:moveTo>
                      <a:pt x="121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0"/>
                      <a:pt x="6" y="176"/>
                      <a:pt x="13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8" y="176"/>
                      <a:pt x="133" y="170"/>
                      <a:pt x="133" y="164"/>
                    </a:cubicBezTo>
                    <a:cubicBezTo>
                      <a:pt x="133" y="12"/>
                      <a:pt x="133" y="12"/>
                      <a:pt x="133" y="12"/>
                    </a:cubicBezTo>
                    <a:cubicBezTo>
                      <a:pt x="133" y="5"/>
                      <a:pt x="128" y="0"/>
                      <a:pt x="121" y="0"/>
                    </a:cubicBezTo>
                    <a:moveTo>
                      <a:pt x="119" y="56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19" y="14"/>
                      <a:pt x="119" y="14"/>
                      <a:pt x="119" y="14"/>
                    </a:cubicBezTo>
                    <a:lnTo>
                      <a:pt x="119" y="56"/>
                    </a:lnTo>
                    <a:close/>
                    <a:moveTo>
                      <a:pt x="15" y="66"/>
                    </a:moveTo>
                    <a:cubicBezTo>
                      <a:pt x="119" y="66"/>
                      <a:pt x="119" y="66"/>
                      <a:pt x="119" y="66"/>
                    </a:cubicBezTo>
                    <a:cubicBezTo>
                      <a:pt x="119" y="161"/>
                      <a:pt x="119" y="161"/>
                      <a:pt x="119" y="161"/>
                    </a:cubicBezTo>
                    <a:cubicBezTo>
                      <a:pt x="15" y="161"/>
                      <a:pt x="15" y="161"/>
                      <a:pt x="15" y="161"/>
                    </a:cubicBezTo>
                    <a:lnTo>
                      <a:pt x="15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1" name="Oval 117"/>
              <p:cNvSpPr>
                <a:spLocks noChangeArrowheads="1"/>
              </p:cNvSpPr>
              <p:nvPr/>
            </p:nvSpPr>
            <p:spPr bwMode="auto">
              <a:xfrm>
                <a:off x="1280" y="2198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2" name="Oval 118"/>
              <p:cNvSpPr>
                <a:spLocks noChangeArrowheads="1"/>
              </p:cNvSpPr>
              <p:nvPr/>
            </p:nvSpPr>
            <p:spPr bwMode="auto">
              <a:xfrm>
                <a:off x="1323" y="2198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3" name="Oval 119"/>
              <p:cNvSpPr>
                <a:spLocks noChangeArrowheads="1"/>
              </p:cNvSpPr>
              <p:nvPr/>
            </p:nvSpPr>
            <p:spPr bwMode="auto">
              <a:xfrm>
                <a:off x="1366" y="2198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4" name="Oval 120"/>
              <p:cNvSpPr>
                <a:spLocks noChangeArrowheads="1"/>
              </p:cNvSpPr>
              <p:nvPr/>
            </p:nvSpPr>
            <p:spPr bwMode="auto">
              <a:xfrm>
                <a:off x="1280" y="223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5" name="Oval 121"/>
              <p:cNvSpPr>
                <a:spLocks noChangeArrowheads="1"/>
              </p:cNvSpPr>
              <p:nvPr/>
            </p:nvSpPr>
            <p:spPr bwMode="auto">
              <a:xfrm>
                <a:off x="1323" y="223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6" name="Oval 122"/>
              <p:cNvSpPr>
                <a:spLocks noChangeArrowheads="1"/>
              </p:cNvSpPr>
              <p:nvPr/>
            </p:nvSpPr>
            <p:spPr bwMode="auto">
              <a:xfrm>
                <a:off x="1366" y="223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7" name="Oval 123"/>
              <p:cNvSpPr>
                <a:spLocks noChangeArrowheads="1"/>
              </p:cNvSpPr>
              <p:nvPr/>
            </p:nvSpPr>
            <p:spPr bwMode="auto">
              <a:xfrm>
                <a:off x="1280" y="227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8" name="Oval 124"/>
              <p:cNvSpPr>
                <a:spLocks noChangeArrowheads="1"/>
              </p:cNvSpPr>
              <p:nvPr/>
            </p:nvSpPr>
            <p:spPr bwMode="auto">
              <a:xfrm>
                <a:off x="1323" y="227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9" name="Oval 125"/>
              <p:cNvSpPr>
                <a:spLocks noChangeArrowheads="1"/>
              </p:cNvSpPr>
              <p:nvPr/>
            </p:nvSpPr>
            <p:spPr bwMode="auto">
              <a:xfrm>
                <a:off x="1366" y="227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0" name="Freeform 126"/>
              <p:cNvSpPr/>
              <p:nvPr/>
            </p:nvSpPr>
            <p:spPr bwMode="auto">
              <a:xfrm>
                <a:off x="1261" y="1863"/>
                <a:ext cx="9" cy="9"/>
              </a:xfrm>
              <a:custGeom>
                <a:avLst/>
                <a:gdLst>
                  <a:gd name="T0" fmla="*/ 3 w 9"/>
                  <a:gd name="T1" fmla="*/ 0 h 9"/>
                  <a:gd name="T2" fmla="*/ 3 w 9"/>
                  <a:gd name="T3" fmla="*/ 3 h 9"/>
                  <a:gd name="T4" fmla="*/ 0 w 9"/>
                  <a:gd name="T5" fmla="*/ 3 h 9"/>
                  <a:gd name="T6" fmla="*/ 0 w 9"/>
                  <a:gd name="T7" fmla="*/ 6 h 9"/>
                  <a:gd name="T8" fmla="*/ 3 w 9"/>
                  <a:gd name="T9" fmla="*/ 6 h 9"/>
                  <a:gd name="T10" fmla="*/ 3 w 9"/>
                  <a:gd name="T11" fmla="*/ 9 h 9"/>
                  <a:gd name="T12" fmla="*/ 6 w 9"/>
                  <a:gd name="T13" fmla="*/ 9 h 9"/>
                  <a:gd name="T14" fmla="*/ 6 w 9"/>
                  <a:gd name="T15" fmla="*/ 6 h 9"/>
                  <a:gd name="T16" fmla="*/ 9 w 9"/>
                  <a:gd name="T17" fmla="*/ 6 h 9"/>
                  <a:gd name="T18" fmla="*/ 9 w 9"/>
                  <a:gd name="T19" fmla="*/ 3 h 9"/>
                  <a:gd name="T20" fmla="*/ 6 w 9"/>
                  <a:gd name="T21" fmla="*/ 3 h 9"/>
                  <a:gd name="T22" fmla="*/ 6 w 9"/>
                  <a:gd name="T23" fmla="*/ 0 h 9"/>
                  <a:gd name="T24" fmla="*/ 3 w 9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9">
                    <a:moveTo>
                      <a:pt x="3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6" y="9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1" name="Freeform 127"/>
              <p:cNvSpPr/>
              <p:nvPr/>
            </p:nvSpPr>
            <p:spPr bwMode="auto">
              <a:xfrm>
                <a:off x="1256" y="1860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8 h 16"/>
                  <a:gd name="T4" fmla="*/ 9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8"/>
                    </a:lnTo>
                    <a:lnTo>
                      <a:pt x="9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2" name="Rectangle 128"/>
              <p:cNvSpPr>
                <a:spLocks noChangeArrowheads="1"/>
              </p:cNvSpPr>
              <p:nvPr/>
            </p:nvSpPr>
            <p:spPr bwMode="auto">
              <a:xfrm>
                <a:off x="1245" y="1868"/>
                <a:ext cx="7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3" name="Freeform 129"/>
              <p:cNvSpPr/>
              <p:nvPr/>
            </p:nvSpPr>
            <p:spPr bwMode="auto">
              <a:xfrm>
                <a:off x="1245" y="1863"/>
                <a:ext cx="9" cy="11"/>
              </a:xfrm>
              <a:custGeom>
                <a:avLst/>
                <a:gdLst>
                  <a:gd name="T0" fmla="*/ 4 w 9"/>
                  <a:gd name="T1" fmla="*/ 11 h 11"/>
                  <a:gd name="T2" fmla="*/ 0 w 9"/>
                  <a:gd name="T3" fmla="*/ 5 h 11"/>
                  <a:gd name="T4" fmla="*/ 4 w 9"/>
                  <a:gd name="T5" fmla="*/ 0 h 11"/>
                  <a:gd name="T6" fmla="*/ 9 w 9"/>
                  <a:gd name="T7" fmla="*/ 5 h 11"/>
                  <a:gd name="T8" fmla="*/ 4 w 9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4" y="11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9" y="5"/>
                    </a:ln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4" name="Freeform 130"/>
              <p:cNvSpPr>
                <a:spLocks noEditPoints="1"/>
              </p:cNvSpPr>
              <p:nvPr/>
            </p:nvSpPr>
            <p:spPr bwMode="auto">
              <a:xfrm>
                <a:off x="1235" y="1856"/>
                <a:ext cx="45" cy="60"/>
              </a:xfrm>
              <a:custGeom>
                <a:avLst/>
                <a:gdLst>
                  <a:gd name="T0" fmla="*/ 28 w 31"/>
                  <a:gd name="T1" fmla="*/ 0 h 41"/>
                  <a:gd name="T2" fmla="*/ 3 w 31"/>
                  <a:gd name="T3" fmla="*/ 0 h 41"/>
                  <a:gd name="T4" fmla="*/ 0 w 31"/>
                  <a:gd name="T5" fmla="*/ 3 h 41"/>
                  <a:gd name="T6" fmla="*/ 0 w 31"/>
                  <a:gd name="T7" fmla="*/ 38 h 41"/>
                  <a:gd name="T8" fmla="*/ 3 w 31"/>
                  <a:gd name="T9" fmla="*/ 41 h 41"/>
                  <a:gd name="T10" fmla="*/ 28 w 31"/>
                  <a:gd name="T11" fmla="*/ 41 h 41"/>
                  <a:gd name="T12" fmla="*/ 31 w 31"/>
                  <a:gd name="T13" fmla="*/ 38 h 41"/>
                  <a:gd name="T14" fmla="*/ 31 w 31"/>
                  <a:gd name="T15" fmla="*/ 3 h 41"/>
                  <a:gd name="T16" fmla="*/ 28 w 31"/>
                  <a:gd name="T17" fmla="*/ 0 h 41"/>
                  <a:gd name="T18" fmla="*/ 28 w 31"/>
                  <a:gd name="T19" fmla="*/ 13 h 41"/>
                  <a:gd name="T20" fmla="*/ 3 w 31"/>
                  <a:gd name="T21" fmla="*/ 13 h 41"/>
                  <a:gd name="T22" fmla="*/ 3 w 31"/>
                  <a:gd name="T23" fmla="*/ 3 h 41"/>
                  <a:gd name="T24" fmla="*/ 28 w 31"/>
                  <a:gd name="T25" fmla="*/ 3 h 41"/>
                  <a:gd name="T26" fmla="*/ 28 w 31"/>
                  <a:gd name="T27" fmla="*/ 13 h 41"/>
                  <a:gd name="T28" fmla="*/ 3 w 31"/>
                  <a:gd name="T29" fmla="*/ 15 h 41"/>
                  <a:gd name="T30" fmla="*/ 28 w 31"/>
                  <a:gd name="T31" fmla="*/ 15 h 41"/>
                  <a:gd name="T32" fmla="*/ 28 w 31"/>
                  <a:gd name="T33" fmla="*/ 38 h 41"/>
                  <a:gd name="T34" fmla="*/ 3 w 31"/>
                  <a:gd name="T35" fmla="*/ 38 h 41"/>
                  <a:gd name="T36" fmla="*/ 3 w 31"/>
                  <a:gd name="T37" fmla="*/ 1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" h="41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1" y="41"/>
                      <a:pt x="3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30" y="41"/>
                      <a:pt x="31" y="40"/>
                      <a:pt x="31" y="3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1"/>
                      <a:pt x="30" y="0"/>
                      <a:pt x="28" y="0"/>
                    </a:cubicBezTo>
                    <a:moveTo>
                      <a:pt x="28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8" y="3"/>
                      <a:pt x="28" y="3"/>
                      <a:pt x="28" y="3"/>
                    </a:cubicBezTo>
                    <a:lnTo>
                      <a:pt x="28" y="13"/>
                    </a:lnTo>
                    <a:close/>
                    <a:moveTo>
                      <a:pt x="3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3" y="38"/>
                      <a:pt x="3" y="38"/>
                      <a:pt x="3" y="38"/>
                    </a:cubicBez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5" name="Oval 131"/>
              <p:cNvSpPr>
                <a:spLocks noChangeArrowheads="1"/>
              </p:cNvSpPr>
              <p:nvPr/>
            </p:nvSpPr>
            <p:spPr bwMode="auto">
              <a:xfrm>
                <a:off x="1243" y="188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6" name="Oval 132"/>
              <p:cNvSpPr>
                <a:spLocks noChangeArrowheads="1"/>
              </p:cNvSpPr>
              <p:nvPr/>
            </p:nvSpPr>
            <p:spPr bwMode="auto">
              <a:xfrm>
                <a:off x="1254" y="1882"/>
                <a:ext cx="5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7" name="Oval 133"/>
              <p:cNvSpPr>
                <a:spLocks noChangeArrowheads="1"/>
              </p:cNvSpPr>
              <p:nvPr/>
            </p:nvSpPr>
            <p:spPr bwMode="auto">
              <a:xfrm>
                <a:off x="1264" y="188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8" name="Oval 134"/>
              <p:cNvSpPr>
                <a:spLocks noChangeArrowheads="1"/>
              </p:cNvSpPr>
              <p:nvPr/>
            </p:nvSpPr>
            <p:spPr bwMode="auto">
              <a:xfrm>
                <a:off x="1243" y="1891"/>
                <a:ext cx="8" cy="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9" name="Oval 135"/>
              <p:cNvSpPr>
                <a:spLocks noChangeArrowheads="1"/>
              </p:cNvSpPr>
              <p:nvPr/>
            </p:nvSpPr>
            <p:spPr bwMode="auto">
              <a:xfrm>
                <a:off x="1254" y="1891"/>
                <a:ext cx="5" cy="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0" name="Oval 136"/>
              <p:cNvSpPr>
                <a:spLocks noChangeArrowheads="1"/>
              </p:cNvSpPr>
              <p:nvPr/>
            </p:nvSpPr>
            <p:spPr bwMode="auto">
              <a:xfrm>
                <a:off x="1264" y="1891"/>
                <a:ext cx="6" cy="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1" name="Oval 137"/>
              <p:cNvSpPr>
                <a:spLocks noChangeArrowheads="1"/>
              </p:cNvSpPr>
              <p:nvPr/>
            </p:nvSpPr>
            <p:spPr bwMode="auto">
              <a:xfrm>
                <a:off x="1243" y="1901"/>
                <a:ext cx="8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2" name="Oval 138"/>
              <p:cNvSpPr>
                <a:spLocks noChangeArrowheads="1"/>
              </p:cNvSpPr>
              <p:nvPr/>
            </p:nvSpPr>
            <p:spPr bwMode="auto">
              <a:xfrm>
                <a:off x="1254" y="1901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3" name="Oval 139"/>
              <p:cNvSpPr>
                <a:spLocks noChangeArrowheads="1"/>
              </p:cNvSpPr>
              <p:nvPr/>
            </p:nvSpPr>
            <p:spPr bwMode="auto">
              <a:xfrm>
                <a:off x="1264" y="190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4" name="Freeform 140"/>
              <p:cNvSpPr/>
              <p:nvPr/>
            </p:nvSpPr>
            <p:spPr bwMode="auto">
              <a:xfrm>
                <a:off x="1303" y="2877"/>
                <a:ext cx="25" cy="25"/>
              </a:xfrm>
              <a:custGeom>
                <a:avLst/>
                <a:gdLst>
                  <a:gd name="T0" fmla="*/ 9 w 25"/>
                  <a:gd name="T1" fmla="*/ 0 h 25"/>
                  <a:gd name="T2" fmla="*/ 9 w 25"/>
                  <a:gd name="T3" fmla="*/ 9 h 25"/>
                  <a:gd name="T4" fmla="*/ 0 w 25"/>
                  <a:gd name="T5" fmla="*/ 9 h 25"/>
                  <a:gd name="T6" fmla="*/ 0 w 25"/>
                  <a:gd name="T7" fmla="*/ 16 h 25"/>
                  <a:gd name="T8" fmla="*/ 9 w 25"/>
                  <a:gd name="T9" fmla="*/ 16 h 25"/>
                  <a:gd name="T10" fmla="*/ 9 w 25"/>
                  <a:gd name="T11" fmla="*/ 25 h 25"/>
                  <a:gd name="T12" fmla="*/ 16 w 25"/>
                  <a:gd name="T13" fmla="*/ 25 h 25"/>
                  <a:gd name="T14" fmla="*/ 16 w 25"/>
                  <a:gd name="T15" fmla="*/ 16 h 25"/>
                  <a:gd name="T16" fmla="*/ 25 w 25"/>
                  <a:gd name="T17" fmla="*/ 16 h 25"/>
                  <a:gd name="T18" fmla="*/ 25 w 25"/>
                  <a:gd name="T19" fmla="*/ 9 h 25"/>
                  <a:gd name="T20" fmla="*/ 16 w 25"/>
                  <a:gd name="T21" fmla="*/ 9 h 25"/>
                  <a:gd name="T22" fmla="*/ 16 w 25"/>
                  <a:gd name="T23" fmla="*/ 0 h 25"/>
                  <a:gd name="T24" fmla="*/ 9 w 25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5">
                    <a:moveTo>
                      <a:pt x="9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9" y="25"/>
                    </a:lnTo>
                    <a:lnTo>
                      <a:pt x="16" y="25"/>
                    </a:lnTo>
                    <a:lnTo>
                      <a:pt x="16" y="16"/>
                    </a:lnTo>
                    <a:lnTo>
                      <a:pt x="25" y="16"/>
                    </a:lnTo>
                    <a:lnTo>
                      <a:pt x="25" y="9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5" name="Freeform 141"/>
              <p:cNvSpPr/>
              <p:nvPr/>
            </p:nvSpPr>
            <p:spPr bwMode="auto">
              <a:xfrm>
                <a:off x="1290" y="2865"/>
                <a:ext cx="49" cy="50"/>
              </a:xfrm>
              <a:custGeom>
                <a:avLst/>
                <a:gdLst>
                  <a:gd name="T0" fmla="*/ 25 w 49"/>
                  <a:gd name="T1" fmla="*/ 50 h 50"/>
                  <a:gd name="T2" fmla="*/ 0 w 49"/>
                  <a:gd name="T3" fmla="*/ 25 h 50"/>
                  <a:gd name="T4" fmla="*/ 25 w 49"/>
                  <a:gd name="T5" fmla="*/ 0 h 50"/>
                  <a:gd name="T6" fmla="*/ 49 w 49"/>
                  <a:gd name="T7" fmla="*/ 25 h 50"/>
                  <a:gd name="T8" fmla="*/ 25 w 49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25" y="50"/>
                    </a:moveTo>
                    <a:lnTo>
                      <a:pt x="0" y="25"/>
                    </a:lnTo>
                    <a:lnTo>
                      <a:pt x="25" y="0"/>
                    </a:lnTo>
                    <a:lnTo>
                      <a:pt x="49" y="2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6" name="Rectangle 142"/>
              <p:cNvSpPr>
                <a:spLocks noChangeArrowheads="1"/>
              </p:cNvSpPr>
              <p:nvPr/>
            </p:nvSpPr>
            <p:spPr bwMode="auto">
              <a:xfrm>
                <a:off x="1256" y="2886"/>
                <a:ext cx="24" cy="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7" name="Freeform 143"/>
              <p:cNvSpPr/>
              <p:nvPr/>
            </p:nvSpPr>
            <p:spPr bwMode="auto">
              <a:xfrm>
                <a:off x="1254" y="2875"/>
                <a:ext cx="29" cy="30"/>
              </a:xfrm>
              <a:custGeom>
                <a:avLst/>
                <a:gdLst>
                  <a:gd name="T0" fmla="*/ 14 w 29"/>
                  <a:gd name="T1" fmla="*/ 30 h 30"/>
                  <a:gd name="T2" fmla="*/ 0 w 29"/>
                  <a:gd name="T3" fmla="*/ 15 h 30"/>
                  <a:gd name="T4" fmla="*/ 14 w 29"/>
                  <a:gd name="T5" fmla="*/ 0 h 30"/>
                  <a:gd name="T6" fmla="*/ 29 w 29"/>
                  <a:gd name="T7" fmla="*/ 15 h 30"/>
                  <a:gd name="T8" fmla="*/ 14 w 2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14" y="30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29" y="15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8" name="Freeform 144"/>
              <p:cNvSpPr>
                <a:spLocks noEditPoints="1"/>
              </p:cNvSpPr>
              <p:nvPr/>
            </p:nvSpPr>
            <p:spPr bwMode="auto">
              <a:xfrm>
                <a:off x="1224" y="2852"/>
                <a:ext cx="136" cy="181"/>
              </a:xfrm>
              <a:custGeom>
                <a:avLst/>
                <a:gdLst>
                  <a:gd name="T0" fmla="*/ 84 w 93"/>
                  <a:gd name="T1" fmla="*/ 0 h 124"/>
                  <a:gd name="T2" fmla="*/ 9 w 93"/>
                  <a:gd name="T3" fmla="*/ 0 h 124"/>
                  <a:gd name="T4" fmla="*/ 0 w 93"/>
                  <a:gd name="T5" fmla="*/ 9 h 124"/>
                  <a:gd name="T6" fmla="*/ 0 w 93"/>
                  <a:gd name="T7" fmla="*/ 115 h 124"/>
                  <a:gd name="T8" fmla="*/ 9 w 93"/>
                  <a:gd name="T9" fmla="*/ 124 h 124"/>
                  <a:gd name="T10" fmla="*/ 84 w 93"/>
                  <a:gd name="T11" fmla="*/ 124 h 124"/>
                  <a:gd name="T12" fmla="*/ 93 w 93"/>
                  <a:gd name="T13" fmla="*/ 115 h 124"/>
                  <a:gd name="T14" fmla="*/ 93 w 93"/>
                  <a:gd name="T15" fmla="*/ 9 h 124"/>
                  <a:gd name="T16" fmla="*/ 84 w 93"/>
                  <a:gd name="T17" fmla="*/ 0 h 124"/>
                  <a:gd name="T18" fmla="*/ 83 w 93"/>
                  <a:gd name="T19" fmla="*/ 40 h 124"/>
                  <a:gd name="T20" fmla="*/ 11 w 93"/>
                  <a:gd name="T21" fmla="*/ 40 h 124"/>
                  <a:gd name="T22" fmla="*/ 11 w 93"/>
                  <a:gd name="T23" fmla="*/ 11 h 124"/>
                  <a:gd name="T24" fmla="*/ 83 w 93"/>
                  <a:gd name="T25" fmla="*/ 11 h 124"/>
                  <a:gd name="T26" fmla="*/ 83 w 93"/>
                  <a:gd name="T27" fmla="*/ 40 h 124"/>
                  <a:gd name="T28" fmla="*/ 11 w 93"/>
                  <a:gd name="T29" fmla="*/ 47 h 124"/>
                  <a:gd name="T30" fmla="*/ 83 w 93"/>
                  <a:gd name="T31" fmla="*/ 47 h 124"/>
                  <a:gd name="T32" fmla="*/ 83 w 93"/>
                  <a:gd name="T33" fmla="*/ 113 h 124"/>
                  <a:gd name="T34" fmla="*/ 11 w 93"/>
                  <a:gd name="T35" fmla="*/ 113 h 124"/>
                  <a:gd name="T36" fmla="*/ 11 w 93"/>
                  <a:gd name="T37" fmla="*/ 4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24">
                    <a:moveTo>
                      <a:pt x="8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20"/>
                      <a:pt x="4" y="124"/>
                      <a:pt x="9" y="124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9" y="124"/>
                      <a:pt x="93" y="120"/>
                      <a:pt x="93" y="115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4"/>
                      <a:pt x="89" y="0"/>
                      <a:pt x="84" y="0"/>
                    </a:cubicBezTo>
                    <a:moveTo>
                      <a:pt x="83" y="40"/>
                    </a:move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83" y="11"/>
                      <a:pt x="83" y="11"/>
                      <a:pt x="83" y="11"/>
                    </a:cubicBezTo>
                    <a:lnTo>
                      <a:pt x="83" y="40"/>
                    </a:lnTo>
                    <a:close/>
                    <a:moveTo>
                      <a:pt x="11" y="47"/>
                    </a:move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11" y="113"/>
                      <a:pt x="11" y="113"/>
                      <a:pt x="11" y="113"/>
                    </a:cubicBezTo>
                    <a:lnTo>
                      <a:pt x="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9" name="Oval 145"/>
              <p:cNvSpPr>
                <a:spLocks noChangeArrowheads="1"/>
              </p:cNvSpPr>
              <p:nvPr/>
            </p:nvSpPr>
            <p:spPr bwMode="auto">
              <a:xfrm>
                <a:off x="1251" y="293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0" name="Oval 146"/>
              <p:cNvSpPr>
                <a:spLocks noChangeArrowheads="1"/>
              </p:cNvSpPr>
              <p:nvPr/>
            </p:nvSpPr>
            <p:spPr bwMode="auto">
              <a:xfrm>
                <a:off x="1281" y="293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1" name="Oval 147"/>
              <p:cNvSpPr>
                <a:spLocks noChangeArrowheads="1"/>
              </p:cNvSpPr>
              <p:nvPr/>
            </p:nvSpPr>
            <p:spPr bwMode="auto">
              <a:xfrm>
                <a:off x="1310" y="293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2" name="Oval 148"/>
              <p:cNvSpPr>
                <a:spLocks noChangeArrowheads="1"/>
              </p:cNvSpPr>
              <p:nvPr/>
            </p:nvSpPr>
            <p:spPr bwMode="auto">
              <a:xfrm>
                <a:off x="1251" y="2958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3" name="Oval 149"/>
              <p:cNvSpPr>
                <a:spLocks noChangeArrowheads="1"/>
              </p:cNvSpPr>
              <p:nvPr/>
            </p:nvSpPr>
            <p:spPr bwMode="auto">
              <a:xfrm>
                <a:off x="1281" y="2958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4" name="Oval 150"/>
              <p:cNvSpPr>
                <a:spLocks noChangeArrowheads="1"/>
              </p:cNvSpPr>
              <p:nvPr/>
            </p:nvSpPr>
            <p:spPr bwMode="auto">
              <a:xfrm>
                <a:off x="1310" y="2958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5" name="Oval 151"/>
              <p:cNvSpPr>
                <a:spLocks noChangeArrowheads="1"/>
              </p:cNvSpPr>
              <p:nvPr/>
            </p:nvSpPr>
            <p:spPr bwMode="auto">
              <a:xfrm>
                <a:off x="1251" y="298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6" name="Oval 152"/>
              <p:cNvSpPr>
                <a:spLocks noChangeArrowheads="1"/>
              </p:cNvSpPr>
              <p:nvPr/>
            </p:nvSpPr>
            <p:spPr bwMode="auto">
              <a:xfrm>
                <a:off x="1281" y="298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7" name="Oval 153"/>
              <p:cNvSpPr>
                <a:spLocks noChangeArrowheads="1"/>
              </p:cNvSpPr>
              <p:nvPr/>
            </p:nvSpPr>
            <p:spPr bwMode="auto">
              <a:xfrm>
                <a:off x="1310" y="298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8" name="Freeform 154"/>
              <p:cNvSpPr/>
              <p:nvPr/>
            </p:nvSpPr>
            <p:spPr bwMode="auto">
              <a:xfrm>
                <a:off x="1713" y="2672"/>
                <a:ext cx="21" cy="22"/>
              </a:xfrm>
              <a:custGeom>
                <a:avLst/>
                <a:gdLst>
                  <a:gd name="T0" fmla="*/ 8 w 21"/>
                  <a:gd name="T1" fmla="*/ 0 h 22"/>
                  <a:gd name="T2" fmla="*/ 8 w 21"/>
                  <a:gd name="T3" fmla="*/ 7 h 22"/>
                  <a:gd name="T4" fmla="*/ 0 w 21"/>
                  <a:gd name="T5" fmla="*/ 7 h 22"/>
                  <a:gd name="T6" fmla="*/ 0 w 21"/>
                  <a:gd name="T7" fmla="*/ 13 h 22"/>
                  <a:gd name="T8" fmla="*/ 8 w 21"/>
                  <a:gd name="T9" fmla="*/ 13 h 22"/>
                  <a:gd name="T10" fmla="*/ 8 w 21"/>
                  <a:gd name="T11" fmla="*/ 22 h 22"/>
                  <a:gd name="T12" fmla="*/ 13 w 21"/>
                  <a:gd name="T13" fmla="*/ 22 h 22"/>
                  <a:gd name="T14" fmla="*/ 13 w 21"/>
                  <a:gd name="T15" fmla="*/ 13 h 22"/>
                  <a:gd name="T16" fmla="*/ 21 w 21"/>
                  <a:gd name="T17" fmla="*/ 13 h 22"/>
                  <a:gd name="T18" fmla="*/ 21 w 21"/>
                  <a:gd name="T19" fmla="*/ 7 h 22"/>
                  <a:gd name="T20" fmla="*/ 13 w 21"/>
                  <a:gd name="T21" fmla="*/ 7 h 22"/>
                  <a:gd name="T22" fmla="*/ 13 w 21"/>
                  <a:gd name="T23" fmla="*/ 0 h 22"/>
                  <a:gd name="T24" fmla="*/ 8 w 21"/>
                  <a:gd name="T2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8" y="0"/>
                    </a:moveTo>
                    <a:lnTo>
                      <a:pt x="8" y="7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8" y="13"/>
                    </a:lnTo>
                    <a:lnTo>
                      <a:pt x="8" y="22"/>
                    </a:lnTo>
                    <a:lnTo>
                      <a:pt x="13" y="22"/>
                    </a:lnTo>
                    <a:lnTo>
                      <a:pt x="13" y="13"/>
                    </a:lnTo>
                    <a:lnTo>
                      <a:pt x="21" y="13"/>
                    </a:lnTo>
                    <a:lnTo>
                      <a:pt x="21" y="7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9" name="Freeform 155"/>
              <p:cNvSpPr/>
              <p:nvPr/>
            </p:nvSpPr>
            <p:spPr bwMode="auto">
              <a:xfrm>
                <a:off x="1702" y="2660"/>
                <a:ext cx="43" cy="44"/>
              </a:xfrm>
              <a:custGeom>
                <a:avLst/>
                <a:gdLst>
                  <a:gd name="T0" fmla="*/ 21 w 43"/>
                  <a:gd name="T1" fmla="*/ 44 h 44"/>
                  <a:gd name="T2" fmla="*/ 0 w 43"/>
                  <a:gd name="T3" fmla="*/ 22 h 44"/>
                  <a:gd name="T4" fmla="*/ 21 w 43"/>
                  <a:gd name="T5" fmla="*/ 0 h 44"/>
                  <a:gd name="T6" fmla="*/ 43 w 43"/>
                  <a:gd name="T7" fmla="*/ 22 h 44"/>
                  <a:gd name="T8" fmla="*/ 21 w 43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21" y="44"/>
                    </a:moveTo>
                    <a:lnTo>
                      <a:pt x="0" y="22"/>
                    </a:lnTo>
                    <a:lnTo>
                      <a:pt x="21" y="0"/>
                    </a:lnTo>
                    <a:lnTo>
                      <a:pt x="43" y="22"/>
                    </a:lnTo>
                    <a:lnTo>
                      <a:pt x="2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0" name="Rectangle 156"/>
              <p:cNvSpPr>
                <a:spLocks noChangeArrowheads="1"/>
              </p:cNvSpPr>
              <p:nvPr/>
            </p:nvSpPr>
            <p:spPr bwMode="auto">
              <a:xfrm>
                <a:off x="1673" y="2679"/>
                <a:ext cx="18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1" name="Freeform 157"/>
              <p:cNvSpPr/>
              <p:nvPr/>
            </p:nvSpPr>
            <p:spPr bwMode="auto">
              <a:xfrm>
                <a:off x="1670" y="2669"/>
                <a:ext cx="24" cy="26"/>
              </a:xfrm>
              <a:custGeom>
                <a:avLst/>
                <a:gdLst>
                  <a:gd name="T0" fmla="*/ 11 w 24"/>
                  <a:gd name="T1" fmla="*/ 26 h 26"/>
                  <a:gd name="T2" fmla="*/ 0 w 24"/>
                  <a:gd name="T3" fmla="*/ 13 h 26"/>
                  <a:gd name="T4" fmla="*/ 13 w 24"/>
                  <a:gd name="T5" fmla="*/ 0 h 26"/>
                  <a:gd name="T6" fmla="*/ 24 w 24"/>
                  <a:gd name="T7" fmla="*/ 13 h 26"/>
                  <a:gd name="T8" fmla="*/ 11 w 2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1" y="26"/>
                    </a:moveTo>
                    <a:lnTo>
                      <a:pt x="0" y="13"/>
                    </a:lnTo>
                    <a:lnTo>
                      <a:pt x="13" y="0"/>
                    </a:lnTo>
                    <a:lnTo>
                      <a:pt x="24" y="13"/>
                    </a:lnTo>
                    <a:lnTo>
                      <a:pt x="1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2" name="Freeform 158"/>
              <p:cNvSpPr>
                <a:spLocks noEditPoints="1"/>
              </p:cNvSpPr>
              <p:nvPr/>
            </p:nvSpPr>
            <p:spPr bwMode="auto">
              <a:xfrm>
                <a:off x="1643" y="2650"/>
                <a:ext cx="120" cy="159"/>
              </a:xfrm>
              <a:custGeom>
                <a:avLst/>
                <a:gdLst>
                  <a:gd name="T0" fmla="*/ 74 w 82"/>
                  <a:gd name="T1" fmla="*/ 0 h 109"/>
                  <a:gd name="T2" fmla="*/ 8 w 82"/>
                  <a:gd name="T3" fmla="*/ 0 h 109"/>
                  <a:gd name="T4" fmla="*/ 0 w 82"/>
                  <a:gd name="T5" fmla="*/ 7 h 109"/>
                  <a:gd name="T6" fmla="*/ 0 w 82"/>
                  <a:gd name="T7" fmla="*/ 101 h 109"/>
                  <a:gd name="T8" fmla="*/ 8 w 82"/>
                  <a:gd name="T9" fmla="*/ 109 h 109"/>
                  <a:gd name="T10" fmla="*/ 74 w 82"/>
                  <a:gd name="T11" fmla="*/ 109 h 109"/>
                  <a:gd name="T12" fmla="*/ 82 w 82"/>
                  <a:gd name="T13" fmla="*/ 101 h 109"/>
                  <a:gd name="T14" fmla="*/ 82 w 82"/>
                  <a:gd name="T15" fmla="*/ 7 h 109"/>
                  <a:gd name="T16" fmla="*/ 74 w 82"/>
                  <a:gd name="T17" fmla="*/ 0 h 109"/>
                  <a:gd name="T18" fmla="*/ 73 w 82"/>
                  <a:gd name="T19" fmla="*/ 34 h 109"/>
                  <a:gd name="T20" fmla="*/ 9 w 82"/>
                  <a:gd name="T21" fmla="*/ 34 h 109"/>
                  <a:gd name="T22" fmla="*/ 9 w 82"/>
                  <a:gd name="T23" fmla="*/ 9 h 109"/>
                  <a:gd name="T24" fmla="*/ 73 w 82"/>
                  <a:gd name="T25" fmla="*/ 9 h 109"/>
                  <a:gd name="T26" fmla="*/ 73 w 82"/>
                  <a:gd name="T27" fmla="*/ 34 h 109"/>
                  <a:gd name="T28" fmla="*/ 9 w 82"/>
                  <a:gd name="T29" fmla="*/ 40 h 109"/>
                  <a:gd name="T30" fmla="*/ 73 w 82"/>
                  <a:gd name="T31" fmla="*/ 40 h 109"/>
                  <a:gd name="T32" fmla="*/ 73 w 82"/>
                  <a:gd name="T33" fmla="*/ 99 h 109"/>
                  <a:gd name="T34" fmla="*/ 9 w 82"/>
                  <a:gd name="T35" fmla="*/ 99 h 109"/>
                  <a:gd name="T36" fmla="*/ 9 w 82"/>
                  <a:gd name="T37" fmla="*/ 4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9">
                    <a:moveTo>
                      <a:pt x="7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5"/>
                      <a:pt x="4" y="109"/>
                      <a:pt x="8" y="10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9" y="109"/>
                      <a:pt x="82" y="105"/>
                      <a:pt x="82" y="101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3"/>
                      <a:pt x="79" y="0"/>
                      <a:pt x="74" y="0"/>
                    </a:cubicBezTo>
                    <a:moveTo>
                      <a:pt x="73" y="34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3" y="9"/>
                      <a:pt x="73" y="9"/>
                      <a:pt x="73" y="9"/>
                    </a:cubicBezTo>
                    <a:lnTo>
                      <a:pt x="73" y="34"/>
                    </a:lnTo>
                    <a:close/>
                    <a:moveTo>
                      <a:pt x="9" y="40"/>
                    </a:move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9" y="99"/>
                      <a:pt x="9" y="99"/>
                      <a:pt x="9" y="99"/>
                    </a:cubicBezTo>
                    <a:lnTo>
                      <a:pt x="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3" name="Oval 159"/>
              <p:cNvSpPr>
                <a:spLocks noChangeArrowheads="1"/>
              </p:cNvSpPr>
              <p:nvPr/>
            </p:nvSpPr>
            <p:spPr bwMode="auto">
              <a:xfrm>
                <a:off x="1667" y="2718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4" name="Oval 160"/>
              <p:cNvSpPr>
                <a:spLocks noChangeArrowheads="1"/>
              </p:cNvSpPr>
              <p:nvPr/>
            </p:nvSpPr>
            <p:spPr bwMode="auto">
              <a:xfrm>
                <a:off x="1693" y="2718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5" name="Oval 161"/>
              <p:cNvSpPr>
                <a:spLocks noChangeArrowheads="1"/>
              </p:cNvSpPr>
              <p:nvPr/>
            </p:nvSpPr>
            <p:spPr bwMode="auto">
              <a:xfrm>
                <a:off x="1719" y="2718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6" name="Oval 162"/>
              <p:cNvSpPr>
                <a:spLocks noChangeArrowheads="1"/>
              </p:cNvSpPr>
              <p:nvPr/>
            </p:nvSpPr>
            <p:spPr bwMode="auto">
              <a:xfrm>
                <a:off x="1667" y="274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7" name="Oval 163"/>
              <p:cNvSpPr>
                <a:spLocks noChangeArrowheads="1"/>
              </p:cNvSpPr>
              <p:nvPr/>
            </p:nvSpPr>
            <p:spPr bwMode="auto">
              <a:xfrm>
                <a:off x="1693" y="2743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8" name="Oval 164"/>
              <p:cNvSpPr>
                <a:spLocks noChangeArrowheads="1"/>
              </p:cNvSpPr>
              <p:nvPr/>
            </p:nvSpPr>
            <p:spPr bwMode="auto">
              <a:xfrm>
                <a:off x="1719" y="2743"/>
                <a:ext cx="19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9" name="Oval 165"/>
              <p:cNvSpPr>
                <a:spLocks noChangeArrowheads="1"/>
              </p:cNvSpPr>
              <p:nvPr/>
            </p:nvSpPr>
            <p:spPr bwMode="auto">
              <a:xfrm>
                <a:off x="1667" y="276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0" name="Oval 166"/>
              <p:cNvSpPr>
                <a:spLocks noChangeArrowheads="1"/>
              </p:cNvSpPr>
              <p:nvPr/>
            </p:nvSpPr>
            <p:spPr bwMode="auto">
              <a:xfrm>
                <a:off x="1693" y="2768"/>
                <a:ext cx="19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1" name="Oval 167"/>
              <p:cNvSpPr>
                <a:spLocks noChangeArrowheads="1"/>
              </p:cNvSpPr>
              <p:nvPr/>
            </p:nvSpPr>
            <p:spPr bwMode="auto">
              <a:xfrm>
                <a:off x="1719" y="2768"/>
                <a:ext cx="19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2" name="Freeform 168"/>
              <p:cNvSpPr>
                <a:spLocks noEditPoints="1"/>
              </p:cNvSpPr>
              <p:nvPr/>
            </p:nvSpPr>
            <p:spPr bwMode="auto">
              <a:xfrm>
                <a:off x="628" y="1693"/>
                <a:ext cx="132" cy="221"/>
              </a:xfrm>
              <a:custGeom>
                <a:avLst/>
                <a:gdLst>
                  <a:gd name="T0" fmla="*/ 36 w 91"/>
                  <a:gd name="T1" fmla="*/ 125 h 152"/>
                  <a:gd name="T2" fmla="*/ 45 w 91"/>
                  <a:gd name="T3" fmla="*/ 116 h 152"/>
                  <a:gd name="T4" fmla="*/ 55 w 91"/>
                  <a:gd name="T5" fmla="*/ 125 h 152"/>
                  <a:gd name="T6" fmla="*/ 45 w 91"/>
                  <a:gd name="T7" fmla="*/ 134 h 152"/>
                  <a:gd name="T8" fmla="*/ 36 w 91"/>
                  <a:gd name="T9" fmla="*/ 125 h 152"/>
                  <a:gd name="T10" fmla="*/ 16 w 91"/>
                  <a:gd name="T11" fmla="*/ 74 h 152"/>
                  <a:gd name="T12" fmla="*/ 16 w 91"/>
                  <a:gd name="T13" fmla="*/ 44 h 152"/>
                  <a:gd name="T14" fmla="*/ 21 w 91"/>
                  <a:gd name="T15" fmla="*/ 40 h 152"/>
                  <a:gd name="T16" fmla="*/ 70 w 91"/>
                  <a:gd name="T17" fmla="*/ 40 h 152"/>
                  <a:gd name="T18" fmla="*/ 75 w 91"/>
                  <a:gd name="T19" fmla="*/ 44 h 152"/>
                  <a:gd name="T20" fmla="*/ 75 w 91"/>
                  <a:gd name="T21" fmla="*/ 74 h 152"/>
                  <a:gd name="T22" fmla="*/ 70 w 91"/>
                  <a:gd name="T23" fmla="*/ 79 h 152"/>
                  <a:gd name="T24" fmla="*/ 21 w 91"/>
                  <a:gd name="T25" fmla="*/ 79 h 152"/>
                  <a:gd name="T26" fmla="*/ 16 w 91"/>
                  <a:gd name="T27" fmla="*/ 74 h 152"/>
                  <a:gd name="T28" fmla="*/ 21 w 91"/>
                  <a:gd name="T29" fmla="*/ 0 h 152"/>
                  <a:gd name="T30" fmla="*/ 13 w 91"/>
                  <a:gd name="T31" fmla="*/ 9 h 152"/>
                  <a:gd name="T32" fmla="*/ 13 w 91"/>
                  <a:gd name="T33" fmla="*/ 22 h 152"/>
                  <a:gd name="T34" fmla="*/ 0 w 91"/>
                  <a:gd name="T35" fmla="*/ 43 h 152"/>
                  <a:gd name="T36" fmla="*/ 0 w 91"/>
                  <a:gd name="T37" fmla="*/ 88 h 152"/>
                  <a:gd name="T38" fmla="*/ 5 w 91"/>
                  <a:gd name="T39" fmla="*/ 132 h 152"/>
                  <a:gd name="T40" fmla="*/ 34 w 91"/>
                  <a:gd name="T41" fmla="*/ 152 h 152"/>
                  <a:gd name="T42" fmla="*/ 57 w 91"/>
                  <a:gd name="T43" fmla="*/ 152 h 152"/>
                  <a:gd name="T44" fmla="*/ 86 w 91"/>
                  <a:gd name="T45" fmla="*/ 131 h 152"/>
                  <a:gd name="T46" fmla="*/ 91 w 91"/>
                  <a:gd name="T47" fmla="*/ 86 h 152"/>
                  <a:gd name="T48" fmla="*/ 91 w 91"/>
                  <a:gd name="T49" fmla="*/ 43 h 152"/>
                  <a:gd name="T50" fmla="*/ 67 w 91"/>
                  <a:gd name="T51" fmla="*/ 19 h 152"/>
                  <a:gd name="T52" fmla="*/ 30 w 91"/>
                  <a:gd name="T53" fmla="*/ 19 h 152"/>
                  <a:gd name="T54" fmla="*/ 30 w 91"/>
                  <a:gd name="T55" fmla="*/ 9 h 152"/>
                  <a:gd name="T56" fmla="*/ 21 w 91"/>
                  <a:gd name="T57" fmla="*/ 0 h 152"/>
                  <a:gd name="T58" fmla="*/ 21 w 91"/>
                  <a:gd name="T5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" h="152">
                    <a:moveTo>
                      <a:pt x="36" y="125"/>
                    </a:moveTo>
                    <a:cubicBezTo>
                      <a:pt x="36" y="120"/>
                      <a:pt x="40" y="116"/>
                      <a:pt x="45" y="116"/>
                    </a:cubicBezTo>
                    <a:cubicBezTo>
                      <a:pt x="51" y="116"/>
                      <a:pt x="55" y="120"/>
                      <a:pt x="55" y="125"/>
                    </a:cubicBezTo>
                    <a:cubicBezTo>
                      <a:pt x="55" y="130"/>
                      <a:pt x="51" y="134"/>
                      <a:pt x="45" y="134"/>
                    </a:cubicBezTo>
                    <a:cubicBezTo>
                      <a:pt x="40" y="134"/>
                      <a:pt x="36" y="130"/>
                      <a:pt x="36" y="125"/>
                    </a:cubicBezTo>
                    <a:moveTo>
                      <a:pt x="16" y="7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42"/>
                      <a:pt x="18" y="40"/>
                      <a:pt x="21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2" y="40"/>
                      <a:pt x="75" y="42"/>
                      <a:pt x="75" y="44"/>
                    </a:cubicBez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7"/>
                      <a:pt x="72" y="79"/>
                      <a:pt x="70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18" y="79"/>
                      <a:pt x="16" y="77"/>
                      <a:pt x="16" y="74"/>
                    </a:cubicBezTo>
                    <a:moveTo>
                      <a:pt x="21" y="0"/>
                    </a:moveTo>
                    <a:cubicBezTo>
                      <a:pt x="17" y="0"/>
                      <a:pt x="13" y="4"/>
                      <a:pt x="13" y="9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6" y="26"/>
                      <a:pt x="0" y="34"/>
                      <a:pt x="0" y="43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01"/>
                      <a:pt x="2" y="121"/>
                      <a:pt x="5" y="132"/>
                    </a:cubicBezTo>
                    <a:cubicBezTo>
                      <a:pt x="8" y="143"/>
                      <a:pt x="20" y="152"/>
                      <a:pt x="34" y="152"/>
                    </a:cubicBezTo>
                    <a:cubicBezTo>
                      <a:pt x="57" y="152"/>
                      <a:pt x="57" y="152"/>
                      <a:pt x="57" y="152"/>
                    </a:cubicBezTo>
                    <a:cubicBezTo>
                      <a:pt x="70" y="152"/>
                      <a:pt x="83" y="143"/>
                      <a:pt x="86" y="131"/>
                    </a:cubicBezTo>
                    <a:cubicBezTo>
                      <a:pt x="88" y="120"/>
                      <a:pt x="91" y="99"/>
                      <a:pt x="91" y="86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30"/>
                      <a:pt x="80" y="19"/>
                      <a:pt x="67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4"/>
                      <a:pt x="26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3" name="Freeform 170"/>
              <p:cNvSpPr>
                <a:spLocks noEditPoints="1"/>
              </p:cNvSpPr>
              <p:nvPr/>
            </p:nvSpPr>
            <p:spPr bwMode="auto">
              <a:xfrm>
                <a:off x="2062" y="1042"/>
                <a:ext cx="152" cy="254"/>
              </a:xfrm>
              <a:custGeom>
                <a:avLst/>
                <a:gdLst>
                  <a:gd name="T0" fmla="*/ 41 w 104"/>
                  <a:gd name="T1" fmla="*/ 143 h 175"/>
                  <a:gd name="T2" fmla="*/ 52 w 104"/>
                  <a:gd name="T3" fmla="*/ 133 h 175"/>
                  <a:gd name="T4" fmla="*/ 63 w 104"/>
                  <a:gd name="T5" fmla="*/ 143 h 175"/>
                  <a:gd name="T6" fmla="*/ 52 w 104"/>
                  <a:gd name="T7" fmla="*/ 154 h 175"/>
                  <a:gd name="T8" fmla="*/ 41 w 104"/>
                  <a:gd name="T9" fmla="*/ 143 h 175"/>
                  <a:gd name="T10" fmla="*/ 19 w 104"/>
                  <a:gd name="T11" fmla="*/ 85 h 175"/>
                  <a:gd name="T12" fmla="*/ 19 w 104"/>
                  <a:gd name="T13" fmla="*/ 51 h 175"/>
                  <a:gd name="T14" fmla="*/ 24 w 104"/>
                  <a:gd name="T15" fmla="*/ 45 h 175"/>
                  <a:gd name="T16" fmla="*/ 80 w 104"/>
                  <a:gd name="T17" fmla="*/ 45 h 175"/>
                  <a:gd name="T18" fmla="*/ 86 w 104"/>
                  <a:gd name="T19" fmla="*/ 51 h 175"/>
                  <a:gd name="T20" fmla="*/ 86 w 104"/>
                  <a:gd name="T21" fmla="*/ 85 h 175"/>
                  <a:gd name="T22" fmla="*/ 80 w 104"/>
                  <a:gd name="T23" fmla="*/ 91 h 175"/>
                  <a:gd name="T24" fmla="*/ 24 w 104"/>
                  <a:gd name="T25" fmla="*/ 91 h 175"/>
                  <a:gd name="T26" fmla="*/ 19 w 104"/>
                  <a:gd name="T27" fmla="*/ 85 h 175"/>
                  <a:gd name="T28" fmla="*/ 25 w 104"/>
                  <a:gd name="T29" fmla="*/ 0 h 175"/>
                  <a:gd name="T30" fmla="*/ 15 w 104"/>
                  <a:gd name="T31" fmla="*/ 10 h 175"/>
                  <a:gd name="T32" fmla="*/ 15 w 104"/>
                  <a:gd name="T33" fmla="*/ 25 h 175"/>
                  <a:gd name="T34" fmla="*/ 0 w 104"/>
                  <a:gd name="T35" fmla="*/ 49 h 175"/>
                  <a:gd name="T36" fmla="*/ 0 w 104"/>
                  <a:gd name="T37" fmla="*/ 100 h 175"/>
                  <a:gd name="T38" fmla="*/ 6 w 104"/>
                  <a:gd name="T39" fmla="*/ 151 h 175"/>
                  <a:gd name="T40" fmla="*/ 38 w 104"/>
                  <a:gd name="T41" fmla="*/ 175 h 175"/>
                  <a:gd name="T42" fmla="*/ 66 w 104"/>
                  <a:gd name="T43" fmla="*/ 175 h 175"/>
                  <a:gd name="T44" fmla="*/ 98 w 104"/>
                  <a:gd name="T45" fmla="*/ 151 h 175"/>
                  <a:gd name="T46" fmla="*/ 104 w 104"/>
                  <a:gd name="T47" fmla="*/ 99 h 175"/>
                  <a:gd name="T48" fmla="*/ 104 w 104"/>
                  <a:gd name="T49" fmla="*/ 49 h 175"/>
                  <a:gd name="T50" fmla="*/ 77 w 104"/>
                  <a:gd name="T51" fmla="*/ 22 h 175"/>
                  <a:gd name="T52" fmla="*/ 34 w 104"/>
                  <a:gd name="T53" fmla="*/ 22 h 175"/>
                  <a:gd name="T54" fmla="*/ 34 w 104"/>
                  <a:gd name="T55" fmla="*/ 10 h 175"/>
                  <a:gd name="T56" fmla="*/ 25 w 104"/>
                  <a:gd name="T57" fmla="*/ 0 h 175"/>
                  <a:gd name="T58" fmla="*/ 25 w 104"/>
                  <a:gd name="T59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75">
                    <a:moveTo>
                      <a:pt x="41" y="143"/>
                    </a:moveTo>
                    <a:cubicBezTo>
                      <a:pt x="41" y="137"/>
                      <a:pt x="46" y="133"/>
                      <a:pt x="52" y="133"/>
                    </a:cubicBezTo>
                    <a:cubicBezTo>
                      <a:pt x="58" y="133"/>
                      <a:pt x="63" y="137"/>
                      <a:pt x="63" y="143"/>
                    </a:cubicBezTo>
                    <a:cubicBezTo>
                      <a:pt x="63" y="149"/>
                      <a:pt x="58" y="154"/>
                      <a:pt x="52" y="154"/>
                    </a:cubicBezTo>
                    <a:cubicBezTo>
                      <a:pt x="46" y="154"/>
                      <a:pt x="41" y="149"/>
                      <a:pt x="41" y="143"/>
                    </a:cubicBezTo>
                    <a:moveTo>
                      <a:pt x="19" y="85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19" y="48"/>
                      <a:pt x="21" y="45"/>
                      <a:pt x="24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3" y="45"/>
                      <a:pt x="86" y="48"/>
                      <a:pt x="86" y="51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8"/>
                      <a:pt x="83" y="91"/>
                      <a:pt x="80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1" y="91"/>
                      <a:pt x="19" y="88"/>
                      <a:pt x="19" y="85"/>
                    </a:cubicBezTo>
                    <a:moveTo>
                      <a:pt x="25" y="0"/>
                    </a:moveTo>
                    <a:cubicBezTo>
                      <a:pt x="19" y="0"/>
                      <a:pt x="15" y="5"/>
                      <a:pt x="15" y="1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6" y="30"/>
                      <a:pt x="0" y="39"/>
                      <a:pt x="0" y="49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15"/>
                      <a:pt x="3" y="138"/>
                      <a:pt x="6" y="151"/>
                    </a:cubicBezTo>
                    <a:cubicBezTo>
                      <a:pt x="9" y="164"/>
                      <a:pt x="23" y="175"/>
                      <a:pt x="38" y="175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81" y="175"/>
                      <a:pt x="95" y="164"/>
                      <a:pt x="98" y="151"/>
                    </a:cubicBezTo>
                    <a:cubicBezTo>
                      <a:pt x="101" y="137"/>
                      <a:pt x="104" y="114"/>
                      <a:pt x="104" y="99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34"/>
                      <a:pt x="92" y="22"/>
                      <a:pt x="7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5"/>
                      <a:pt x="30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4" name="Freeform 172"/>
              <p:cNvSpPr/>
              <p:nvPr/>
            </p:nvSpPr>
            <p:spPr bwMode="auto">
              <a:xfrm>
                <a:off x="999" y="2199"/>
                <a:ext cx="96" cy="207"/>
              </a:xfrm>
              <a:custGeom>
                <a:avLst/>
                <a:gdLst>
                  <a:gd name="T0" fmla="*/ 66 w 66"/>
                  <a:gd name="T1" fmla="*/ 0 h 142"/>
                  <a:gd name="T2" fmla="*/ 0 w 66"/>
                  <a:gd name="T3" fmla="*/ 71 h 142"/>
                  <a:gd name="T4" fmla="*/ 66 w 66"/>
                  <a:gd name="T5" fmla="*/ 142 h 142"/>
                  <a:gd name="T6" fmla="*/ 66 w 66"/>
                  <a:gd name="T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142">
                    <a:moveTo>
                      <a:pt x="66" y="0"/>
                    </a:moveTo>
                    <a:cubicBezTo>
                      <a:pt x="29" y="3"/>
                      <a:pt x="0" y="34"/>
                      <a:pt x="0" y="71"/>
                    </a:cubicBezTo>
                    <a:cubicBezTo>
                      <a:pt x="0" y="109"/>
                      <a:pt x="29" y="139"/>
                      <a:pt x="66" y="142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5" name="Freeform 173"/>
              <p:cNvSpPr/>
              <p:nvPr/>
            </p:nvSpPr>
            <p:spPr bwMode="auto">
              <a:xfrm>
                <a:off x="1104" y="2199"/>
                <a:ext cx="102" cy="102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70">
                    <a:moveTo>
                      <a:pt x="70" y="70"/>
                    </a:moveTo>
                    <a:cubicBezTo>
                      <a:pt x="70" y="31"/>
                      <a:pt x="39" y="1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7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6" name="Freeform 174"/>
              <p:cNvSpPr/>
              <p:nvPr/>
            </p:nvSpPr>
            <p:spPr bwMode="auto">
              <a:xfrm>
                <a:off x="1104" y="2310"/>
                <a:ext cx="102" cy="97"/>
              </a:xfrm>
              <a:custGeom>
                <a:avLst/>
                <a:gdLst>
                  <a:gd name="T0" fmla="*/ 0 w 70"/>
                  <a:gd name="T1" fmla="*/ 0 h 67"/>
                  <a:gd name="T2" fmla="*/ 0 w 70"/>
                  <a:gd name="T3" fmla="*/ 67 h 67"/>
                  <a:gd name="T4" fmla="*/ 70 w 70"/>
                  <a:gd name="T5" fmla="*/ 0 h 67"/>
                  <a:gd name="T6" fmla="*/ 0 w 70"/>
                  <a:gd name="T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67">
                    <a:moveTo>
                      <a:pt x="0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38" y="66"/>
                      <a:pt x="68" y="37"/>
                      <a:pt x="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7" name="Freeform 175"/>
              <p:cNvSpPr/>
              <p:nvPr/>
            </p:nvSpPr>
            <p:spPr bwMode="auto">
              <a:xfrm>
                <a:off x="948" y="1578"/>
                <a:ext cx="66" cy="144"/>
              </a:xfrm>
              <a:custGeom>
                <a:avLst/>
                <a:gdLst>
                  <a:gd name="T0" fmla="*/ 45 w 45"/>
                  <a:gd name="T1" fmla="*/ 0 h 99"/>
                  <a:gd name="T2" fmla="*/ 0 w 45"/>
                  <a:gd name="T3" fmla="*/ 50 h 99"/>
                  <a:gd name="T4" fmla="*/ 45 w 45"/>
                  <a:gd name="T5" fmla="*/ 99 h 99"/>
                  <a:gd name="T6" fmla="*/ 45 w 45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99">
                    <a:moveTo>
                      <a:pt x="45" y="0"/>
                    </a:moveTo>
                    <a:cubicBezTo>
                      <a:pt x="20" y="2"/>
                      <a:pt x="0" y="24"/>
                      <a:pt x="0" y="50"/>
                    </a:cubicBezTo>
                    <a:cubicBezTo>
                      <a:pt x="0" y="75"/>
                      <a:pt x="20" y="97"/>
                      <a:pt x="45" y="99"/>
                    </a:cubicBez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8" name="Freeform 176"/>
              <p:cNvSpPr/>
              <p:nvPr/>
            </p:nvSpPr>
            <p:spPr bwMode="auto">
              <a:xfrm>
                <a:off x="1021" y="1578"/>
                <a:ext cx="70" cy="70"/>
              </a:xfrm>
              <a:custGeom>
                <a:avLst/>
                <a:gdLst>
                  <a:gd name="T0" fmla="*/ 48 w 48"/>
                  <a:gd name="T1" fmla="*/ 48 h 48"/>
                  <a:gd name="T2" fmla="*/ 0 w 48"/>
                  <a:gd name="T3" fmla="*/ 0 h 48"/>
                  <a:gd name="T4" fmla="*/ 0 w 48"/>
                  <a:gd name="T5" fmla="*/ 48 h 48"/>
                  <a:gd name="T6" fmla="*/ 48 w 48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8" y="22"/>
                      <a:pt x="26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48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9" name="Freeform 177"/>
              <p:cNvSpPr/>
              <p:nvPr/>
            </p:nvSpPr>
            <p:spPr bwMode="auto">
              <a:xfrm>
                <a:off x="1021" y="1655"/>
                <a:ext cx="70" cy="67"/>
              </a:xfrm>
              <a:custGeom>
                <a:avLst/>
                <a:gdLst>
                  <a:gd name="T0" fmla="*/ 0 w 48"/>
                  <a:gd name="T1" fmla="*/ 0 h 46"/>
                  <a:gd name="T2" fmla="*/ 0 w 48"/>
                  <a:gd name="T3" fmla="*/ 46 h 46"/>
                  <a:gd name="T4" fmla="*/ 48 w 48"/>
                  <a:gd name="T5" fmla="*/ 0 h 46"/>
                  <a:gd name="T6" fmla="*/ 0 w 48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6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26" y="45"/>
                      <a:pt x="47" y="2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0" name="Freeform 178"/>
              <p:cNvSpPr/>
              <p:nvPr/>
            </p:nvSpPr>
            <p:spPr bwMode="auto">
              <a:xfrm>
                <a:off x="1480" y="1740"/>
                <a:ext cx="206" cy="139"/>
              </a:xfrm>
              <a:custGeom>
                <a:avLst/>
                <a:gdLst>
                  <a:gd name="T0" fmla="*/ 131 w 141"/>
                  <a:gd name="T1" fmla="*/ 0 h 96"/>
                  <a:gd name="T2" fmla="*/ 126 w 141"/>
                  <a:gd name="T3" fmla="*/ 0 h 96"/>
                  <a:gd name="T4" fmla="*/ 122 w 141"/>
                  <a:gd name="T5" fmla="*/ 0 h 96"/>
                  <a:gd name="T6" fmla="*/ 19 w 141"/>
                  <a:gd name="T7" fmla="*/ 0 h 96"/>
                  <a:gd name="T8" fmla="*/ 16 w 141"/>
                  <a:gd name="T9" fmla="*/ 0 h 96"/>
                  <a:gd name="T10" fmla="*/ 10 w 141"/>
                  <a:gd name="T11" fmla="*/ 0 h 96"/>
                  <a:gd name="T12" fmla="*/ 0 w 141"/>
                  <a:gd name="T13" fmla="*/ 10 h 96"/>
                  <a:gd name="T14" fmla="*/ 0 w 141"/>
                  <a:gd name="T15" fmla="*/ 86 h 96"/>
                  <a:gd name="T16" fmla="*/ 10 w 141"/>
                  <a:gd name="T17" fmla="*/ 96 h 96"/>
                  <a:gd name="T18" fmla="*/ 16 w 141"/>
                  <a:gd name="T19" fmla="*/ 96 h 96"/>
                  <a:gd name="T20" fmla="*/ 19 w 141"/>
                  <a:gd name="T21" fmla="*/ 96 h 96"/>
                  <a:gd name="T22" fmla="*/ 122 w 141"/>
                  <a:gd name="T23" fmla="*/ 96 h 96"/>
                  <a:gd name="T24" fmla="*/ 126 w 141"/>
                  <a:gd name="T25" fmla="*/ 96 h 96"/>
                  <a:gd name="T26" fmla="*/ 131 w 141"/>
                  <a:gd name="T27" fmla="*/ 96 h 96"/>
                  <a:gd name="T28" fmla="*/ 141 w 141"/>
                  <a:gd name="T29" fmla="*/ 86 h 96"/>
                  <a:gd name="T30" fmla="*/ 141 w 141"/>
                  <a:gd name="T31" fmla="*/ 10 h 96"/>
                  <a:gd name="T32" fmla="*/ 131 w 141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96">
                    <a:moveTo>
                      <a:pt x="131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5" y="96"/>
                      <a:pt x="10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22" y="96"/>
                      <a:pt x="122" y="96"/>
                      <a:pt x="122" y="96"/>
                    </a:cubicBezTo>
                    <a:cubicBezTo>
                      <a:pt x="126" y="96"/>
                      <a:pt x="126" y="96"/>
                      <a:pt x="126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7" y="96"/>
                      <a:pt x="141" y="92"/>
                      <a:pt x="141" y="86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41" y="4"/>
                      <a:pt x="137" y="0"/>
                      <a:pt x="1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1" name="Freeform 179"/>
              <p:cNvSpPr/>
              <p:nvPr/>
            </p:nvSpPr>
            <p:spPr bwMode="auto">
              <a:xfrm>
                <a:off x="1536" y="1711"/>
                <a:ext cx="94" cy="30"/>
              </a:xfrm>
              <a:custGeom>
                <a:avLst/>
                <a:gdLst>
                  <a:gd name="T0" fmla="*/ 11 w 65"/>
                  <a:gd name="T1" fmla="*/ 10 h 21"/>
                  <a:gd name="T2" fmla="*/ 55 w 65"/>
                  <a:gd name="T3" fmla="*/ 10 h 21"/>
                  <a:gd name="T4" fmla="*/ 55 w 65"/>
                  <a:gd name="T5" fmla="*/ 21 h 21"/>
                  <a:gd name="T6" fmla="*/ 65 w 65"/>
                  <a:gd name="T7" fmla="*/ 21 h 21"/>
                  <a:gd name="T8" fmla="*/ 65 w 65"/>
                  <a:gd name="T9" fmla="*/ 9 h 21"/>
                  <a:gd name="T10" fmla="*/ 56 w 65"/>
                  <a:gd name="T11" fmla="*/ 0 h 21"/>
                  <a:gd name="T12" fmla="*/ 9 w 65"/>
                  <a:gd name="T13" fmla="*/ 0 h 21"/>
                  <a:gd name="T14" fmla="*/ 0 w 65"/>
                  <a:gd name="T15" fmla="*/ 9 h 21"/>
                  <a:gd name="T16" fmla="*/ 0 w 65"/>
                  <a:gd name="T17" fmla="*/ 21 h 21"/>
                  <a:gd name="T18" fmla="*/ 11 w 65"/>
                  <a:gd name="T19" fmla="*/ 21 h 21"/>
                  <a:gd name="T20" fmla="*/ 11 w 65"/>
                  <a:gd name="T2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21">
                    <a:moveTo>
                      <a:pt x="11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4"/>
                      <a:pt x="61" y="0"/>
                      <a:pt x="5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2" name="Freeform 180"/>
              <p:cNvSpPr/>
              <p:nvPr/>
            </p:nvSpPr>
            <p:spPr bwMode="auto">
              <a:xfrm>
                <a:off x="2390" y="1154"/>
                <a:ext cx="165" cy="112"/>
              </a:xfrm>
              <a:custGeom>
                <a:avLst/>
                <a:gdLst>
                  <a:gd name="T0" fmla="*/ 106 w 114"/>
                  <a:gd name="T1" fmla="*/ 0 h 77"/>
                  <a:gd name="T2" fmla="*/ 102 w 114"/>
                  <a:gd name="T3" fmla="*/ 0 h 77"/>
                  <a:gd name="T4" fmla="*/ 99 w 114"/>
                  <a:gd name="T5" fmla="*/ 0 h 77"/>
                  <a:gd name="T6" fmla="*/ 16 w 114"/>
                  <a:gd name="T7" fmla="*/ 0 h 77"/>
                  <a:gd name="T8" fmla="*/ 13 w 114"/>
                  <a:gd name="T9" fmla="*/ 0 h 77"/>
                  <a:gd name="T10" fmla="*/ 8 w 114"/>
                  <a:gd name="T11" fmla="*/ 0 h 77"/>
                  <a:gd name="T12" fmla="*/ 0 w 114"/>
                  <a:gd name="T13" fmla="*/ 7 h 77"/>
                  <a:gd name="T14" fmla="*/ 0 w 114"/>
                  <a:gd name="T15" fmla="*/ 70 h 77"/>
                  <a:gd name="T16" fmla="*/ 8 w 114"/>
                  <a:gd name="T17" fmla="*/ 77 h 77"/>
                  <a:gd name="T18" fmla="*/ 13 w 114"/>
                  <a:gd name="T19" fmla="*/ 77 h 77"/>
                  <a:gd name="T20" fmla="*/ 16 w 114"/>
                  <a:gd name="T21" fmla="*/ 77 h 77"/>
                  <a:gd name="T22" fmla="*/ 99 w 114"/>
                  <a:gd name="T23" fmla="*/ 77 h 77"/>
                  <a:gd name="T24" fmla="*/ 102 w 114"/>
                  <a:gd name="T25" fmla="*/ 77 h 77"/>
                  <a:gd name="T26" fmla="*/ 106 w 114"/>
                  <a:gd name="T27" fmla="*/ 77 h 77"/>
                  <a:gd name="T28" fmla="*/ 114 w 114"/>
                  <a:gd name="T29" fmla="*/ 70 h 77"/>
                  <a:gd name="T30" fmla="*/ 114 w 114"/>
                  <a:gd name="T31" fmla="*/ 7 h 77"/>
                  <a:gd name="T32" fmla="*/ 106 w 11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77">
                    <a:moveTo>
                      <a:pt x="106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7"/>
                      <a:pt x="8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102" y="77"/>
                      <a:pt x="102" y="77"/>
                      <a:pt x="102" y="77"/>
                    </a:cubicBezTo>
                    <a:cubicBezTo>
                      <a:pt x="106" y="77"/>
                      <a:pt x="106" y="77"/>
                      <a:pt x="106" y="77"/>
                    </a:cubicBezTo>
                    <a:cubicBezTo>
                      <a:pt x="111" y="77"/>
                      <a:pt x="114" y="74"/>
                      <a:pt x="114" y="70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3"/>
                      <a:pt x="111" y="0"/>
                      <a:pt x="10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3" name="Freeform 181"/>
              <p:cNvSpPr/>
              <p:nvPr/>
            </p:nvSpPr>
            <p:spPr bwMode="auto">
              <a:xfrm>
                <a:off x="2435" y="1130"/>
                <a:ext cx="75" cy="25"/>
              </a:xfrm>
              <a:custGeom>
                <a:avLst/>
                <a:gdLst>
                  <a:gd name="T0" fmla="*/ 8 w 52"/>
                  <a:gd name="T1" fmla="*/ 8 h 17"/>
                  <a:gd name="T2" fmla="*/ 44 w 52"/>
                  <a:gd name="T3" fmla="*/ 8 h 17"/>
                  <a:gd name="T4" fmla="*/ 44 w 52"/>
                  <a:gd name="T5" fmla="*/ 17 h 17"/>
                  <a:gd name="T6" fmla="*/ 52 w 52"/>
                  <a:gd name="T7" fmla="*/ 17 h 17"/>
                  <a:gd name="T8" fmla="*/ 52 w 52"/>
                  <a:gd name="T9" fmla="*/ 7 h 17"/>
                  <a:gd name="T10" fmla="*/ 45 w 52"/>
                  <a:gd name="T11" fmla="*/ 0 h 17"/>
                  <a:gd name="T12" fmla="*/ 7 w 52"/>
                  <a:gd name="T13" fmla="*/ 0 h 17"/>
                  <a:gd name="T14" fmla="*/ 0 w 52"/>
                  <a:gd name="T15" fmla="*/ 7 h 17"/>
                  <a:gd name="T16" fmla="*/ 0 w 52"/>
                  <a:gd name="T17" fmla="*/ 17 h 17"/>
                  <a:gd name="T18" fmla="*/ 8 w 52"/>
                  <a:gd name="T19" fmla="*/ 17 h 17"/>
                  <a:gd name="T20" fmla="*/ 8 w 52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7">
                    <a:moveTo>
                      <a:pt x="8" y="8"/>
                    </a:moveTo>
                    <a:cubicBezTo>
                      <a:pt x="44" y="8"/>
                      <a:pt x="44" y="8"/>
                      <a:pt x="44" y="8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3"/>
                      <a:pt x="49" y="0"/>
                      <a:pt x="4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4" name="Freeform 182"/>
              <p:cNvSpPr/>
              <p:nvPr/>
            </p:nvSpPr>
            <p:spPr bwMode="auto">
              <a:xfrm>
                <a:off x="1425" y="2689"/>
                <a:ext cx="185" cy="125"/>
              </a:xfrm>
              <a:custGeom>
                <a:avLst/>
                <a:gdLst>
                  <a:gd name="T0" fmla="*/ 118 w 127"/>
                  <a:gd name="T1" fmla="*/ 0 h 86"/>
                  <a:gd name="T2" fmla="*/ 113 w 127"/>
                  <a:gd name="T3" fmla="*/ 0 h 86"/>
                  <a:gd name="T4" fmla="*/ 110 w 127"/>
                  <a:gd name="T5" fmla="*/ 0 h 86"/>
                  <a:gd name="T6" fmla="*/ 17 w 127"/>
                  <a:gd name="T7" fmla="*/ 0 h 86"/>
                  <a:gd name="T8" fmla="*/ 14 w 127"/>
                  <a:gd name="T9" fmla="*/ 0 h 86"/>
                  <a:gd name="T10" fmla="*/ 9 w 127"/>
                  <a:gd name="T11" fmla="*/ 0 h 86"/>
                  <a:gd name="T12" fmla="*/ 0 w 127"/>
                  <a:gd name="T13" fmla="*/ 8 h 86"/>
                  <a:gd name="T14" fmla="*/ 0 w 127"/>
                  <a:gd name="T15" fmla="*/ 77 h 86"/>
                  <a:gd name="T16" fmla="*/ 9 w 127"/>
                  <a:gd name="T17" fmla="*/ 86 h 86"/>
                  <a:gd name="T18" fmla="*/ 14 w 127"/>
                  <a:gd name="T19" fmla="*/ 86 h 86"/>
                  <a:gd name="T20" fmla="*/ 17 w 127"/>
                  <a:gd name="T21" fmla="*/ 86 h 86"/>
                  <a:gd name="T22" fmla="*/ 110 w 127"/>
                  <a:gd name="T23" fmla="*/ 86 h 86"/>
                  <a:gd name="T24" fmla="*/ 113 w 127"/>
                  <a:gd name="T25" fmla="*/ 86 h 86"/>
                  <a:gd name="T26" fmla="*/ 118 w 127"/>
                  <a:gd name="T27" fmla="*/ 86 h 86"/>
                  <a:gd name="T28" fmla="*/ 127 w 127"/>
                  <a:gd name="T29" fmla="*/ 77 h 86"/>
                  <a:gd name="T30" fmla="*/ 127 w 127"/>
                  <a:gd name="T31" fmla="*/ 8 h 86"/>
                  <a:gd name="T32" fmla="*/ 118 w 127"/>
                  <a:gd name="T3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7" h="86">
                    <a:moveTo>
                      <a:pt x="118" y="0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14" y="86"/>
                      <a:pt x="14" y="86"/>
                      <a:pt x="14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23" y="86"/>
                      <a:pt x="127" y="82"/>
                      <a:pt x="127" y="77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7" y="3"/>
                      <a:pt x="123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5" name="Freeform 183"/>
              <p:cNvSpPr/>
              <p:nvPr/>
            </p:nvSpPr>
            <p:spPr bwMode="auto">
              <a:xfrm>
                <a:off x="1476" y="2663"/>
                <a:ext cx="84" cy="28"/>
              </a:xfrm>
              <a:custGeom>
                <a:avLst/>
                <a:gdLst>
                  <a:gd name="T0" fmla="*/ 9 w 58"/>
                  <a:gd name="T1" fmla="*/ 9 h 19"/>
                  <a:gd name="T2" fmla="*/ 48 w 58"/>
                  <a:gd name="T3" fmla="*/ 9 h 19"/>
                  <a:gd name="T4" fmla="*/ 48 w 58"/>
                  <a:gd name="T5" fmla="*/ 19 h 19"/>
                  <a:gd name="T6" fmla="*/ 58 w 58"/>
                  <a:gd name="T7" fmla="*/ 19 h 19"/>
                  <a:gd name="T8" fmla="*/ 58 w 58"/>
                  <a:gd name="T9" fmla="*/ 8 h 19"/>
                  <a:gd name="T10" fmla="*/ 50 w 58"/>
                  <a:gd name="T11" fmla="*/ 0 h 19"/>
                  <a:gd name="T12" fmla="*/ 8 w 58"/>
                  <a:gd name="T13" fmla="*/ 0 h 19"/>
                  <a:gd name="T14" fmla="*/ 0 w 58"/>
                  <a:gd name="T15" fmla="*/ 8 h 19"/>
                  <a:gd name="T16" fmla="*/ 0 w 58"/>
                  <a:gd name="T17" fmla="*/ 19 h 19"/>
                  <a:gd name="T18" fmla="*/ 9 w 58"/>
                  <a:gd name="T19" fmla="*/ 19 h 19"/>
                  <a:gd name="T20" fmla="*/ 9 w 58"/>
                  <a:gd name="T2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19">
                    <a:moveTo>
                      <a:pt x="9" y="9"/>
                    </a:moveTo>
                    <a:cubicBezTo>
                      <a:pt x="48" y="9"/>
                      <a:pt x="48" y="9"/>
                      <a:pt x="48" y="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3"/>
                      <a:pt x="54" y="0"/>
                      <a:pt x="5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9" y="19"/>
                      <a:pt x="9" y="19"/>
                      <a:pt x="9" y="19"/>
                    </a:cubicBez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6" name="Freeform 184"/>
              <p:cNvSpPr/>
              <p:nvPr/>
            </p:nvSpPr>
            <p:spPr bwMode="auto">
              <a:xfrm>
                <a:off x="1843" y="2118"/>
                <a:ext cx="205" cy="139"/>
              </a:xfrm>
              <a:custGeom>
                <a:avLst/>
                <a:gdLst>
                  <a:gd name="T0" fmla="*/ 131 w 141"/>
                  <a:gd name="T1" fmla="*/ 0 h 96"/>
                  <a:gd name="T2" fmla="*/ 126 w 141"/>
                  <a:gd name="T3" fmla="*/ 0 h 96"/>
                  <a:gd name="T4" fmla="*/ 122 w 141"/>
                  <a:gd name="T5" fmla="*/ 0 h 96"/>
                  <a:gd name="T6" fmla="*/ 19 w 141"/>
                  <a:gd name="T7" fmla="*/ 0 h 96"/>
                  <a:gd name="T8" fmla="*/ 16 w 141"/>
                  <a:gd name="T9" fmla="*/ 0 h 96"/>
                  <a:gd name="T10" fmla="*/ 10 w 141"/>
                  <a:gd name="T11" fmla="*/ 0 h 96"/>
                  <a:gd name="T12" fmla="*/ 0 w 141"/>
                  <a:gd name="T13" fmla="*/ 10 h 96"/>
                  <a:gd name="T14" fmla="*/ 0 w 141"/>
                  <a:gd name="T15" fmla="*/ 86 h 96"/>
                  <a:gd name="T16" fmla="*/ 10 w 141"/>
                  <a:gd name="T17" fmla="*/ 96 h 96"/>
                  <a:gd name="T18" fmla="*/ 16 w 141"/>
                  <a:gd name="T19" fmla="*/ 96 h 96"/>
                  <a:gd name="T20" fmla="*/ 19 w 141"/>
                  <a:gd name="T21" fmla="*/ 96 h 96"/>
                  <a:gd name="T22" fmla="*/ 122 w 141"/>
                  <a:gd name="T23" fmla="*/ 96 h 96"/>
                  <a:gd name="T24" fmla="*/ 126 w 141"/>
                  <a:gd name="T25" fmla="*/ 96 h 96"/>
                  <a:gd name="T26" fmla="*/ 131 w 141"/>
                  <a:gd name="T27" fmla="*/ 96 h 96"/>
                  <a:gd name="T28" fmla="*/ 141 w 141"/>
                  <a:gd name="T29" fmla="*/ 86 h 96"/>
                  <a:gd name="T30" fmla="*/ 141 w 141"/>
                  <a:gd name="T31" fmla="*/ 10 h 96"/>
                  <a:gd name="T32" fmla="*/ 131 w 141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96">
                    <a:moveTo>
                      <a:pt x="131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2"/>
                      <a:pt x="5" y="96"/>
                      <a:pt x="10" y="96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22" y="96"/>
                      <a:pt x="122" y="96"/>
                      <a:pt x="122" y="96"/>
                    </a:cubicBezTo>
                    <a:cubicBezTo>
                      <a:pt x="126" y="96"/>
                      <a:pt x="126" y="96"/>
                      <a:pt x="126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7" y="96"/>
                      <a:pt x="141" y="92"/>
                      <a:pt x="141" y="86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41" y="4"/>
                      <a:pt x="137" y="0"/>
                      <a:pt x="1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7" name="Freeform 185"/>
              <p:cNvSpPr/>
              <p:nvPr/>
            </p:nvSpPr>
            <p:spPr bwMode="auto">
              <a:xfrm>
                <a:off x="1898" y="2089"/>
                <a:ext cx="95" cy="30"/>
              </a:xfrm>
              <a:custGeom>
                <a:avLst/>
                <a:gdLst>
                  <a:gd name="T0" fmla="*/ 11 w 65"/>
                  <a:gd name="T1" fmla="*/ 10 h 21"/>
                  <a:gd name="T2" fmla="*/ 55 w 65"/>
                  <a:gd name="T3" fmla="*/ 10 h 21"/>
                  <a:gd name="T4" fmla="*/ 55 w 65"/>
                  <a:gd name="T5" fmla="*/ 21 h 21"/>
                  <a:gd name="T6" fmla="*/ 65 w 65"/>
                  <a:gd name="T7" fmla="*/ 21 h 21"/>
                  <a:gd name="T8" fmla="*/ 65 w 65"/>
                  <a:gd name="T9" fmla="*/ 9 h 21"/>
                  <a:gd name="T10" fmla="*/ 56 w 65"/>
                  <a:gd name="T11" fmla="*/ 0 h 21"/>
                  <a:gd name="T12" fmla="*/ 9 w 65"/>
                  <a:gd name="T13" fmla="*/ 0 h 21"/>
                  <a:gd name="T14" fmla="*/ 0 w 65"/>
                  <a:gd name="T15" fmla="*/ 9 h 21"/>
                  <a:gd name="T16" fmla="*/ 0 w 65"/>
                  <a:gd name="T17" fmla="*/ 21 h 21"/>
                  <a:gd name="T18" fmla="*/ 11 w 65"/>
                  <a:gd name="T19" fmla="*/ 21 h 21"/>
                  <a:gd name="T20" fmla="*/ 11 w 65"/>
                  <a:gd name="T2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21">
                    <a:moveTo>
                      <a:pt x="11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4"/>
                      <a:pt x="61" y="0"/>
                      <a:pt x="5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8" name="Freeform 186"/>
              <p:cNvSpPr/>
              <p:nvPr/>
            </p:nvSpPr>
            <p:spPr bwMode="auto">
              <a:xfrm>
                <a:off x="1140" y="3086"/>
                <a:ext cx="196" cy="136"/>
              </a:xfrm>
              <a:custGeom>
                <a:avLst/>
                <a:gdLst>
                  <a:gd name="T0" fmla="*/ 126 w 135"/>
                  <a:gd name="T1" fmla="*/ 0 h 93"/>
                  <a:gd name="T2" fmla="*/ 121 w 135"/>
                  <a:gd name="T3" fmla="*/ 0 h 93"/>
                  <a:gd name="T4" fmla="*/ 117 w 135"/>
                  <a:gd name="T5" fmla="*/ 0 h 93"/>
                  <a:gd name="T6" fmla="*/ 18 w 135"/>
                  <a:gd name="T7" fmla="*/ 0 h 93"/>
                  <a:gd name="T8" fmla="*/ 15 w 135"/>
                  <a:gd name="T9" fmla="*/ 0 h 93"/>
                  <a:gd name="T10" fmla="*/ 9 w 135"/>
                  <a:gd name="T11" fmla="*/ 0 h 93"/>
                  <a:gd name="T12" fmla="*/ 0 w 135"/>
                  <a:gd name="T13" fmla="*/ 9 h 93"/>
                  <a:gd name="T14" fmla="*/ 0 w 135"/>
                  <a:gd name="T15" fmla="*/ 83 h 93"/>
                  <a:gd name="T16" fmla="*/ 9 w 135"/>
                  <a:gd name="T17" fmla="*/ 93 h 93"/>
                  <a:gd name="T18" fmla="*/ 15 w 135"/>
                  <a:gd name="T19" fmla="*/ 93 h 93"/>
                  <a:gd name="T20" fmla="*/ 18 w 135"/>
                  <a:gd name="T21" fmla="*/ 93 h 93"/>
                  <a:gd name="T22" fmla="*/ 117 w 135"/>
                  <a:gd name="T23" fmla="*/ 93 h 93"/>
                  <a:gd name="T24" fmla="*/ 121 w 135"/>
                  <a:gd name="T25" fmla="*/ 93 h 93"/>
                  <a:gd name="T26" fmla="*/ 126 w 135"/>
                  <a:gd name="T27" fmla="*/ 93 h 93"/>
                  <a:gd name="T28" fmla="*/ 135 w 135"/>
                  <a:gd name="T29" fmla="*/ 83 h 93"/>
                  <a:gd name="T30" fmla="*/ 135 w 135"/>
                  <a:gd name="T31" fmla="*/ 9 h 93"/>
                  <a:gd name="T32" fmla="*/ 126 w 135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5" h="93">
                    <a:moveTo>
                      <a:pt x="126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8"/>
                      <a:pt x="4" y="93"/>
                      <a:pt x="9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117" y="93"/>
                      <a:pt x="117" y="93"/>
                      <a:pt x="117" y="93"/>
                    </a:cubicBezTo>
                    <a:cubicBezTo>
                      <a:pt x="121" y="93"/>
                      <a:pt x="121" y="93"/>
                      <a:pt x="121" y="93"/>
                    </a:cubicBezTo>
                    <a:cubicBezTo>
                      <a:pt x="126" y="93"/>
                      <a:pt x="126" y="93"/>
                      <a:pt x="126" y="93"/>
                    </a:cubicBezTo>
                    <a:cubicBezTo>
                      <a:pt x="131" y="93"/>
                      <a:pt x="135" y="88"/>
                      <a:pt x="135" y="83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5" y="4"/>
                      <a:pt x="131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9" name="Freeform 187"/>
              <p:cNvSpPr/>
              <p:nvPr/>
            </p:nvSpPr>
            <p:spPr bwMode="auto">
              <a:xfrm>
                <a:off x="1194" y="3059"/>
                <a:ext cx="90" cy="29"/>
              </a:xfrm>
              <a:custGeom>
                <a:avLst/>
                <a:gdLst>
                  <a:gd name="T0" fmla="*/ 10 w 62"/>
                  <a:gd name="T1" fmla="*/ 10 h 20"/>
                  <a:gd name="T2" fmla="*/ 52 w 62"/>
                  <a:gd name="T3" fmla="*/ 10 h 20"/>
                  <a:gd name="T4" fmla="*/ 52 w 62"/>
                  <a:gd name="T5" fmla="*/ 20 h 20"/>
                  <a:gd name="T6" fmla="*/ 62 w 62"/>
                  <a:gd name="T7" fmla="*/ 20 h 20"/>
                  <a:gd name="T8" fmla="*/ 62 w 62"/>
                  <a:gd name="T9" fmla="*/ 8 h 20"/>
                  <a:gd name="T10" fmla="*/ 53 w 62"/>
                  <a:gd name="T11" fmla="*/ 0 h 20"/>
                  <a:gd name="T12" fmla="*/ 8 w 62"/>
                  <a:gd name="T13" fmla="*/ 0 h 20"/>
                  <a:gd name="T14" fmla="*/ 0 w 62"/>
                  <a:gd name="T15" fmla="*/ 8 h 20"/>
                  <a:gd name="T16" fmla="*/ 0 w 62"/>
                  <a:gd name="T17" fmla="*/ 20 h 20"/>
                  <a:gd name="T18" fmla="*/ 10 w 62"/>
                  <a:gd name="T19" fmla="*/ 20 h 20"/>
                  <a:gd name="T20" fmla="*/ 10 w 62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20">
                    <a:moveTo>
                      <a:pt x="10" y="10"/>
                    </a:move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4"/>
                      <a:pt x="58" y="0"/>
                      <a:pt x="5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0" name="Freeform 188"/>
              <p:cNvSpPr>
                <a:spLocks noEditPoints="1"/>
              </p:cNvSpPr>
              <p:nvPr/>
            </p:nvSpPr>
            <p:spPr bwMode="auto">
              <a:xfrm>
                <a:off x="2481" y="1740"/>
                <a:ext cx="93" cy="139"/>
              </a:xfrm>
              <a:custGeom>
                <a:avLst/>
                <a:gdLst>
                  <a:gd name="T0" fmla="*/ 56 w 64"/>
                  <a:gd name="T1" fmla="*/ 0 h 96"/>
                  <a:gd name="T2" fmla="*/ 7 w 64"/>
                  <a:gd name="T3" fmla="*/ 0 h 96"/>
                  <a:gd name="T4" fmla="*/ 0 w 64"/>
                  <a:gd name="T5" fmla="*/ 8 h 96"/>
                  <a:gd name="T6" fmla="*/ 0 w 64"/>
                  <a:gd name="T7" fmla="*/ 88 h 96"/>
                  <a:gd name="T8" fmla="*/ 7 w 64"/>
                  <a:gd name="T9" fmla="*/ 96 h 96"/>
                  <a:gd name="T10" fmla="*/ 56 w 64"/>
                  <a:gd name="T11" fmla="*/ 96 h 96"/>
                  <a:gd name="T12" fmla="*/ 64 w 64"/>
                  <a:gd name="T13" fmla="*/ 88 h 96"/>
                  <a:gd name="T14" fmla="*/ 64 w 64"/>
                  <a:gd name="T15" fmla="*/ 8 h 96"/>
                  <a:gd name="T16" fmla="*/ 56 w 64"/>
                  <a:gd name="T17" fmla="*/ 0 h 96"/>
                  <a:gd name="T18" fmla="*/ 15 w 64"/>
                  <a:gd name="T19" fmla="*/ 85 h 96"/>
                  <a:gd name="T20" fmla="*/ 8 w 64"/>
                  <a:gd name="T21" fmla="*/ 78 h 96"/>
                  <a:gd name="T22" fmla="*/ 15 w 64"/>
                  <a:gd name="T23" fmla="*/ 71 h 96"/>
                  <a:gd name="T24" fmla="*/ 21 w 64"/>
                  <a:gd name="T25" fmla="*/ 78 h 96"/>
                  <a:gd name="T26" fmla="*/ 15 w 64"/>
                  <a:gd name="T27" fmla="*/ 85 h 96"/>
                  <a:gd name="T28" fmla="*/ 49 w 64"/>
                  <a:gd name="T29" fmla="*/ 85 h 96"/>
                  <a:gd name="T30" fmla="*/ 42 w 64"/>
                  <a:gd name="T31" fmla="*/ 78 h 96"/>
                  <a:gd name="T32" fmla="*/ 49 w 64"/>
                  <a:gd name="T33" fmla="*/ 71 h 96"/>
                  <a:gd name="T34" fmla="*/ 56 w 64"/>
                  <a:gd name="T35" fmla="*/ 78 h 96"/>
                  <a:gd name="T36" fmla="*/ 49 w 64"/>
                  <a:gd name="T37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96">
                    <a:moveTo>
                      <a:pt x="5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2"/>
                      <a:pt x="3" y="96"/>
                      <a:pt x="7" y="96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60" y="96"/>
                      <a:pt x="64" y="92"/>
                      <a:pt x="64" y="8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4"/>
                      <a:pt x="60" y="0"/>
                      <a:pt x="56" y="0"/>
                    </a:cubicBezTo>
                    <a:close/>
                    <a:moveTo>
                      <a:pt x="15" y="85"/>
                    </a:moveTo>
                    <a:cubicBezTo>
                      <a:pt x="11" y="85"/>
                      <a:pt x="8" y="82"/>
                      <a:pt x="8" y="78"/>
                    </a:cubicBezTo>
                    <a:cubicBezTo>
                      <a:pt x="8" y="74"/>
                      <a:pt x="11" y="71"/>
                      <a:pt x="15" y="71"/>
                    </a:cubicBezTo>
                    <a:cubicBezTo>
                      <a:pt x="18" y="71"/>
                      <a:pt x="21" y="74"/>
                      <a:pt x="21" y="78"/>
                    </a:cubicBezTo>
                    <a:cubicBezTo>
                      <a:pt x="21" y="82"/>
                      <a:pt x="18" y="85"/>
                      <a:pt x="15" y="85"/>
                    </a:cubicBezTo>
                    <a:close/>
                    <a:moveTo>
                      <a:pt x="49" y="85"/>
                    </a:moveTo>
                    <a:cubicBezTo>
                      <a:pt x="45" y="85"/>
                      <a:pt x="42" y="82"/>
                      <a:pt x="42" y="78"/>
                    </a:cubicBezTo>
                    <a:cubicBezTo>
                      <a:pt x="42" y="74"/>
                      <a:pt x="45" y="71"/>
                      <a:pt x="49" y="71"/>
                    </a:cubicBezTo>
                    <a:cubicBezTo>
                      <a:pt x="53" y="71"/>
                      <a:pt x="56" y="74"/>
                      <a:pt x="56" y="78"/>
                    </a:cubicBezTo>
                    <a:cubicBezTo>
                      <a:pt x="56" y="82"/>
                      <a:pt x="53" y="85"/>
                      <a:pt x="4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1" name="Freeform 189"/>
              <p:cNvSpPr>
                <a:spLocks noEditPoints="1"/>
              </p:cNvSpPr>
              <p:nvPr/>
            </p:nvSpPr>
            <p:spPr bwMode="auto">
              <a:xfrm>
                <a:off x="2379" y="1760"/>
                <a:ext cx="79" cy="116"/>
              </a:xfrm>
              <a:custGeom>
                <a:avLst/>
                <a:gdLst>
                  <a:gd name="T0" fmla="*/ 6 w 54"/>
                  <a:gd name="T1" fmla="*/ 80 h 80"/>
                  <a:gd name="T2" fmla="*/ 47 w 54"/>
                  <a:gd name="T3" fmla="*/ 80 h 80"/>
                  <a:gd name="T4" fmla="*/ 54 w 54"/>
                  <a:gd name="T5" fmla="*/ 74 h 80"/>
                  <a:gd name="T6" fmla="*/ 54 w 54"/>
                  <a:gd name="T7" fmla="*/ 7 h 80"/>
                  <a:gd name="T8" fmla="*/ 47 w 54"/>
                  <a:gd name="T9" fmla="*/ 0 h 80"/>
                  <a:gd name="T10" fmla="*/ 6 w 54"/>
                  <a:gd name="T11" fmla="*/ 0 h 80"/>
                  <a:gd name="T12" fmla="*/ 0 w 54"/>
                  <a:gd name="T13" fmla="*/ 7 h 80"/>
                  <a:gd name="T14" fmla="*/ 0 w 54"/>
                  <a:gd name="T15" fmla="*/ 74 h 80"/>
                  <a:gd name="T16" fmla="*/ 6 w 54"/>
                  <a:gd name="T17" fmla="*/ 80 h 80"/>
                  <a:gd name="T18" fmla="*/ 41 w 54"/>
                  <a:gd name="T19" fmla="*/ 10 h 80"/>
                  <a:gd name="T20" fmla="*/ 47 w 54"/>
                  <a:gd name="T21" fmla="*/ 15 h 80"/>
                  <a:gd name="T22" fmla="*/ 41 w 54"/>
                  <a:gd name="T23" fmla="*/ 21 h 80"/>
                  <a:gd name="T24" fmla="*/ 36 w 54"/>
                  <a:gd name="T25" fmla="*/ 15 h 80"/>
                  <a:gd name="T26" fmla="*/ 41 w 54"/>
                  <a:gd name="T27" fmla="*/ 10 h 80"/>
                  <a:gd name="T28" fmla="*/ 13 w 54"/>
                  <a:gd name="T29" fmla="*/ 10 h 80"/>
                  <a:gd name="T30" fmla="*/ 18 w 54"/>
                  <a:gd name="T31" fmla="*/ 15 h 80"/>
                  <a:gd name="T32" fmla="*/ 13 w 54"/>
                  <a:gd name="T33" fmla="*/ 21 h 80"/>
                  <a:gd name="T34" fmla="*/ 7 w 54"/>
                  <a:gd name="T35" fmla="*/ 15 h 80"/>
                  <a:gd name="T36" fmla="*/ 13 w 54"/>
                  <a:gd name="T37" fmla="*/ 1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80">
                    <a:moveTo>
                      <a:pt x="6" y="80"/>
                    </a:moveTo>
                    <a:cubicBezTo>
                      <a:pt x="47" y="80"/>
                      <a:pt x="47" y="80"/>
                      <a:pt x="47" y="80"/>
                    </a:cubicBezTo>
                    <a:cubicBezTo>
                      <a:pt x="51" y="80"/>
                      <a:pt x="54" y="77"/>
                      <a:pt x="54" y="74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lose/>
                    <a:moveTo>
                      <a:pt x="41" y="10"/>
                    </a:moveTo>
                    <a:cubicBezTo>
                      <a:pt x="44" y="10"/>
                      <a:pt x="47" y="12"/>
                      <a:pt x="47" y="15"/>
                    </a:cubicBezTo>
                    <a:cubicBezTo>
                      <a:pt x="47" y="19"/>
                      <a:pt x="44" y="21"/>
                      <a:pt x="41" y="21"/>
                    </a:cubicBezTo>
                    <a:cubicBezTo>
                      <a:pt x="38" y="21"/>
                      <a:pt x="36" y="19"/>
                      <a:pt x="36" y="15"/>
                    </a:cubicBezTo>
                    <a:cubicBezTo>
                      <a:pt x="36" y="12"/>
                      <a:pt x="38" y="10"/>
                      <a:pt x="41" y="10"/>
                    </a:cubicBezTo>
                    <a:close/>
                    <a:moveTo>
                      <a:pt x="13" y="10"/>
                    </a:moveTo>
                    <a:cubicBezTo>
                      <a:pt x="16" y="10"/>
                      <a:pt x="18" y="12"/>
                      <a:pt x="18" y="15"/>
                    </a:cubicBezTo>
                    <a:cubicBezTo>
                      <a:pt x="18" y="19"/>
                      <a:pt x="16" y="21"/>
                      <a:pt x="13" y="21"/>
                    </a:cubicBezTo>
                    <a:cubicBezTo>
                      <a:pt x="9" y="21"/>
                      <a:pt x="7" y="19"/>
                      <a:pt x="7" y="15"/>
                    </a:cubicBezTo>
                    <a:cubicBezTo>
                      <a:pt x="7" y="12"/>
                      <a:pt x="9" y="10"/>
                      <a:pt x="1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2" name="Freeform 190"/>
              <p:cNvSpPr>
                <a:spLocks noEditPoints="1"/>
              </p:cNvSpPr>
              <p:nvPr/>
            </p:nvSpPr>
            <p:spPr bwMode="auto">
              <a:xfrm>
                <a:off x="2471" y="1574"/>
                <a:ext cx="108" cy="131"/>
              </a:xfrm>
              <a:custGeom>
                <a:avLst/>
                <a:gdLst>
                  <a:gd name="T0" fmla="*/ 44 w 74"/>
                  <a:gd name="T1" fmla="*/ 1 h 90"/>
                  <a:gd name="T2" fmla="*/ 5 w 74"/>
                  <a:gd name="T3" fmla="*/ 14 h 90"/>
                  <a:gd name="T4" fmla="*/ 1 w 74"/>
                  <a:gd name="T5" fmla="*/ 22 h 90"/>
                  <a:gd name="T6" fmla="*/ 22 w 74"/>
                  <a:gd name="T7" fmla="*/ 85 h 90"/>
                  <a:gd name="T8" fmla="*/ 30 w 74"/>
                  <a:gd name="T9" fmla="*/ 89 h 90"/>
                  <a:gd name="T10" fmla="*/ 69 w 74"/>
                  <a:gd name="T11" fmla="*/ 76 h 90"/>
                  <a:gd name="T12" fmla="*/ 73 w 74"/>
                  <a:gd name="T13" fmla="*/ 68 h 90"/>
                  <a:gd name="T14" fmla="*/ 52 w 74"/>
                  <a:gd name="T15" fmla="*/ 5 h 90"/>
                  <a:gd name="T16" fmla="*/ 44 w 74"/>
                  <a:gd name="T17" fmla="*/ 1 h 90"/>
                  <a:gd name="T18" fmla="*/ 33 w 74"/>
                  <a:gd name="T19" fmla="*/ 78 h 90"/>
                  <a:gd name="T20" fmla="*/ 26 w 74"/>
                  <a:gd name="T21" fmla="*/ 75 h 90"/>
                  <a:gd name="T22" fmla="*/ 30 w 74"/>
                  <a:gd name="T23" fmla="*/ 67 h 90"/>
                  <a:gd name="T24" fmla="*/ 37 w 74"/>
                  <a:gd name="T25" fmla="*/ 71 h 90"/>
                  <a:gd name="T26" fmla="*/ 33 w 74"/>
                  <a:gd name="T27" fmla="*/ 78 h 90"/>
                  <a:gd name="T28" fmla="*/ 60 w 74"/>
                  <a:gd name="T29" fmla="*/ 69 h 90"/>
                  <a:gd name="T30" fmla="*/ 53 w 74"/>
                  <a:gd name="T31" fmla="*/ 66 h 90"/>
                  <a:gd name="T32" fmla="*/ 56 w 74"/>
                  <a:gd name="T33" fmla="*/ 58 h 90"/>
                  <a:gd name="T34" fmla="*/ 63 w 74"/>
                  <a:gd name="T35" fmla="*/ 62 h 90"/>
                  <a:gd name="T36" fmla="*/ 60 w 74"/>
                  <a:gd name="T37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90">
                    <a:moveTo>
                      <a:pt x="44" y="1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5"/>
                      <a:pt x="0" y="19"/>
                      <a:pt x="1" y="22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4" y="88"/>
                      <a:pt x="27" y="90"/>
                      <a:pt x="30" y="89"/>
                    </a:cubicBezTo>
                    <a:cubicBezTo>
                      <a:pt x="69" y="76"/>
                      <a:pt x="69" y="76"/>
                      <a:pt x="69" y="76"/>
                    </a:cubicBezTo>
                    <a:cubicBezTo>
                      <a:pt x="72" y="75"/>
                      <a:pt x="74" y="71"/>
                      <a:pt x="73" y="68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0" y="2"/>
                      <a:pt x="47" y="0"/>
                      <a:pt x="44" y="1"/>
                    </a:cubicBezTo>
                    <a:close/>
                    <a:moveTo>
                      <a:pt x="33" y="78"/>
                    </a:moveTo>
                    <a:cubicBezTo>
                      <a:pt x="30" y="79"/>
                      <a:pt x="27" y="77"/>
                      <a:pt x="26" y="75"/>
                    </a:cubicBezTo>
                    <a:cubicBezTo>
                      <a:pt x="25" y="72"/>
                      <a:pt x="27" y="68"/>
                      <a:pt x="30" y="67"/>
                    </a:cubicBezTo>
                    <a:cubicBezTo>
                      <a:pt x="33" y="66"/>
                      <a:pt x="36" y="68"/>
                      <a:pt x="37" y="71"/>
                    </a:cubicBezTo>
                    <a:cubicBezTo>
                      <a:pt x="38" y="74"/>
                      <a:pt x="36" y="77"/>
                      <a:pt x="33" y="78"/>
                    </a:cubicBezTo>
                    <a:close/>
                    <a:moveTo>
                      <a:pt x="60" y="69"/>
                    </a:moveTo>
                    <a:cubicBezTo>
                      <a:pt x="57" y="70"/>
                      <a:pt x="54" y="68"/>
                      <a:pt x="53" y="66"/>
                    </a:cubicBezTo>
                    <a:cubicBezTo>
                      <a:pt x="52" y="63"/>
                      <a:pt x="53" y="59"/>
                      <a:pt x="56" y="58"/>
                    </a:cubicBezTo>
                    <a:cubicBezTo>
                      <a:pt x="59" y="57"/>
                      <a:pt x="63" y="59"/>
                      <a:pt x="63" y="62"/>
                    </a:cubicBezTo>
                    <a:cubicBezTo>
                      <a:pt x="64" y="65"/>
                      <a:pt x="63" y="68"/>
                      <a:pt x="6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3" name="Freeform 191"/>
              <p:cNvSpPr>
                <a:spLocks noEditPoints="1"/>
              </p:cNvSpPr>
              <p:nvPr/>
            </p:nvSpPr>
            <p:spPr bwMode="auto">
              <a:xfrm>
                <a:off x="1802" y="860"/>
                <a:ext cx="84" cy="89"/>
              </a:xfrm>
              <a:custGeom>
                <a:avLst/>
                <a:gdLst>
                  <a:gd name="T0" fmla="*/ 23 w 58"/>
                  <a:gd name="T1" fmla="*/ 2 h 61"/>
                  <a:gd name="T2" fmla="*/ 2 w 58"/>
                  <a:gd name="T3" fmla="*/ 18 h 61"/>
                  <a:gd name="T4" fmla="*/ 2 w 58"/>
                  <a:gd name="T5" fmla="*/ 24 h 61"/>
                  <a:gd name="T6" fmla="*/ 29 w 58"/>
                  <a:gd name="T7" fmla="*/ 59 h 61"/>
                  <a:gd name="T8" fmla="*/ 35 w 58"/>
                  <a:gd name="T9" fmla="*/ 60 h 61"/>
                  <a:gd name="T10" fmla="*/ 56 w 58"/>
                  <a:gd name="T11" fmla="*/ 43 h 61"/>
                  <a:gd name="T12" fmla="*/ 57 w 58"/>
                  <a:gd name="T13" fmla="*/ 37 h 61"/>
                  <a:gd name="T14" fmla="*/ 29 w 58"/>
                  <a:gd name="T15" fmla="*/ 3 h 61"/>
                  <a:gd name="T16" fmla="*/ 23 w 58"/>
                  <a:gd name="T17" fmla="*/ 2 h 61"/>
                  <a:gd name="T18" fmla="*/ 34 w 58"/>
                  <a:gd name="T19" fmla="*/ 52 h 61"/>
                  <a:gd name="T20" fmla="*/ 29 w 58"/>
                  <a:gd name="T21" fmla="*/ 52 h 61"/>
                  <a:gd name="T22" fmla="*/ 29 w 58"/>
                  <a:gd name="T23" fmla="*/ 47 h 61"/>
                  <a:gd name="T24" fmla="*/ 35 w 58"/>
                  <a:gd name="T25" fmla="*/ 47 h 61"/>
                  <a:gd name="T26" fmla="*/ 34 w 58"/>
                  <a:gd name="T27" fmla="*/ 52 h 61"/>
                  <a:gd name="T28" fmla="*/ 49 w 58"/>
                  <a:gd name="T29" fmla="*/ 41 h 61"/>
                  <a:gd name="T30" fmla="*/ 44 w 58"/>
                  <a:gd name="T31" fmla="*/ 40 h 61"/>
                  <a:gd name="T32" fmla="*/ 44 w 58"/>
                  <a:gd name="T33" fmla="*/ 35 h 61"/>
                  <a:gd name="T34" fmla="*/ 49 w 58"/>
                  <a:gd name="T35" fmla="*/ 36 h 61"/>
                  <a:gd name="T36" fmla="*/ 49 w 58"/>
                  <a:gd name="T37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61">
                    <a:moveTo>
                      <a:pt x="23" y="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0" y="20"/>
                      <a:pt x="0" y="23"/>
                      <a:pt x="2" y="2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30" y="61"/>
                      <a:pt x="33" y="61"/>
                      <a:pt x="35" y="60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8" y="42"/>
                      <a:pt x="58" y="39"/>
                      <a:pt x="57" y="3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8" y="1"/>
                      <a:pt x="25" y="0"/>
                      <a:pt x="23" y="2"/>
                    </a:cubicBezTo>
                    <a:close/>
                    <a:moveTo>
                      <a:pt x="34" y="52"/>
                    </a:moveTo>
                    <a:cubicBezTo>
                      <a:pt x="32" y="54"/>
                      <a:pt x="30" y="53"/>
                      <a:pt x="29" y="52"/>
                    </a:cubicBezTo>
                    <a:cubicBezTo>
                      <a:pt x="27" y="50"/>
                      <a:pt x="28" y="48"/>
                      <a:pt x="29" y="47"/>
                    </a:cubicBezTo>
                    <a:cubicBezTo>
                      <a:pt x="31" y="45"/>
                      <a:pt x="33" y="46"/>
                      <a:pt x="35" y="47"/>
                    </a:cubicBezTo>
                    <a:cubicBezTo>
                      <a:pt x="36" y="49"/>
                      <a:pt x="36" y="51"/>
                      <a:pt x="34" y="52"/>
                    </a:cubicBezTo>
                    <a:close/>
                    <a:moveTo>
                      <a:pt x="49" y="41"/>
                    </a:moveTo>
                    <a:cubicBezTo>
                      <a:pt x="47" y="42"/>
                      <a:pt x="45" y="42"/>
                      <a:pt x="44" y="40"/>
                    </a:cubicBezTo>
                    <a:cubicBezTo>
                      <a:pt x="42" y="39"/>
                      <a:pt x="43" y="36"/>
                      <a:pt x="44" y="35"/>
                    </a:cubicBezTo>
                    <a:cubicBezTo>
                      <a:pt x="46" y="34"/>
                      <a:pt x="48" y="34"/>
                      <a:pt x="49" y="36"/>
                    </a:cubicBezTo>
                    <a:cubicBezTo>
                      <a:pt x="51" y="37"/>
                      <a:pt x="50" y="40"/>
                      <a:pt x="4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4" name="Freeform 192"/>
              <p:cNvSpPr/>
              <p:nvPr/>
            </p:nvSpPr>
            <p:spPr bwMode="auto">
              <a:xfrm>
                <a:off x="1703" y="2842"/>
                <a:ext cx="263" cy="182"/>
              </a:xfrm>
              <a:custGeom>
                <a:avLst/>
                <a:gdLst>
                  <a:gd name="T0" fmla="*/ 181 w 181"/>
                  <a:gd name="T1" fmla="*/ 113 h 125"/>
                  <a:gd name="T2" fmla="*/ 169 w 181"/>
                  <a:gd name="T3" fmla="*/ 125 h 125"/>
                  <a:gd name="T4" fmla="*/ 12 w 181"/>
                  <a:gd name="T5" fmla="*/ 125 h 125"/>
                  <a:gd name="T6" fmla="*/ 0 w 181"/>
                  <a:gd name="T7" fmla="*/ 113 h 125"/>
                  <a:gd name="T8" fmla="*/ 0 w 181"/>
                  <a:gd name="T9" fmla="*/ 12 h 125"/>
                  <a:gd name="T10" fmla="*/ 12 w 181"/>
                  <a:gd name="T11" fmla="*/ 0 h 125"/>
                  <a:gd name="T12" fmla="*/ 169 w 181"/>
                  <a:gd name="T13" fmla="*/ 0 h 125"/>
                  <a:gd name="T14" fmla="*/ 181 w 181"/>
                  <a:gd name="T15" fmla="*/ 12 h 125"/>
                  <a:gd name="T16" fmla="*/ 181 w 181"/>
                  <a:gd name="T17" fmla="*/ 11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25">
                    <a:moveTo>
                      <a:pt x="181" y="113"/>
                    </a:moveTo>
                    <a:cubicBezTo>
                      <a:pt x="181" y="120"/>
                      <a:pt x="176" y="125"/>
                      <a:pt x="169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5" y="125"/>
                      <a:pt x="0" y="120"/>
                      <a:pt x="0" y="1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6" y="0"/>
                      <a:pt x="181" y="5"/>
                      <a:pt x="181" y="12"/>
                    </a:cubicBezTo>
                    <a:lnTo>
                      <a:pt x="181" y="113"/>
                    </a:lnTo>
                    <a:close/>
                  </a:path>
                </a:pathLst>
              </a:custGeom>
              <a:grpFill/>
              <a:ln w="26988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5" name="Rectangle 193"/>
              <p:cNvSpPr>
                <a:spLocks noChangeArrowheads="1"/>
              </p:cNvSpPr>
              <p:nvPr/>
            </p:nvSpPr>
            <p:spPr bwMode="auto">
              <a:xfrm>
                <a:off x="1809" y="2948"/>
                <a:ext cx="117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6" name="Rectangle 194"/>
              <p:cNvSpPr>
                <a:spLocks noChangeArrowheads="1"/>
              </p:cNvSpPr>
              <p:nvPr/>
            </p:nvSpPr>
            <p:spPr bwMode="auto">
              <a:xfrm>
                <a:off x="1853" y="2983"/>
                <a:ext cx="7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7" name="Rectangle 195"/>
              <p:cNvSpPr>
                <a:spLocks noChangeArrowheads="1"/>
              </p:cNvSpPr>
              <p:nvPr/>
            </p:nvSpPr>
            <p:spPr bwMode="auto">
              <a:xfrm>
                <a:off x="1707" y="2893"/>
                <a:ext cx="256" cy="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8" name="Freeform 196"/>
              <p:cNvSpPr/>
              <p:nvPr/>
            </p:nvSpPr>
            <p:spPr bwMode="auto">
              <a:xfrm>
                <a:off x="787" y="1959"/>
                <a:ext cx="280" cy="194"/>
              </a:xfrm>
              <a:custGeom>
                <a:avLst/>
                <a:gdLst>
                  <a:gd name="T0" fmla="*/ 193 w 193"/>
                  <a:gd name="T1" fmla="*/ 121 h 133"/>
                  <a:gd name="T2" fmla="*/ 180 w 193"/>
                  <a:gd name="T3" fmla="*/ 133 h 133"/>
                  <a:gd name="T4" fmla="*/ 13 w 193"/>
                  <a:gd name="T5" fmla="*/ 133 h 133"/>
                  <a:gd name="T6" fmla="*/ 0 w 193"/>
                  <a:gd name="T7" fmla="*/ 121 h 133"/>
                  <a:gd name="T8" fmla="*/ 0 w 193"/>
                  <a:gd name="T9" fmla="*/ 13 h 133"/>
                  <a:gd name="T10" fmla="*/ 13 w 193"/>
                  <a:gd name="T11" fmla="*/ 0 h 133"/>
                  <a:gd name="T12" fmla="*/ 180 w 193"/>
                  <a:gd name="T13" fmla="*/ 0 h 133"/>
                  <a:gd name="T14" fmla="*/ 193 w 193"/>
                  <a:gd name="T15" fmla="*/ 13 h 133"/>
                  <a:gd name="T16" fmla="*/ 193 w 193"/>
                  <a:gd name="T17" fmla="*/ 12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33">
                    <a:moveTo>
                      <a:pt x="193" y="121"/>
                    </a:moveTo>
                    <a:cubicBezTo>
                      <a:pt x="193" y="128"/>
                      <a:pt x="187" y="133"/>
                      <a:pt x="180" y="133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6" y="133"/>
                      <a:pt x="0" y="128"/>
                      <a:pt x="0" y="12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7" y="0"/>
                      <a:pt x="193" y="5"/>
                      <a:pt x="193" y="13"/>
                    </a:cubicBezTo>
                    <a:lnTo>
                      <a:pt x="193" y="121"/>
                    </a:lnTo>
                    <a:close/>
                  </a:path>
                </a:pathLst>
              </a:custGeom>
              <a:grpFill/>
              <a:ln w="26988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9" name="Rectangle 197"/>
              <p:cNvSpPr>
                <a:spLocks noChangeArrowheads="1"/>
              </p:cNvSpPr>
              <p:nvPr/>
            </p:nvSpPr>
            <p:spPr bwMode="auto">
              <a:xfrm>
                <a:off x="900" y="2073"/>
                <a:ext cx="124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0" name="Rectangle 198"/>
              <p:cNvSpPr>
                <a:spLocks noChangeArrowheads="1"/>
              </p:cNvSpPr>
              <p:nvPr/>
            </p:nvSpPr>
            <p:spPr bwMode="auto">
              <a:xfrm>
                <a:off x="947" y="2109"/>
                <a:ext cx="77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1" name="Rectangle 199"/>
              <p:cNvSpPr>
                <a:spLocks noChangeArrowheads="1"/>
              </p:cNvSpPr>
              <p:nvPr/>
            </p:nvSpPr>
            <p:spPr bwMode="auto">
              <a:xfrm>
                <a:off x="791" y="2013"/>
                <a:ext cx="273" cy="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2" name="Freeform 200"/>
              <p:cNvSpPr/>
              <p:nvPr/>
            </p:nvSpPr>
            <p:spPr bwMode="auto">
              <a:xfrm>
                <a:off x="630" y="1175"/>
                <a:ext cx="260" cy="185"/>
              </a:xfrm>
              <a:custGeom>
                <a:avLst/>
                <a:gdLst>
                  <a:gd name="T0" fmla="*/ 173 w 179"/>
                  <a:gd name="T1" fmla="*/ 110 h 127"/>
                  <a:gd name="T2" fmla="*/ 167 w 179"/>
                  <a:gd name="T3" fmla="*/ 110 h 127"/>
                  <a:gd name="T4" fmla="*/ 162 w 179"/>
                  <a:gd name="T5" fmla="*/ 115 h 127"/>
                  <a:gd name="T6" fmla="*/ 17 w 179"/>
                  <a:gd name="T7" fmla="*/ 115 h 127"/>
                  <a:gd name="T8" fmla="*/ 12 w 179"/>
                  <a:gd name="T9" fmla="*/ 110 h 127"/>
                  <a:gd name="T10" fmla="*/ 12 w 179"/>
                  <a:gd name="T11" fmla="*/ 17 h 127"/>
                  <a:gd name="T12" fmla="*/ 17 w 179"/>
                  <a:gd name="T13" fmla="*/ 12 h 127"/>
                  <a:gd name="T14" fmla="*/ 162 w 179"/>
                  <a:gd name="T15" fmla="*/ 12 h 127"/>
                  <a:gd name="T16" fmla="*/ 167 w 179"/>
                  <a:gd name="T17" fmla="*/ 17 h 127"/>
                  <a:gd name="T18" fmla="*/ 167 w 179"/>
                  <a:gd name="T19" fmla="*/ 110 h 127"/>
                  <a:gd name="T20" fmla="*/ 173 w 179"/>
                  <a:gd name="T21" fmla="*/ 110 h 127"/>
                  <a:gd name="T22" fmla="*/ 179 w 179"/>
                  <a:gd name="T23" fmla="*/ 110 h 127"/>
                  <a:gd name="T24" fmla="*/ 179 w 179"/>
                  <a:gd name="T25" fmla="*/ 17 h 127"/>
                  <a:gd name="T26" fmla="*/ 162 w 179"/>
                  <a:gd name="T27" fmla="*/ 0 h 127"/>
                  <a:gd name="T28" fmla="*/ 17 w 179"/>
                  <a:gd name="T29" fmla="*/ 0 h 127"/>
                  <a:gd name="T30" fmla="*/ 0 w 179"/>
                  <a:gd name="T31" fmla="*/ 17 h 127"/>
                  <a:gd name="T32" fmla="*/ 0 w 179"/>
                  <a:gd name="T33" fmla="*/ 110 h 127"/>
                  <a:gd name="T34" fmla="*/ 17 w 179"/>
                  <a:gd name="T35" fmla="*/ 127 h 127"/>
                  <a:gd name="T36" fmla="*/ 162 w 179"/>
                  <a:gd name="T37" fmla="*/ 127 h 127"/>
                  <a:gd name="T38" fmla="*/ 179 w 179"/>
                  <a:gd name="T39" fmla="*/ 110 h 127"/>
                  <a:gd name="T40" fmla="*/ 173 w 179"/>
                  <a:gd name="T41" fmla="*/ 11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9" h="127">
                    <a:moveTo>
                      <a:pt x="173" y="110"/>
                    </a:move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3"/>
                      <a:pt x="165" y="115"/>
                      <a:pt x="162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4" y="115"/>
                      <a:pt x="12" y="113"/>
                      <a:pt x="12" y="110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4"/>
                      <a:pt x="14" y="12"/>
                      <a:pt x="17" y="12"/>
                    </a:cubicBezTo>
                    <a:cubicBezTo>
                      <a:pt x="162" y="12"/>
                      <a:pt x="162" y="12"/>
                      <a:pt x="162" y="12"/>
                    </a:cubicBezTo>
                    <a:cubicBezTo>
                      <a:pt x="165" y="12"/>
                      <a:pt x="167" y="14"/>
                      <a:pt x="167" y="17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73" y="110"/>
                      <a:pt x="173" y="110"/>
                      <a:pt x="173" y="110"/>
                    </a:cubicBez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79" y="17"/>
                      <a:pt x="179" y="17"/>
                      <a:pt x="179" y="17"/>
                    </a:cubicBezTo>
                    <a:cubicBezTo>
                      <a:pt x="179" y="7"/>
                      <a:pt x="172" y="0"/>
                      <a:pt x="16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20"/>
                      <a:pt x="8" y="127"/>
                      <a:pt x="17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72" y="127"/>
                      <a:pt x="179" y="120"/>
                      <a:pt x="179" y="110"/>
                    </a:cubicBezTo>
                    <a:cubicBezTo>
                      <a:pt x="173" y="110"/>
                      <a:pt x="173" y="110"/>
                      <a:pt x="173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3" name="Rectangle 201"/>
              <p:cNvSpPr>
                <a:spLocks noChangeArrowheads="1"/>
              </p:cNvSpPr>
              <p:nvPr/>
            </p:nvSpPr>
            <p:spPr bwMode="auto">
              <a:xfrm>
                <a:off x="736" y="1282"/>
                <a:ext cx="107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4" name="Rectangle 202"/>
              <p:cNvSpPr>
                <a:spLocks noChangeArrowheads="1"/>
              </p:cNvSpPr>
              <p:nvPr/>
            </p:nvSpPr>
            <p:spPr bwMode="auto">
              <a:xfrm>
                <a:off x="778" y="1314"/>
                <a:ext cx="65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5" name="Rectangle 203"/>
              <p:cNvSpPr>
                <a:spLocks noChangeArrowheads="1"/>
              </p:cNvSpPr>
              <p:nvPr/>
            </p:nvSpPr>
            <p:spPr bwMode="auto">
              <a:xfrm>
                <a:off x="643" y="1231"/>
                <a:ext cx="235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6" name="Freeform 204"/>
              <p:cNvSpPr/>
              <p:nvPr/>
            </p:nvSpPr>
            <p:spPr bwMode="auto">
              <a:xfrm>
                <a:off x="2048" y="895"/>
                <a:ext cx="185" cy="128"/>
              </a:xfrm>
              <a:custGeom>
                <a:avLst/>
                <a:gdLst>
                  <a:gd name="T0" fmla="*/ 127 w 127"/>
                  <a:gd name="T1" fmla="*/ 80 h 88"/>
                  <a:gd name="T2" fmla="*/ 119 w 127"/>
                  <a:gd name="T3" fmla="*/ 88 h 88"/>
                  <a:gd name="T4" fmla="*/ 9 w 127"/>
                  <a:gd name="T5" fmla="*/ 88 h 88"/>
                  <a:gd name="T6" fmla="*/ 0 w 127"/>
                  <a:gd name="T7" fmla="*/ 80 h 88"/>
                  <a:gd name="T8" fmla="*/ 0 w 127"/>
                  <a:gd name="T9" fmla="*/ 9 h 88"/>
                  <a:gd name="T10" fmla="*/ 9 w 127"/>
                  <a:gd name="T11" fmla="*/ 0 h 88"/>
                  <a:gd name="T12" fmla="*/ 119 w 127"/>
                  <a:gd name="T13" fmla="*/ 0 h 88"/>
                  <a:gd name="T14" fmla="*/ 127 w 127"/>
                  <a:gd name="T15" fmla="*/ 9 h 88"/>
                  <a:gd name="T16" fmla="*/ 127 w 127"/>
                  <a:gd name="T17" fmla="*/ 8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88">
                    <a:moveTo>
                      <a:pt x="127" y="80"/>
                    </a:moveTo>
                    <a:cubicBezTo>
                      <a:pt x="127" y="84"/>
                      <a:pt x="123" y="88"/>
                      <a:pt x="11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4" y="88"/>
                      <a:pt x="0" y="84"/>
                      <a:pt x="0" y="8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3" y="0"/>
                      <a:pt x="127" y="4"/>
                      <a:pt x="127" y="9"/>
                    </a:cubicBezTo>
                    <a:lnTo>
                      <a:pt x="127" y="80"/>
                    </a:lnTo>
                    <a:close/>
                  </a:path>
                </a:pathLst>
              </a:custGeom>
              <a:grpFill/>
              <a:ln w="26988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1" name="Group 406"/>
            <p:cNvGrpSpPr/>
            <p:nvPr/>
          </p:nvGrpSpPr>
          <p:grpSpPr bwMode="auto">
            <a:xfrm>
              <a:off x="586" y="587"/>
              <a:ext cx="2147" cy="2825"/>
              <a:chOff x="586" y="587"/>
              <a:chExt cx="2147" cy="2825"/>
            </a:xfrm>
            <a:grpFill/>
          </p:grpSpPr>
          <p:sp>
            <p:nvSpPr>
              <p:cNvPr id="204" name="Rectangle 206"/>
              <p:cNvSpPr>
                <a:spLocks noChangeArrowheads="1"/>
              </p:cNvSpPr>
              <p:nvPr/>
            </p:nvSpPr>
            <p:spPr bwMode="auto">
              <a:xfrm>
                <a:off x="2122" y="969"/>
                <a:ext cx="81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5" name="Rectangle 207"/>
              <p:cNvSpPr>
                <a:spLocks noChangeArrowheads="1"/>
              </p:cNvSpPr>
              <p:nvPr/>
            </p:nvSpPr>
            <p:spPr bwMode="auto">
              <a:xfrm>
                <a:off x="2154" y="994"/>
                <a:ext cx="4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6" name="Rectangle 208"/>
              <p:cNvSpPr>
                <a:spLocks noChangeArrowheads="1"/>
              </p:cNvSpPr>
              <p:nvPr/>
            </p:nvSpPr>
            <p:spPr bwMode="auto">
              <a:xfrm>
                <a:off x="2052" y="931"/>
                <a:ext cx="179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7" name="Freeform 209"/>
              <p:cNvSpPr/>
              <p:nvPr/>
            </p:nvSpPr>
            <p:spPr bwMode="auto">
              <a:xfrm>
                <a:off x="2061" y="1439"/>
                <a:ext cx="166" cy="116"/>
              </a:xfrm>
              <a:custGeom>
                <a:avLst/>
                <a:gdLst>
                  <a:gd name="T0" fmla="*/ 114 w 114"/>
                  <a:gd name="T1" fmla="*/ 72 h 80"/>
                  <a:gd name="T2" fmla="*/ 107 w 114"/>
                  <a:gd name="T3" fmla="*/ 80 h 80"/>
                  <a:gd name="T4" fmla="*/ 7 w 114"/>
                  <a:gd name="T5" fmla="*/ 80 h 80"/>
                  <a:gd name="T6" fmla="*/ 0 w 114"/>
                  <a:gd name="T7" fmla="*/ 72 h 80"/>
                  <a:gd name="T8" fmla="*/ 0 w 114"/>
                  <a:gd name="T9" fmla="*/ 8 h 80"/>
                  <a:gd name="T10" fmla="*/ 7 w 114"/>
                  <a:gd name="T11" fmla="*/ 0 h 80"/>
                  <a:gd name="T12" fmla="*/ 107 w 114"/>
                  <a:gd name="T13" fmla="*/ 0 h 80"/>
                  <a:gd name="T14" fmla="*/ 114 w 114"/>
                  <a:gd name="T15" fmla="*/ 8 h 80"/>
                  <a:gd name="T16" fmla="*/ 114 w 114"/>
                  <a:gd name="T17" fmla="*/ 7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80">
                    <a:moveTo>
                      <a:pt x="114" y="72"/>
                    </a:moveTo>
                    <a:cubicBezTo>
                      <a:pt x="114" y="76"/>
                      <a:pt x="111" y="80"/>
                      <a:pt x="10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3" y="80"/>
                      <a:pt x="0" y="76"/>
                      <a:pt x="0" y="7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0"/>
                      <a:pt x="114" y="4"/>
                      <a:pt x="114" y="8"/>
                    </a:cubicBezTo>
                    <a:lnTo>
                      <a:pt x="114" y="72"/>
                    </a:lnTo>
                    <a:close/>
                  </a:path>
                </a:pathLst>
              </a:custGeom>
              <a:grpFill/>
              <a:ln w="26988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8" name="Rectangle 210"/>
              <p:cNvSpPr>
                <a:spLocks noChangeArrowheads="1"/>
              </p:cNvSpPr>
              <p:nvPr/>
            </p:nvSpPr>
            <p:spPr bwMode="auto">
              <a:xfrm>
                <a:off x="2128" y="1506"/>
                <a:ext cx="73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9" name="Rectangle 211"/>
              <p:cNvSpPr>
                <a:spLocks noChangeArrowheads="1"/>
              </p:cNvSpPr>
              <p:nvPr/>
            </p:nvSpPr>
            <p:spPr bwMode="auto">
              <a:xfrm>
                <a:off x="2155" y="1529"/>
                <a:ext cx="46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0" name="Rectangle 212"/>
              <p:cNvSpPr>
                <a:spLocks noChangeArrowheads="1"/>
              </p:cNvSpPr>
              <p:nvPr/>
            </p:nvSpPr>
            <p:spPr bwMode="auto">
              <a:xfrm>
                <a:off x="2064" y="1471"/>
                <a:ext cx="161" cy="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1" name="Freeform 213"/>
              <p:cNvSpPr>
                <a:spLocks noEditPoints="1"/>
              </p:cNvSpPr>
              <p:nvPr/>
            </p:nvSpPr>
            <p:spPr bwMode="auto">
              <a:xfrm>
                <a:off x="781" y="1655"/>
                <a:ext cx="246" cy="256"/>
              </a:xfrm>
              <a:custGeom>
                <a:avLst/>
                <a:gdLst>
                  <a:gd name="T0" fmla="*/ 128 w 246"/>
                  <a:gd name="T1" fmla="*/ 13 h 256"/>
                  <a:gd name="T2" fmla="*/ 128 w 246"/>
                  <a:gd name="T3" fmla="*/ 0 h 256"/>
                  <a:gd name="T4" fmla="*/ 100 w 246"/>
                  <a:gd name="T5" fmla="*/ 0 h 256"/>
                  <a:gd name="T6" fmla="*/ 100 w 246"/>
                  <a:gd name="T7" fmla="*/ 25 h 256"/>
                  <a:gd name="T8" fmla="*/ 67 w 246"/>
                  <a:gd name="T9" fmla="*/ 25 h 256"/>
                  <a:gd name="T10" fmla="*/ 64 w 246"/>
                  <a:gd name="T11" fmla="*/ 12 h 256"/>
                  <a:gd name="T12" fmla="*/ 11 w 246"/>
                  <a:gd name="T13" fmla="*/ 12 h 256"/>
                  <a:gd name="T14" fmla="*/ 11 w 246"/>
                  <a:gd name="T15" fmla="*/ 114 h 256"/>
                  <a:gd name="T16" fmla="*/ 0 w 246"/>
                  <a:gd name="T17" fmla="*/ 114 h 256"/>
                  <a:gd name="T18" fmla="*/ 0 w 246"/>
                  <a:gd name="T19" fmla="*/ 127 h 256"/>
                  <a:gd name="T20" fmla="*/ 10 w 246"/>
                  <a:gd name="T21" fmla="*/ 127 h 256"/>
                  <a:gd name="T22" fmla="*/ 10 w 246"/>
                  <a:gd name="T23" fmla="*/ 256 h 256"/>
                  <a:gd name="T24" fmla="*/ 224 w 246"/>
                  <a:gd name="T25" fmla="*/ 256 h 256"/>
                  <a:gd name="T26" fmla="*/ 224 w 246"/>
                  <a:gd name="T27" fmla="*/ 131 h 256"/>
                  <a:gd name="T28" fmla="*/ 246 w 246"/>
                  <a:gd name="T29" fmla="*/ 131 h 256"/>
                  <a:gd name="T30" fmla="*/ 128 w 246"/>
                  <a:gd name="T31" fmla="*/ 13 h 256"/>
                  <a:gd name="T32" fmla="*/ 57 w 246"/>
                  <a:gd name="T33" fmla="*/ 210 h 256"/>
                  <a:gd name="T34" fmla="*/ 39 w 246"/>
                  <a:gd name="T35" fmla="*/ 210 h 256"/>
                  <a:gd name="T36" fmla="*/ 39 w 246"/>
                  <a:gd name="T37" fmla="*/ 192 h 256"/>
                  <a:gd name="T38" fmla="*/ 57 w 246"/>
                  <a:gd name="T39" fmla="*/ 192 h 256"/>
                  <a:gd name="T40" fmla="*/ 57 w 246"/>
                  <a:gd name="T41" fmla="*/ 210 h 256"/>
                  <a:gd name="T42" fmla="*/ 57 w 246"/>
                  <a:gd name="T43" fmla="*/ 172 h 256"/>
                  <a:gd name="T44" fmla="*/ 39 w 246"/>
                  <a:gd name="T45" fmla="*/ 172 h 256"/>
                  <a:gd name="T46" fmla="*/ 39 w 246"/>
                  <a:gd name="T47" fmla="*/ 155 h 256"/>
                  <a:gd name="T48" fmla="*/ 57 w 246"/>
                  <a:gd name="T49" fmla="*/ 155 h 256"/>
                  <a:gd name="T50" fmla="*/ 57 w 246"/>
                  <a:gd name="T51" fmla="*/ 172 h 256"/>
                  <a:gd name="T52" fmla="*/ 97 w 246"/>
                  <a:gd name="T53" fmla="*/ 210 h 256"/>
                  <a:gd name="T54" fmla="*/ 80 w 246"/>
                  <a:gd name="T55" fmla="*/ 210 h 256"/>
                  <a:gd name="T56" fmla="*/ 80 w 246"/>
                  <a:gd name="T57" fmla="*/ 192 h 256"/>
                  <a:gd name="T58" fmla="*/ 97 w 246"/>
                  <a:gd name="T59" fmla="*/ 192 h 256"/>
                  <a:gd name="T60" fmla="*/ 97 w 246"/>
                  <a:gd name="T61" fmla="*/ 210 h 256"/>
                  <a:gd name="T62" fmla="*/ 97 w 246"/>
                  <a:gd name="T63" fmla="*/ 172 h 256"/>
                  <a:gd name="T64" fmla="*/ 80 w 246"/>
                  <a:gd name="T65" fmla="*/ 172 h 256"/>
                  <a:gd name="T66" fmla="*/ 80 w 246"/>
                  <a:gd name="T67" fmla="*/ 155 h 256"/>
                  <a:gd name="T68" fmla="*/ 97 w 246"/>
                  <a:gd name="T69" fmla="*/ 155 h 256"/>
                  <a:gd name="T70" fmla="*/ 97 w 246"/>
                  <a:gd name="T71" fmla="*/ 172 h 256"/>
                  <a:gd name="T72" fmla="*/ 201 w 246"/>
                  <a:gd name="T73" fmla="*/ 235 h 256"/>
                  <a:gd name="T74" fmla="*/ 138 w 246"/>
                  <a:gd name="T75" fmla="*/ 235 h 256"/>
                  <a:gd name="T76" fmla="*/ 138 w 246"/>
                  <a:gd name="T77" fmla="*/ 155 h 256"/>
                  <a:gd name="T78" fmla="*/ 201 w 246"/>
                  <a:gd name="T79" fmla="*/ 155 h 256"/>
                  <a:gd name="T80" fmla="*/ 201 w 246"/>
                  <a:gd name="T81" fmla="*/ 23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6" h="256">
                    <a:moveTo>
                      <a:pt x="128" y="13"/>
                    </a:moveTo>
                    <a:lnTo>
                      <a:pt x="128" y="0"/>
                    </a:lnTo>
                    <a:lnTo>
                      <a:pt x="100" y="0"/>
                    </a:lnTo>
                    <a:lnTo>
                      <a:pt x="100" y="25"/>
                    </a:lnTo>
                    <a:lnTo>
                      <a:pt x="67" y="25"/>
                    </a:lnTo>
                    <a:lnTo>
                      <a:pt x="64" y="12"/>
                    </a:lnTo>
                    <a:lnTo>
                      <a:pt x="11" y="12"/>
                    </a:lnTo>
                    <a:lnTo>
                      <a:pt x="11" y="114"/>
                    </a:lnTo>
                    <a:lnTo>
                      <a:pt x="0" y="114"/>
                    </a:lnTo>
                    <a:lnTo>
                      <a:pt x="0" y="127"/>
                    </a:lnTo>
                    <a:lnTo>
                      <a:pt x="10" y="127"/>
                    </a:lnTo>
                    <a:lnTo>
                      <a:pt x="10" y="256"/>
                    </a:lnTo>
                    <a:lnTo>
                      <a:pt x="224" y="256"/>
                    </a:lnTo>
                    <a:lnTo>
                      <a:pt x="224" y="131"/>
                    </a:lnTo>
                    <a:lnTo>
                      <a:pt x="246" y="131"/>
                    </a:lnTo>
                    <a:lnTo>
                      <a:pt x="128" y="13"/>
                    </a:lnTo>
                    <a:close/>
                    <a:moveTo>
                      <a:pt x="57" y="210"/>
                    </a:moveTo>
                    <a:lnTo>
                      <a:pt x="39" y="210"/>
                    </a:lnTo>
                    <a:lnTo>
                      <a:pt x="39" y="192"/>
                    </a:lnTo>
                    <a:lnTo>
                      <a:pt x="57" y="192"/>
                    </a:lnTo>
                    <a:lnTo>
                      <a:pt x="57" y="210"/>
                    </a:lnTo>
                    <a:close/>
                    <a:moveTo>
                      <a:pt x="57" y="172"/>
                    </a:moveTo>
                    <a:lnTo>
                      <a:pt x="39" y="172"/>
                    </a:lnTo>
                    <a:lnTo>
                      <a:pt x="39" y="155"/>
                    </a:lnTo>
                    <a:lnTo>
                      <a:pt x="57" y="155"/>
                    </a:lnTo>
                    <a:lnTo>
                      <a:pt x="57" y="172"/>
                    </a:lnTo>
                    <a:close/>
                    <a:moveTo>
                      <a:pt x="97" y="210"/>
                    </a:moveTo>
                    <a:lnTo>
                      <a:pt x="80" y="210"/>
                    </a:lnTo>
                    <a:lnTo>
                      <a:pt x="80" y="192"/>
                    </a:lnTo>
                    <a:lnTo>
                      <a:pt x="97" y="192"/>
                    </a:lnTo>
                    <a:lnTo>
                      <a:pt x="97" y="210"/>
                    </a:lnTo>
                    <a:close/>
                    <a:moveTo>
                      <a:pt x="97" y="172"/>
                    </a:moveTo>
                    <a:lnTo>
                      <a:pt x="80" y="172"/>
                    </a:lnTo>
                    <a:lnTo>
                      <a:pt x="80" y="155"/>
                    </a:lnTo>
                    <a:lnTo>
                      <a:pt x="97" y="155"/>
                    </a:lnTo>
                    <a:lnTo>
                      <a:pt x="97" y="172"/>
                    </a:lnTo>
                    <a:close/>
                    <a:moveTo>
                      <a:pt x="201" y="235"/>
                    </a:moveTo>
                    <a:lnTo>
                      <a:pt x="138" y="235"/>
                    </a:lnTo>
                    <a:lnTo>
                      <a:pt x="138" y="155"/>
                    </a:lnTo>
                    <a:lnTo>
                      <a:pt x="201" y="155"/>
                    </a:lnTo>
                    <a:lnTo>
                      <a:pt x="20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2" name="Freeform 214"/>
              <p:cNvSpPr>
                <a:spLocks noEditPoints="1"/>
              </p:cNvSpPr>
              <p:nvPr/>
            </p:nvSpPr>
            <p:spPr bwMode="auto">
              <a:xfrm>
                <a:off x="2537" y="2063"/>
                <a:ext cx="133" cy="141"/>
              </a:xfrm>
              <a:custGeom>
                <a:avLst/>
                <a:gdLst>
                  <a:gd name="T0" fmla="*/ 69 w 133"/>
                  <a:gd name="T1" fmla="*/ 7 h 141"/>
                  <a:gd name="T2" fmla="*/ 69 w 133"/>
                  <a:gd name="T3" fmla="*/ 0 h 141"/>
                  <a:gd name="T4" fmla="*/ 55 w 133"/>
                  <a:gd name="T5" fmla="*/ 0 h 141"/>
                  <a:gd name="T6" fmla="*/ 55 w 133"/>
                  <a:gd name="T7" fmla="*/ 14 h 141"/>
                  <a:gd name="T8" fmla="*/ 36 w 133"/>
                  <a:gd name="T9" fmla="*/ 14 h 141"/>
                  <a:gd name="T10" fmla="*/ 34 w 133"/>
                  <a:gd name="T11" fmla="*/ 7 h 141"/>
                  <a:gd name="T12" fmla="*/ 5 w 133"/>
                  <a:gd name="T13" fmla="*/ 7 h 141"/>
                  <a:gd name="T14" fmla="*/ 5 w 133"/>
                  <a:gd name="T15" fmla="*/ 62 h 141"/>
                  <a:gd name="T16" fmla="*/ 0 w 133"/>
                  <a:gd name="T17" fmla="*/ 62 h 141"/>
                  <a:gd name="T18" fmla="*/ 0 w 133"/>
                  <a:gd name="T19" fmla="*/ 69 h 141"/>
                  <a:gd name="T20" fmla="*/ 5 w 133"/>
                  <a:gd name="T21" fmla="*/ 69 h 141"/>
                  <a:gd name="T22" fmla="*/ 5 w 133"/>
                  <a:gd name="T23" fmla="*/ 141 h 141"/>
                  <a:gd name="T24" fmla="*/ 122 w 133"/>
                  <a:gd name="T25" fmla="*/ 141 h 141"/>
                  <a:gd name="T26" fmla="*/ 122 w 133"/>
                  <a:gd name="T27" fmla="*/ 72 h 141"/>
                  <a:gd name="T28" fmla="*/ 133 w 133"/>
                  <a:gd name="T29" fmla="*/ 72 h 141"/>
                  <a:gd name="T30" fmla="*/ 69 w 133"/>
                  <a:gd name="T31" fmla="*/ 7 h 141"/>
                  <a:gd name="T32" fmla="*/ 32 w 133"/>
                  <a:gd name="T33" fmla="*/ 116 h 141"/>
                  <a:gd name="T34" fmla="*/ 21 w 133"/>
                  <a:gd name="T35" fmla="*/ 116 h 141"/>
                  <a:gd name="T36" fmla="*/ 21 w 133"/>
                  <a:gd name="T37" fmla="*/ 106 h 141"/>
                  <a:gd name="T38" fmla="*/ 32 w 133"/>
                  <a:gd name="T39" fmla="*/ 106 h 141"/>
                  <a:gd name="T40" fmla="*/ 32 w 133"/>
                  <a:gd name="T41" fmla="*/ 116 h 141"/>
                  <a:gd name="T42" fmla="*/ 32 w 133"/>
                  <a:gd name="T43" fmla="*/ 94 h 141"/>
                  <a:gd name="T44" fmla="*/ 21 w 133"/>
                  <a:gd name="T45" fmla="*/ 94 h 141"/>
                  <a:gd name="T46" fmla="*/ 21 w 133"/>
                  <a:gd name="T47" fmla="*/ 85 h 141"/>
                  <a:gd name="T48" fmla="*/ 32 w 133"/>
                  <a:gd name="T49" fmla="*/ 85 h 141"/>
                  <a:gd name="T50" fmla="*/ 32 w 133"/>
                  <a:gd name="T51" fmla="*/ 94 h 141"/>
                  <a:gd name="T52" fmla="*/ 53 w 133"/>
                  <a:gd name="T53" fmla="*/ 116 h 141"/>
                  <a:gd name="T54" fmla="*/ 43 w 133"/>
                  <a:gd name="T55" fmla="*/ 116 h 141"/>
                  <a:gd name="T56" fmla="*/ 43 w 133"/>
                  <a:gd name="T57" fmla="*/ 106 h 141"/>
                  <a:gd name="T58" fmla="*/ 53 w 133"/>
                  <a:gd name="T59" fmla="*/ 106 h 141"/>
                  <a:gd name="T60" fmla="*/ 53 w 133"/>
                  <a:gd name="T61" fmla="*/ 116 h 141"/>
                  <a:gd name="T62" fmla="*/ 53 w 133"/>
                  <a:gd name="T63" fmla="*/ 94 h 141"/>
                  <a:gd name="T64" fmla="*/ 43 w 133"/>
                  <a:gd name="T65" fmla="*/ 94 h 141"/>
                  <a:gd name="T66" fmla="*/ 43 w 133"/>
                  <a:gd name="T67" fmla="*/ 85 h 141"/>
                  <a:gd name="T68" fmla="*/ 53 w 133"/>
                  <a:gd name="T69" fmla="*/ 85 h 141"/>
                  <a:gd name="T70" fmla="*/ 53 w 133"/>
                  <a:gd name="T71" fmla="*/ 94 h 141"/>
                  <a:gd name="T72" fmla="*/ 109 w 133"/>
                  <a:gd name="T73" fmla="*/ 129 h 141"/>
                  <a:gd name="T74" fmla="*/ 75 w 133"/>
                  <a:gd name="T75" fmla="*/ 129 h 141"/>
                  <a:gd name="T76" fmla="*/ 75 w 133"/>
                  <a:gd name="T77" fmla="*/ 85 h 141"/>
                  <a:gd name="T78" fmla="*/ 109 w 133"/>
                  <a:gd name="T79" fmla="*/ 85 h 141"/>
                  <a:gd name="T80" fmla="*/ 109 w 133"/>
                  <a:gd name="T81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3" h="141">
                    <a:moveTo>
                      <a:pt x="69" y="7"/>
                    </a:moveTo>
                    <a:lnTo>
                      <a:pt x="69" y="0"/>
                    </a:lnTo>
                    <a:lnTo>
                      <a:pt x="55" y="0"/>
                    </a:lnTo>
                    <a:lnTo>
                      <a:pt x="55" y="14"/>
                    </a:lnTo>
                    <a:lnTo>
                      <a:pt x="36" y="14"/>
                    </a:lnTo>
                    <a:lnTo>
                      <a:pt x="34" y="7"/>
                    </a:lnTo>
                    <a:lnTo>
                      <a:pt x="5" y="7"/>
                    </a:lnTo>
                    <a:lnTo>
                      <a:pt x="5" y="62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5" y="69"/>
                    </a:lnTo>
                    <a:lnTo>
                      <a:pt x="5" y="141"/>
                    </a:lnTo>
                    <a:lnTo>
                      <a:pt x="122" y="141"/>
                    </a:lnTo>
                    <a:lnTo>
                      <a:pt x="122" y="72"/>
                    </a:lnTo>
                    <a:lnTo>
                      <a:pt x="133" y="72"/>
                    </a:lnTo>
                    <a:lnTo>
                      <a:pt x="69" y="7"/>
                    </a:lnTo>
                    <a:close/>
                    <a:moveTo>
                      <a:pt x="32" y="116"/>
                    </a:moveTo>
                    <a:lnTo>
                      <a:pt x="21" y="116"/>
                    </a:lnTo>
                    <a:lnTo>
                      <a:pt x="21" y="106"/>
                    </a:lnTo>
                    <a:lnTo>
                      <a:pt x="32" y="106"/>
                    </a:lnTo>
                    <a:lnTo>
                      <a:pt x="32" y="116"/>
                    </a:lnTo>
                    <a:close/>
                    <a:moveTo>
                      <a:pt x="32" y="94"/>
                    </a:moveTo>
                    <a:lnTo>
                      <a:pt x="21" y="94"/>
                    </a:lnTo>
                    <a:lnTo>
                      <a:pt x="21" y="85"/>
                    </a:lnTo>
                    <a:lnTo>
                      <a:pt x="32" y="85"/>
                    </a:lnTo>
                    <a:lnTo>
                      <a:pt x="32" y="94"/>
                    </a:lnTo>
                    <a:close/>
                    <a:moveTo>
                      <a:pt x="53" y="116"/>
                    </a:moveTo>
                    <a:lnTo>
                      <a:pt x="43" y="116"/>
                    </a:lnTo>
                    <a:lnTo>
                      <a:pt x="43" y="106"/>
                    </a:lnTo>
                    <a:lnTo>
                      <a:pt x="53" y="106"/>
                    </a:lnTo>
                    <a:lnTo>
                      <a:pt x="53" y="116"/>
                    </a:lnTo>
                    <a:close/>
                    <a:moveTo>
                      <a:pt x="53" y="94"/>
                    </a:moveTo>
                    <a:lnTo>
                      <a:pt x="43" y="94"/>
                    </a:lnTo>
                    <a:lnTo>
                      <a:pt x="43" y="85"/>
                    </a:lnTo>
                    <a:lnTo>
                      <a:pt x="53" y="85"/>
                    </a:lnTo>
                    <a:lnTo>
                      <a:pt x="53" y="94"/>
                    </a:lnTo>
                    <a:close/>
                    <a:moveTo>
                      <a:pt x="109" y="129"/>
                    </a:moveTo>
                    <a:lnTo>
                      <a:pt x="75" y="129"/>
                    </a:lnTo>
                    <a:lnTo>
                      <a:pt x="75" y="85"/>
                    </a:lnTo>
                    <a:lnTo>
                      <a:pt x="109" y="85"/>
                    </a:lnTo>
                    <a:lnTo>
                      <a:pt x="10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3" name="Freeform 215"/>
              <p:cNvSpPr>
                <a:spLocks noEditPoints="1"/>
              </p:cNvSpPr>
              <p:nvPr/>
            </p:nvSpPr>
            <p:spPr bwMode="auto">
              <a:xfrm>
                <a:off x="1617" y="587"/>
                <a:ext cx="246" cy="255"/>
              </a:xfrm>
              <a:custGeom>
                <a:avLst/>
                <a:gdLst>
                  <a:gd name="T0" fmla="*/ 127 w 246"/>
                  <a:gd name="T1" fmla="*/ 13 h 255"/>
                  <a:gd name="T2" fmla="*/ 127 w 246"/>
                  <a:gd name="T3" fmla="*/ 0 h 255"/>
                  <a:gd name="T4" fmla="*/ 99 w 246"/>
                  <a:gd name="T5" fmla="*/ 0 h 255"/>
                  <a:gd name="T6" fmla="*/ 99 w 246"/>
                  <a:gd name="T7" fmla="*/ 24 h 255"/>
                  <a:gd name="T8" fmla="*/ 67 w 246"/>
                  <a:gd name="T9" fmla="*/ 24 h 255"/>
                  <a:gd name="T10" fmla="*/ 64 w 246"/>
                  <a:gd name="T11" fmla="*/ 13 h 255"/>
                  <a:gd name="T12" fmla="*/ 12 w 246"/>
                  <a:gd name="T13" fmla="*/ 13 h 255"/>
                  <a:gd name="T14" fmla="*/ 12 w 246"/>
                  <a:gd name="T15" fmla="*/ 114 h 255"/>
                  <a:gd name="T16" fmla="*/ 0 w 246"/>
                  <a:gd name="T17" fmla="*/ 114 h 255"/>
                  <a:gd name="T18" fmla="*/ 0 w 246"/>
                  <a:gd name="T19" fmla="*/ 126 h 255"/>
                  <a:gd name="T20" fmla="*/ 10 w 246"/>
                  <a:gd name="T21" fmla="*/ 126 h 255"/>
                  <a:gd name="T22" fmla="*/ 10 w 246"/>
                  <a:gd name="T23" fmla="*/ 255 h 255"/>
                  <a:gd name="T24" fmla="*/ 224 w 246"/>
                  <a:gd name="T25" fmla="*/ 255 h 255"/>
                  <a:gd name="T26" fmla="*/ 224 w 246"/>
                  <a:gd name="T27" fmla="*/ 130 h 255"/>
                  <a:gd name="T28" fmla="*/ 246 w 246"/>
                  <a:gd name="T29" fmla="*/ 130 h 255"/>
                  <a:gd name="T30" fmla="*/ 127 w 246"/>
                  <a:gd name="T31" fmla="*/ 13 h 255"/>
                  <a:gd name="T32" fmla="*/ 57 w 246"/>
                  <a:gd name="T33" fmla="*/ 210 h 255"/>
                  <a:gd name="T34" fmla="*/ 40 w 246"/>
                  <a:gd name="T35" fmla="*/ 210 h 255"/>
                  <a:gd name="T36" fmla="*/ 40 w 246"/>
                  <a:gd name="T37" fmla="*/ 191 h 255"/>
                  <a:gd name="T38" fmla="*/ 57 w 246"/>
                  <a:gd name="T39" fmla="*/ 191 h 255"/>
                  <a:gd name="T40" fmla="*/ 57 w 246"/>
                  <a:gd name="T41" fmla="*/ 210 h 255"/>
                  <a:gd name="T42" fmla="*/ 57 w 246"/>
                  <a:gd name="T43" fmla="*/ 171 h 255"/>
                  <a:gd name="T44" fmla="*/ 40 w 246"/>
                  <a:gd name="T45" fmla="*/ 171 h 255"/>
                  <a:gd name="T46" fmla="*/ 40 w 246"/>
                  <a:gd name="T47" fmla="*/ 154 h 255"/>
                  <a:gd name="T48" fmla="*/ 57 w 246"/>
                  <a:gd name="T49" fmla="*/ 154 h 255"/>
                  <a:gd name="T50" fmla="*/ 57 w 246"/>
                  <a:gd name="T51" fmla="*/ 171 h 255"/>
                  <a:gd name="T52" fmla="*/ 98 w 246"/>
                  <a:gd name="T53" fmla="*/ 210 h 255"/>
                  <a:gd name="T54" fmla="*/ 80 w 246"/>
                  <a:gd name="T55" fmla="*/ 210 h 255"/>
                  <a:gd name="T56" fmla="*/ 80 w 246"/>
                  <a:gd name="T57" fmla="*/ 191 h 255"/>
                  <a:gd name="T58" fmla="*/ 98 w 246"/>
                  <a:gd name="T59" fmla="*/ 191 h 255"/>
                  <a:gd name="T60" fmla="*/ 98 w 246"/>
                  <a:gd name="T61" fmla="*/ 210 h 255"/>
                  <a:gd name="T62" fmla="*/ 98 w 246"/>
                  <a:gd name="T63" fmla="*/ 171 h 255"/>
                  <a:gd name="T64" fmla="*/ 80 w 246"/>
                  <a:gd name="T65" fmla="*/ 171 h 255"/>
                  <a:gd name="T66" fmla="*/ 80 w 246"/>
                  <a:gd name="T67" fmla="*/ 154 h 255"/>
                  <a:gd name="T68" fmla="*/ 98 w 246"/>
                  <a:gd name="T69" fmla="*/ 154 h 255"/>
                  <a:gd name="T70" fmla="*/ 98 w 246"/>
                  <a:gd name="T71" fmla="*/ 171 h 255"/>
                  <a:gd name="T72" fmla="*/ 200 w 246"/>
                  <a:gd name="T73" fmla="*/ 234 h 255"/>
                  <a:gd name="T74" fmla="*/ 137 w 246"/>
                  <a:gd name="T75" fmla="*/ 234 h 255"/>
                  <a:gd name="T76" fmla="*/ 137 w 246"/>
                  <a:gd name="T77" fmla="*/ 154 h 255"/>
                  <a:gd name="T78" fmla="*/ 200 w 246"/>
                  <a:gd name="T79" fmla="*/ 154 h 255"/>
                  <a:gd name="T80" fmla="*/ 200 w 246"/>
                  <a:gd name="T81" fmla="*/ 23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6" h="255">
                    <a:moveTo>
                      <a:pt x="127" y="13"/>
                    </a:moveTo>
                    <a:lnTo>
                      <a:pt x="127" y="0"/>
                    </a:lnTo>
                    <a:lnTo>
                      <a:pt x="99" y="0"/>
                    </a:lnTo>
                    <a:lnTo>
                      <a:pt x="99" y="24"/>
                    </a:lnTo>
                    <a:lnTo>
                      <a:pt x="67" y="24"/>
                    </a:lnTo>
                    <a:lnTo>
                      <a:pt x="64" y="13"/>
                    </a:lnTo>
                    <a:lnTo>
                      <a:pt x="12" y="13"/>
                    </a:lnTo>
                    <a:lnTo>
                      <a:pt x="12" y="114"/>
                    </a:lnTo>
                    <a:lnTo>
                      <a:pt x="0" y="114"/>
                    </a:lnTo>
                    <a:lnTo>
                      <a:pt x="0" y="126"/>
                    </a:lnTo>
                    <a:lnTo>
                      <a:pt x="10" y="126"/>
                    </a:lnTo>
                    <a:lnTo>
                      <a:pt x="10" y="255"/>
                    </a:lnTo>
                    <a:lnTo>
                      <a:pt x="224" y="255"/>
                    </a:lnTo>
                    <a:lnTo>
                      <a:pt x="224" y="130"/>
                    </a:lnTo>
                    <a:lnTo>
                      <a:pt x="246" y="130"/>
                    </a:lnTo>
                    <a:lnTo>
                      <a:pt x="127" y="13"/>
                    </a:lnTo>
                    <a:close/>
                    <a:moveTo>
                      <a:pt x="57" y="210"/>
                    </a:moveTo>
                    <a:lnTo>
                      <a:pt x="40" y="210"/>
                    </a:lnTo>
                    <a:lnTo>
                      <a:pt x="40" y="191"/>
                    </a:lnTo>
                    <a:lnTo>
                      <a:pt x="57" y="191"/>
                    </a:lnTo>
                    <a:lnTo>
                      <a:pt x="57" y="210"/>
                    </a:lnTo>
                    <a:close/>
                    <a:moveTo>
                      <a:pt x="57" y="171"/>
                    </a:moveTo>
                    <a:lnTo>
                      <a:pt x="40" y="171"/>
                    </a:lnTo>
                    <a:lnTo>
                      <a:pt x="40" y="154"/>
                    </a:lnTo>
                    <a:lnTo>
                      <a:pt x="57" y="154"/>
                    </a:lnTo>
                    <a:lnTo>
                      <a:pt x="57" y="171"/>
                    </a:lnTo>
                    <a:close/>
                    <a:moveTo>
                      <a:pt x="98" y="210"/>
                    </a:moveTo>
                    <a:lnTo>
                      <a:pt x="80" y="210"/>
                    </a:lnTo>
                    <a:lnTo>
                      <a:pt x="80" y="191"/>
                    </a:lnTo>
                    <a:lnTo>
                      <a:pt x="98" y="191"/>
                    </a:lnTo>
                    <a:lnTo>
                      <a:pt x="98" y="210"/>
                    </a:lnTo>
                    <a:close/>
                    <a:moveTo>
                      <a:pt x="98" y="171"/>
                    </a:moveTo>
                    <a:lnTo>
                      <a:pt x="80" y="171"/>
                    </a:lnTo>
                    <a:lnTo>
                      <a:pt x="80" y="154"/>
                    </a:lnTo>
                    <a:lnTo>
                      <a:pt x="98" y="154"/>
                    </a:lnTo>
                    <a:lnTo>
                      <a:pt x="98" y="171"/>
                    </a:lnTo>
                    <a:close/>
                    <a:moveTo>
                      <a:pt x="200" y="234"/>
                    </a:moveTo>
                    <a:lnTo>
                      <a:pt x="137" y="234"/>
                    </a:lnTo>
                    <a:lnTo>
                      <a:pt x="137" y="154"/>
                    </a:lnTo>
                    <a:lnTo>
                      <a:pt x="200" y="154"/>
                    </a:lnTo>
                    <a:lnTo>
                      <a:pt x="20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4" name="Freeform 216"/>
              <p:cNvSpPr>
                <a:spLocks noEditPoints="1"/>
              </p:cNvSpPr>
              <p:nvPr/>
            </p:nvSpPr>
            <p:spPr bwMode="auto">
              <a:xfrm>
                <a:off x="1556" y="2859"/>
                <a:ext cx="128" cy="126"/>
              </a:xfrm>
              <a:custGeom>
                <a:avLst/>
                <a:gdLst>
                  <a:gd name="T0" fmla="*/ 86 w 88"/>
                  <a:gd name="T1" fmla="*/ 39 h 86"/>
                  <a:gd name="T2" fmla="*/ 62 w 88"/>
                  <a:gd name="T3" fmla="*/ 27 h 86"/>
                  <a:gd name="T4" fmla="*/ 54 w 88"/>
                  <a:gd name="T5" fmla="*/ 3 h 86"/>
                  <a:gd name="T6" fmla="*/ 4 w 88"/>
                  <a:gd name="T7" fmla="*/ 2 h 86"/>
                  <a:gd name="T8" fmla="*/ 4 w 88"/>
                  <a:gd name="T9" fmla="*/ 82 h 86"/>
                  <a:gd name="T10" fmla="*/ 33 w 88"/>
                  <a:gd name="T11" fmla="*/ 85 h 86"/>
                  <a:gd name="T12" fmla="*/ 45 w 88"/>
                  <a:gd name="T13" fmla="*/ 74 h 86"/>
                  <a:gd name="T14" fmla="*/ 57 w 88"/>
                  <a:gd name="T15" fmla="*/ 86 h 86"/>
                  <a:gd name="T16" fmla="*/ 85 w 88"/>
                  <a:gd name="T17" fmla="*/ 85 h 86"/>
                  <a:gd name="T18" fmla="*/ 86 w 88"/>
                  <a:gd name="T19" fmla="*/ 39 h 86"/>
                  <a:gd name="T20" fmla="*/ 30 w 88"/>
                  <a:gd name="T21" fmla="*/ 46 h 86"/>
                  <a:gd name="T22" fmla="*/ 24 w 88"/>
                  <a:gd name="T23" fmla="*/ 46 h 86"/>
                  <a:gd name="T24" fmla="*/ 22 w 88"/>
                  <a:gd name="T25" fmla="*/ 43 h 86"/>
                  <a:gd name="T26" fmla="*/ 24 w 88"/>
                  <a:gd name="T27" fmla="*/ 41 h 86"/>
                  <a:gd name="T28" fmla="*/ 30 w 88"/>
                  <a:gd name="T29" fmla="*/ 41 h 86"/>
                  <a:gd name="T30" fmla="*/ 32 w 88"/>
                  <a:gd name="T31" fmla="*/ 43 h 86"/>
                  <a:gd name="T32" fmla="*/ 30 w 88"/>
                  <a:gd name="T33" fmla="*/ 4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6">
                    <a:moveTo>
                      <a:pt x="86" y="39"/>
                    </a:moveTo>
                    <a:cubicBezTo>
                      <a:pt x="85" y="34"/>
                      <a:pt x="62" y="32"/>
                      <a:pt x="62" y="27"/>
                    </a:cubicBezTo>
                    <a:cubicBezTo>
                      <a:pt x="62" y="22"/>
                      <a:pt x="54" y="3"/>
                      <a:pt x="54" y="3"/>
                    </a:cubicBezTo>
                    <a:cubicBezTo>
                      <a:pt x="53" y="0"/>
                      <a:pt x="4" y="2"/>
                      <a:pt x="4" y="2"/>
                    </a:cubicBezTo>
                    <a:cubicBezTo>
                      <a:pt x="4" y="2"/>
                      <a:pt x="0" y="79"/>
                      <a:pt x="4" y="82"/>
                    </a:cubicBezTo>
                    <a:cubicBezTo>
                      <a:pt x="5" y="84"/>
                      <a:pt x="18" y="85"/>
                      <a:pt x="33" y="85"/>
                    </a:cubicBezTo>
                    <a:cubicBezTo>
                      <a:pt x="34" y="79"/>
                      <a:pt x="39" y="74"/>
                      <a:pt x="45" y="74"/>
                    </a:cubicBezTo>
                    <a:cubicBezTo>
                      <a:pt x="51" y="74"/>
                      <a:pt x="56" y="79"/>
                      <a:pt x="57" y="86"/>
                    </a:cubicBezTo>
                    <a:cubicBezTo>
                      <a:pt x="72" y="86"/>
                      <a:pt x="84" y="86"/>
                      <a:pt x="85" y="85"/>
                    </a:cubicBezTo>
                    <a:cubicBezTo>
                      <a:pt x="88" y="82"/>
                      <a:pt x="87" y="43"/>
                      <a:pt x="86" y="39"/>
                    </a:cubicBezTo>
                    <a:close/>
                    <a:moveTo>
                      <a:pt x="30" y="46"/>
                    </a:moveTo>
                    <a:cubicBezTo>
                      <a:pt x="24" y="46"/>
                      <a:pt x="24" y="46"/>
                      <a:pt x="24" y="46"/>
                    </a:cubicBezTo>
                    <a:cubicBezTo>
                      <a:pt x="23" y="46"/>
                      <a:pt x="22" y="45"/>
                      <a:pt x="22" y="43"/>
                    </a:cubicBezTo>
                    <a:cubicBezTo>
                      <a:pt x="22" y="42"/>
                      <a:pt x="23" y="41"/>
                      <a:pt x="24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2"/>
                      <a:pt x="32" y="43"/>
                    </a:cubicBezTo>
                    <a:cubicBezTo>
                      <a:pt x="32" y="45"/>
                      <a:pt x="31" y="46"/>
                      <a:pt x="3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5" name="Freeform 217"/>
              <p:cNvSpPr/>
              <p:nvPr/>
            </p:nvSpPr>
            <p:spPr bwMode="auto">
              <a:xfrm>
                <a:off x="1390" y="2919"/>
                <a:ext cx="166" cy="64"/>
              </a:xfrm>
              <a:custGeom>
                <a:avLst/>
                <a:gdLst>
                  <a:gd name="T0" fmla="*/ 7 w 114"/>
                  <a:gd name="T1" fmla="*/ 1 h 44"/>
                  <a:gd name="T2" fmla="*/ 4 w 114"/>
                  <a:gd name="T3" fmla="*/ 43 h 44"/>
                  <a:gd name="T4" fmla="*/ 37 w 114"/>
                  <a:gd name="T5" fmla="*/ 44 h 44"/>
                  <a:gd name="T6" fmla="*/ 49 w 114"/>
                  <a:gd name="T7" fmla="*/ 33 h 44"/>
                  <a:gd name="T8" fmla="*/ 61 w 114"/>
                  <a:gd name="T9" fmla="*/ 44 h 44"/>
                  <a:gd name="T10" fmla="*/ 111 w 114"/>
                  <a:gd name="T11" fmla="*/ 43 h 44"/>
                  <a:gd name="T12" fmla="*/ 114 w 114"/>
                  <a:gd name="T13" fmla="*/ 3 h 44"/>
                  <a:gd name="T14" fmla="*/ 7 w 114"/>
                  <a:gd name="T1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44">
                    <a:moveTo>
                      <a:pt x="7" y="1"/>
                    </a:moveTo>
                    <a:cubicBezTo>
                      <a:pt x="3" y="3"/>
                      <a:pt x="0" y="41"/>
                      <a:pt x="4" y="43"/>
                    </a:cubicBezTo>
                    <a:cubicBezTo>
                      <a:pt x="6" y="44"/>
                      <a:pt x="20" y="44"/>
                      <a:pt x="37" y="44"/>
                    </a:cubicBezTo>
                    <a:cubicBezTo>
                      <a:pt x="38" y="38"/>
                      <a:pt x="43" y="33"/>
                      <a:pt x="49" y="33"/>
                    </a:cubicBezTo>
                    <a:cubicBezTo>
                      <a:pt x="55" y="33"/>
                      <a:pt x="60" y="38"/>
                      <a:pt x="61" y="44"/>
                    </a:cubicBezTo>
                    <a:cubicBezTo>
                      <a:pt x="87" y="44"/>
                      <a:pt x="111" y="44"/>
                      <a:pt x="111" y="43"/>
                    </a:cubicBezTo>
                    <a:cubicBezTo>
                      <a:pt x="111" y="41"/>
                      <a:pt x="114" y="3"/>
                      <a:pt x="114" y="3"/>
                    </a:cubicBezTo>
                    <a:cubicBezTo>
                      <a:pt x="114" y="2"/>
                      <a:pt x="10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6" name="Freeform 218"/>
              <p:cNvSpPr>
                <a:spLocks noEditPoints="1"/>
              </p:cNvSpPr>
              <p:nvPr/>
            </p:nvSpPr>
            <p:spPr bwMode="auto">
              <a:xfrm>
                <a:off x="1446" y="2971"/>
                <a:ext cx="30" cy="34"/>
              </a:xfrm>
              <a:custGeom>
                <a:avLst/>
                <a:gdLst>
                  <a:gd name="T0" fmla="*/ 11 w 21"/>
                  <a:gd name="T1" fmla="*/ 0 h 23"/>
                  <a:gd name="T2" fmla="*/ 0 w 21"/>
                  <a:gd name="T3" fmla="*/ 11 h 23"/>
                  <a:gd name="T4" fmla="*/ 11 w 21"/>
                  <a:gd name="T5" fmla="*/ 23 h 23"/>
                  <a:gd name="T6" fmla="*/ 21 w 21"/>
                  <a:gd name="T7" fmla="*/ 11 h 23"/>
                  <a:gd name="T8" fmla="*/ 11 w 21"/>
                  <a:gd name="T9" fmla="*/ 0 h 23"/>
                  <a:gd name="T10" fmla="*/ 11 w 21"/>
                  <a:gd name="T11" fmla="*/ 16 h 23"/>
                  <a:gd name="T12" fmla="*/ 7 w 21"/>
                  <a:gd name="T13" fmla="*/ 11 h 23"/>
                  <a:gd name="T14" fmla="*/ 11 w 21"/>
                  <a:gd name="T15" fmla="*/ 7 h 23"/>
                  <a:gd name="T16" fmla="*/ 15 w 21"/>
                  <a:gd name="T17" fmla="*/ 11 h 23"/>
                  <a:gd name="T18" fmla="*/ 11 w 21"/>
                  <a:gd name="T1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7" y="23"/>
                      <a:pt x="21" y="18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  <a:moveTo>
                      <a:pt x="11" y="16"/>
                    </a:moveTo>
                    <a:cubicBezTo>
                      <a:pt x="9" y="16"/>
                      <a:pt x="7" y="14"/>
                      <a:pt x="7" y="11"/>
                    </a:cubicBezTo>
                    <a:cubicBezTo>
                      <a:pt x="7" y="9"/>
                      <a:pt x="9" y="7"/>
                      <a:pt x="11" y="7"/>
                    </a:cubicBezTo>
                    <a:cubicBezTo>
                      <a:pt x="13" y="7"/>
                      <a:pt x="15" y="9"/>
                      <a:pt x="15" y="11"/>
                    </a:cubicBezTo>
                    <a:cubicBezTo>
                      <a:pt x="15" y="14"/>
                      <a:pt x="13" y="16"/>
                      <a:pt x="1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7" name="Freeform 219"/>
              <p:cNvSpPr>
                <a:spLocks noEditPoints="1"/>
              </p:cNvSpPr>
              <p:nvPr/>
            </p:nvSpPr>
            <p:spPr bwMode="auto">
              <a:xfrm>
                <a:off x="1606" y="2971"/>
                <a:ext cx="30" cy="34"/>
              </a:xfrm>
              <a:custGeom>
                <a:avLst/>
                <a:gdLst>
                  <a:gd name="T0" fmla="*/ 11 w 21"/>
                  <a:gd name="T1" fmla="*/ 0 h 23"/>
                  <a:gd name="T2" fmla="*/ 0 w 21"/>
                  <a:gd name="T3" fmla="*/ 11 h 23"/>
                  <a:gd name="T4" fmla="*/ 11 w 21"/>
                  <a:gd name="T5" fmla="*/ 23 h 23"/>
                  <a:gd name="T6" fmla="*/ 21 w 21"/>
                  <a:gd name="T7" fmla="*/ 11 h 23"/>
                  <a:gd name="T8" fmla="*/ 11 w 21"/>
                  <a:gd name="T9" fmla="*/ 0 h 23"/>
                  <a:gd name="T10" fmla="*/ 11 w 21"/>
                  <a:gd name="T11" fmla="*/ 16 h 23"/>
                  <a:gd name="T12" fmla="*/ 7 w 21"/>
                  <a:gd name="T13" fmla="*/ 11 h 23"/>
                  <a:gd name="T14" fmla="*/ 11 w 21"/>
                  <a:gd name="T15" fmla="*/ 7 h 23"/>
                  <a:gd name="T16" fmla="*/ 15 w 21"/>
                  <a:gd name="T17" fmla="*/ 11 h 23"/>
                  <a:gd name="T18" fmla="*/ 11 w 21"/>
                  <a:gd name="T1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7" y="23"/>
                      <a:pt x="21" y="18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  <a:moveTo>
                      <a:pt x="11" y="16"/>
                    </a:moveTo>
                    <a:cubicBezTo>
                      <a:pt x="9" y="16"/>
                      <a:pt x="7" y="14"/>
                      <a:pt x="7" y="11"/>
                    </a:cubicBezTo>
                    <a:cubicBezTo>
                      <a:pt x="7" y="9"/>
                      <a:pt x="9" y="7"/>
                      <a:pt x="11" y="7"/>
                    </a:cubicBezTo>
                    <a:cubicBezTo>
                      <a:pt x="13" y="7"/>
                      <a:pt x="15" y="9"/>
                      <a:pt x="15" y="11"/>
                    </a:cubicBezTo>
                    <a:cubicBezTo>
                      <a:pt x="15" y="14"/>
                      <a:pt x="13" y="16"/>
                      <a:pt x="1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8" name="Freeform 220"/>
              <p:cNvSpPr>
                <a:spLocks noEditPoints="1"/>
              </p:cNvSpPr>
              <p:nvPr/>
            </p:nvSpPr>
            <p:spPr bwMode="auto">
              <a:xfrm>
                <a:off x="2414" y="1395"/>
                <a:ext cx="134" cy="130"/>
              </a:xfrm>
              <a:custGeom>
                <a:avLst/>
                <a:gdLst>
                  <a:gd name="T0" fmla="*/ 90 w 92"/>
                  <a:gd name="T1" fmla="*/ 40 h 89"/>
                  <a:gd name="T2" fmla="*/ 65 w 92"/>
                  <a:gd name="T3" fmla="*/ 28 h 89"/>
                  <a:gd name="T4" fmla="*/ 56 w 92"/>
                  <a:gd name="T5" fmla="*/ 4 h 89"/>
                  <a:gd name="T6" fmla="*/ 4 w 92"/>
                  <a:gd name="T7" fmla="*/ 2 h 89"/>
                  <a:gd name="T8" fmla="*/ 4 w 92"/>
                  <a:gd name="T9" fmla="*/ 85 h 89"/>
                  <a:gd name="T10" fmla="*/ 34 w 92"/>
                  <a:gd name="T11" fmla="*/ 88 h 89"/>
                  <a:gd name="T12" fmla="*/ 47 w 92"/>
                  <a:gd name="T13" fmla="*/ 77 h 89"/>
                  <a:gd name="T14" fmla="*/ 59 w 92"/>
                  <a:gd name="T15" fmla="*/ 89 h 89"/>
                  <a:gd name="T16" fmla="*/ 89 w 92"/>
                  <a:gd name="T17" fmla="*/ 88 h 89"/>
                  <a:gd name="T18" fmla="*/ 90 w 92"/>
                  <a:gd name="T19" fmla="*/ 40 h 89"/>
                  <a:gd name="T20" fmla="*/ 31 w 92"/>
                  <a:gd name="T21" fmla="*/ 47 h 89"/>
                  <a:gd name="T22" fmla="*/ 25 w 92"/>
                  <a:gd name="T23" fmla="*/ 47 h 89"/>
                  <a:gd name="T24" fmla="*/ 23 w 92"/>
                  <a:gd name="T25" fmla="*/ 45 h 89"/>
                  <a:gd name="T26" fmla="*/ 25 w 92"/>
                  <a:gd name="T27" fmla="*/ 43 h 89"/>
                  <a:gd name="T28" fmla="*/ 31 w 92"/>
                  <a:gd name="T29" fmla="*/ 43 h 89"/>
                  <a:gd name="T30" fmla="*/ 33 w 92"/>
                  <a:gd name="T31" fmla="*/ 45 h 89"/>
                  <a:gd name="T32" fmla="*/ 31 w 92"/>
                  <a:gd name="T3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" h="89">
                    <a:moveTo>
                      <a:pt x="90" y="40"/>
                    </a:moveTo>
                    <a:cubicBezTo>
                      <a:pt x="89" y="35"/>
                      <a:pt x="65" y="33"/>
                      <a:pt x="65" y="28"/>
                    </a:cubicBezTo>
                    <a:cubicBezTo>
                      <a:pt x="65" y="23"/>
                      <a:pt x="56" y="4"/>
                      <a:pt x="56" y="4"/>
                    </a:cubicBezTo>
                    <a:cubicBezTo>
                      <a:pt x="55" y="0"/>
                      <a:pt x="4" y="2"/>
                      <a:pt x="4" y="2"/>
                    </a:cubicBezTo>
                    <a:cubicBezTo>
                      <a:pt x="4" y="2"/>
                      <a:pt x="0" y="82"/>
                      <a:pt x="4" y="85"/>
                    </a:cubicBezTo>
                    <a:cubicBezTo>
                      <a:pt x="6" y="87"/>
                      <a:pt x="19" y="88"/>
                      <a:pt x="34" y="88"/>
                    </a:cubicBezTo>
                    <a:cubicBezTo>
                      <a:pt x="35" y="82"/>
                      <a:pt x="40" y="77"/>
                      <a:pt x="47" y="77"/>
                    </a:cubicBezTo>
                    <a:cubicBezTo>
                      <a:pt x="53" y="77"/>
                      <a:pt x="58" y="82"/>
                      <a:pt x="59" y="89"/>
                    </a:cubicBezTo>
                    <a:cubicBezTo>
                      <a:pt x="75" y="89"/>
                      <a:pt x="88" y="89"/>
                      <a:pt x="89" y="88"/>
                    </a:cubicBezTo>
                    <a:cubicBezTo>
                      <a:pt x="92" y="85"/>
                      <a:pt x="91" y="45"/>
                      <a:pt x="90" y="40"/>
                    </a:cubicBezTo>
                    <a:close/>
                    <a:moveTo>
                      <a:pt x="31" y="47"/>
                    </a:moveTo>
                    <a:cubicBezTo>
                      <a:pt x="25" y="47"/>
                      <a:pt x="25" y="47"/>
                      <a:pt x="25" y="47"/>
                    </a:cubicBezTo>
                    <a:cubicBezTo>
                      <a:pt x="24" y="47"/>
                      <a:pt x="23" y="46"/>
                      <a:pt x="23" y="45"/>
                    </a:cubicBezTo>
                    <a:cubicBezTo>
                      <a:pt x="23" y="44"/>
                      <a:pt x="24" y="43"/>
                      <a:pt x="25" y="43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3" y="44"/>
                      <a:pt x="33" y="45"/>
                    </a:cubicBezTo>
                    <a:cubicBezTo>
                      <a:pt x="33" y="46"/>
                      <a:pt x="32" y="47"/>
                      <a:pt x="3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9" name="Freeform 221"/>
              <p:cNvSpPr/>
              <p:nvPr/>
            </p:nvSpPr>
            <p:spPr bwMode="auto">
              <a:xfrm>
                <a:off x="2243" y="1456"/>
                <a:ext cx="171" cy="67"/>
              </a:xfrm>
              <a:custGeom>
                <a:avLst/>
                <a:gdLst>
                  <a:gd name="T0" fmla="*/ 7 w 118"/>
                  <a:gd name="T1" fmla="*/ 2 h 46"/>
                  <a:gd name="T2" fmla="*/ 5 w 118"/>
                  <a:gd name="T3" fmla="*/ 45 h 46"/>
                  <a:gd name="T4" fmla="*/ 38 w 118"/>
                  <a:gd name="T5" fmla="*/ 46 h 46"/>
                  <a:gd name="T6" fmla="*/ 51 w 118"/>
                  <a:gd name="T7" fmla="*/ 35 h 46"/>
                  <a:gd name="T8" fmla="*/ 63 w 118"/>
                  <a:gd name="T9" fmla="*/ 46 h 46"/>
                  <a:gd name="T10" fmla="*/ 115 w 118"/>
                  <a:gd name="T11" fmla="*/ 45 h 46"/>
                  <a:gd name="T12" fmla="*/ 118 w 118"/>
                  <a:gd name="T13" fmla="*/ 3 h 46"/>
                  <a:gd name="T14" fmla="*/ 7 w 118"/>
                  <a:gd name="T15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46">
                    <a:moveTo>
                      <a:pt x="7" y="2"/>
                    </a:moveTo>
                    <a:cubicBezTo>
                      <a:pt x="4" y="3"/>
                      <a:pt x="0" y="43"/>
                      <a:pt x="5" y="45"/>
                    </a:cubicBezTo>
                    <a:cubicBezTo>
                      <a:pt x="6" y="46"/>
                      <a:pt x="21" y="46"/>
                      <a:pt x="38" y="46"/>
                    </a:cubicBezTo>
                    <a:cubicBezTo>
                      <a:pt x="39" y="40"/>
                      <a:pt x="45" y="35"/>
                      <a:pt x="51" y="35"/>
                    </a:cubicBezTo>
                    <a:cubicBezTo>
                      <a:pt x="57" y="35"/>
                      <a:pt x="62" y="40"/>
                      <a:pt x="63" y="46"/>
                    </a:cubicBezTo>
                    <a:cubicBezTo>
                      <a:pt x="90" y="46"/>
                      <a:pt x="115" y="46"/>
                      <a:pt x="115" y="45"/>
                    </a:cubicBezTo>
                    <a:cubicBezTo>
                      <a:pt x="115" y="43"/>
                      <a:pt x="118" y="3"/>
                      <a:pt x="118" y="3"/>
                    </a:cubicBezTo>
                    <a:cubicBezTo>
                      <a:pt x="118" y="2"/>
                      <a:pt x="11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0" name="Freeform 222"/>
              <p:cNvSpPr>
                <a:spLocks noEditPoints="1"/>
              </p:cNvSpPr>
              <p:nvPr/>
            </p:nvSpPr>
            <p:spPr bwMode="auto">
              <a:xfrm>
                <a:off x="2301" y="1511"/>
                <a:ext cx="32" cy="34"/>
              </a:xfrm>
              <a:custGeom>
                <a:avLst/>
                <a:gdLst>
                  <a:gd name="T0" fmla="*/ 11 w 22"/>
                  <a:gd name="T1" fmla="*/ 0 h 23"/>
                  <a:gd name="T2" fmla="*/ 0 w 22"/>
                  <a:gd name="T3" fmla="*/ 12 h 23"/>
                  <a:gd name="T4" fmla="*/ 11 w 22"/>
                  <a:gd name="T5" fmla="*/ 23 h 23"/>
                  <a:gd name="T6" fmla="*/ 22 w 22"/>
                  <a:gd name="T7" fmla="*/ 12 h 23"/>
                  <a:gd name="T8" fmla="*/ 11 w 22"/>
                  <a:gd name="T9" fmla="*/ 0 h 23"/>
                  <a:gd name="T10" fmla="*/ 11 w 22"/>
                  <a:gd name="T11" fmla="*/ 16 h 23"/>
                  <a:gd name="T12" fmla="*/ 7 w 22"/>
                  <a:gd name="T13" fmla="*/ 12 h 23"/>
                  <a:gd name="T14" fmla="*/ 11 w 22"/>
                  <a:gd name="T15" fmla="*/ 7 h 23"/>
                  <a:gd name="T16" fmla="*/ 15 w 22"/>
                  <a:gd name="T17" fmla="*/ 12 h 23"/>
                  <a:gd name="T18" fmla="*/ 11 w 22"/>
                  <a:gd name="T1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7" y="23"/>
                      <a:pt x="22" y="18"/>
                      <a:pt x="22" y="12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6"/>
                    </a:moveTo>
                    <a:cubicBezTo>
                      <a:pt x="9" y="16"/>
                      <a:pt x="7" y="14"/>
                      <a:pt x="7" y="12"/>
                    </a:cubicBezTo>
                    <a:cubicBezTo>
                      <a:pt x="7" y="9"/>
                      <a:pt x="9" y="7"/>
                      <a:pt x="11" y="7"/>
                    </a:cubicBezTo>
                    <a:cubicBezTo>
                      <a:pt x="13" y="7"/>
                      <a:pt x="15" y="9"/>
                      <a:pt x="15" y="12"/>
                    </a:cubicBezTo>
                    <a:cubicBezTo>
                      <a:pt x="15" y="14"/>
                      <a:pt x="13" y="16"/>
                      <a:pt x="1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1" name="Freeform 223"/>
              <p:cNvSpPr>
                <a:spLocks noEditPoints="1"/>
              </p:cNvSpPr>
              <p:nvPr/>
            </p:nvSpPr>
            <p:spPr bwMode="auto">
              <a:xfrm>
                <a:off x="2467" y="1511"/>
                <a:ext cx="32" cy="34"/>
              </a:xfrm>
              <a:custGeom>
                <a:avLst/>
                <a:gdLst>
                  <a:gd name="T0" fmla="*/ 11 w 22"/>
                  <a:gd name="T1" fmla="*/ 0 h 23"/>
                  <a:gd name="T2" fmla="*/ 0 w 22"/>
                  <a:gd name="T3" fmla="*/ 12 h 23"/>
                  <a:gd name="T4" fmla="*/ 11 w 22"/>
                  <a:gd name="T5" fmla="*/ 23 h 23"/>
                  <a:gd name="T6" fmla="*/ 22 w 22"/>
                  <a:gd name="T7" fmla="*/ 12 h 23"/>
                  <a:gd name="T8" fmla="*/ 11 w 22"/>
                  <a:gd name="T9" fmla="*/ 0 h 23"/>
                  <a:gd name="T10" fmla="*/ 11 w 22"/>
                  <a:gd name="T11" fmla="*/ 16 h 23"/>
                  <a:gd name="T12" fmla="*/ 7 w 22"/>
                  <a:gd name="T13" fmla="*/ 12 h 23"/>
                  <a:gd name="T14" fmla="*/ 11 w 22"/>
                  <a:gd name="T15" fmla="*/ 7 h 23"/>
                  <a:gd name="T16" fmla="*/ 15 w 22"/>
                  <a:gd name="T17" fmla="*/ 12 h 23"/>
                  <a:gd name="T18" fmla="*/ 11 w 22"/>
                  <a:gd name="T1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7" y="23"/>
                      <a:pt x="22" y="18"/>
                      <a:pt x="22" y="12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6"/>
                    </a:moveTo>
                    <a:cubicBezTo>
                      <a:pt x="8" y="16"/>
                      <a:pt x="7" y="14"/>
                      <a:pt x="7" y="12"/>
                    </a:cubicBezTo>
                    <a:cubicBezTo>
                      <a:pt x="7" y="9"/>
                      <a:pt x="8" y="7"/>
                      <a:pt x="11" y="7"/>
                    </a:cubicBezTo>
                    <a:cubicBezTo>
                      <a:pt x="13" y="7"/>
                      <a:pt x="15" y="9"/>
                      <a:pt x="15" y="12"/>
                    </a:cubicBezTo>
                    <a:cubicBezTo>
                      <a:pt x="15" y="14"/>
                      <a:pt x="13" y="16"/>
                      <a:pt x="1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2" name="Freeform 224"/>
              <p:cNvSpPr>
                <a:spLocks noEditPoints="1"/>
              </p:cNvSpPr>
              <p:nvPr/>
            </p:nvSpPr>
            <p:spPr bwMode="auto">
              <a:xfrm>
                <a:off x="1166" y="1660"/>
                <a:ext cx="57" cy="54"/>
              </a:xfrm>
              <a:custGeom>
                <a:avLst/>
                <a:gdLst>
                  <a:gd name="T0" fmla="*/ 38 w 39"/>
                  <a:gd name="T1" fmla="*/ 17 h 37"/>
                  <a:gd name="T2" fmla="*/ 28 w 39"/>
                  <a:gd name="T3" fmla="*/ 12 h 37"/>
                  <a:gd name="T4" fmla="*/ 24 w 39"/>
                  <a:gd name="T5" fmla="*/ 1 h 37"/>
                  <a:gd name="T6" fmla="*/ 2 w 39"/>
                  <a:gd name="T7" fmla="*/ 1 h 37"/>
                  <a:gd name="T8" fmla="*/ 2 w 39"/>
                  <a:gd name="T9" fmla="*/ 36 h 37"/>
                  <a:gd name="T10" fmla="*/ 15 w 39"/>
                  <a:gd name="T11" fmla="*/ 37 h 37"/>
                  <a:gd name="T12" fmla="*/ 20 w 39"/>
                  <a:gd name="T13" fmla="*/ 32 h 37"/>
                  <a:gd name="T14" fmla="*/ 25 w 39"/>
                  <a:gd name="T15" fmla="*/ 37 h 37"/>
                  <a:gd name="T16" fmla="*/ 38 w 39"/>
                  <a:gd name="T17" fmla="*/ 37 h 37"/>
                  <a:gd name="T18" fmla="*/ 38 w 39"/>
                  <a:gd name="T19" fmla="*/ 17 h 37"/>
                  <a:gd name="T20" fmla="*/ 13 w 39"/>
                  <a:gd name="T21" fmla="*/ 20 h 37"/>
                  <a:gd name="T22" fmla="*/ 11 w 39"/>
                  <a:gd name="T23" fmla="*/ 20 h 37"/>
                  <a:gd name="T24" fmla="*/ 10 w 39"/>
                  <a:gd name="T25" fmla="*/ 19 h 37"/>
                  <a:gd name="T26" fmla="*/ 11 w 39"/>
                  <a:gd name="T27" fmla="*/ 18 h 37"/>
                  <a:gd name="T28" fmla="*/ 13 w 39"/>
                  <a:gd name="T29" fmla="*/ 18 h 37"/>
                  <a:gd name="T30" fmla="*/ 14 w 39"/>
                  <a:gd name="T31" fmla="*/ 19 h 37"/>
                  <a:gd name="T32" fmla="*/ 13 w 39"/>
                  <a:gd name="T33" fmla="*/ 2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37">
                    <a:moveTo>
                      <a:pt x="38" y="17"/>
                    </a:moveTo>
                    <a:cubicBezTo>
                      <a:pt x="38" y="15"/>
                      <a:pt x="28" y="14"/>
                      <a:pt x="28" y="12"/>
                    </a:cubicBezTo>
                    <a:cubicBezTo>
                      <a:pt x="28" y="10"/>
                      <a:pt x="24" y="1"/>
                      <a:pt x="24" y="1"/>
                    </a:cubicBezTo>
                    <a:cubicBezTo>
                      <a:pt x="24" y="0"/>
                      <a:pt x="2" y="1"/>
                      <a:pt x="2" y="1"/>
                    </a:cubicBezTo>
                    <a:cubicBezTo>
                      <a:pt x="2" y="1"/>
                      <a:pt x="0" y="34"/>
                      <a:pt x="2" y="36"/>
                    </a:cubicBezTo>
                    <a:cubicBezTo>
                      <a:pt x="3" y="36"/>
                      <a:pt x="8" y="37"/>
                      <a:pt x="15" y="37"/>
                    </a:cubicBezTo>
                    <a:cubicBezTo>
                      <a:pt x="15" y="34"/>
                      <a:pt x="17" y="32"/>
                      <a:pt x="20" y="32"/>
                    </a:cubicBezTo>
                    <a:cubicBezTo>
                      <a:pt x="23" y="32"/>
                      <a:pt x="25" y="35"/>
                      <a:pt x="25" y="37"/>
                    </a:cubicBezTo>
                    <a:cubicBezTo>
                      <a:pt x="32" y="37"/>
                      <a:pt x="37" y="37"/>
                      <a:pt x="38" y="37"/>
                    </a:cubicBezTo>
                    <a:cubicBezTo>
                      <a:pt x="39" y="36"/>
                      <a:pt x="39" y="19"/>
                      <a:pt x="38" y="17"/>
                    </a:cubicBezTo>
                    <a:close/>
                    <a:moveTo>
                      <a:pt x="13" y="20"/>
                    </a:move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4" y="19"/>
                      <a:pt x="14" y="20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3" name="Freeform 225"/>
              <p:cNvSpPr/>
              <p:nvPr/>
            </p:nvSpPr>
            <p:spPr bwMode="auto">
              <a:xfrm>
                <a:off x="1095" y="1686"/>
                <a:ext cx="71" cy="28"/>
              </a:xfrm>
              <a:custGeom>
                <a:avLst/>
                <a:gdLst>
                  <a:gd name="T0" fmla="*/ 3 w 49"/>
                  <a:gd name="T1" fmla="*/ 0 h 19"/>
                  <a:gd name="T2" fmla="*/ 2 w 49"/>
                  <a:gd name="T3" fmla="*/ 19 h 19"/>
                  <a:gd name="T4" fmla="*/ 16 w 49"/>
                  <a:gd name="T5" fmla="*/ 19 h 19"/>
                  <a:gd name="T6" fmla="*/ 21 w 49"/>
                  <a:gd name="T7" fmla="*/ 14 h 19"/>
                  <a:gd name="T8" fmla="*/ 26 w 49"/>
                  <a:gd name="T9" fmla="*/ 19 h 19"/>
                  <a:gd name="T10" fmla="*/ 48 w 49"/>
                  <a:gd name="T11" fmla="*/ 19 h 19"/>
                  <a:gd name="T12" fmla="*/ 49 w 49"/>
                  <a:gd name="T13" fmla="*/ 1 h 19"/>
                  <a:gd name="T14" fmla="*/ 3 w 49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9">
                    <a:moveTo>
                      <a:pt x="3" y="0"/>
                    </a:moveTo>
                    <a:cubicBezTo>
                      <a:pt x="1" y="1"/>
                      <a:pt x="0" y="18"/>
                      <a:pt x="2" y="19"/>
                    </a:cubicBezTo>
                    <a:cubicBezTo>
                      <a:pt x="2" y="19"/>
                      <a:pt x="8" y="19"/>
                      <a:pt x="16" y="19"/>
                    </a:cubicBezTo>
                    <a:cubicBezTo>
                      <a:pt x="16" y="16"/>
                      <a:pt x="18" y="14"/>
                      <a:pt x="21" y="14"/>
                    </a:cubicBezTo>
                    <a:cubicBezTo>
                      <a:pt x="24" y="14"/>
                      <a:pt x="26" y="16"/>
                      <a:pt x="26" y="19"/>
                    </a:cubicBezTo>
                    <a:cubicBezTo>
                      <a:pt x="37" y="19"/>
                      <a:pt x="48" y="19"/>
                      <a:pt x="48" y="19"/>
                    </a:cubicBezTo>
                    <a:cubicBezTo>
                      <a:pt x="48" y="18"/>
                      <a:pt x="49" y="1"/>
                      <a:pt x="49" y="1"/>
                    </a:cubicBezTo>
                    <a:cubicBezTo>
                      <a:pt x="49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4" name="Freeform 226"/>
              <p:cNvSpPr>
                <a:spLocks noEditPoints="1"/>
              </p:cNvSpPr>
              <p:nvPr/>
            </p:nvSpPr>
            <p:spPr bwMode="auto">
              <a:xfrm>
                <a:off x="1118" y="1709"/>
                <a:ext cx="15" cy="13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5 w 10"/>
                  <a:gd name="T5" fmla="*/ 9 h 9"/>
                  <a:gd name="T6" fmla="*/ 10 w 10"/>
                  <a:gd name="T7" fmla="*/ 5 h 9"/>
                  <a:gd name="T8" fmla="*/ 5 w 10"/>
                  <a:gd name="T9" fmla="*/ 0 h 9"/>
                  <a:gd name="T10" fmla="*/ 5 w 10"/>
                  <a:gd name="T11" fmla="*/ 6 h 9"/>
                  <a:gd name="T12" fmla="*/ 3 w 10"/>
                  <a:gd name="T13" fmla="*/ 5 h 9"/>
                  <a:gd name="T14" fmla="*/ 5 w 10"/>
                  <a:gd name="T15" fmla="*/ 3 h 9"/>
                  <a:gd name="T16" fmla="*/ 7 w 10"/>
                  <a:gd name="T17" fmla="*/ 5 h 9"/>
                  <a:gd name="T18" fmla="*/ 5 w 10"/>
                  <a:gd name="T1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8" y="9"/>
                      <a:pt x="10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lose/>
                    <a:moveTo>
                      <a:pt x="5" y="6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5"/>
                    </a:cubicBezTo>
                    <a:cubicBezTo>
                      <a:pt x="7" y="6"/>
                      <a:pt x="6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5" name="Freeform 227"/>
              <p:cNvSpPr>
                <a:spLocks noEditPoints="1"/>
              </p:cNvSpPr>
              <p:nvPr/>
            </p:nvSpPr>
            <p:spPr bwMode="auto">
              <a:xfrm>
                <a:off x="1188" y="1709"/>
                <a:ext cx="15" cy="13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5 w 10"/>
                  <a:gd name="T5" fmla="*/ 9 h 9"/>
                  <a:gd name="T6" fmla="*/ 10 w 10"/>
                  <a:gd name="T7" fmla="*/ 5 h 9"/>
                  <a:gd name="T8" fmla="*/ 5 w 10"/>
                  <a:gd name="T9" fmla="*/ 0 h 9"/>
                  <a:gd name="T10" fmla="*/ 5 w 10"/>
                  <a:gd name="T11" fmla="*/ 6 h 9"/>
                  <a:gd name="T12" fmla="*/ 3 w 10"/>
                  <a:gd name="T13" fmla="*/ 5 h 9"/>
                  <a:gd name="T14" fmla="*/ 5 w 10"/>
                  <a:gd name="T15" fmla="*/ 3 h 9"/>
                  <a:gd name="T16" fmla="*/ 7 w 10"/>
                  <a:gd name="T17" fmla="*/ 5 h 9"/>
                  <a:gd name="T18" fmla="*/ 5 w 10"/>
                  <a:gd name="T1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8" y="9"/>
                      <a:pt x="10" y="7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lose/>
                    <a:moveTo>
                      <a:pt x="5" y="6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5"/>
                    </a:cubicBezTo>
                    <a:cubicBezTo>
                      <a:pt x="7" y="6"/>
                      <a:pt x="6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6" name="Freeform 228"/>
              <p:cNvSpPr>
                <a:spLocks noEditPoints="1"/>
              </p:cNvSpPr>
              <p:nvPr/>
            </p:nvSpPr>
            <p:spPr bwMode="auto">
              <a:xfrm>
                <a:off x="1961" y="2001"/>
                <a:ext cx="62" cy="60"/>
              </a:xfrm>
              <a:custGeom>
                <a:avLst/>
                <a:gdLst>
                  <a:gd name="T0" fmla="*/ 42 w 43"/>
                  <a:gd name="T1" fmla="*/ 19 h 41"/>
                  <a:gd name="T2" fmla="*/ 30 w 43"/>
                  <a:gd name="T3" fmla="*/ 13 h 41"/>
                  <a:gd name="T4" fmla="*/ 26 w 43"/>
                  <a:gd name="T5" fmla="*/ 1 h 41"/>
                  <a:gd name="T6" fmla="*/ 2 w 43"/>
                  <a:gd name="T7" fmla="*/ 1 h 41"/>
                  <a:gd name="T8" fmla="*/ 2 w 43"/>
                  <a:gd name="T9" fmla="*/ 39 h 41"/>
                  <a:gd name="T10" fmla="*/ 16 w 43"/>
                  <a:gd name="T11" fmla="*/ 41 h 41"/>
                  <a:gd name="T12" fmla="*/ 22 w 43"/>
                  <a:gd name="T13" fmla="*/ 36 h 41"/>
                  <a:gd name="T14" fmla="*/ 28 w 43"/>
                  <a:gd name="T15" fmla="*/ 41 h 41"/>
                  <a:gd name="T16" fmla="*/ 41 w 43"/>
                  <a:gd name="T17" fmla="*/ 41 h 41"/>
                  <a:gd name="T18" fmla="*/ 42 w 43"/>
                  <a:gd name="T19" fmla="*/ 19 h 41"/>
                  <a:gd name="T20" fmla="*/ 15 w 43"/>
                  <a:gd name="T21" fmla="*/ 22 h 41"/>
                  <a:gd name="T22" fmla="*/ 12 w 43"/>
                  <a:gd name="T23" fmla="*/ 22 h 41"/>
                  <a:gd name="T24" fmla="*/ 11 w 43"/>
                  <a:gd name="T25" fmla="*/ 21 h 41"/>
                  <a:gd name="T26" fmla="*/ 12 w 43"/>
                  <a:gd name="T27" fmla="*/ 20 h 41"/>
                  <a:gd name="T28" fmla="*/ 15 w 43"/>
                  <a:gd name="T29" fmla="*/ 20 h 41"/>
                  <a:gd name="T30" fmla="*/ 16 w 43"/>
                  <a:gd name="T31" fmla="*/ 21 h 41"/>
                  <a:gd name="T32" fmla="*/ 15 w 43"/>
                  <a:gd name="T33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1">
                    <a:moveTo>
                      <a:pt x="42" y="19"/>
                    </a:moveTo>
                    <a:cubicBezTo>
                      <a:pt x="41" y="16"/>
                      <a:pt x="30" y="15"/>
                      <a:pt x="30" y="13"/>
                    </a:cubicBezTo>
                    <a:cubicBezTo>
                      <a:pt x="30" y="11"/>
                      <a:pt x="26" y="1"/>
                      <a:pt x="26" y="1"/>
                    </a:cubicBezTo>
                    <a:cubicBezTo>
                      <a:pt x="26" y="0"/>
                      <a:pt x="2" y="1"/>
                      <a:pt x="2" y="1"/>
                    </a:cubicBezTo>
                    <a:cubicBezTo>
                      <a:pt x="2" y="1"/>
                      <a:pt x="0" y="38"/>
                      <a:pt x="2" y="39"/>
                    </a:cubicBezTo>
                    <a:cubicBezTo>
                      <a:pt x="3" y="40"/>
                      <a:pt x="9" y="41"/>
                      <a:pt x="16" y="41"/>
                    </a:cubicBezTo>
                    <a:cubicBezTo>
                      <a:pt x="16" y="38"/>
                      <a:pt x="19" y="36"/>
                      <a:pt x="22" y="36"/>
                    </a:cubicBezTo>
                    <a:cubicBezTo>
                      <a:pt x="25" y="36"/>
                      <a:pt x="27" y="38"/>
                      <a:pt x="28" y="41"/>
                    </a:cubicBezTo>
                    <a:cubicBezTo>
                      <a:pt x="35" y="41"/>
                      <a:pt x="41" y="41"/>
                      <a:pt x="41" y="41"/>
                    </a:cubicBezTo>
                    <a:cubicBezTo>
                      <a:pt x="43" y="40"/>
                      <a:pt x="42" y="21"/>
                      <a:pt x="42" y="19"/>
                    </a:cubicBezTo>
                    <a:close/>
                    <a:moveTo>
                      <a:pt x="15" y="2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6" y="20"/>
                      <a:pt x="16" y="21"/>
                    </a:cubicBezTo>
                    <a:cubicBezTo>
                      <a:pt x="16" y="21"/>
                      <a:pt x="15" y="22"/>
                      <a:pt x="1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7" name="Freeform 229"/>
              <p:cNvSpPr/>
              <p:nvPr/>
            </p:nvSpPr>
            <p:spPr bwMode="auto">
              <a:xfrm>
                <a:off x="1881" y="2029"/>
                <a:ext cx="80" cy="32"/>
              </a:xfrm>
              <a:custGeom>
                <a:avLst/>
                <a:gdLst>
                  <a:gd name="T0" fmla="*/ 3 w 55"/>
                  <a:gd name="T1" fmla="*/ 1 h 22"/>
                  <a:gd name="T2" fmla="*/ 2 w 55"/>
                  <a:gd name="T3" fmla="*/ 21 h 22"/>
                  <a:gd name="T4" fmla="*/ 18 w 55"/>
                  <a:gd name="T5" fmla="*/ 22 h 22"/>
                  <a:gd name="T6" fmla="*/ 24 w 55"/>
                  <a:gd name="T7" fmla="*/ 17 h 22"/>
                  <a:gd name="T8" fmla="*/ 30 w 55"/>
                  <a:gd name="T9" fmla="*/ 22 h 22"/>
                  <a:gd name="T10" fmla="*/ 54 w 55"/>
                  <a:gd name="T11" fmla="*/ 21 h 22"/>
                  <a:gd name="T12" fmla="*/ 55 w 55"/>
                  <a:gd name="T13" fmla="*/ 2 h 22"/>
                  <a:gd name="T14" fmla="*/ 3 w 55"/>
                  <a:gd name="T15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2">
                    <a:moveTo>
                      <a:pt x="3" y="1"/>
                    </a:moveTo>
                    <a:cubicBezTo>
                      <a:pt x="2" y="2"/>
                      <a:pt x="0" y="20"/>
                      <a:pt x="2" y="21"/>
                    </a:cubicBezTo>
                    <a:cubicBezTo>
                      <a:pt x="3" y="22"/>
                      <a:pt x="10" y="22"/>
                      <a:pt x="18" y="22"/>
                    </a:cubicBezTo>
                    <a:cubicBezTo>
                      <a:pt x="19" y="19"/>
                      <a:pt x="21" y="17"/>
                      <a:pt x="24" y="17"/>
                    </a:cubicBezTo>
                    <a:cubicBezTo>
                      <a:pt x="27" y="17"/>
                      <a:pt x="29" y="19"/>
                      <a:pt x="30" y="22"/>
                    </a:cubicBezTo>
                    <a:cubicBezTo>
                      <a:pt x="42" y="22"/>
                      <a:pt x="54" y="22"/>
                      <a:pt x="54" y="21"/>
                    </a:cubicBezTo>
                    <a:cubicBezTo>
                      <a:pt x="54" y="21"/>
                      <a:pt x="55" y="2"/>
                      <a:pt x="55" y="2"/>
                    </a:cubicBezTo>
                    <a:cubicBezTo>
                      <a:pt x="55" y="1"/>
                      <a:pt x="5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8" name="Freeform 230"/>
              <p:cNvSpPr>
                <a:spLocks noEditPoints="1"/>
              </p:cNvSpPr>
              <p:nvPr/>
            </p:nvSpPr>
            <p:spPr bwMode="auto">
              <a:xfrm>
                <a:off x="1908" y="2055"/>
                <a:ext cx="15" cy="16"/>
              </a:xfrm>
              <a:custGeom>
                <a:avLst/>
                <a:gdLst>
                  <a:gd name="T0" fmla="*/ 5 w 10"/>
                  <a:gd name="T1" fmla="*/ 0 h 11"/>
                  <a:gd name="T2" fmla="*/ 0 w 10"/>
                  <a:gd name="T3" fmla="*/ 6 h 11"/>
                  <a:gd name="T4" fmla="*/ 5 w 10"/>
                  <a:gd name="T5" fmla="*/ 11 h 11"/>
                  <a:gd name="T6" fmla="*/ 10 w 10"/>
                  <a:gd name="T7" fmla="*/ 6 h 11"/>
                  <a:gd name="T8" fmla="*/ 5 w 10"/>
                  <a:gd name="T9" fmla="*/ 0 h 11"/>
                  <a:gd name="T10" fmla="*/ 5 w 10"/>
                  <a:gd name="T11" fmla="*/ 8 h 11"/>
                  <a:gd name="T12" fmla="*/ 3 w 10"/>
                  <a:gd name="T13" fmla="*/ 6 h 11"/>
                  <a:gd name="T14" fmla="*/ 5 w 10"/>
                  <a:gd name="T15" fmla="*/ 4 h 11"/>
                  <a:gd name="T16" fmla="*/ 7 w 10"/>
                  <a:gd name="T17" fmla="*/ 6 h 11"/>
                  <a:gd name="T18" fmla="*/ 5 w 10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1">
                    <a:moveTo>
                      <a:pt x="5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8"/>
                      <a:pt x="2" y="11"/>
                      <a:pt x="5" y="11"/>
                    </a:cubicBezTo>
                    <a:cubicBezTo>
                      <a:pt x="8" y="11"/>
                      <a:pt x="10" y="8"/>
                      <a:pt x="10" y="6"/>
                    </a:cubicBezTo>
                    <a:cubicBezTo>
                      <a:pt x="10" y="3"/>
                      <a:pt x="8" y="0"/>
                      <a:pt x="5" y="0"/>
                    </a:cubicBezTo>
                    <a:close/>
                    <a:moveTo>
                      <a:pt x="5" y="8"/>
                    </a:moveTo>
                    <a:cubicBezTo>
                      <a:pt x="4" y="8"/>
                      <a:pt x="3" y="7"/>
                      <a:pt x="3" y="6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4"/>
                      <a:pt x="7" y="4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9" name="Freeform 231"/>
              <p:cNvSpPr>
                <a:spLocks noEditPoints="1"/>
              </p:cNvSpPr>
              <p:nvPr/>
            </p:nvSpPr>
            <p:spPr bwMode="auto">
              <a:xfrm>
                <a:off x="1985" y="2055"/>
                <a:ext cx="15" cy="16"/>
              </a:xfrm>
              <a:custGeom>
                <a:avLst/>
                <a:gdLst>
                  <a:gd name="T0" fmla="*/ 5 w 10"/>
                  <a:gd name="T1" fmla="*/ 0 h 11"/>
                  <a:gd name="T2" fmla="*/ 0 w 10"/>
                  <a:gd name="T3" fmla="*/ 6 h 11"/>
                  <a:gd name="T4" fmla="*/ 5 w 10"/>
                  <a:gd name="T5" fmla="*/ 11 h 11"/>
                  <a:gd name="T6" fmla="*/ 10 w 10"/>
                  <a:gd name="T7" fmla="*/ 6 h 11"/>
                  <a:gd name="T8" fmla="*/ 5 w 10"/>
                  <a:gd name="T9" fmla="*/ 0 h 11"/>
                  <a:gd name="T10" fmla="*/ 5 w 10"/>
                  <a:gd name="T11" fmla="*/ 8 h 11"/>
                  <a:gd name="T12" fmla="*/ 3 w 10"/>
                  <a:gd name="T13" fmla="*/ 6 h 11"/>
                  <a:gd name="T14" fmla="*/ 5 w 10"/>
                  <a:gd name="T15" fmla="*/ 4 h 11"/>
                  <a:gd name="T16" fmla="*/ 7 w 10"/>
                  <a:gd name="T17" fmla="*/ 6 h 11"/>
                  <a:gd name="T18" fmla="*/ 5 w 10"/>
                  <a:gd name="T1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1">
                    <a:moveTo>
                      <a:pt x="5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8"/>
                      <a:pt x="2" y="11"/>
                      <a:pt x="5" y="11"/>
                    </a:cubicBezTo>
                    <a:cubicBezTo>
                      <a:pt x="8" y="11"/>
                      <a:pt x="10" y="8"/>
                      <a:pt x="10" y="6"/>
                    </a:cubicBezTo>
                    <a:cubicBezTo>
                      <a:pt x="10" y="3"/>
                      <a:pt x="8" y="0"/>
                      <a:pt x="5" y="0"/>
                    </a:cubicBezTo>
                    <a:close/>
                    <a:moveTo>
                      <a:pt x="5" y="8"/>
                    </a:moveTo>
                    <a:cubicBezTo>
                      <a:pt x="4" y="8"/>
                      <a:pt x="3" y="7"/>
                      <a:pt x="3" y="6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4"/>
                      <a:pt x="7" y="4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0" name="Rectangle 232"/>
              <p:cNvSpPr>
                <a:spLocks noChangeArrowheads="1"/>
              </p:cNvSpPr>
              <p:nvPr/>
            </p:nvSpPr>
            <p:spPr bwMode="auto">
              <a:xfrm>
                <a:off x="1366" y="2537"/>
                <a:ext cx="226" cy="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1" name="Rectangle 233"/>
              <p:cNvSpPr>
                <a:spLocks noChangeArrowheads="1"/>
              </p:cNvSpPr>
              <p:nvPr/>
            </p:nvSpPr>
            <p:spPr bwMode="auto">
              <a:xfrm>
                <a:off x="1383" y="2464"/>
                <a:ext cx="20" cy="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2" name="Rectangle 234"/>
              <p:cNvSpPr>
                <a:spLocks noChangeArrowheads="1"/>
              </p:cNvSpPr>
              <p:nvPr/>
            </p:nvSpPr>
            <p:spPr bwMode="auto">
              <a:xfrm>
                <a:off x="1415" y="2464"/>
                <a:ext cx="20" cy="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3" name="Rectangle 235"/>
              <p:cNvSpPr>
                <a:spLocks noChangeArrowheads="1"/>
              </p:cNvSpPr>
              <p:nvPr/>
            </p:nvSpPr>
            <p:spPr bwMode="auto">
              <a:xfrm>
                <a:off x="1459" y="2502"/>
                <a:ext cx="20" cy="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4" name="Rectangle 236"/>
              <p:cNvSpPr>
                <a:spLocks noChangeArrowheads="1"/>
              </p:cNvSpPr>
              <p:nvPr/>
            </p:nvSpPr>
            <p:spPr bwMode="auto">
              <a:xfrm>
                <a:off x="1491" y="2521"/>
                <a:ext cx="20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5" name="Rectangle 237"/>
              <p:cNvSpPr>
                <a:spLocks noChangeArrowheads="1"/>
              </p:cNvSpPr>
              <p:nvPr/>
            </p:nvSpPr>
            <p:spPr bwMode="auto">
              <a:xfrm>
                <a:off x="1892" y="1612"/>
                <a:ext cx="182" cy="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6" name="Rectangle 238"/>
              <p:cNvSpPr>
                <a:spLocks noChangeArrowheads="1"/>
              </p:cNvSpPr>
              <p:nvPr/>
            </p:nvSpPr>
            <p:spPr bwMode="auto">
              <a:xfrm>
                <a:off x="1905" y="1554"/>
                <a:ext cx="16" cy="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7" name="Rectangle 239"/>
              <p:cNvSpPr>
                <a:spLocks noChangeArrowheads="1"/>
              </p:cNvSpPr>
              <p:nvPr/>
            </p:nvSpPr>
            <p:spPr bwMode="auto">
              <a:xfrm>
                <a:off x="1931" y="1554"/>
                <a:ext cx="18" cy="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8" name="Rectangle 240"/>
              <p:cNvSpPr>
                <a:spLocks noChangeArrowheads="1"/>
              </p:cNvSpPr>
              <p:nvPr/>
            </p:nvSpPr>
            <p:spPr bwMode="auto">
              <a:xfrm>
                <a:off x="1966" y="1583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9" name="Rectangle 241"/>
              <p:cNvSpPr>
                <a:spLocks noChangeArrowheads="1"/>
              </p:cNvSpPr>
              <p:nvPr/>
            </p:nvSpPr>
            <p:spPr bwMode="auto">
              <a:xfrm>
                <a:off x="1990" y="1599"/>
                <a:ext cx="16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0" name="Rectangle 242"/>
              <p:cNvSpPr>
                <a:spLocks noChangeArrowheads="1"/>
              </p:cNvSpPr>
              <p:nvPr/>
            </p:nvSpPr>
            <p:spPr bwMode="auto">
              <a:xfrm>
                <a:off x="2011" y="1583"/>
                <a:ext cx="18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1" name="Rectangle 243"/>
              <p:cNvSpPr>
                <a:spLocks noChangeArrowheads="1"/>
              </p:cNvSpPr>
              <p:nvPr/>
            </p:nvSpPr>
            <p:spPr bwMode="auto">
              <a:xfrm>
                <a:off x="2035" y="1599"/>
                <a:ext cx="16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2" name="Rectangle 244"/>
              <p:cNvSpPr>
                <a:spLocks noChangeArrowheads="1"/>
              </p:cNvSpPr>
              <p:nvPr/>
            </p:nvSpPr>
            <p:spPr bwMode="auto">
              <a:xfrm>
                <a:off x="2074" y="1343"/>
                <a:ext cx="86" cy="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3" name="Rectangle 245"/>
              <p:cNvSpPr>
                <a:spLocks noChangeArrowheads="1"/>
              </p:cNvSpPr>
              <p:nvPr/>
            </p:nvSpPr>
            <p:spPr bwMode="auto">
              <a:xfrm>
                <a:off x="2081" y="1315"/>
                <a:ext cx="8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4" name="Rectangle 246"/>
              <p:cNvSpPr>
                <a:spLocks noChangeArrowheads="1"/>
              </p:cNvSpPr>
              <p:nvPr/>
            </p:nvSpPr>
            <p:spPr bwMode="auto">
              <a:xfrm>
                <a:off x="2093" y="1315"/>
                <a:ext cx="9" cy="2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5" name="Rectangle 247"/>
              <p:cNvSpPr>
                <a:spLocks noChangeArrowheads="1"/>
              </p:cNvSpPr>
              <p:nvPr/>
            </p:nvSpPr>
            <p:spPr bwMode="auto">
              <a:xfrm>
                <a:off x="2109" y="1330"/>
                <a:ext cx="9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6" name="Rectangle 248"/>
              <p:cNvSpPr>
                <a:spLocks noChangeArrowheads="1"/>
              </p:cNvSpPr>
              <p:nvPr/>
            </p:nvSpPr>
            <p:spPr bwMode="auto">
              <a:xfrm>
                <a:off x="2121" y="1335"/>
                <a:ext cx="7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7" name="Rectangle 249"/>
              <p:cNvSpPr>
                <a:spLocks noChangeArrowheads="1"/>
              </p:cNvSpPr>
              <p:nvPr/>
            </p:nvSpPr>
            <p:spPr bwMode="auto">
              <a:xfrm>
                <a:off x="2131" y="1330"/>
                <a:ext cx="7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8" name="Rectangle 250"/>
              <p:cNvSpPr>
                <a:spLocks noChangeArrowheads="1"/>
              </p:cNvSpPr>
              <p:nvPr/>
            </p:nvSpPr>
            <p:spPr bwMode="auto">
              <a:xfrm>
                <a:off x="2141" y="1335"/>
                <a:ext cx="7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9" name="Rectangle 251"/>
              <p:cNvSpPr>
                <a:spLocks noChangeArrowheads="1"/>
              </p:cNvSpPr>
              <p:nvPr/>
            </p:nvSpPr>
            <p:spPr bwMode="auto">
              <a:xfrm>
                <a:off x="2333" y="1964"/>
                <a:ext cx="209" cy="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0" name="Rectangle 252"/>
              <p:cNvSpPr>
                <a:spLocks noChangeArrowheads="1"/>
              </p:cNvSpPr>
              <p:nvPr/>
            </p:nvSpPr>
            <p:spPr bwMode="auto">
              <a:xfrm>
                <a:off x="2349" y="1897"/>
                <a:ext cx="19" cy="7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1" name="Rectangle 253"/>
              <p:cNvSpPr>
                <a:spLocks noChangeArrowheads="1"/>
              </p:cNvSpPr>
              <p:nvPr/>
            </p:nvSpPr>
            <p:spPr bwMode="auto">
              <a:xfrm>
                <a:off x="2378" y="1897"/>
                <a:ext cx="20" cy="7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2" name="Rectangle 254"/>
              <p:cNvSpPr>
                <a:spLocks noChangeArrowheads="1"/>
              </p:cNvSpPr>
              <p:nvPr/>
            </p:nvSpPr>
            <p:spPr bwMode="auto">
              <a:xfrm>
                <a:off x="2419" y="1932"/>
                <a:ext cx="19" cy="3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3" name="Rectangle 255"/>
              <p:cNvSpPr>
                <a:spLocks noChangeArrowheads="1"/>
              </p:cNvSpPr>
              <p:nvPr/>
            </p:nvSpPr>
            <p:spPr bwMode="auto">
              <a:xfrm>
                <a:off x="2445" y="1949"/>
                <a:ext cx="19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4" name="Rectangle 256"/>
              <p:cNvSpPr>
                <a:spLocks noChangeArrowheads="1"/>
              </p:cNvSpPr>
              <p:nvPr/>
            </p:nvSpPr>
            <p:spPr bwMode="auto">
              <a:xfrm>
                <a:off x="2471" y="1932"/>
                <a:ext cx="19" cy="3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5" name="Rectangle 257"/>
              <p:cNvSpPr>
                <a:spLocks noChangeArrowheads="1"/>
              </p:cNvSpPr>
              <p:nvPr/>
            </p:nvSpPr>
            <p:spPr bwMode="auto">
              <a:xfrm>
                <a:off x="2497" y="1949"/>
                <a:ext cx="19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6" name="Freeform 258"/>
              <p:cNvSpPr/>
              <p:nvPr/>
            </p:nvSpPr>
            <p:spPr bwMode="auto">
              <a:xfrm>
                <a:off x="2144" y="684"/>
                <a:ext cx="96" cy="83"/>
              </a:xfrm>
              <a:custGeom>
                <a:avLst/>
                <a:gdLst>
                  <a:gd name="T0" fmla="*/ 0 w 96"/>
                  <a:gd name="T1" fmla="*/ 83 h 83"/>
                  <a:gd name="T2" fmla="*/ 48 w 96"/>
                  <a:gd name="T3" fmla="*/ 0 h 83"/>
                  <a:gd name="T4" fmla="*/ 96 w 96"/>
                  <a:gd name="T5" fmla="*/ 83 h 83"/>
                  <a:gd name="T6" fmla="*/ 0 w 96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3">
                    <a:moveTo>
                      <a:pt x="0" y="83"/>
                    </a:moveTo>
                    <a:lnTo>
                      <a:pt x="48" y="0"/>
                    </a:lnTo>
                    <a:lnTo>
                      <a:pt x="96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7" name="Freeform 259"/>
              <p:cNvSpPr/>
              <p:nvPr/>
            </p:nvSpPr>
            <p:spPr bwMode="auto">
              <a:xfrm>
                <a:off x="2144" y="783"/>
                <a:ext cx="96" cy="83"/>
              </a:xfrm>
              <a:custGeom>
                <a:avLst/>
                <a:gdLst>
                  <a:gd name="T0" fmla="*/ 0 w 96"/>
                  <a:gd name="T1" fmla="*/ 0 h 83"/>
                  <a:gd name="T2" fmla="*/ 48 w 96"/>
                  <a:gd name="T3" fmla="*/ 83 h 83"/>
                  <a:gd name="T4" fmla="*/ 96 w 96"/>
                  <a:gd name="T5" fmla="*/ 0 h 83"/>
                  <a:gd name="T6" fmla="*/ 0 w 9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3">
                    <a:moveTo>
                      <a:pt x="0" y="0"/>
                    </a:moveTo>
                    <a:lnTo>
                      <a:pt x="48" y="83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8" name="Freeform 260"/>
              <p:cNvSpPr>
                <a:spLocks noEditPoints="1"/>
              </p:cNvSpPr>
              <p:nvPr/>
            </p:nvSpPr>
            <p:spPr bwMode="auto">
              <a:xfrm>
                <a:off x="1725" y="1744"/>
                <a:ext cx="89" cy="87"/>
              </a:xfrm>
              <a:custGeom>
                <a:avLst/>
                <a:gdLst>
                  <a:gd name="T0" fmla="*/ 30 w 61"/>
                  <a:gd name="T1" fmla="*/ 0 h 60"/>
                  <a:gd name="T2" fmla="*/ 0 w 61"/>
                  <a:gd name="T3" fmla="*/ 30 h 60"/>
                  <a:gd name="T4" fmla="*/ 30 w 61"/>
                  <a:gd name="T5" fmla="*/ 60 h 60"/>
                  <a:gd name="T6" fmla="*/ 61 w 61"/>
                  <a:gd name="T7" fmla="*/ 30 h 60"/>
                  <a:gd name="T8" fmla="*/ 30 w 61"/>
                  <a:gd name="T9" fmla="*/ 0 h 60"/>
                  <a:gd name="T10" fmla="*/ 30 w 61"/>
                  <a:gd name="T11" fmla="*/ 51 h 60"/>
                  <a:gd name="T12" fmla="*/ 10 w 61"/>
                  <a:gd name="T13" fmla="*/ 30 h 60"/>
                  <a:gd name="T14" fmla="*/ 30 w 61"/>
                  <a:gd name="T15" fmla="*/ 9 h 60"/>
                  <a:gd name="T16" fmla="*/ 51 w 61"/>
                  <a:gd name="T17" fmla="*/ 30 h 60"/>
                  <a:gd name="T18" fmla="*/ 30 w 61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9" y="51"/>
                      <a:pt x="10" y="42"/>
                      <a:pt x="10" y="30"/>
                    </a:cubicBezTo>
                    <a:cubicBezTo>
                      <a:pt x="10" y="19"/>
                      <a:pt x="19" y="9"/>
                      <a:pt x="30" y="9"/>
                    </a:cubicBezTo>
                    <a:cubicBezTo>
                      <a:pt x="42" y="9"/>
                      <a:pt x="51" y="19"/>
                      <a:pt x="51" y="30"/>
                    </a:cubicBezTo>
                    <a:cubicBezTo>
                      <a:pt x="51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9" name="Rectangle 261"/>
              <p:cNvSpPr>
                <a:spLocks noChangeArrowheads="1"/>
              </p:cNvSpPr>
              <p:nvPr/>
            </p:nvSpPr>
            <p:spPr bwMode="auto">
              <a:xfrm>
                <a:off x="1760" y="1826"/>
                <a:ext cx="19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0" name="Rectangle 262"/>
              <p:cNvSpPr>
                <a:spLocks noChangeArrowheads="1"/>
              </p:cNvSpPr>
              <p:nvPr/>
            </p:nvSpPr>
            <p:spPr bwMode="auto">
              <a:xfrm>
                <a:off x="1760" y="1766"/>
                <a:ext cx="19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1" name="Freeform 263"/>
              <p:cNvSpPr/>
              <p:nvPr/>
            </p:nvSpPr>
            <p:spPr bwMode="auto">
              <a:xfrm>
                <a:off x="1697" y="1741"/>
                <a:ext cx="169" cy="112"/>
              </a:xfrm>
              <a:custGeom>
                <a:avLst/>
                <a:gdLst>
                  <a:gd name="T0" fmla="*/ 0 w 169"/>
                  <a:gd name="T1" fmla="*/ 0 h 112"/>
                  <a:gd name="T2" fmla="*/ 0 w 169"/>
                  <a:gd name="T3" fmla="*/ 112 h 112"/>
                  <a:gd name="T4" fmla="*/ 40 w 169"/>
                  <a:gd name="T5" fmla="*/ 112 h 112"/>
                  <a:gd name="T6" fmla="*/ 40 w 169"/>
                  <a:gd name="T7" fmla="*/ 96 h 112"/>
                  <a:gd name="T8" fmla="*/ 117 w 169"/>
                  <a:gd name="T9" fmla="*/ 96 h 112"/>
                  <a:gd name="T10" fmla="*/ 117 w 169"/>
                  <a:gd name="T11" fmla="*/ 112 h 112"/>
                  <a:gd name="T12" fmla="*/ 169 w 169"/>
                  <a:gd name="T13" fmla="*/ 112 h 112"/>
                  <a:gd name="T14" fmla="*/ 169 w 169"/>
                  <a:gd name="T15" fmla="*/ 0 h 112"/>
                  <a:gd name="T16" fmla="*/ 0 w 169"/>
                  <a:gd name="T1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12">
                    <a:moveTo>
                      <a:pt x="0" y="0"/>
                    </a:moveTo>
                    <a:lnTo>
                      <a:pt x="0" y="112"/>
                    </a:lnTo>
                    <a:lnTo>
                      <a:pt x="40" y="112"/>
                    </a:lnTo>
                    <a:lnTo>
                      <a:pt x="40" y="96"/>
                    </a:lnTo>
                    <a:lnTo>
                      <a:pt x="117" y="96"/>
                    </a:lnTo>
                    <a:lnTo>
                      <a:pt x="117" y="112"/>
                    </a:lnTo>
                    <a:lnTo>
                      <a:pt x="169" y="112"/>
                    </a:lnTo>
                    <a:lnTo>
                      <a:pt x="16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6988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2" name="Freeform 264"/>
              <p:cNvSpPr/>
              <p:nvPr/>
            </p:nvSpPr>
            <p:spPr bwMode="auto">
              <a:xfrm>
                <a:off x="720" y="1017"/>
                <a:ext cx="122" cy="135"/>
              </a:xfrm>
              <a:custGeom>
                <a:avLst/>
                <a:gdLst>
                  <a:gd name="T0" fmla="*/ 37 w 84"/>
                  <a:gd name="T1" fmla="*/ 0 h 93"/>
                  <a:gd name="T2" fmla="*/ 0 w 84"/>
                  <a:gd name="T3" fmla="*/ 19 h 93"/>
                  <a:gd name="T4" fmla="*/ 27 w 84"/>
                  <a:gd name="T5" fmla="*/ 46 h 93"/>
                  <a:gd name="T6" fmla="*/ 0 w 84"/>
                  <a:gd name="T7" fmla="*/ 74 h 93"/>
                  <a:gd name="T8" fmla="*/ 37 w 84"/>
                  <a:gd name="T9" fmla="*/ 93 h 93"/>
                  <a:gd name="T10" fmla="*/ 84 w 84"/>
                  <a:gd name="T11" fmla="*/ 46 h 93"/>
                  <a:gd name="T12" fmla="*/ 37 w 8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93">
                    <a:moveTo>
                      <a:pt x="37" y="0"/>
                    </a:moveTo>
                    <a:cubicBezTo>
                      <a:pt x="22" y="0"/>
                      <a:pt x="8" y="7"/>
                      <a:pt x="0" y="19"/>
                    </a:cubicBezTo>
                    <a:cubicBezTo>
                      <a:pt x="15" y="19"/>
                      <a:pt x="27" y="31"/>
                      <a:pt x="27" y="46"/>
                    </a:cubicBezTo>
                    <a:cubicBezTo>
                      <a:pt x="27" y="61"/>
                      <a:pt x="15" y="74"/>
                      <a:pt x="0" y="74"/>
                    </a:cubicBezTo>
                    <a:cubicBezTo>
                      <a:pt x="8" y="85"/>
                      <a:pt x="22" y="93"/>
                      <a:pt x="37" y="93"/>
                    </a:cubicBezTo>
                    <a:cubicBezTo>
                      <a:pt x="63" y="93"/>
                      <a:pt x="84" y="72"/>
                      <a:pt x="84" y="46"/>
                    </a:cubicBezTo>
                    <a:cubicBezTo>
                      <a:pt x="84" y="21"/>
                      <a:pt x="63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3" name="Oval 265"/>
              <p:cNvSpPr>
                <a:spLocks noChangeArrowheads="1"/>
              </p:cNvSpPr>
              <p:nvPr/>
            </p:nvSpPr>
            <p:spPr bwMode="auto">
              <a:xfrm>
                <a:off x="680" y="1049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4" name="Rectangle 266"/>
              <p:cNvSpPr>
                <a:spLocks noChangeArrowheads="1"/>
              </p:cNvSpPr>
              <p:nvPr/>
            </p:nvSpPr>
            <p:spPr bwMode="auto">
              <a:xfrm>
                <a:off x="810" y="1064"/>
                <a:ext cx="94" cy="4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5" name="Freeform 267"/>
              <p:cNvSpPr>
                <a:spLocks noEditPoints="1"/>
              </p:cNvSpPr>
              <p:nvPr/>
            </p:nvSpPr>
            <p:spPr bwMode="auto">
              <a:xfrm>
                <a:off x="787" y="917"/>
                <a:ext cx="83" cy="84"/>
              </a:xfrm>
              <a:custGeom>
                <a:avLst/>
                <a:gdLst>
                  <a:gd name="T0" fmla="*/ 29 w 57"/>
                  <a:gd name="T1" fmla="*/ 0 h 58"/>
                  <a:gd name="T2" fmla="*/ 0 w 57"/>
                  <a:gd name="T3" fmla="*/ 29 h 58"/>
                  <a:gd name="T4" fmla="*/ 29 w 57"/>
                  <a:gd name="T5" fmla="*/ 58 h 58"/>
                  <a:gd name="T6" fmla="*/ 57 w 57"/>
                  <a:gd name="T7" fmla="*/ 29 h 58"/>
                  <a:gd name="T8" fmla="*/ 29 w 57"/>
                  <a:gd name="T9" fmla="*/ 0 h 58"/>
                  <a:gd name="T10" fmla="*/ 29 w 57"/>
                  <a:gd name="T11" fmla="*/ 41 h 58"/>
                  <a:gd name="T12" fmla="*/ 17 w 57"/>
                  <a:gd name="T13" fmla="*/ 29 h 58"/>
                  <a:gd name="T14" fmla="*/ 29 w 57"/>
                  <a:gd name="T15" fmla="*/ 17 h 58"/>
                  <a:gd name="T16" fmla="*/ 40 w 57"/>
                  <a:gd name="T17" fmla="*/ 29 h 58"/>
                  <a:gd name="T18" fmla="*/ 29 w 57"/>
                  <a:gd name="T19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45" y="58"/>
                      <a:pt x="57" y="45"/>
                      <a:pt x="57" y="29"/>
                    </a:cubicBezTo>
                    <a:cubicBezTo>
                      <a:pt x="57" y="13"/>
                      <a:pt x="45" y="0"/>
                      <a:pt x="29" y="0"/>
                    </a:cubicBezTo>
                    <a:close/>
                    <a:moveTo>
                      <a:pt x="29" y="41"/>
                    </a:moveTo>
                    <a:cubicBezTo>
                      <a:pt x="22" y="41"/>
                      <a:pt x="17" y="36"/>
                      <a:pt x="17" y="29"/>
                    </a:cubicBezTo>
                    <a:cubicBezTo>
                      <a:pt x="17" y="23"/>
                      <a:pt x="22" y="17"/>
                      <a:pt x="29" y="17"/>
                    </a:cubicBezTo>
                    <a:cubicBezTo>
                      <a:pt x="35" y="17"/>
                      <a:pt x="40" y="23"/>
                      <a:pt x="40" y="29"/>
                    </a:cubicBezTo>
                    <a:cubicBezTo>
                      <a:pt x="40" y="36"/>
                      <a:pt x="35" y="41"/>
                      <a:pt x="2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6" name="Freeform 268"/>
              <p:cNvSpPr>
                <a:spLocks noEditPoints="1"/>
              </p:cNvSpPr>
              <p:nvPr/>
            </p:nvSpPr>
            <p:spPr bwMode="auto">
              <a:xfrm>
                <a:off x="1984" y="1014"/>
                <a:ext cx="57" cy="57"/>
              </a:xfrm>
              <a:custGeom>
                <a:avLst/>
                <a:gdLst>
                  <a:gd name="T0" fmla="*/ 20 w 39"/>
                  <a:gd name="T1" fmla="*/ 0 h 39"/>
                  <a:gd name="T2" fmla="*/ 0 w 39"/>
                  <a:gd name="T3" fmla="*/ 19 h 39"/>
                  <a:gd name="T4" fmla="*/ 20 w 39"/>
                  <a:gd name="T5" fmla="*/ 39 h 39"/>
                  <a:gd name="T6" fmla="*/ 39 w 39"/>
                  <a:gd name="T7" fmla="*/ 19 h 39"/>
                  <a:gd name="T8" fmla="*/ 20 w 39"/>
                  <a:gd name="T9" fmla="*/ 0 h 39"/>
                  <a:gd name="T10" fmla="*/ 20 w 39"/>
                  <a:gd name="T11" fmla="*/ 27 h 39"/>
                  <a:gd name="T12" fmla="*/ 12 w 39"/>
                  <a:gd name="T13" fmla="*/ 19 h 39"/>
                  <a:gd name="T14" fmla="*/ 20 w 39"/>
                  <a:gd name="T15" fmla="*/ 11 h 39"/>
                  <a:gd name="T16" fmla="*/ 28 w 39"/>
                  <a:gd name="T17" fmla="*/ 19 h 39"/>
                  <a:gd name="T18" fmla="*/ 20 w 39"/>
                  <a:gd name="T19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1" y="39"/>
                      <a:pt x="39" y="30"/>
                      <a:pt x="39" y="19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  <a:moveTo>
                      <a:pt x="20" y="27"/>
                    </a:moveTo>
                    <a:cubicBezTo>
                      <a:pt x="15" y="27"/>
                      <a:pt x="12" y="23"/>
                      <a:pt x="12" y="19"/>
                    </a:cubicBezTo>
                    <a:cubicBezTo>
                      <a:pt x="12" y="15"/>
                      <a:pt x="15" y="11"/>
                      <a:pt x="20" y="11"/>
                    </a:cubicBezTo>
                    <a:cubicBezTo>
                      <a:pt x="24" y="11"/>
                      <a:pt x="28" y="15"/>
                      <a:pt x="28" y="19"/>
                    </a:cubicBezTo>
                    <a:cubicBezTo>
                      <a:pt x="28" y="23"/>
                      <a:pt x="24" y="27"/>
                      <a:pt x="2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7" name="Freeform 269"/>
              <p:cNvSpPr>
                <a:spLocks noEditPoints="1"/>
              </p:cNvSpPr>
              <p:nvPr/>
            </p:nvSpPr>
            <p:spPr bwMode="auto">
              <a:xfrm>
                <a:off x="1822" y="605"/>
                <a:ext cx="57" cy="57"/>
              </a:xfrm>
              <a:custGeom>
                <a:avLst/>
                <a:gdLst>
                  <a:gd name="T0" fmla="*/ 20 w 39"/>
                  <a:gd name="T1" fmla="*/ 0 h 39"/>
                  <a:gd name="T2" fmla="*/ 0 w 39"/>
                  <a:gd name="T3" fmla="*/ 20 h 39"/>
                  <a:gd name="T4" fmla="*/ 20 w 39"/>
                  <a:gd name="T5" fmla="*/ 39 h 39"/>
                  <a:gd name="T6" fmla="*/ 39 w 39"/>
                  <a:gd name="T7" fmla="*/ 20 h 39"/>
                  <a:gd name="T8" fmla="*/ 20 w 39"/>
                  <a:gd name="T9" fmla="*/ 0 h 39"/>
                  <a:gd name="T10" fmla="*/ 20 w 39"/>
                  <a:gd name="T11" fmla="*/ 28 h 39"/>
                  <a:gd name="T12" fmla="*/ 12 w 39"/>
                  <a:gd name="T13" fmla="*/ 20 h 39"/>
                  <a:gd name="T14" fmla="*/ 20 w 39"/>
                  <a:gd name="T15" fmla="*/ 12 h 39"/>
                  <a:gd name="T16" fmla="*/ 27 w 39"/>
                  <a:gd name="T17" fmla="*/ 20 h 39"/>
                  <a:gd name="T18" fmla="*/ 20 w 39"/>
                  <a:gd name="T19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39"/>
                      <a:pt x="20" y="39"/>
                    </a:cubicBezTo>
                    <a:cubicBezTo>
                      <a:pt x="30" y="39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  <a:moveTo>
                      <a:pt x="20" y="28"/>
                    </a:moveTo>
                    <a:cubicBezTo>
                      <a:pt x="15" y="28"/>
                      <a:pt x="12" y="24"/>
                      <a:pt x="12" y="20"/>
                    </a:cubicBezTo>
                    <a:cubicBezTo>
                      <a:pt x="12" y="15"/>
                      <a:pt x="15" y="12"/>
                      <a:pt x="20" y="12"/>
                    </a:cubicBezTo>
                    <a:cubicBezTo>
                      <a:pt x="24" y="12"/>
                      <a:pt x="27" y="15"/>
                      <a:pt x="27" y="20"/>
                    </a:cubicBezTo>
                    <a:cubicBezTo>
                      <a:pt x="27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8" name="Freeform 270"/>
              <p:cNvSpPr>
                <a:spLocks noEditPoints="1"/>
              </p:cNvSpPr>
              <p:nvPr/>
            </p:nvSpPr>
            <p:spPr bwMode="auto">
              <a:xfrm>
                <a:off x="2352" y="838"/>
                <a:ext cx="55" cy="57"/>
              </a:xfrm>
              <a:custGeom>
                <a:avLst/>
                <a:gdLst>
                  <a:gd name="T0" fmla="*/ 19 w 38"/>
                  <a:gd name="T1" fmla="*/ 0 h 39"/>
                  <a:gd name="T2" fmla="*/ 0 w 38"/>
                  <a:gd name="T3" fmla="*/ 19 h 39"/>
                  <a:gd name="T4" fmla="*/ 19 w 38"/>
                  <a:gd name="T5" fmla="*/ 39 h 39"/>
                  <a:gd name="T6" fmla="*/ 38 w 38"/>
                  <a:gd name="T7" fmla="*/ 19 h 39"/>
                  <a:gd name="T8" fmla="*/ 19 w 38"/>
                  <a:gd name="T9" fmla="*/ 0 h 39"/>
                  <a:gd name="T10" fmla="*/ 19 w 38"/>
                  <a:gd name="T11" fmla="*/ 27 h 39"/>
                  <a:gd name="T12" fmla="*/ 11 w 38"/>
                  <a:gd name="T13" fmla="*/ 19 h 39"/>
                  <a:gd name="T14" fmla="*/ 19 w 38"/>
                  <a:gd name="T15" fmla="*/ 12 h 39"/>
                  <a:gd name="T16" fmla="*/ 27 w 38"/>
                  <a:gd name="T17" fmla="*/ 19 h 39"/>
                  <a:gd name="T18" fmla="*/ 19 w 38"/>
                  <a:gd name="T19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19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8" y="30"/>
                      <a:pt x="38" y="19"/>
                    </a:cubicBezTo>
                    <a:cubicBezTo>
                      <a:pt x="38" y="9"/>
                      <a:pt x="30" y="0"/>
                      <a:pt x="19" y="0"/>
                    </a:cubicBezTo>
                    <a:close/>
                    <a:moveTo>
                      <a:pt x="19" y="27"/>
                    </a:moveTo>
                    <a:cubicBezTo>
                      <a:pt x="15" y="27"/>
                      <a:pt x="11" y="24"/>
                      <a:pt x="11" y="19"/>
                    </a:cubicBezTo>
                    <a:cubicBezTo>
                      <a:pt x="11" y="15"/>
                      <a:pt x="15" y="12"/>
                      <a:pt x="19" y="12"/>
                    </a:cubicBezTo>
                    <a:cubicBezTo>
                      <a:pt x="23" y="12"/>
                      <a:pt x="27" y="15"/>
                      <a:pt x="27" y="19"/>
                    </a:cubicBezTo>
                    <a:cubicBezTo>
                      <a:pt x="27" y="24"/>
                      <a:pt x="23" y="27"/>
                      <a:pt x="19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9" name="Freeform 271"/>
              <p:cNvSpPr>
                <a:spLocks noEditPoints="1"/>
              </p:cNvSpPr>
              <p:nvPr/>
            </p:nvSpPr>
            <p:spPr bwMode="auto">
              <a:xfrm>
                <a:off x="586" y="1369"/>
                <a:ext cx="57" cy="57"/>
              </a:xfrm>
              <a:custGeom>
                <a:avLst/>
                <a:gdLst>
                  <a:gd name="T0" fmla="*/ 20 w 39"/>
                  <a:gd name="T1" fmla="*/ 0 h 39"/>
                  <a:gd name="T2" fmla="*/ 0 w 39"/>
                  <a:gd name="T3" fmla="*/ 20 h 39"/>
                  <a:gd name="T4" fmla="*/ 20 w 39"/>
                  <a:gd name="T5" fmla="*/ 39 h 39"/>
                  <a:gd name="T6" fmla="*/ 39 w 39"/>
                  <a:gd name="T7" fmla="*/ 20 h 39"/>
                  <a:gd name="T8" fmla="*/ 20 w 39"/>
                  <a:gd name="T9" fmla="*/ 0 h 39"/>
                  <a:gd name="T10" fmla="*/ 20 w 39"/>
                  <a:gd name="T11" fmla="*/ 27 h 39"/>
                  <a:gd name="T12" fmla="*/ 12 w 39"/>
                  <a:gd name="T13" fmla="*/ 20 h 39"/>
                  <a:gd name="T14" fmla="*/ 20 w 39"/>
                  <a:gd name="T15" fmla="*/ 12 h 39"/>
                  <a:gd name="T16" fmla="*/ 28 w 39"/>
                  <a:gd name="T17" fmla="*/ 20 h 39"/>
                  <a:gd name="T18" fmla="*/ 20 w 39"/>
                  <a:gd name="T19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  <a:moveTo>
                      <a:pt x="20" y="27"/>
                    </a:moveTo>
                    <a:cubicBezTo>
                      <a:pt x="15" y="27"/>
                      <a:pt x="12" y="24"/>
                      <a:pt x="12" y="20"/>
                    </a:cubicBezTo>
                    <a:cubicBezTo>
                      <a:pt x="12" y="15"/>
                      <a:pt x="15" y="12"/>
                      <a:pt x="20" y="12"/>
                    </a:cubicBezTo>
                    <a:cubicBezTo>
                      <a:pt x="24" y="12"/>
                      <a:pt x="28" y="15"/>
                      <a:pt x="28" y="20"/>
                    </a:cubicBezTo>
                    <a:cubicBezTo>
                      <a:pt x="28" y="24"/>
                      <a:pt x="24" y="27"/>
                      <a:pt x="2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0" name="Freeform 272"/>
              <p:cNvSpPr>
                <a:spLocks noEditPoints="1"/>
              </p:cNvSpPr>
              <p:nvPr/>
            </p:nvSpPr>
            <p:spPr bwMode="auto">
              <a:xfrm>
                <a:off x="871" y="1126"/>
                <a:ext cx="57" cy="57"/>
              </a:xfrm>
              <a:custGeom>
                <a:avLst/>
                <a:gdLst>
                  <a:gd name="T0" fmla="*/ 20 w 39"/>
                  <a:gd name="T1" fmla="*/ 0 h 39"/>
                  <a:gd name="T2" fmla="*/ 0 w 39"/>
                  <a:gd name="T3" fmla="*/ 20 h 39"/>
                  <a:gd name="T4" fmla="*/ 20 w 39"/>
                  <a:gd name="T5" fmla="*/ 39 h 39"/>
                  <a:gd name="T6" fmla="*/ 39 w 39"/>
                  <a:gd name="T7" fmla="*/ 20 h 39"/>
                  <a:gd name="T8" fmla="*/ 20 w 39"/>
                  <a:gd name="T9" fmla="*/ 0 h 39"/>
                  <a:gd name="T10" fmla="*/ 20 w 39"/>
                  <a:gd name="T11" fmla="*/ 28 h 39"/>
                  <a:gd name="T12" fmla="*/ 12 w 39"/>
                  <a:gd name="T13" fmla="*/ 20 h 39"/>
                  <a:gd name="T14" fmla="*/ 20 w 39"/>
                  <a:gd name="T15" fmla="*/ 12 h 39"/>
                  <a:gd name="T16" fmla="*/ 28 w 39"/>
                  <a:gd name="T17" fmla="*/ 20 h 39"/>
                  <a:gd name="T18" fmla="*/ 20 w 39"/>
                  <a:gd name="T19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lose/>
                    <a:moveTo>
                      <a:pt x="20" y="28"/>
                    </a:moveTo>
                    <a:cubicBezTo>
                      <a:pt x="15" y="28"/>
                      <a:pt x="12" y="24"/>
                      <a:pt x="12" y="20"/>
                    </a:cubicBezTo>
                    <a:cubicBezTo>
                      <a:pt x="12" y="15"/>
                      <a:pt x="15" y="12"/>
                      <a:pt x="20" y="12"/>
                    </a:cubicBezTo>
                    <a:cubicBezTo>
                      <a:pt x="24" y="12"/>
                      <a:pt x="28" y="15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1" name="Freeform 273"/>
              <p:cNvSpPr/>
              <p:nvPr/>
            </p:nvSpPr>
            <p:spPr bwMode="auto">
              <a:xfrm>
                <a:off x="1597" y="3079"/>
                <a:ext cx="113" cy="103"/>
              </a:xfrm>
              <a:custGeom>
                <a:avLst/>
                <a:gdLst>
                  <a:gd name="T0" fmla="*/ 78 w 78"/>
                  <a:gd name="T1" fmla="*/ 32 h 71"/>
                  <a:gd name="T2" fmla="*/ 62 w 78"/>
                  <a:gd name="T3" fmla="*/ 0 h 71"/>
                  <a:gd name="T4" fmla="*/ 39 w 78"/>
                  <a:gd name="T5" fmla="*/ 23 h 71"/>
                  <a:gd name="T6" fmla="*/ 16 w 78"/>
                  <a:gd name="T7" fmla="*/ 0 h 71"/>
                  <a:gd name="T8" fmla="*/ 0 w 78"/>
                  <a:gd name="T9" fmla="*/ 32 h 71"/>
                  <a:gd name="T10" fmla="*/ 39 w 78"/>
                  <a:gd name="T11" fmla="*/ 71 h 71"/>
                  <a:gd name="T12" fmla="*/ 78 w 78"/>
                  <a:gd name="T13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1">
                    <a:moveTo>
                      <a:pt x="78" y="32"/>
                    </a:moveTo>
                    <a:cubicBezTo>
                      <a:pt x="78" y="19"/>
                      <a:pt x="72" y="7"/>
                      <a:pt x="62" y="0"/>
                    </a:cubicBezTo>
                    <a:cubicBezTo>
                      <a:pt x="62" y="13"/>
                      <a:pt x="52" y="23"/>
                      <a:pt x="39" y="23"/>
                    </a:cubicBezTo>
                    <a:cubicBezTo>
                      <a:pt x="26" y="23"/>
                      <a:pt x="16" y="13"/>
                      <a:pt x="16" y="0"/>
                    </a:cubicBezTo>
                    <a:cubicBezTo>
                      <a:pt x="6" y="7"/>
                      <a:pt x="0" y="19"/>
                      <a:pt x="0" y="32"/>
                    </a:cubicBezTo>
                    <a:cubicBezTo>
                      <a:pt x="0" y="53"/>
                      <a:pt x="17" y="71"/>
                      <a:pt x="39" y="71"/>
                    </a:cubicBezTo>
                    <a:cubicBezTo>
                      <a:pt x="61" y="71"/>
                      <a:pt x="78" y="53"/>
                      <a:pt x="7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2" name="Oval 274"/>
              <p:cNvSpPr>
                <a:spLocks noChangeArrowheads="1"/>
              </p:cNvSpPr>
              <p:nvPr/>
            </p:nvSpPr>
            <p:spPr bwMode="auto">
              <a:xfrm>
                <a:off x="1624" y="3047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3" name="Rectangle 275"/>
              <p:cNvSpPr>
                <a:spLocks noChangeArrowheads="1"/>
              </p:cNvSpPr>
              <p:nvPr/>
            </p:nvSpPr>
            <p:spPr bwMode="auto">
              <a:xfrm>
                <a:off x="1636" y="3156"/>
                <a:ext cx="35" cy="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4" name="Freeform 276"/>
              <p:cNvSpPr>
                <a:spLocks noEditPoints="1"/>
              </p:cNvSpPr>
              <p:nvPr/>
            </p:nvSpPr>
            <p:spPr bwMode="auto">
              <a:xfrm>
                <a:off x="1882" y="1760"/>
                <a:ext cx="161" cy="221"/>
              </a:xfrm>
              <a:custGeom>
                <a:avLst/>
                <a:gdLst>
                  <a:gd name="T0" fmla="*/ 0 w 161"/>
                  <a:gd name="T1" fmla="*/ 0 h 221"/>
                  <a:gd name="T2" fmla="*/ 0 w 161"/>
                  <a:gd name="T3" fmla="*/ 221 h 221"/>
                  <a:gd name="T4" fmla="*/ 134 w 161"/>
                  <a:gd name="T5" fmla="*/ 221 h 221"/>
                  <a:gd name="T6" fmla="*/ 161 w 161"/>
                  <a:gd name="T7" fmla="*/ 192 h 221"/>
                  <a:gd name="T8" fmla="*/ 161 w 161"/>
                  <a:gd name="T9" fmla="*/ 0 h 221"/>
                  <a:gd name="T10" fmla="*/ 0 w 161"/>
                  <a:gd name="T11" fmla="*/ 0 h 221"/>
                  <a:gd name="T12" fmla="*/ 35 w 161"/>
                  <a:gd name="T13" fmla="*/ 195 h 221"/>
                  <a:gd name="T14" fmla="*/ 20 w 161"/>
                  <a:gd name="T15" fmla="*/ 195 h 221"/>
                  <a:gd name="T16" fmla="*/ 20 w 161"/>
                  <a:gd name="T17" fmla="*/ 167 h 221"/>
                  <a:gd name="T18" fmla="*/ 35 w 161"/>
                  <a:gd name="T19" fmla="*/ 167 h 221"/>
                  <a:gd name="T20" fmla="*/ 35 w 161"/>
                  <a:gd name="T21" fmla="*/ 195 h 221"/>
                  <a:gd name="T22" fmla="*/ 63 w 161"/>
                  <a:gd name="T23" fmla="*/ 195 h 221"/>
                  <a:gd name="T24" fmla="*/ 52 w 161"/>
                  <a:gd name="T25" fmla="*/ 195 h 221"/>
                  <a:gd name="T26" fmla="*/ 52 w 161"/>
                  <a:gd name="T27" fmla="*/ 172 h 221"/>
                  <a:gd name="T28" fmla="*/ 63 w 161"/>
                  <a:gd name="T29" fmla="*/ 172 h 221"/>
                  <a:gd name="T30" fmla="*/ 63 w 161"/>
                  <a:gd name="T31" fmla="*/ 195 h 221"/>
                  <a:gd name="T32" fmla="*/ 92 w 161"/>
                  <a:gd name="T33" fmla="*/ 195 h 221"/>
                  <a:gd name="T34" fmla="*/ 81 w 161"/>
                  <a:gd name="T35" fmla="*/ 195 h 221"/>
                  <a:gd name="T36" fmla="*/ 81 w 161"/>
                  <a:gd name="T37" fmla="*/ 172 h 221"/>
                  <a:gd name="T38" fmla="*/ 92 w 161"/>
                  <a:gd name="T39" fmla="*/ 172 h 221"/>
                  <a:gd name="T40" fmla="*/ 92 w 161"/>
                  <a:gd name="T41" fmla="*/ 195 h 221"/>
                  <a:gd name="T42" fmla="*/ 121 w 161"/>
                  <a:gd name="T43" fmla="*/ 195 h 221"/>
                  <a:gd name="T44" fmla="*/ 111 w 161"/>
                  <a:gd name="T45" fmla="*/ 195 h 221"/>
                  <a:gd name="T46" fmla="*/ 111 w 161"/>
                  <a:gd name="T47" fmla="*/ 172 h 221"/>
                  <a:gd name="T48" fmla="*/ 121 w 161"/>
                  <a:gd name="T49" fmla="*/ 172 h 221"/>
                  <a:gd name="T50" fmla="*/ 121 w 161"/>
                  <a:gd name="T51" fmla="*/ 195 h 221"/>
                  <a:gd name="T52" fmla="*/ 129 w 161"/>
                  <a:gd name="T53" fmla="*/ 54 h 221"/>
                  <a:gd name="T54" fmla="*/ 28 w 161"/>
                  <a:gd name="T55" fmla="*/ 54 h 221"/>
                  <a:gd name="T56" fmla="*/ 28 w 161"/>
                  <a:gd name="T57" fmla="*/ 28 h 221"/>
                  <a:gd name="T58" fmla="*/ 129 w 161"/>
                  <a:gd name="T59" fmla="*/ 28 h 221"/>
                  <a:gd name="T60" fmla="*/ 129 w 161"/>
                  <a:gd name="T61" fmla="*/ 5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1" h="221">
                    <a:moveTo>
                      <a:pt x="0" y="0"/>
                    </a:moveTo>
                    <a:lnTo>
                      <a:pt x="0" y="221"/>
                    </a:lnTo>
                    <a:lnTo>
                      <a:pt x="134" y="221"/>
                    </a:lnTo>
                    <a:lnTo>
                      <a:pt x="161" y="192"/>
                    </a:lnTo>
                    <a:lnTo>
                      <a:pt x="161" y="0"/>
                    </a:lnTo>
                    <a:lnTo>
                      <a:pt x="0" y="0"/>
                    </a:lnTo>
                    <a:close/>
                    <a:moveTo>
                      <a:pt x="35" y="195"/>
                    </a:moveTo>
                    <a:lnTo>
                      <a:pt x="20" y="195"/>
                    </a:lnTo>
                    <a:lnTo>
                      <a:pt x="20" y="167"/>
                    </a:lnTo>
                    <a:lnTo>
                      <a:pt x="35" y="167"/>
                    </a:lnTo>
                    <a:lnTo>
                      <a:pt x="35" y="195"/>
                    </a:lnTo>
                    <a:close/>
                    <a:moveTo>
                      <a:pt x="63" y="195"/>
                    </a:moveTo>
                    <a:lnTo>
                      <a:pt x="52" y="195"/>
                    </a:lnTo>
                    <a:lnTo>
                      <a:pt x="52" y="172"/>
                    </a:lnTo>
                    <a:lnTo>
                      <a:pt x="63" y="172"/>
                    </a:lnTo>
                    <a:lnTo>
                      <a:pt x="63" y="195"/>
                    </a:lnTo>
                    <a:close/>
                    <a:moveTo>
                      <a:pt x="92" y="195"/>
                    </a:moveTo>
                    <a:lnTo>
                      <a:pt x="81" y="195"/>
                    </a:lnTo>
                    <a:lnTo>
                      <a:pt x="81" y="172"/>
                    </a:lnTo>
                    <a:lnTo>
                      <a:pt x="92" y="172"/>
                    </a:lnTo>
                    <a:lnTo>
                      <a:pt x="92" y="195"/>
                    </a:lnTo>
                    <a:close/>
                    <a:moveTo>
                      <a:pt x="121" y="195"/>
                    </a:moveTo>
                    <a:lnTo>
                      <a:pt x="111" y="195"/>
                    </a:lnTo>
                    <a:lnTo>
                      <a:pt x="111" y="172"/>
                    </a:lnTo>
                    <a:lnTo>
                      <a:pt x="121" y="172"/>
                    </a:lnTo>
                    <a:lnTo>
                      <a:pt x="121" y="195"/>
                    </a:lnTo>
                    <a:close/>
                    <a:moveTo>
                      <a:pt x="129" y="54"/>
                    </a:moveTo>
                    <a:lnTo>
                      <a:pt x="28" y="54"/>
                    </a:lnTo>
                    <a:lnTo>
                      <a:pt x="28" y="28"/>
                    </a:lnTo>
                    <a:lnTo>
                      <a:pt x="129" y="28"/>
                    </a:lnTo>
                    <a:lnTo>
                      <a:pt x="129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5" name="Freeform 277"/>
              <p:cNvSpPr>
                <a:spLocks noEditPoints="1"/>
              </p:cNvSpPr>
              <p:nvPr/>
            </p:nvSpPr>
            <p:spPr bwMode="auto">
              <a:xfrm>
                <a:off x="2269" y="902"/>
                <a:ext cx="99" cy="137"/>
              </a:xfrm>
              <a:custGeom>
                <a:avLst/>
                <a:gdLst>
                  <a:gd name="T0" fmla="*/ 0 w 99"/>
                  <a:gd name="T1" fmla="*/ 0 h 137"/>
                  <a:gd name="T2" fmla="*/ 0 w 99"/>
                  <a:gd name="T3" fmla="*/ 137 h 137"/>
                  <a:gd name="T4" fmla="*/ 81 w 99"/>
                  <a:gd name="T5" fmla="*/ 137 h 137"/>
                  <a:gd name="T6" fmla="*/ 99 w 99"/>
                  <a:gd name="T7" fmla="*/ 118 h 137"/>
                  <a:gd name="T8" fmla="*/ 99 w 99"/>
                  <a:gd name="T9" fmla="*/ 2 h 137"/>
                  <a:gd name="T10" fmla="*/ 0 w 99"/>
                  <a:gd name="T11" fmla="*/ 0 h 137"/>
                  <a:gd name="T12" fmla="*/ 20 w 99"/>
                  <a:gd name="T13" fmla="*/ 119 h 137"/>
                  <a:gd name="T14" fmla="*/ 12 w 99"/>
                  <a:gd name="T15" fmla="*/ 119 h 137"/>
                  <a:gd name="T16" fmla="*/ 12 w 99"/>
                  <a:gd name="T17" fmla="*/ 103 h 137"/>
                  <a:gd name="T18" fmla="*/ 20 w 99"/>
                  <a:gd name="T19" fmla="*/ 103 h 137"/>
                  <a:gd name="T20" fmla="*/ 20 w 99"/>
                  <a:gd name="T21" fmla="*/ 119 h 137"/>
                  <a:gd name="T22" fmla="*/ 38 w 99"/>
                  <a:gd name="T23" fmla="*/ 119 h 137"/>
                  <a:gd name="T24" fmla="*/ 30 w 99"/>
                  <a:gd name="T25" fmla="*/ 119 h 137"/>
                  <a:gd name="T26" fmla="*/ 30 w 99"/>
                  <a:gd name="T27" fmla="*/ 106 h 137"/>
                  <a:gd name="T28" fmla="*/ 38 w 99"/>
                  <a:gd name="T29" fmla="*/ 106 h 137"/>
                  <a:gd name="T30" fmla="*/ 38 w 99"/>
                  <a:gd name="T31" fmla="*/ 119 h 137"/>
                  <a:gd name="T32" fmla="*/ 55 w 99"/>
                  <a:gd name="T33" fmla="*/ 119 h 137"/>
                  <a:gd name="T34" fmla="*/ 49 w 99"/>
                  <a:gd name="T35" fmla="*/ 119 h 137"/>
                  <a:gd name="T36" fmla="*/ 49 w 99"/>
                  <a:gd name="T37" fmla="*/ 106 h 137"/>
                  <a:gd name="T38" fmla="*/ 55 w 99"/>
                  <a:gd name="T39" fmla="*/ 106 h 137"/>
                  <a:gd name="T40" fmla="*/ 55 w 99"/>
                  <a:gd name="T41" fmla="*/ 119 h 137"/>
                  <a:gd name="T42" fmla="*/ 73 w 99"/>
                  <a:gd name="T43" fmla="*/ 119 h 137"/>
                  <a:gd name="T44" fmla="*/ 67 w 99"/>
                  <a:gd name="T45" fmla="*/ 119 h 137"/>
                  <a:gd name="T46" fmla="*/ 67 w 99"/>
                  <a:gd name="T47" fmla="*/ 106 h 137"/>
                  <a:gd name="T48" fmla="*/ 73 w 99"/>
                  <a:gd name="T49" fmla="*/ 106 h 137"/>
                  <a:gd name="T50" fmla="*/ 73 w 99"/>
                  <a:gd name="T51" fmla="*/ 119 h 137"/>
                  <a:gd name="T52" fmla="*/ 78 w 99"/>
                  <a:gd name="T53" fmla="*/ 34 h 137"/>
                  <a:gd name="T54" fmla="*/ 16 w 99"/>
                  <a:gd name="T55" fmla="*/ 34 h 137"/>
                  <a:gd name="T56" fmla="*/ 16 w 99"/>
                  <a:gd name="T57" fmla="*/ 18 h 137"/>
                  <a:gd name="T58" fmla="*/ 78 w 99"/>
                  <a:gd name="T59" fmla="*/ 18 h 137"/>
                  <a:gd name="T60" fmla="*/ 78 w 99"/>
                  <a:gd name="T61" fmla="*/ 3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9" h="137">
                    <a:moveTo>
                      <a:pt x="0" y="0"/>
                    </a:moveTo>
                    <a:lnTo>
                      <a:pt x="0" y="137"/>
                    </a:lnTo>
                    <a:lnTo>
                      <a:pt x="81" y="137"/>
                    </a:lnTo>
                    <a:lnTo>
                      <a:pt x="99" y="118"/>
                    </a:lnTo>
                    <a:lnTo>
                      <a:pt x="99" y="2"/>
                    </a:lnTo>
                    <a:lnTo>
                      <a:pt x="0" y="0"/>
                    </a:lnTo>
                    <a:close/>
                    <a:moveTo>
                      <a:pt x="20" y="119"/>
                    </a:moveTo>
                    <a:lnTo>
                      <a:pt x="12" y="119"/>
                    </a:lnTo>
                    <a:lnTo>
                      <a:pt x="12" y="103"/>
                    </a:lnTo>
                    <a:lnTo>
                      <a:pt x="20" y="103"/>
                    </a:lnTo>
                    <a:lnTo>
                      <a:pt x="20" y="119"/>
                    </a:lnTo>
                    <a:close/>
                    <a:moveTo>
                      <a:pt x="38" y="119"/>
                    </a:moveTo>
                    <a:lnTo>
                      <a:pt x="30" y="119"/>
                    </a:lnTo>
                    <a:lnTo>
                      <a:pt x="30" y="106"/>
                    </a:lnTo>
                    <a:lnTo>
                      <a:pt x="38" y="106"/>
                    </a:lnTo>
                    <a:lnTo>
                      <a:pt x="38" y="119"/>
                    </a:lnTo>
                    <a:close/>
                    <a:moveTo>
                      <a:pt x="55" y="119"/>
                    </a:moveTo>
                    <a:lnTo>
                      <a:pt x="49" y="119"/>
                    </a:lnTo>
                    <a:lnTo>
                      <a:pt x="49" y="106"/>
                    </a:lnTo>
                    <a:lnTo>
                      <a:pt x="55" y="106"/>
                    </a:lnTo>
                    <a:lnTo>
                      <a:pt x="55" y="119"/>
                    </a:lnTo>
                    <a:close/>
                    <a:moveTo>
                      <a:pt x="73" y="119"/>
                    </a:moveTo>
                    <a:lnTo>
                      <a:pt x="67" y="119"/>
                    </a:lnTo>
                    <a:lnTo>
                      <a:pt x="67" y="106"/>
                    </a:lnTo>
                    <a:lnTo>
                      <a:pt x="73" y="106"/>
                    </a:lnTo>
                    <a:lnTo>
                      <a:pt x="73" y="119"/>
                    </a:lnTo>
                    <a:close/>
                    <a:moveTo>
                      <a:pt x="78" y="34"/>
                    </a:moveTo>
                    <a:lnTo>
                      <a:pt x="16" y="34"/>
                    </a:lnTo>
                    <a:lnTo>
                      <a:pt x="16" y="18"/>
                    </a:lnTo>
                    <a:lnTo>
                      <a:pt x="78" y="18"/>
                    </a:lnTo>
                    <a:lnTo>
                      <a:pt x="7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6" name="Freeform 278"/>
              <p:cNvSpPr>
                <a:spLocks noEditPoints="1"/>
              </p:cNvSpPr>
              <p:nvPr/>
            </p:nvSpPr>
            <p:spPr bwMode="auto">
              <a:xfrm>
                <a:off x="1841" y="2317"/>
                <a:ext cx="214" cy="294"/>
              </a:xfrm>
              <a:custGeom>
                <a:avLst/>
                <a:gdLst>
                  <a:gd name="T0" fmla="*/ 0 w 214"/>
                  <a:gd name="T1" fmla="*/ 0 h 294"/>
                  <a:gd name="T2" fmla="*/ 0 w 214"/>
                  <a:gd name="T3" fmla="*/ 294 h 294"/>
                  <a:gd name="T4" fmla="*/ 176 w 214"/>
                  <a:gd name="T5" fmla="*/ 294 h 294"/>
                  <a:gd name="T6" fmla="*/ 214 w 214"/>
                  <a:gd name="T7" fmla="*/ 256 h 294"/>
                  <a:gd name="T8" fmla="*/ 214 w 214"/>
                  <a:gd name="T9" fmla="*/ 2 h 294"/>
                  <a:gd name="T10" fmla="*/ 0 w 214"/>
                  <a:gd name="T11" fmla="*/ 0 h 294"/>
                  <a:gd name="T12" fmla="*/ 47 w 214"/>
                  <a:gd name="T13" fmla="*/ 259 h 294"/>
                  <a:gd name="T14" fmla="*/ 26 w 214"/>
                  <a:gd name="T15" fmla="*/ 259 h 294"/>
                  <a:gd name="T16" fmla="*/ 26 w 214"/>
                  <a:gd name="T17" fmla="*/ 223 h 294"/>
                  <a:gd name="T18" fmla="*/ 47 w 214"/>
                  <a:gd name="T19" fmla="*/ 223 h 294"/>
                  <a:gd name="T20" fmla="*/ 47 w 214"/>
                  <a:gd name="T21" fmla="*/ 259 h 294"/>
                  <a:gd name="T22" fmla="*/ 83 w 214"/>
                  <a:gd name="T23" fmla="*/ 259 h 294"/>
                  <a:gd name="T24" fmla="*/ 69 w 214"/>
                  <a:gd name="T25" fmla="*/ 259 h 294"/>
                  <a:gd name="T26" fmla="*/ 69 w 214"/>
                  <a:gd name="T27" fmla="*/ 228 h 294"/>
                  <a:gd name="T28" fmla="*/ 83 w 214"/>
                  <a:gd name="T29" fmla="*/ 228 h 294"/>
                  <a:gd name="T30" fmla="*/ 83 w 214"/>
                  <a:gd name="T31" fmla="*/ 259 h 294"/>
                  <a:gd name="T32" fmla="*/ 121 w 214"/>
                  <a:gd name="T33" fmla="*/ 259 h 294"/>
                  <a:gd name="T34" fmla="*/ 108 w 214"/>
                  <a:gd name="T35" fmla="*/ 259 h 294"/>
                  <a:gd name="T36" fmla="*/ 108 w 214"/>
                  <a:gd name="T37" fmla="*/ 228 h 294"/>
                  <a:gd name="T38" fmla="*/ 121 w 214"/>
                  <a:gd name="T39" fmla="*/ 228 h 294"/>
                  <a:gd name="T40" fmla="*/ 121 w 214"/>
                  <a:gd name="T41" fmla="*/ 259 h 294"/>
                  <a:gd name="T42" fmla="*/ 160 w 214"/>
                  <a:gd name="T43" fmla="*/ 259 h 294"/>
                  <a:gd name="T44" fmla="*/ 146 w 214"/>
                  <a:gd name="T45" fmla="*/ 259 h 294"/>
                  <a:gd name="T46" fmla="*/ 146 w 214"/>
                  <a:gd name="T47" fmla="*/ 228 h 294"/>
                  <a:gd name="T48" fmla="*/ 160 w 214"/>
                  <a:gd name="T49" fmla="*/ 228 h 294"/>
                  <a:gd name="T50" fmla="*/ 160 w 214"/>
                  <a:gd name="T51" fmla="*/ 259 h 294"/>
                  <a:gd name="T52" fmla="*/ 172 w 214"/>
                  <a:gd name="T53" fmla="*/ 73 h 294"/>
                  <a:gd name="T54" fmla="*/ 37 w 214"/>
                  <a:gd name="T55" fmla="*/ 73 h 294"/>
                  <a:gd name="T56" fmla="*/ 37 w 214"/>
                  <a:gd name="T57" fmla="*/ 36 h 294"/>
                  <a:gd name="T58" fmla="*/ 172 w 214"/>
                  <a:gd name="T59" fmla="*/ 36 h 294"/>
                  <a:gd name="T60" fmla="*/ 172 w 214"/>
                  <a:gd name="T61" fmla="*/ 73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4" h="294">
                    <a:moveTo>
                      <a:pt x="0" y="0"/>
                    </a:moveTo>
                    <a:lnTo>
                      <a:pt x="0" y="294"/>
                    </a:lnTo>
                    <a:lnTo>
                      <a:pt x="176" y="294"/>
                    </a:lnTo>
                    <a:lnTo>
                      <a:pt x="214" y="256"/>
                    </a:lnTo>
                    <a:lnTo>
                      <a:pt x="214" y="2"/>
                    </a:lnTo>
                    <a:lnTo>
                      <a:pt x="0" y="0"/>
                    </a:lnTo>
                    <a:close/>
                    <a:moveTo>
                      <a:pt x="47" y="259"/>
                    </a:moveTo>
                    <a:lnTo>
                      <a:pt x="26" y="259"/>
                    </a:lnTo>
                    <a:lnTo>
                      <a:pt x="26" y="223"/>
                    </a:lnTo>
                    <a:lnTo>
                      <a:pt x="47" y="223"/>
                    </a:lnTo>
                    <a:lnTo>
                      <a:pt x="47" y="259"/>
                    </a:lnTo>
                    <a:close/>
                    <a:moveTo>
                      <a:pt x="83" y="259"/>
                    </a:moveTo>
                    <a:lnTo>
                      <a:pt x="69" y="259"/>
                    </a:lnTo>
                    <a:lnTo>
                      <a:pt x="69" y="228"/>
                    </a:lnTo>
                    <a:lnTo>
                      <a:pt x="83" y="228"/>
                    </a:lnTo>
                    <a:lnTo>
                      <a:pt x="83" y="259"/>
                    </a:lnTo>
                    <a:close/>
                    <a:moveTo>
                      <a:pt x="121" y="259"/>
                    </a:moveTo>
                    <a:lnTo>
                      <a:pt x="108" y="259"/>
                    </a:lnTo>
                    <a:lnTo>
                      <a:pt x="108" y="228"/>
                    </a:lnTo>
                    <a:lnTo>
                      <a:pt x="121" y="228"/>
                    </a:lnTo>
                    <a:lnTo>
                      <a:pt x="121" y="259"/>
                    </a:lnTo>
                    <a:close/>
                    <a:moveTo>
                      <a:pt x="160" y="259"/>
                    </a:moveTo>
                    <a:lnTo>
                      <a:pt x="146" y="259"/>
                    </a:lnTo>
                    <a:lnTo>
                      <a:pt x="146" y="228"/>
                    </a:lnTo>
                    <a:lnTo>
                      <a:pt x="160" y="228"/>
                    </a:lnTo>
                    <a:lnTo>
                      <a:pt x="160" y="259"/>
                    </a:lnTo>
                    <a:close/>
                    <a:moveTo>
                      <a:pt x="172" y="73"/>
                    </a:moveTo>
                    <a:lnTo>
                      <a:pt x="37" y="73"/>
                    </a:lnTo>
                    <a:lnTo>
                      <a:pt x="37" y="36"/>
                    </a:lnTo>
                    <a:lnTo>
                      <a:pt x="172" y="36"/>
                    </a:lnTo>
                    <a:lnTo>
                      <a:pt x="172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7" name="Freeform 279"/>
              <p:cNvSpPr>
                <a:spLocks noEditPoints="1"/>
              </p:cNvSpPr>
              <p:nvPr/>
            </p:nvSpPr>
            <p:spPr bwMode="auto">
              <a:xfrm>
                <a:off x="1373" y="2367"/>
                <a:ext cx="55" cy="77"/>
              </a:xfrm>
              <a:custGeom>
                <a:avLst/>
                <a:gdLst>
                  <a:gd name="T0" fmla="*/ 0 w 55"/>
                  <a:gd name="T1" fmla="*/ 0 h 77"/>
                  <a:gd name="T2" fmla="*/ 0 w 55"/>
                  <a:gd name="T3" fmla="*/ 77 h 77"/>
                  <a:gd name="T4" fmla="*/ 45 w 55"/>
                  <a:gd name="T5" fmla="*/ 77 h 77"/>
                  <a:gd name="T6" fmla="*/ 55 w 55"/>
                  <a:gd name="T7" fmla="*/ 66 h 77"/>
                  <a:gd name="T8" fmla="*/ 55 w 55"/>
                  <a:gd name="T9" fmla="*/ 0 h 77"/>
                  <a:gd name="T10" fmla="*/ 0 w 55"/>
                  <a:gd name="T11" fmla="*/ 0 h 77"/>
                  <a:gd name="T12" fmla="*/ 11 w 55"/>
                  <a:gd name="T13" fmla="*/ 66 h 77"/>
                  <a:gd name="T14" fmla="*/ 6 w 55"/>
                  <a:gd name="T15" fmla="*/ 66 h 77"/>
                  <a:gd name="T16" fmla="*/ 6 w 55"/>
                  <a:gd name="T17" fmla="*/ 58 h 77"/>
                  <a:gd name="T18" fmla="*/ 11 w 55"/>
                  <a:gd name="T19" fmla="*/ 58 h 77"/>
                  <a:gd name="T20" fmla="*/ 11 w 55"/>
                  <a:gd name="T21" fmla="*/ 66 h 77"/>
                  <a:gd name="T22" fmla="*/ 20 w 55"/>
                  <a:gd name="T23" fmla="*/ 66 h 77"/>
                  <a:gd name="T24" fmla="*/ 17 w 55"/>
                  <a:gd name="T25" fmla="*/ 66 h 77"/>
                  <a:gd name="T26" fmla="*/ 17 w 55"/>
                  <a:gd name="T27" fmla="*/ 59 h 77"/>
                  <a:gd name="T28" fmla="*/ 20 w 55"/>
                  <a:gd name="T29" fmla="*/ 59 h 77"/>
                  <a:gd name="T30" fmla="*/ 20 w 55"/>
                  <a:gd name="T31" fmla="*/ 66 h 77"/>
                  <a:gd name="T32" fmla="*/ 30 w 55"/>
                  <a:gd name="T33" fmla="*/ 66 h 77"/>
                  <a:gd name="T34" fmla="*/ 27 w 55"/>
                  <a:gd name="T35" fmla="*/ 66 h 77"/>
                  <a:gd name="T36" fmla="*/ 27 w 55"/>
                  <a:gd name="T37" fmla="*/ 59 h 77"/>
                  <a:gd name="T38" fmla="*/ 30 w 55"/>
                  <a:gd name="T39" fmla="*/ 59 h 77"/>
                  <a:gd name="T40" fmla="*/ 30 w 55"/>
                  <a:gd name="T41" fmla="*/ 66 h 77"/>
                  <a:gd name="T42" fmla="*/ 41 w 55"/>
                  <a:gd name="T43" fmla="*/ 66 h 77"/>
                  <a:gd name="T44" fmla="*/ 38 w 55"/>
                  <a:gd name="T45" fmla="*/ 66 h 77"/>
                  <a:gd name="T46" fmla="*/ 38 w 55"/>
                  <a:gd name="T47" fmla="*/ 59 h 77"/>
                  <a:gd name="T48" fmla="*/ 41 w 55"/>
                  <a:gd name="T49" fmla="*/ 59 h 77"/>
                  <a:gd name="T50" fmla="*/ 41 w 55"/>
                  <a:gd name="T51" fmla="*/ 66 h 77"/>
                  <a:gd name="T52" fmla="*/ 43 w 55"/>
                  <a:gd name="T53" fmla="*/ 18 h 77"/>
                  <a:gd name="T54" fmla="*/ 9 w 55"/>
                  <a:gd name="T55" fmla="*/ 18 h 77"/>
                  <a:gd name="T56" fmla="*/ 9 w 55"/>
                  <a:gd name="T57" fmla="*/ 8 h 77"/>
                  <a:gd name="T58" fmla="*/ 43 w 55"/>
                  <a:gd name="T59" fmla="*/ 8 h 77"/>
                  <a:gd name="T60" fmla="*/ 43 w 55"/>
                  <a:gd name="T61" fmla="*/ 1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77">
                    <a:moveTo>
                      <a:pt x="0" y="0"/>
                    </a:moveTo>
                    <a:lnTo>
                      <a:pt x="0" y="77"/>
                    </a:lnTo>
                    <a:lnTo>
                      <a:pt x="45" y="77"/>
                    </a:lnTo>
                    <a:lnTo>
                      <a:pt x="55" y="66"/>
                    </a:lnTo>
                    <a:lnTo>
                      <a:pt x="55" y="0"/>
                    </a:lnTo>
                    <a:lnTo>
                      <a:pt x="0" y="0"/>
                    </a:lnTo>
                    <a:close/>
                    <a:moveTo>
                      <a:pt x="11" y="66"/>
                    </a:moveTo>
                    <a:lnTo>
                      <a:pt x="6" y="66"/>
                    </a:lnTo>
                    <a:lnTo>
                      <a:pt x="6" y="58"/>
                    </a:lnTo>
                    <a:lnTo>
                      <a:pt x="11" y="58"/>
                    </a:lnTo>
                    <a:lnTo>
                      <a:pt x="11" y="66"/>
                    </a:lnTo>
                    <a:close/>
                    <a:moveTo>
                      <a:pt x="20" y="66"/>
                    </a:moveTo>
                    <a:lnTo>
                      <a:pt x="17" y="66"/>
                    </a:lnTo>
                    <a:lnTo>
                      <a:pt x="17" y="59"/>
                    </a:lnTo>
                    <a:lnTo>
                      <a:pt x="20" y="59"/>
                    </a:lnTo>
                    <a:lnTo>
                      <a:pt x="20" y="66"/>
                    </a:lnTo>
                    <a:close/>
                    <a:moveTo>
                      <a:pt x="30" y="66"/>
                    </a:moveTo>
                    <a:lnTo>
                      <a:pt x="27" y="66"/>
                    </a:lnTo>
                    <a:lnTo>
                      <a:pt x="27" y="59"/>
                    </a:lnTo>
                    <a:lnTo>
                      <a:pt x="30" y="59"/>
                    </a:lnTo>
                    <a:lnTo>
                      <a:pt x="30" y="66"/>
                    </a:lnTo>
                    <a:close/>
                    <a:moveTo>
                      <a:pt x="41" y="66"/>
                    </a:moveTo>
                    <a:lnTo>
                      <a:pt x="38" y="66"/>
                    </a:lnTo>
                    <a:lnTo>
                      <a:pt x="38" y="59"/>
                    </a:lnTo>
                    <a:lnTo>
                      <a:pt x="41" y="59"/>
                    </a:lnTo>
                    <a:lnTo>
                      <a:pt x="41" y="66"/>
                    </a:lnTo>
                    <a:close/>
                    <a:moveTo>
                      <a:pt x="43" y="18"/>
                    </a:moveTo>
                    <a:lnTo>
                      <a:pt x="9" y="18"/>
                    </a:lnTo>
                    <a:lnTo>
                      <a:pt x="9" y="8"/>
                    </a:lnTo>
                    <a:lnTo>
                      <a:pt x="43" y="8"/>
                    </a:ln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8" name="Freeform 280"/>
              <p:cNvSpPr>
                <a:spLocks noEditPoints="1"/>
              </p:cNvSpPr>
              <p:nvPr/>
            </p:nvSpPr>
            <p:spPr bwMode="auto">
              <a:xfrm>
                <a:off x="1095" y="1959"/>
                <a:ext cx="125" cy="201"/>
              </a:xfrm>
              <a:custGeom>
                <a:avLst/>
                <a:gdLst>
                  <a:gd name="T0" fmla="*/ 62 w 86"/>
                  <a:gd name="T1" fmla="*/ 0 h 138"/>
                  <a:gd name="T2" fmla="*/ 24 w 86"/>
                  <a:gd name="T3" fmla="*/ 0 h 138"/>
                  <a:gd name="T4" fmla="*/ 0 w 86"/>
                  <a:gd name="T5" fmla="*/ 24 h 138"/>
                  <a:gd name="T6" fmla="*/ 0 w 86"/>
                  <a:gd name="T7" fmla="*/ 114 h 138"/>
                  <a:gd name="T8" fmla="*/ 24 w 86"/>
                  <a:gd name="T9" fmla="*/ 138 h 138"/>
                  <a:gd name="T10" fmla="*/ 62 w 86"/>
                  <a:gd name="T11" fmla="*/ 138 h 138"/>
                  <a:gd name="T12" fmla="*/ 86 w 86"/>
                  <a:gd name="T13" fmla="*/ 114 h 138"/>
                  <a:gd name="T14" fmla="*/ 86 w 86"/>
                  <a:gd name="T15" fmla="*/ 24 h 138"/>
                  <a:gd name="T16" fmla="*/ 62 w 86"/>
                  <a:gd name="T17" fmla="*/ 0 h 138"/>
                  <a:gd name="T18" fmla="*/ 15 w 86"/>
                  <a:gd name="T19" fmla="*/ 11 h 138"/>
                  <a:gd name="T20" fmla="*/ 70 w 86"/>
                  <a:gd name="T21" fmla="*/ 11 h 138"/>
                  <a:gd name="T22" fmla="*/ 70 w 86"/>
                  <a:gd name="T23" fmla="*/ 22 h 138"/>
                  <a:gd name="T24" fmla="*/ 15 w 86"/>
                  <a:gd name="T25" fmla="*/ 22 h 138"/>
                  <a:gd name="T26" fmla="*/ 15 w 86"/>
                  <a:gd name="T27" fmla="*/ 11 h 138"/>
                  <a:gd name="T28" fmla="*/ 23 w 86"/>
                  <a:gd name="T29" fmla="*/ 120 h 138"/>
                  <a:gd name="T30" fmla="*/ 13 w 86"/>
                  <a:gd name="T31" fmla="*/ 109 h 138"/>
                  <a:gd name="T32" fmla="*/ 23 w 86"/>
                  <a:gd name="T33" fmla="*/ 97 h 138"/>
                  <a:gd name="T34" fmla="*/ 34 w 86"/>
                  <a:gd name="T35" fmla="*/ 109 h 138"/>
                  <a:gd name="T36" fmla="*/ 23 w 86"/>
                  <a:gd name="T37" fmla="*/ 120 h 138"/>
                  <a:gd name="T38" fmla="*/ 62 w 86"/>
                  <a:gd name="T39" fmla="*/ 120 h 138"/>
                  <a:gd name="T40" fmla="*/ 52 w 86"/>
                  <a:gd name="T41" fmla="*/ 109 h 138"/>
                  <a:gd name="T42" fmla="*/ 62 w 86"/>
                  <a:gd name="T43" fmla="*/ 97 h 138"/>
                  <a:gd name="T44" fmla="*/ 73 w 86"/>
                  <a:gd name="T45" fmla="*/ 109 h 138"/>
                  <a:gd name="T46" fmla="*/ 62 w 86"/>
                  <a:gd name="T47" fmla="*/ 12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138">
                    <a:moveTo>
                      <a:pt x="62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27"/>
                      <a:pt x="11" y="138"/>
                      <a:pt x="24" y="138"/>
                    </a:cubicBezTo>
                    <a:cubicBezTo>
                      <a:pt x="62" y="138"/>
                      <a:pt x="62" y="138"/>
                      <a:pt x="62" y="138"/>
                    </a:cubicBezTo>
                    <a:cubicBezTo>
                      <a:pt x="76" y="138"/>
                      <a:pt x="86" y="127"/>
                      <a:pt x="86" y="11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10"/>
                      <a:pt x="76" y="0"/>
                      <a:pt x="62" y="0"/>
                    </a:cubicBezTo>
                    <a:close/>
                    <a:moveTo>
                      <a:pt x="15" y="11"/>
                    </a:move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11"/>
                    </a:lnTo>
                    <a:close/>
                    <a:moveTo>
                      <a:pt x="23" y="120"/>
                    </a:moveTo>
                    <a:cubicBezTo>
                      <a:pt x="18" y="120"/>
                      <a:pt x="13" y="115"/>
                      <a:pt x="13" y="109"/>
                    </a:cubicBezTo>
                    <a:cubicBezTo>
                      <a:pt x="13" y="102"/>
                      <a:pt x="18" y="97"/>
                      <a:pt x="23" y="97"/>
                    </a:cubicBezTo>
                    <a:cubicBezTo>
                      <a:pt x="29" y="97"/>
                      <a:pt x="34" y="102"/>
                      <a:pt x="34" y="109"/>
                    </a:cubicBezTo>
                    <a:cubicBezTo>
                      <a:pt x="34" y="115"/>
                      <a:pt x="29" y="120"/>
                      <a:pt x="23" y="120"/>
                    </a:cubicBezTo>
                    <a:close/>
                    <a:moveTo>
                      <a:pt x="62" y="120"/>
                    </a:moveTo>
                    <a:cubicBezTo>
                      <a:pt x="56" y="120"/>
                      <a:pt x="52" y="115"/>
                      <a:pt x="52" y="109"/>
                    </a:cubicBezTo>
                    <a:cubicBezTo>
                      <a:pt x="52" y="102"/>
                      <a:pt x="56" y="97"/>
                      <a:pt x="62" y="97"/>
                    </a:cubicBezTo>
                    <a:cubicBezTo>
                      <a:pt x="68" y="97"/>
                      <a:pt x="73" y="102"/>
                      <a:pt x="73" y="109"/>
                    </a:cubicBezTo>
                    <a:cubicBezTo>
                      <a:pt x="73" y="115"/>
                      <a:pt x="68" y="120"/>
                      <a:pt x="62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9" name="Freeform 281"/>
              <p:cNvSpPr/>
              <p:nvPr/>
            </p:nvSpPr>
            <p:spPr bwMode="auto">
              <a:xfrm>
                <a:off x="1907" y="2660"/>
                <a:ext cx="67" cy="58"/>
              </a:xfrm>
              <a:custGeom>
                <a:avLst/>
                <a:gdLst>
                  <a:gd name="T0" fmla="*/ 0 w 67"/>
                  <a:gd name="T1" fmla="*/ 58 h 58"/>
                  <a:gd name="T2" fmla="*/ 33 w 67"/>
                  <a:gd name="T3" fmla="*/ 0 h 58"/>
                  <a:gd name="T4" fmla="*/ 67 w 67"/>
                  <a:gd name="T5" fmla="*/ 58 h 58"/>
                  <a:gd name="T6" fmla="*/ 0 w 67"/>
                  <a:gd name="T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58">
                    <a:moveTo>
                      <a:pt x="0" y="58"/>
                    </a:moveTo>
                    <a:lnTo>
                      <a:pt x="33" y="0"/>
                    </a:lnTo>
                    <a:lnTo>
                      <a:pt x="67" y="58"/>
                    </a:lnTo>
                    <a:lnTo>
                      <a:pt x="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0" name="Freeform 282"/>
              <p:cNvSpPr/>
              <p:nvPr/>
            </p:nvSpPr>
            <p:spPr bwMode="auto">
              <a:xfrm>
                <a:off x="1907" y="2729"/>
                <a:ext cx="67" cy="58"/>
              </a:xfrm>
              <a:custGeom>
                <a:avLst/>
                <a:gdLst>
                  <a:gd name="T0" fmla="*/ 0 w 67"/>
                  <a:gd name="T1" fmla="*/ 0 h 58"/>
                  <a:gd name="T2" fmla="*/ 33 w 67"/>
                  <a:gd name="T3" fmla="*/ 58 h 58"/>
                  <a:gd name="T4" fmla="*/ 67 w 67"/>
                  <a:gd name="T5" fmla="*/ 0 h 58"/>
                  <a:gd name="T6" fmla="*/ 0 w 67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58">
                    <a:moveTo>
                      <a:pt x="0" y="0"/>
                    </a:moveTo>
                    <a:lnTo>
                      <a:pt x="33" y="58"/>
                    </a:lnTo>
                    <a:lnTo>
                      <a:pt x="6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1" name="Freeform 283"/>
              <p:cNvSpPr/>
              <p:nvPr/>
            </p:nvSpPr>
            <p:spPr bwMode="auto">
              <a:xfrm>
                <a:off x="2233" y="2711"/>
                <a:ext cx="126" cy="22"/>
              </a:xfrm>
              <a:custGeom>
                <a:avLst/>
                <a:gdLst>
                  <a:gd name="T0" fmla="*/ 126 w 126"/>
                  <a:gd name="T1" fmla="*/ 21 h 22"/>
                  <a:gd name="T2" fmla="*/ 91 w 126"/>
                  <a:gd name="T3" fmla="*/ 0 h 22"/>
                  <a:gd name="T4" fmla="*/ 33 w 126"/>
                  <a:gd name="T5" fmla="*/ 0 h 22"/>
                  <a:gd name="T6" fmla="*/ 0 w 126"/>
                  <a:gd name="T7" fmla="*/ 21 h 22"/>
                  <a:gd name="T8" fmla="*/ 0 w 126"/>
                  <a:gd name="T9" fmla="*/ 22 h 22"/>
                  <a:gd name="T10" fmla="*/ 126 w 126"/>
                  <a:gd name="T11" fmla="*/ 22 h 22"/>
                  <a:gd name="T12" fmla="*/ 126 w 126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22">
                    <a:moveTo>
                      <a:pt x="126" y="21"/>
                    </a:moveTo>
                    <a:lnTo>
                      <a:pt x="91" y="0"/>
                    </a:lnTo>
                    <a:lnTo>
                      <a:pt x="33" y="0"/>
                    </a:lnTo>
                    <a:lnTo>
                      <a:pt x="0" y="21"/>
                    </a:lnTo>
                    <a:lnTo>
                      <a:pt x="0" y="22"/>
                    </a:lnTo>
                    <a:lnTo>
                      <a:pt x="126" y="22"/>
                    </a:lnTo>
                    <a:lnTo>
                      <a:pt x="12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2" name="Rectangle 284"/>
              <p:cNvSpPr>
                <a:spLocks noChangeArrowheads="1"/>
              </p:cNvSpPr>
              <p:nvPr/>
            </p:nvSpPr>
            <p:spPr bwMode="auto">
              <a:xfrm>
                <a:off x="2233" y="2733"/>
                <a:ext cx="126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3" name="Rectangle 285"/>
              <p:cNvSpPr>
                <a:spLocks noChangeArrowheads="1"/>
              </p:cNvSpPr>
              <p:nvPr/>
            </p:nvSpPr>
            <p:spPr bwMode="auto">
              <a:xfrm>
                <a:off x="2282" y="2694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4" name="Freeform 286"/>
              <p:cNvSpPr>
                <a:spLocks noEditPoints="1"/>
              </p:cNvSpPr>
              <p:nvPr/>
            </p:nvSpPr>
            <p:spPr bwMode="auto">
              <a:xfrm>
                <a:off x="2218" y="2577"/>
                <a:ext cx="154" cy="124"/>
              </a:xfrm>
              <a:custGeom>
                <a:avLst/>
                <a:gdLst>
                  <a:gd name="T0" fmla="*/ 0 w 154"/>
                  <a:gd name="T1" fmla="*/ 0 h 124"/>
                  <a:gd name="T2" fmla="*/ 0 w 154"/>
                  <a:gd name="T3" fmla="*/ 124 h 124"/>
                  <a:gd name="T4" fmla="*/ 154 w 154"/>
                  <a:gd name="T5" fmla="*/ 124 h 124"/>
                  <a:gd name="T6" fmla="*/ 154 w 154"/>
                  <a:gd name="T7" fmla="*/ 0 h 124"/>
                  <a:gd name="T8" fmla="*/ 0 w 154"/>
                  <a:gd name="T9" fmla="*/ 0 h 124"/>
                  <a:gd name="T10" fmla="*/ 138 w 154"/>
                  <a:gd name="T11" fmla="*/ 104 h 124"/>
                  <a:gd name="T12" fmla="*/ 16 w 154"/>
                  <a:gd name="T13" fmla="*/ 104 h 124"/>
                  <a:gd name="T14" fmla="*/ 16 w 154"/>
                  <a:gd name="T15" fmla="*/ 15 h 124"/>
                  <a:gd name="T16" fmla="*/ 138 w 154"/>
                  <a:gd name="T17" fmla="*/ 15 h 124"/>
                  <a:gd name="T18" fmla="*/ 138 w 154"/>
                  <a:gd name="T19" fmla="*/ 10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154" y="124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  <a:moveTo>
                      <a:pt x="138" y="104"/>
                    </a:moveTo>
                    <a:lnTo>
                      <a:pt x="16" y="104"/>
                    </a:lnTo>
                    <a:lnTo>
                      <a:pt x="16" y="15"/>
                    </a:lnTo>
                    <a:lnTo>
                      <a:pt x="138" y="15"/>
                    </a:lnTo>
                    <a:lnTo>
                      <a:pt x="138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5" name="Rectangle 287"/>
              <p:cNvSpPr>
                <a:spLocks noChangeArrowheads="1"/>
              </p:cNvSpPr>
              <p:nvPr/>
            </p:nvSpPr>
            <p:spPr bwMode="auto">
              <a:xfrm>
                <a:off x="2343" y="2688"/>
                <a:ext cx="13" cy="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6" name="Freeform 288"/>
              <p:cNvSpPr/>
              <p:nvPr/>
            </p:nvSpPr>
            <p:spPr bwMode="auto">
              <a:xfrm>
                <a:off x="2225" y="2611"/>
                <a:ext cx="117" cy="51"/>
              </a:xfrm>
              <a:custGeom>
                <a:avLst/>
                <a:gdLst>
                  <a:gd name="T0" fmla="*/ 80 w 80"/>
                  <a:gd name="T1" fmla="*/ 0 h 35"/>
                  <a:gd name="T2" fmla="*/ 58 w 80"/>
                  <a:gd name="T3" fmla="*/ 0 h 35"/>
                  <a:gd name="T4" fmla="*/ 63 w 80"/>
                  <a:gd name="T5" fmla="*/ 7 h 35"/>
                  <a:gd name="T6" fmla="*/ 48 w 80"/>
                  <a:gd name="T7" fmla="*/ 20 h 35"/>
                  <a:gd name="T8" fmla="*/ 34 w 80"/>
                  <a:gd name="T9" fmla="*/ 1 h 35"/>
                  <a:gd name="T10" fmla="*/ 30 w 80"/>
                  <a:gd name="T11" fmla="*/ 4 h 35"/>
                  <a:gd name="T12" fmla="*/ 0 w 80"/>
                  <a:gd name="T13" fmla="*/ 28 h 35"/>
                  <a:gd name="T14" fmla="*/ 6 w 80"/>
                  <a:gd name="T15" fmla="*/ 35 h 35"/>
                  <a:gd name="T16" fmla="*/ 32 w 80"/>
                  <a:gd name="T17" fmla="*/ 14 h 35"/>
                  <a:gd name="T18" fmla="*/ 46 w 80"/>
                  <a:gd name="T19" fmla="*/ 33 h 35"/>
                  <a:gd name="T20" fmla="*/ 69 w 80"/>
                  <a:gd name="T21" fmla="*/ 15 h 35"/>
                  <a:gd name="T22" fmla="*/ 74 w 80"/>
                  <a:gd name="T23" fmla="*/ 22 h 35"/>
                  <a:gd name="T24" fmla="*/ 80 w 80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35">
                    <a:moveTo>
                      <a:pt x="80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59" y="11"/>
                      <a:pt x="51" y="17"/>
                      <a:pt x="48" y="20"/>
                    </a:cubicBezTo>
                    <a:cubicBezTo>
                      <a:pt x="44" y="15"/>
                      <a:pt x="34" y="1"/>
                      <a:pt x="34" y="1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26" y="19"/>
                      <a:pt x="32" y="14"/>
                    </a:cubicBezTo>
                    <a:cubicBezTo>
                      <a:pt x="36" y="19"/>
                      <a:pt x="46" y="33"/>
                      <a:pt x="46" y="33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4" y="22"/>
                      <a:pt x="74" y="22"/>
                      <a:pt x="74" y="22"/>
                    </a:cubicBez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7" name="Freeform 289"/>
              <p:cNvSpPr/>
              <p:nvPr/>
            </p:nvSpPr>
            <p:spPr bwMode="auto">
              <a:xfrm>
                <a:off x="1406" y="3185"/>
                <a:ext cx="125" cy="22"/>
              </a:xfrm>
              <a:custGeom>
                <a:avLst/>
                <a:gdLst>
                  <a:gd name="T0" fmla="*/ 125 w 125"/>
                  <a:gd name="T1" fmla="*/ 22 h 22"/>
                  <a:gd name="T2" fmla="*/ 92 w 125"/>
                  <a:gd name="T3" fmla="*/ 0 h 22"/>
                  <a:gd name="T4" fmla="*/ 34 w 125"/>
                  <a:gd name="T5" fmla="*/ 0 h 22"/>
                  <a:gd name="T6" fmla="*/ 0 w 125"/>
                  <a:gd name="T7" fmla="*/ 22 h 22"/>
                  <a:gd name="T8" fmla="*/ 0 w 125"/>
                  <a:gd name="T9" fmla="*/ 22 h 22"/>
                  <a:gd name="T10" fmla="*/ 125 w 125"/>
                  <a:gd name="T11" fmla="*/ 22 h 22"/>
                  <a:gd name="T12" fmla="*/ 125 w 125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2">
                    <a:moveTo>
                      <a:pt x="125" y="22"/>
                    </a:moveTo>
                    <a:lnTo>
                      <a:pt x="92" y="0"/>
                    </a:lnTo>
                    <a:lnTo>
                      <a:pt x="34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25" y="22"/>
                    </a:lnTo>
                    <a:lnTo>
                      <a:pt x="1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8" name="Rectangle 290"/>
              <p:cNvSpPr>
                <a:spLocks noChangeArrowheads="1"/>
              </p:cNvSpPr>
              <p:nvPr/>
            </p:nvSpPr>
            <p:spPr bwMode="auto">
              <a:xfrm>
                <a:off x="1406" y="3207"/>
                <a:ext cx="125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9" name="Rectangle 291"/>
              <p:cNvSpPr>
                <a:spLocks noChangeArrowheads="1"/>
              </p:cNvSpPr>
              <p:nvPr/>
            </p:nvSpPr>
            <p:spPr bwMode="auto">
              <a:xfrm>
                <a:off x="1456" y="316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0" name="Freeform 292"/>
              <p:cNvSpPr>
                <a:spLocks noEditPoints="1"/>
              </p:cNvSpPr>
              <p:nvPr/>
            </p:nvSpPr>
            <p:spPr bwMode="auto">
              <a:xfrm>
                <a:off x="1392" y="3051"/>
                <a:ext cx="154" cy="124"/>
              </a:xfrm>
              <a:custGeom>
                <a:avLst/>
                <a:gdLst>
                  <a:gd name="T0" fmla="*/ 0 w 154"/>
                  <a:gd name="T1" fmla="*/ 0 h 124"/>
                  <a:gd name="T2" fmla="*/ 0 w 154"/>
                  <a:gd name="T3" fmla="*/ 124 h 124"/>
                  <a:gd name="T4" fmla="*/ 154 w 154"/>
                  <a:gd name="T5" fmla="*/ 124 h 124"/>
                  <a:gd name="T6" fmla="*/ 154 w 154"/>
                  <a:gd name="T7" fmla="*/ 0 h 124"/>
                  <a:gd name="T8" fmla="*/ 0 w 154"/>
                  <a:gd name="T9" fmla="*/ 0 h 124"/>
                  <a:gd name="T10" fmla="*/ 138 w 154"/>
                  <a:gd name="T11" fmla="*/ 104 h 124"/>
                  <a:gd name="T12" fmla="*/ 16 w 154"/>
                  <a:gd name="T13" fmla="*/ 104 h 124"/>
                  <a:gd name="T14" fmla="*/ 16 w 154"/>
                  <a:gd name="T15" fmla="*/ 15 h 124"/>
                  <a:gd name="T16" fmla="*/ 138 w 154"/>
                  <a:gd name="T17" fmla="*/ 15 h 124"/>
                  <a:gd name="T18" fmla="*/ 138 w 154"/>
                  <a:gd name="T19" fmla="*/ 10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24">
                    <a:moveTo>
                      <a:pt x="0" y="0"/>
                    </a:moveTo>
                    <a:lnTo>
                      <a:pt x="0" y="124"/>
                    </a:lnTo>
                    <a:lnTo>
                      <a:pt x="154" y="124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  <a:moveTo>
                      <a:pt x="138" y="104"/>
                    </a:moveTo>
                    <a:lnTo>
                      <a:pt x="16" y="104"/>
                    </a:lnTo>
                    <a:lnTo>
                      <a:pt x="16" y="15"/>
                    </a:lnTo>
                    <a:lnTo>
                      <a:pt x="138" y="15"/>
                    </a:lnTo>
                    <a:lnTo>
                      <a:pt x="138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1" name="Rectangle 293"/>
              <p:cNvSpPr>
                <a:spLocks noChangeArrowheads="1"/>
              </p:cNvSpPr>
              <p:nvPr/>
            </p:nvSpPr>
            <p:spPr bwMode="auto">
              <a:xfrm>
                <a:off x="1517" y="3162"/>
                <a:ext cx="13" cy="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2" name="Freeform 294"/>
              <p:cNvSpPr/>
              <p:nvPr/>
            </p:nvSpPr>
            <p:spPr bwMode="auto">
              <a:xfrm>
                <a:off x="1399" y="3085"/>
                <a:ext cx="116" cy="51"/>
              </a:xfrm>
              <a:custGeom>
                <a:avLst/>
                <a:gdLst>
                  <a:gd name="T0" fmla="*/ 80 w 80"/>
                  <a:gd name="T1" fmla="*/ 1 h 35"/>
                  <a:gd name="T2" fmla="*/ 58 w 80"/>
                  <a:gd name="T3" fmla="*/ 0 h 35"/>
                  <a:gd name="T4" fmla="*/ 63 w 80"/>
                  <a:gd name="T5" fmla="*/ 8 h 35"/>
                  <a:gd name="T6" fmla="*/ 47 w 80"/>
                  <a:gd name="T7" fmla="*/ 20 h 35"/>
                  <a:gd name="T8" fmla="*/ 34 w 80"/>
                  <a:gd name="T9" fmla="*/ 1 h 35"/>
                  <a:gd name="T10" fmla="*/ 30 w 80"/>
                  <a:gd name="T11" fmla="*/ 4 h 35"/>
                  <a:gd name="T12" fmla="*/ 0 w 80"/>
                  <a:gd name="T13" fmla="*/ 28 h 35"/>
                  <a:gd name="T14" fmla="*/ 5 w 80"/>
                  <a:gd name="T15" fmla="*/ 35 h 35"/>
                  <a:gd name="T16" fmla="*/ 32 w 80"/>
                  <a:gd name="T17" fmla="*/ 14 h 35"/>
                  <a:gd name="T18" fmla="*/ 46 w 80"/>
                  <a:gd name="T19" fmla="*/ 33 h 35"/>
                  <a:gd name="T20" fmla="*/ 68 w 80"/>
                  <a:gd name="T21" fmla="*/ 15 h 35"/>
                  <a:gd name="T22" fmla="*/ 73 w 80"/>
                  <a:gd name="T23" fmla="*/ 22 h 35"/>
                  <a:gd name="T24" fmla="*/ 80 w 80"/>
                  <a:gd name="T25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35">
                    <a:moveTo>
                      <a:pt x="80" y="1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11"/>
                      <a:pt x="51" y="17"/>
                      <a:pt x="47" y="20"/>
                    </a:cubicBezTo>
                    <a:cubicBezTo>
                      <a:pt x="44" y="15"/>
                      <a:pt x="34" y="1"/>
                      <a:pt x="34" y="1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26" y="19"/>
                      <a:pt x="32" y="14"/>
                    </a:cubicBezTo>
                    <a:cubicBezTo>
                      <a:pt x="35" y="19"/>
                      <a:pt x="46" y="33"/>
                      <a:pt x="46" y="33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73" y="22"/>
                      <a:pt x="73" y="22"/>
                      <a:pt x="73" y="22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3" name="Freeform 295"/>
              <p:cNvSpPr/>
              <p:nvPr/>
            </p:nvSpPr>
            <p:spPr bwMode="auto">
              <a:xfrm>
                <a:off x="1069" y="1871"/>
                <a:ext cx="126" cy="21"/>
              </a:xfrm>
              <a:custGeom>
                <a:avLst/>
                <a:gdLst>
                  <a:gd name="T0" fmla="*/ 126 w 126"/>
                  <a:gd name="T1" fmla="*/ 20 h 21"/>
                  <a:gd name="T2" fmla="*/ 93 w 126"/>
                  <a:gd name="T3" fmla="*/ 0 h 21"/>
                  <a:gd name="T4" fmla="*/ 35 w 126"/>
                  <a:gd name="T5" fmla="*/ 0 h 21"/>
                  <a:gd name="T6" fmla="*/ 0 w 126"/>
                  <a:gd name="T7" fmla="*/ 20 h 21"/>
                  <a:gd name="T8" fmla="*/ 0 w 126"/>
                  <a:gd name="T9" fmla="*/ 21 h 21"/>
                  <a:gd name="T10" fmla="*/ 126 w 126"/>
                  <a:gd name="T11" fmla="*/ 21 h 21"/>
                  <a:gd name="T12" fmla="*/ 126 w 126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21">
                    <a:moveTo>
                      <a:pt x="126" y="20"/>
                    </a:moveTo>
                    <a:lnTo>
                      <a:pt x="93" y="0"/>
                    </a:lnTo>
                    <a:lnTo>
                      <a:pt x="35" y="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26" y="21"/>
                    </a:lnTo>
                    <a:lnTo>
                      <a:pt x="12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4" name="Rectangle 296"/>
              <p:cNvSpPr>
                <a:spLocks noChangeArrowheads="1"/>
              </p:cNvSpPr>
              <p:nvPr/>
            </p:nvSpPr>
            <p:spPr bwMode="auto">
              <a:xfrm>
                <a:off x="1069" y="1892"/>
                <a:ext cx="126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5" name="Rectangle 297"/>
              <p:cNvSpPr>
                <a:spLocks noChangeArrowheads="1"/>
              </p:cNvSpPr>
              <p:nvPr/>
            </p:nvSpPr>
            <p:spPr bwMode="auto">
              <a:xfrm>
                <a:off x="1120" y="1852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6" name="Freeform 298"/>
              <p:cNvSpPr>
                <a:spLocks noEditPoints="1"/>
              </p:cNvSpPr>
              <p:nvPr/>
            </p:nvSpPr>
            <p:spPr bwMode="auto">
              <a:xfrm>
                <a:off x="1056" y="1737"/>
                <a:ext cx="154" cy="123"/>
              </a:xfrm>
              <a:custGeom>
                <a:avLst/>
                <a:gdLst>
                  <a:gd name="T0" fmla="*/ 0 w 154"/>
                  <a:gd name="T1" fmla="*/ 0 h 123"/>
                  <a:gd name="T2" fmla="*/ 0 w 154"/>
                  <a:gd name="T3" fmla="*/ 123 h 123"/>
                  <a:gd name="T4" fmla="*/ 154 w 154"/>
                  <a:gd name="T5" fmla="*/ 123 h 123"/>
                  <a:gd name="T6" fmla="*/ 154 w 154"/>
                  <a:gd name="T7" fmla="*/ 0 h 123"/>
                  <a:gd name="T8" fmla="*/ 0 w 154"/>
                  <a:gd name="T9" fmla="*/ 0 h 123"/>
                  <a:gd name="T10" fmla="*/ 138 w 154"/>
                  <a:gd name="T11" fmla="*/ 102 h 123"/>
                  <a:gd name="T12" fmla="*/ 16 w 154"/>
                  <a:gd name="T13" fmla="*/ 102 h 123"/>
                  <a:gd name="T14" fmla="*/ 16 w 154"/>
                  <a:gd name="T15" fmla="*/ 13 h 123"/>
                  <a:gd name="T16" fmla="*/ 138 w 154"/>
                  <a:gd name="T17" fmla="*/ 13 h 123"/>
                  <a:gd name="T18" fmla="*/ 138 w 154"/>
                  <a:gd name="T19" fmla="*/ 10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23">
                    <a:moveTo>
                      <a:pt x="0" y="0"/>
                    </a:moveTo>
                    <a:lnTo>
                      <a:pt x="0" y="123"/>
                    </a:lnTo>
                    <a:lnTo>
                      <a:pt x="154" y="123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  <a:moveTo>
                      <a:pt x="138" y="102"/>
                    </a:moveTo>
                    <a:lnTo>
                      <a:pt x="16" y="102"/>
                    </a:lnTo>
                    <a:lnTo>
                      <a:pt x="16" y="13"/>
                    </a:lnTo>
                    <a:lnTo>
                      <a:pt x="138" y="13"/>
                    </a:lnTo>
                    <a:lnTo>
                      <a:pt x="138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7" name="Rectangle 299"/>
              <p:cNvSpPr>
                <a:spLocks noChangeArrowheads="1"/>
              </p:cNvSpPr>
              <p:nvPr/>
            </p:nvSpPr>
            <p:spPr bwMode="auto">
              <a:xfrm>
                <a:off x="1179" y="1847"/>
                <a:ext cx="15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8" name="Freeform 300"/>
              <p:cNvSpPr/>
              <p:nvPr/>
            </p:nvSpPr>
            <p:spPr bwMode="auto">
              <a:xfrm>
                <a:off x="1062" y="1770"/>
                <a:ext cx="117" cy="51"/>
              </a:xfrm>
              <a:custGeom>
                <a:avLst/>
                <a:gdLst>
                  <a:gd name="T0" fmla="*/ 81 w 81"/>
                  <a:gd name="T1" fmla="*/ 0 h 35"/>
                  <a:gd name="T2" fmla="*/ 58 w 81"/>
                  <a:gd name="T3" fmla="*/ 0 h 35"/>
                  <a:gd name="T4" fmla="*/ 64 w 81"/>
                  <a:gd name="T5" fmla="*/ 7 h 35"/>
                  <a:gd name="T6" fmla="*/ 48 w 81"/>
                  <a:gd name="T7" fmla="*/ 19 h 35"/>
                  <a:gd name="T8" fmla="*/ 34 w 81"/>
                  <a:gd name="T9" fmla="*/ 1 h 35"/>
                  <a:gd name="T10" fmla="*/ 31 w 81"/>
                  <a:gd name="T11" fmla="*/ 4 h 35"/>
                  <a:gd name="T12" fmla="*/ 0 w 81"/>
                  <a:gd name="T13" fmla="*/ 28 h 35"/>
                  <a:gd name="T14" fmla="*/ 6 w 81"/>
                  <a:gd name="T15" fmla="*/ 35 h 35"/>
                  <a:gd name="T16" fmla="*/ 33 w 81"/>
                  <a:gd name="T17" fmla="*/ 14 h 35"/>
                  <a:gd name="T18" fmla="*/ 46 w 81"/>
                  <a:gd name="T19" fmla="*/ 33 h 35"/>
                  <a:gd name="T20" fmla="*/ 69 w 81"/>
                  <a:gd name="T21" fmla="*/ 15 h 35"/>
                  <a:gd name="T22" fmla="*/ 74 w 81"/>
                  <a:gd name="T23" fmla="*/ 21 h 35"/>
                  <a:gd name="T24" fmla="*/ 81 w 81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35">
                    <a:moveTo>
                      <a:pt x="81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59" y="11"/>
                      <a:pt x="52" y="17"/>
                      <a:pt x="48" y="19"/>
                    </a:cubicBezTo>
                    <a:cubicBezTo>
                      <a:pt x="45" y="14"/>
                      <a:pt x="34" y="1"/>
                      <a:pt x="34" y="1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27" y="18"/>
                      <a:pt x="33" y="14"/>
                    </a:cubicBezTo>
                    <a:cubicBezTo>
                      <a:pt x="36" y="19"/>
                      <a:pt x="46" y="33"/>
                      <a:pt x="46" y="33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4" y="21"/>
                      <a:pt x="74" y="21"/>
                      <a:pt x="74" y="21"/>
                    </a:cubicBez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9" name="Freeform 301"/>
              <p:cNvSpPr>
                <a:spLocks noEditPoints="1"/>
              </p:cNvSpPr>
              <p:nvPr/>
            </p:nvSpPr>
            <p:spPr bwMode="auto">
              <a:xfrm>
                <a:off x="2582" y="1920"/>
                <a:ext cx="151" cy="153"/>
              </a:xfrm>
              <a:custGeom>
                <a:avLst/>
                <a:gdLst>
                  <a:gd name="T0" fmla="*/ 52 w 104"/>
                  <a:gd name="T1" fmla="*/ 0 h 105"/>
                  <a:gd name="T2" fmla="*/ 0 w 104"/>
                  <a:gd name="T3" fmla="*/ 53 h 105"/>
                  <a:gd name="T4" fmla="*/ 52 w 104"/>
                  <a:gd name="T5" fmla="*/ 105 h 105"/>
                  <a:gd name="T6" fmla="*/ 104 w 104"/>
                  <a:gd name="T7" fmla="*/ 53 h 105"/>
                  <a:gd name="T8" fmla="*/ 52 w 104"/>
                  <a:gd name="T9" fmla="*/ 0 h 105"/>
                  <a:gd name="T10" fmla="*/ 52 w 104"/>
                  <a:gd name="T11" fmla="*/ 94 h 105"/>
                  <a:gd name="T12" fmla="*/ 11 w 104"/>
                  <a:gd name="T13" fmla="*/ 53 h 105"/>
                  <a:gd name="T14" fmla="*/ 52 w 104"/>
                  <a:gd name="T15" fmla="*/ 11 h 105"/>
                  <a:gd name="T16" fmla="*/ 93 w 104"/>
                  <a:gd name="T17" fmla="*/ 53 h 105"/>
                  <a:gd name="T18" fmla="*/ 52 w 104"/>
                  <a:gd name="T19" fmla="*/ 9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5">
                    <a:moveTo>
                      <a:pt x="52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5"/>
                      <a:pt x="52" y="105"/>
                    </a:cubicBezTo>
                    <a:cubicBezTo>
                      <a:pt x="81" y="105"/>
                      <a:pt x="104" y="82"/>
                      <a:pt x="104" y="53"/>
                    </a:cubicBezTo>
                    <a:cubicBezTo>
                      <a:pt x="104" y="24"/>
                      <a:pt x="81" y="0"/>
                      <a:pt x="52" y="0"/>
                    </a:cubicBezTo>
                    <a:close/>
                    <a:moveTo>
                      <a:pt x="52" y="94"/>
                    </a:moveTo>
                    <a:cubicBezTo>
                      <a:pt x="29" y="94"/>
                      <a:pt x="11" y="76"/>
                      <a:pt x="11" y="53"/>
                    </a:cubicBezTo>
                    <a:cubicBezTo>
                      <a:pt x="11" y="30"/>
                      <a:pt x="29" y="11"/>
                      <a:pt x="52" y="11"/>
                    </a:cubicBezTo>
                    <a:cubicBezTo>
                      <a:pt x="75" y="11"/>
                      <a:pt x="93" y="30"/>
                      <a:pt x="93" y="53"/>
                    </a:cubicBezTo>
                    <a:cubicBezTo>
                      <a:pt x="93" y="76"/>
                      <a:pt x="75" y="94"/>
                      <a:pt x="5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0" name="Freeform 302"/>
              <p:cNvSpPr/>
              <p:nvPr/>
            </p:nvSpPr>
            <p:spPr bwMode="auto">
              <a:xfrm>
                <a:off x="2614" y="1959"/>
                <a:ext cx="67" cy="76"/>
              </a:xfrm>
              <a:custGeom>
                <a:avLst/>
                <a:gdLst>
                  <a:gd name="T0" fmla="*/ 20 w 46"/>
                  <a:gd name="T1" fmla="*/ 0 h 52"/>
                  <a:gd name="T2" fmla="*/ 0 w 46"/>
                  <a:gd name="T3" fmla="*/ 10 h 52"/>
                  <a:gd name="T4" fmla="*/ 9 w 46"/>
                  <a:gd name="T5" fmla="*/ 7 h 52"/>
                  <a:gd name="T6" fmla="*/ 29 w 46"/>
                  <a:gd name="T7" fmla="*/ 26 h 52"/>
                  <a:gd name="T8" fmla="*/ 9 w 46"/>
                  <a:gd name="T9" fmla="*/ 46 h 52"/>
                  <a:gd name="T10" fmla="*/ 2 w 46"/>
                  <a:gd name="T11" fmla="*/ 45 h 52"/>
                  <a:gd name="T12" fmla="*/ 20 w 46"/>
                  <a:gd name="T13" fmla="*/ 52 h 52"/>
                  <a:gd name="T14" fmla="*/ 46 w 46"/>
                  <a:gd name="T15" fmla="*/ 26 h 52"/>
                  <a:gd name="T16" fmla="*/ 20 w 46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52">
                    <a:moveTo>
                      <a:pt x="20" y="0"/>
                    </a:moveTo>
                    <a:cubicBezTo>
                      <a:pt x="12" y="0"/>
                      <a:pt x="5" y="4"/>
                      <a:pt x="0" y="10"/>
                    </a:cubicBezTo>
                    <a:cubicBezTo>
                      <a:pt x="3" y="8"/>
                      <a:pt x="6" y="7"/>
                      <a:pt x="9" y="7"/>
                    </a:cubicBezTo>
                    <a:cubicBezTo>
                      <a:pt x="20" y="7"/>
                      <a:pt x="29" y="16"/>
                      <a:pt x="29" y="26"/>
                    </a:cubicBezTo>
                    <a:cubicBezTo>
                      <a:pt x="29" y="37"/>
                      <a:pt x="20" y="46"/>
                      <a:pt x="9" y="46"/>
                    </a:cubicBezTo>
                    <a:cubicBezTo>
                      <a:pt x="7" y="46"/>
                      <a:pt x="4" y="46"/>
                      <a:pt x="2" y="45"/>
                    </a:cubicBezTo>
                    <a:cubicBezTo>
                      <a:pt x="7" y="49"/>
                      <a:pt x="13" y="52"/>
                      <a:pt x="20" y="52"/>
                    </a:cubicBezTo>
                    <a:cubicBezTo>
                      <a:pt x="35" y="52"/>
                      <a:pt x="46" y="40"/>
                      <a:pt x="46" y="26"/>
                    </a:cubicBezTo>
                    <a:cubicBezTo>
                      <a:pt x="46" y="11"/>
                      <a:pt x="35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1" name="Rectangle 303"/>
              <p:cNvSpPr>
                <a:spLocks noChangeArrowheads="1"/>
              </p:cNvSpPr>
              <p:nvPr/>
            </p:nvSpPr>
            <p:spPr bwMode="auto">
              <a:xfrm>
                <a:off x="2681" y="1990"/>
                <a:ext cx="2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2" name="Freeform 304"/>
              <p:cNvSpPr>
                <a:spLocks noEditPoints="1"/>
              </p:cNvSpPr>
              <p:nvPr/>
            </p:nvSpPr>
            <p:spPr bwMode="auto">
              <a:xfrm>
                <a:off x="2000" y="1693"/>
                <a:ext cx="48" cy="47"/>
              </a:xfrm>
              <a:custGeom>
                <a:avLst/>
                <a:gdLst>
                  <a:gd name="T0" fmla="*/ 17 w 33"/>
                  <a:gd name="T1" fmla="*/ 0 h 32"/>
                  <a:gd name="T2" fmla="*/ 0 w 33"/>
                  <a:gd name="T3" fmla="*/ 16 h 32"/>
                  <a:gd name="T4" fmla="*/ 17 w 33"/>
                  <a:gd name="T5" fmla="*/ 32 h 32"/>
                  <a:gd name="T6" fmla="*/ 33 w 33"/>
                  <a:gd name="T7" fmla="*/ 16 h 32"/>
                  <a:gd name="T8" fmla="*/ 17 w 33"/>
                  <a:gd name="T9" fmla="*/ 0 h 32"/>
                  <a:gd name="T10" fmla="*/ 17 w 33"/>
                  <a:gd name="T11" fmla="*/ 29 h 32"/>
                  <a:gd name="T12" fmla="*/ 4 w 33"/>
                  <a:gd name="T13" fmla="*/ 16 h 32"/>
                  <a:gd name="T14" fmla="*/ 17 w 33"/>
                  <a:gd name="T15" fmla="*/ 3 h 32"/>
                  <a:gd name="T16" fmla="*/ 30 w 33"/>
                  <a:gd name="T17" fmla="*/ 16 h 32"/>
                  <a:gd name="T18" fmla="*/ 17 w 33"/>
                  <a:gd name="T19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7" y="0"/>
                    </a:moveTo>
                    <a:cubicBezTo>
                      <a:pt x="8" y="0"/>
                      <a:pt x="0" y="7"/>
                      <a:pt x="0" y="16"/>
                    </a:cubicBezTo>
                    <a:cubicBezTo>
                      <a:pt x="0" y="25"/>
                      <a:pt x="8" y="32"/>
                      <a:pt x="17" y="32"/>
                    </a:cubicBezTo>
                    <a:cubicBezTo>
                      <a:pt x="26" y="32"/>
                      <a:pt x="33" y="25"/>
                      <a:pt x="33" y="16"/>
                    </a:cubicBezTo>
                    <a:cubicBezTo>
                      <a:pt x="33" y="7"/>
                      <a:pt x="26" y="0"/>
                      <a:pt x="17" y="0"/>
                    </a:cubicBezTo>
                    <a:close/>
                    <a:moveTo>
                      <a:pt x="17" y="29"/>
                    </a:moveTo>
                    <a:cubicBezTo>
                      <a:pt x="10" y="29"/>
                      <a:pt x="4" y="23"/>
                      <a:pt x="4" y="16"/>
                    </a:cubicBezTo>
                    <a:cubicBezTo>
                      <a:pt x="4" y="9"/>
                      <a:pt x="10" y="3"/>
                      <a:pt x="17" y="3"/>
                    </a:cubicBezTo>
                    <a:cubicBezTo>
                      <a:pt x="24" y="3"/>
                      <a:pt x="30" y="9"/>
                      <a:pt x="30" y="16"/>
                    </a:cubicBezTo>
                    <a:cubicBezTo>
                      <a:pt x="30" y="23"/>
                      <a:pt x="24" y="29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3" name="Freeform 305"/>
              <p:cNvSpPr/>
              <p:nvPr/>
            </p:nvSpPr>
            <p:spPr bwMode="auto">
              <a:xfrm>
                <a:off x="2010" y="1705"/>
                <a:ext cx="22" cy="23"/>
              </a:xfrm>
              <a:custGeom>
                <a:avLst/>
                <a:gdLst>
                  <a:gd name="T0" fmla="*/ 7 w 15"/>
                  <a:gd name="T1" fmla="*/ 0 h 16"/>
                  <a:gd name="T2" fmla="*/ 0 w 15"/>
                  <a:gd name="T3" fmla="*/ 3 h 16"/>
                  <a:gd name="T4" fmla="*/ 3 w 15"/>
                  <a:gd name="T5" fmla="*/ 2 h 16"/>
                  <a:gd name="T6" fmla="*/ 9 w 15"/>
                  <a:gd name="T7" fmla="*/ 8 h 16"/>
                  <a:gd name="T8" fmla="*/ 3 w 15"/>
                  <a:gd name="T9" fmla="*/ 14 h 16"/>
                  <a:gd name="T10" fmla="*/ 1 w 15"/>
                  <a:gd name="T11" fmla="*/ 14 h 16"/>
                  <a:gd name="T12" fmla="*/ 7 w 15"/>
                  <a:gd name="T13" fmla="*/ 16 h 16"/>
                  <a:gd name="T14" fmla="*/ 15 w 15"/>
                  <a:gd name="T15" fmla="*/ 8 h 16"/>
                  <a:gd name="T16" fmla="*/ 7 w 1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cubicBezTo>
                      <a:pt x="4" y="0"/>
                      <a:pt x="2" y="1"/>
                      <a:pt x="0" y="3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7" y="2"/>
                      <a:pt x="9" y="5"/>
                      <a:pt x="9" y="8"/>
                    </a:cubicBezTo>
                    <a:cubicBezTo>
                      <a:pt x="9" y="12"/>
                      <a:pt x="7" y="14"/>
                      <a:pt x="3" y="14"/>
                    </a:cubicBezTo>
                    <a:cubicBezTo>
                      <a:pt x="3" y="14"/>
                      <a:pt x="2" y="14"/>
                      <a:pt x="1" y="14"/>
                    </a:cubicBezTo>
                    <a:cubicBezTo>
                      <a:pt x="3" y="15"/>
                      <a:pt x="5" y="16"/>
                      <a:pt x="7" y="16"/>
                    </a:cubicBezTo>
                    <a:cubicBezTo>
                      <a:pt x="11" y="16"/>
                      <a:pt x="15" y="13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4" name="Rectangle 306"/>
              <p:cNvSpPr>
                <a:spLocks noChangeArrowheads="1"/>
              </p:cNvSpPr>
              <p:nvPr/>
            </p:nvSpPr>
            <p:spPr bwMode="auto">
              <a:xfrm>
                <a:off x="2032" y="1715"/>
                <a:ext cx="7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5" name="Freeform 307"/>
              <p:cNvSpPr>
                <a:spLocks noEditPoints="1"/>
              </p:cNvSpPr>
              <p:nvPr/>
            </p:nvSpPr>
            <p:spPr bwMode="auto">
              <a:xfrm>
                <a:off x="2366" y="1289"/>
                <a:ext cx="63" cy="62"/>
              </a:xfrm>
              <a:custGeom>
                <a:avLst/>
                <a:gdLst>
                  <a:gd name="T0" fmla="*/ 22 w 43"/>
                  <a:gd name="T1" fmla="*/ 0 h 43"/>
                  <a:gd name="T2" fmla="*/ 0 w 43"/>
                  <a:gd name="T3" fmla="*/ 21 h 43"/>
                  <a:gd name="T4" fmla="*/ 22 w 43"/>
                  <a:gd name="T5" fmla="*/ 43 h 43"/>
                  <a:gd name="T6" fmla="*/ 43 w 43"/>
                  <a:gd name="T7" fmla="*/ 21 h 43"/>
                  <a:gd name="T8" fmla="*/ 22 w 43"/>
                  <a:gd name="T9" fmla="*/ 0 h 43"/>
                  <a:gd name="T10" fmla="*/ 22 w 43"/>
                  <a:gd name="T11" fmla="*/ 38 h 43"/>
                  <a:gd name="T12" fmla="*/ 4 w 43"/>
                  <a:gd name="T13" fmla="*/ 21 h 43"/>
                  <a:gd name="T14" fmla="*/ 22 w 43"/>
                  <a:gd name="T15" fmla="*/ 4 h 43"/>
                  <a:gd name="T16" fmla="*/ 39 w 43"/>
                  <a:gd name="T17" fmla="*/ 21 h 43"/>
                  <a:gd name="T18" fmla="*/ 22 w 43"/>
                  <a:gd name="T1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9"/>
                      <a:pt x="34" y="0"/>
                      <a:pt x="22" y="0"/>
                    </a:cubicBezTo>
                    <a:close/>
                    <a:moveTo>
                      <a:pt x="22" y="38"/>
                    </a:moveTo>
                    <a:cubicBezTo>
                      <a:pt x="12" y="38"/>
                      <a:pt x="4" y="31"/>
                      <a:pt x="4" y="21"/>
                    </a:cubicBezTo>
                    <a:cubicBezTo>
                      <a:pt x="4" y="12"/>
                      <a:pt x="12" y="4"/>
                      <a:pt x="22" y="4"/>
                    </a:cubicBezTo>
                    <a:cubicBezTo>
                      <a:pt x="31" y="4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6" name="Freeform 308"/>
              <p:cNvSpPr/>
              <p:nvPr/>
            </p:nvSpPr>
            <p:spPr bwMode="auto">
              <a:xfrm>
                <a:off x="2379" y="1303"/>
                <a:ext cx="28" cy="32"/>
              </a:xfrm>
              <a:custGeom>
                <a:avLst/>
                <a:gdLst>
                  <a:gd name="T0" fmla="*/ 8 w 19"/>
                  <a:gd name="T1" fmla="*/ 0 h 22"/>
                  <a:gd name="T2" fmla="*/ 0 w 19"/>
                  <a:gd name="T3" fmla="*/ 5 h 22"/>
                  <a:gd name="T4" fmla="*/ 4 w 19"/>
                  <a:gd name="T5" fmla="*/ 4 h 22"/>
                  <a:gd name="T6" fmla="*/ 12 w 19"/>
                  <a:gd name="T7" fmla="*/ 12 h 22"/>
                  <a:gd name="T8" fmla="*/ 4 w 19"/>
                  <a:gd name="T9" fmla="*/ 20 h 22"/>
                  <a:gd name="T10" fmla="*/ 1 w 19"/>
                  <a:gd name="T11" fmla="*/ 19 h 22"/>
                  <a:gd name="T12" fmla="*/ 8 w 19"/>
                  <a:gd name="T13" fmla="*/ 22 h 22"/>
                  <a:gd name="T14" fmla="*/ 19 w 19"/>
                  <a:gd name="T15" fmla="*/ 11 h 22"/>
                  <a:gd name="T16" fmla="*/ 8 w 19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2">
                    <a:moveTo>
                      <a:pt x="8" y="0"/>
                    </a:moveTo>
                    <a:cubicBezTo>
                      <a:pt x="5" y="0"/>
                      <a:pt x="2" y="2"/>
                      <a:pt x="0" y="5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9" y="4"/>
                      <a:pt x="12" y="7"/>
                      <a:pt x="12" y="12"/>
                    </a:cubicBezTo>
                    <a:cubicBezTo>
                      <a:pt x="12" y="16"/>
                      <a:pt x="9" y="20"/>
                      <a:pt x="4" y="20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3" y="21"/>
                      <a:pt x="6" y="22"/>
                      <a:pt x="8" y="22"/>
                    </a:cubicBezTo>
                    <a:cubicBezTo>
                      <a:pt x="14" y="22"/>
                      <a:pt x="19" y="17"/>
                      <a:pt x="19" y="11"/>
                    </a:cubicBezTo>
                    <a:cubicBezTo>
                      <a:pt x="19" y="5"/>
                      <a:pt x="14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7" name="Rectangle 309"/>
              <p:cNvSpPr>
                <a:spLocks noChangeArrowheads="1"/>
              </p:cNvSpPr>
              <p:nvPr/>
            </p:nvSpPr>
            <p:spPr bwMode="auto">
              <a:xfrm>
                <a:off x="2407" y="1317"/>
                <a:ext cx="10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8" name="Freeform 310"/>
              <p:cNvSpPr>
                <a:spLocks noEditPoints="1"/>
              </p:cNvSpPr>
              <p:nvPr/>
            </p:nvSpPr>
            <p:spPr bwMode="auto">
              <a:xfrm>
                <a:off x="2080" y="2304"/>
                <a:ext cx="151" cy="153"/>
              </a:xfrm>
              <a:custGeom>
                <a:avLst/>
                <a:gdLst>
                  <a:gd name="T0" fmla="*/ 52 w 104"/>
                  <a:gd name="T1" fmla="*/ 0 h 105"/>
                  <a:gd name="T2" fmla="*/ 0 w 104"/>
                  <a:gd name="T3" fmla="*/ 53 h 105"/>
                  <a:gd name="T4" fmla="*/ 52 w 104"/>
                  <a:gd name="T5" fmla="*/ 105 h 105"/>
                  <a:gd name="T6" fmla="*/ 104 w 104"/>
                  <a:gd name="T7" fmla="*/ 53 h 105"/>
                  <a:gd name="T8" fmla="*/ 52 w 104"/>
                  <a:gd name="T9" fmla="*/ 0 h 105"/>
                  <a:gd name="T10" fmla="*/ 52 w 104"/>
                  <a:gd name="T11" fmla="*/ 94 h 105"/>
                  <a:gd name="T12" fmla="*/ 11 w 104"/>
                  <a:gd name="T13" fmla="*/ 53 h 105"/>
                  <a:gd name="T14" fmla="*/ 52 w 104"/>
                  <a:gd name="T15" fmla="*/ 11 h 105"/>
                  <a:gd name="T16" fmla="*/ 93 w 104"/>
                  <a:gd name="T17" fmla="*/ 53 h 105"/>
                  <a:gd name="T18" fmla="*/ 52 w 104"/>
                  <a:gd name="T19" fmla="*/ 9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5">
                    <a:moveTo>
                      <a:pt x="52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5"/>
                      <a:pt x="52" y="105"/>
                    </a:cubicBezTo>
                    <a:cubicBezTo>
                      <a:pt x="81" y="105"/>
                      <a:pt x="104" y="82"/>
                      <a:pt x="104" y="53"/>
                    </a:cubicBezTo>
                    <a:cubicBezTo>
                      <a:pt x="104" y="24"/>
                      <a:pt x="81" y="0"/>
                      <a:pt x="52" y="0"/>
                    </a:cubicBezTo>
                    <a:close/>
                    <a:moveTo>
                      <a:pt x="52" y="94"/>
                    </a:moveTo>
                    <a:cubicBezTo>
                      <a:pt x="29" y="94"/>
                      <a:pt x="11" y="75"/>
                      <a:pt x="11" y="53"/>
                    </a:cubicBezTo>
                    <a:cubicBezTo>
                      <a:pt x="11" y="30"/>
                      <a:pt x="29" y="11"/>
                      <a:pt x="52" y="11"/>
                    </a:cubicBezTo>
                    <a:cubicBezTo>
                      <a:pt x="75" y="11"/>
                      <a:pt x="93" y="30"/>
                      <a:pt x="93" y="53"/>
                    </a:cubicBezTo>
                    <a:cubicBezTo>
                      <a:pt x="93" y="75"/>
                      <a:pt x="75" y="94"/>
                      <a:pt x="5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9" name="Freeform 311"/>
              <p:cNvSpPr/>
              <p:nvPr/>
            </p:nvSpPr>
            <p:spPr bwMode="auto">
              <a:xfrm>
                <a:off x="2110" y="2342"/>
                <a:ext cx="69" cy="77"/>
              </a:xfrm>
              <a:custGeom>
                <a:avLst/>
                <a:gdLst>
                  <a:gd name="T0" fmla="*/ 21 w 47"/>
                  <a:gd name="T1" fmla="*/ 0 h 53"/>
                  <a:gd name="T2" fmla="*/ 0 w 47"/>
                  <a:gd name="T3" fmla="*/ 10 h 53"/>
                  <a:gd name="T4" fmla="*/ 10 w 47"/>
                  <a:gd name="T5" fmla="*/ 8 h 53"/>
                  <a:gd name="T6" fmla="*/ 30 w 47"/>
                  <a:gd name="T7" fmla="*/ 27 h 53"/>
                  <a:gd name="T8" fmla="*/ 10 w 47"/>
                  <a:gd name="T9" fmla="*/ 47 h 53"/>
                  <a:gd name="T10" fmla="*/ 3 w 47"/>
                  <a:gd name="T11" fmla="*/ 45 h 53"/>
                  <a:gd name="T12" fmla="*/ 21 w 47"/>
                  <a:gd name="T13" fmla="*/ 53 h 53"/>
                  <a:gd name="T14" fmla="*/ 47 w 47"/>
                  <a:gd name="T15" fmla="*/ 27 h 53"/>
                  <a:gd name="T16" fmla="*/ 21 w 47"/>
                  <a:gd name="T1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53">
                    <a:moveTo>
                      <a:pt x="21" y="0"/>
                    </a:moveTo>
                    <a:cubicBezTo>
                      <a:pt x="13" y="0"/>
                      <a:pt x="5" y="4"/>
                      <a:pt x="0" y="10"/>
                    </a:cubicBezTo>
                    <a:cubicBezTo>
                      <a:pt x="3" y="9"/>
                      <a:pt x="7" y="8"/>
                      <a:pt x="10" y="8"/>
                    </a:cubicBezTo>
                    <a:cubicBezTo>
                      <a:pt x="21" y="8"/>
                      <a:pt x="30" y="17"/>
                      <a:pt x="30" y="27"/>
                    </a:cubicBezTo>
                    <a:cubicBezTo>
                      <a:pt x="30" y="38"/>
                      <a:pt x="21" y="47"/>
                      <a:pt x="10" y="47"/>
                    </a:cubicBezTo>
                    <a:cubicBezTo>
                      <a:pt x="8" y="47"/>
                      <a:pt x="5" y="46"/>
                      <a:pt x="3" y="45"/>
                    </a:cubicBezTo>
                    <a:cubicBezTo>
                      <a:pt x="8" y="50"/>
                      <a:pt x="14" y="53"/>
                      <a:pt x="21" y="53"/>
                    </a:cubicBezTo>
                    <a:cubicBezTo>
                      <a:pt x="35" y="53"/>
                      <a:pt x="47" y="41"/>
                      <a:pt x="47" y="27"/>
                    </a:cubicBezTo>
                    <a:cubicBezTo>
                      <a:pt x="47" y="12"/>
                      <a:pt x="35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0" name="Rectangle 312"/>
              <p:cNvSpPr>
                <a:spLocks noChangeArrowheads="1"/>
              </p:cNvSpPr>
              <p:nvPr/>
            </p:nvSpPr>
            <p:spPr bwMode="auto">
              <a:xfrm>
                <a:off x="2179" y="2374"/>
                <a:ext cx="2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1" name="Freeform 313"/>
              <p:cNvSpPr>
                <a:spLocks noEditPoints="1"/>
              </p:cNvSpPr>
              <p:nvPr/>
            </p:nvSpPr>
            <p:spPr bwMode="auto">
              <a:xfrm>
                <a:off x="1610" y="1891"/>
                <a:ext cx="151" cy="153"/>
              </a:xfrm>
              <a:custGeom>
                <a:avLst/>
                <a:gdLst>
                  <a:gd name="T0" fmla="*/ 52 w 104"/>
                  <a:gd name="T1" fmla="*/ 0 h 105"/>
                  <a:gd name="T2" fmla="*/ 0 w 104"/>
                  <a:gd name="T3" fmla="*/ 53 h 105"/>
                  <a:gd name="T4" fmla="*/ 52 w 104"/>
                  <a:gd name="T5" fmla="*/ 105 h 105"/>
                  <a:gd name="T6" fmla="*/ 104 w 104"/>
                  <a:gd name="T7" fmla="*/ 53 h 105"/>
                  <a:gd name="T8" fmla="*/ 52 w 104"/>
                  <a:gd name="T9" fmla="*/ 0 h 105"/>
                  <a:gd name="T10" fmla="*/ 52 w 104"/>
                  <a:gd name="T11" fmla="*/ 94 h 105"/>
                  <a:gd name="T12" fmla="*/ 11 w 104"/>
                  <a:gd name="T13" fmla="*/ 53 h 105"/>
                  <a:gd name="T14" fmla="*/ 52 w 104"/>
                  <a:gd name="T15" fmla="*/ 11 h 105"/>
                  <a:gd name="T16" fmla="*/ 93 w 104"/>
                  <a:gd name="T17" fmla="*/ 53 h 105"/>
                  <a:gd name="T18" fmla="*/ 52 w 104"/>
                  <a:gd name="T19" fmla="*/ 9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105">
                    <a:moveTo>
                      <a:pt x="52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5"/>
                      <a:pt x="52" y="105"/>
                    </a:cubicBezTo>
                    <a:cubicBezTo>
                      <a:pt x="81" y="105"/>
                      <a:pt x="104" y="82"/>
                      <a:pt x="104" y="53"/>
                    </a:cubicBezTo>
                    <a:cubicBezTo>
                      <a:pt x="104" y="24"/>
                      <a:pt x="81" y="0"/>
                      <a:pt x="52" y="0"/>
                    </a:cubicBezTo>
                    <a:close/>
                    <a:moveTo>
                      <a:pt x="52" y="94"/>
                    </a:moveTo>
                    <a:cubicBezTo>
                      <a:pt x="29" y="94"/>
                      <a:pt x="11" y="76"/>
                      <a:pt x="11" y="53"/>
                    </a:cubicBezTo>
                    <a:cubicBezTo>
                      <a:pt x="11" y="30"/>
                      <a:pt x="29" y="11"/>
                      <a:pt x="52" y="11"/>
                    </a:cubicBezTo>
                    <a:cubicBezTo>
                      <a:pt x="75" y="11"/>
                      <a:pt x="93" y="30"/>
                      <a:pt x="93" y="53"/>
                    </a:cubicBezTo>
                    <a:cubicBezTo>
                      <a:pt x="93" y="76"/>
                      <a:pt x="75" y="94"/>
                      <a:pt x="5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2" name="Freeform 314"/>
              <p:cNvSpPr/>
              <p:nvPr/>
            </p:nvSpPr>
            <p:spPr bwMode="auto">
              <a:xfrm>
                <a:off x="1642" y="1930"/>
                <a:ext cx="67" cy="76"/>
              </a:xfrm>
              <a:custGeom>
                <a:avLst/>
                <a:gdLst>
                  <a:gd name="T0" fmla="*/ 20 w 46"/>
                  <a:gd name="T1" fmla="*/ 0 h 52"/>
                  <a:gd name="T2" fmla="*/ 0 w 46"/>
                  <a:gd name="T3" fmla="*/ 10 h 52"/>
                  <a:gd name="T4" fmla="*/ 9 w 46"/>
                  <a:gd name="T5" fmla="*/ 7 h 52"/>
                  <a:gd name="T6" fmla="*/ 29 w 46"/>
                  <a:gd name="T7" fmla="*/ 26 h 52"/>
                  <a:gd name="T8" fmla="*/ 9 w 46"/>
                  <a:gd name="T9" fmla="*/ 46 h 52"/>
                  <a:gd name="T10" fmla="*/ 2 w 46"/>
                  <a:gd name="T11" fmla="*/ 45 h 52"/>
                  <a:gd name="T12" fmla="*/ 20 w 46"/>
                  <a:gd name="T13" fmla="*/ 52 h 52"/>
                  <a:gd name="T14" fmla="*/ 46 w 46"/>
                  <a:gd name="T15" fmla="*/ 26 h 52"/>
                  <a:gd name="T16" fmla="*/ 20 w 46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52">
                    <a:moveTo>
                      <a:pt x="20" y="0"/>
                    </a:moveTo>
                    <a:cubicBezTo>
                      <a:pt x="12" y="0"/>
                      <a:pt x="4" y="4"/>
                      <a:pt x="0" y="10"/>
                    </a:cubicBezTo>
                    <a:cubicBezTo>
                      <a:pt x="3" y="8"/>
                      <a:pt x="6" y="7"/>
                      <a:pt x="9" y="7"/>
                    </a:cubicBezTo>
                    <a:cubicBezTo>
                      <a:pt x="20" y="7"/>
                      <a:pt x="29" y="16"/>
                      <a:pt x="29" y="26"/>
                    </a:cubicBezTo>
                    <a:cubicBezTo>
                      <a:pt x="29" y="37"/>
                      <a:pt x="20" y="46"/>
                      <a:pt x="9" y="46"/>
                    </a:cubicBezTo>
                    <a:cubicBezTo>
                      <a:pt x="7" y="46"/>
                      <a:pt x="4" y="46"/>
                      <a:pt x="2" y="45"/>
                    </a:cubicBezTo>
                    <a:cubicBezTo>
                      <a:pt x="7" y="49"/>
                      <a:pt x="13" y="52"/>
                      <a:pt x="20" y="52"/>
                    </a:cubicBezTo>
                    <a:cubicBezTo>
                      <a:pt x="35" y="52"/>
                      <a:pt x="46" y="40"/>
                      <a:pt x="46" y="26"/>
                    </a:cubicBezTo>
                    <a:cubicBezTo>
                      <a:pt x="46" y="11"/>
                      <a:pt x="35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3" name="Rectangle 315"/>
              <p:cNvSpPr>
                <a:spLocks noChangeArrowheads="1"/>
              </p:cNvSpPr>
              <p:nvPr/>
            </p:nvSpPr>
            <p:spPr bwMode="auto">
              <a:xfrm>
                <a:off x="1709" y="1961"/>
                <a:ext cx="2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4" name="Oval 316"/>
              <p:cNvSpPr>
                <a:spLocks noChangeArrowheads="1"/>
              </p:cNvSpPr>
              <p:nvPr/>
            </p:nvSpPr>
            <p:spPr bwMode="auto">
              <a:xfrm>
                <a:off x="1499" y="225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5" name="Freeform 317"/>
              <p:cNvSpPr/>
              <p:nvPr/>
            </p:nvSpPr>
            <p:spPr bwMode="auto">
              <a:xfrm>
                <a:off x="1464" y="2323"/>
                <a:ext cx="123" cy="281"/>
              </a:xfrm>
              <a:custGeom>
                <a:avLst/>
                <a:gdLst>
                  <a:gd name="T0" fmla="*/ 42 w 84"/>
                  <a:gd name="T1" fmla="*/ 108 h 193"/>
                  <a:gd name="T2" fmla="*/ 50 w 84"/>
                  <a:gd name="T3" fmla="*/ 193 h 193"/>
                  <a:gd name="T4" fmla="*/ 65 w 84"/>
                  <a:gd name="T5" fmla="*/ 193 h 193"/>
                  <a:gd name="T6" fmla="*/ 65 w 84"/>
                  <a:gd name="T7" fmla="*/ 93 h 193"/>
                  <a:gd name="T8" fmla="*/ 77 w 84"/>
                  <a:gd name="T9" fmla="*/ 93 h 193"/>
                  <a:gd name="T10" fmla="*/ 81 w 84"/>
                  <a:gd name="T11" fmla="*/ 35 h 193"/>
                  <a:gd name="T12" fmla="*/ 65 w 84"/>
                  <a:gd name="T13" fmla="*/ 2 h 193"/>
                  <a:gd name="T14" fmla="*/ 54 w 84"/>
                  <a:gd name="T15" fmla="*/ 0 h 193"/>
                  <a:gd name="T16" fmla="*/ 42 w 84"/>
                  <a:gd name="T17" fmla="*/ 0 h 193"/>
                  <a:gd name="T18" fmla="*/ 30 w 84"/>
                  <a:gd name="T19" fmla="*/ 0 h 193"/>
                  <a:gd name="T20" fmla="*/ 19 w 84"/>
                  <a:gd name="T21" fmla="*/ 2 h 193"/>
                  <a:gd name="T22" fmla="*/ 3 w 84"/>
                  <a:gd name="T23" fmla="*/ 35 h 193"/>
                  <a:gd name="T24" fmla="*/ 7 w 84"/>
                  <a:gd name="T25" fmla="*/ 93 h 193"/>
                  <a:gd name="T26" fmla="*/ 19 w 84"/>
                  <a:gd name="T27" fmla="*/ 93 h 193"/>
                  <a:gd name="T28" fmla="*/ 19 w 84"/>
                  <a:gd name="T29" fmla="*/ 193 h 193"/>
                  <a:gd name="T30" fmla="*/ 34 w 84"/>
                  <a:gd name="T31" fmla="*/ 193 h 193"/>
                  <a:gd name="T32" fmla="*/ 42 w 84"/>
                  <a:gd name="T33" fmla="*/ 10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193">
                    <a:moveTo>
                      <a:pt x="42" y="108"/>
                    </a:moveTo>
                    <a:cubicBezTo>
                      <a:pt x="50" y="193"/>
                      <a:pt x="50" y="193"/>
                      <a:pt x="50" y="193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4" y="9"/>
                      <a:pt x="65" y="2"/>
                    </a:cubicBezTo>
                    <a:cubicBezTo>
                      <a:pt x="62" y="1"/>
                      <a:pt x="58" y="0"/>
                      <a:pt x="5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2" y="1"/>
                      <a:pt x="19" y="2"/>
                    </a:cubicBezTo>
                    <a:cubicBezTo>
                      <a:pt x="0" y="9"/>
                      <a:pt x="3" y="35"/>
                      <a:pt x="3" y="35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193"/>
                      <a:pt x="19" y="193"/>
                      <a:pt x="19" y="193"/>
                    </a:cubicBezTo>
                    <a:cubicBezTo>
                      <a:pt x="34" y="193"/>
                      <a:pt x="34" y="193"/>
                      <a:pt x="34" y="193"/>
                    </a:cubicBezTo>
                    <a:lnTo>
                      <a:pt x="42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6" name="Oval 318"/>
              <p:cNvSpPr>
                <a:spLocks noChangeArrowheads="1"/>
              </p:cNvSpPr>
              <p:nvPr/>
            </p:nvSpPr>
            <p:spPr bwMode="auto">
              <a:xfrm>
                <a:off x="1024" y="3065"/>
                <a:ext cx="52" cy="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7" name="Freeform 319"/>
              <p:cNvSpPr/>
              <p:nvPr/>
            </p:nvSpPr>
            <p:spPr bwMode="auto">
              <a:xfrm>
                <a:off x="989" y="3130"/>
                <a:ext cx="122" cy="282"/>
              </a:xfrm>
              <a:custGeom>
                <a:avLst/>
                <a:gdLst>
                  <a:gd name="T0" fmla="*/ 42 w 84"/>
                  <a:gd name="T1" fmla="*/ 108 h 194"/>
                  <a:gd name="T2" fmla="*/ 50 w 84"/>
                  <a:gd name="T3" fmla="*/ 194 h 194"/>
                  <a:gd name="T4" fmla="*/ 65 w 84"/>
                  <a:gd name="T5" fmla="*/ 194 h 194"/>
                  <a:gd name="T6" fmla="*/ 65 w 84"/>
                  <a:gd name="T7" fmla="*/ 93 h 194"/>
                  <a:gd name="T8" fmla="*/ 77 w 84"/>
                  <a:gd name="T9" fmla="*/ 93 h 194"/>
                  <a:gd name="T10" fmla="*/ 81 w 84"/>
                  <a:gd name="T11" fmla="*/ 35 h 194"/>
                  <a:gd name="T12" fmla="*/ 65 w 84"/>
                  <a:gd name="T13" fmla="*/ 2 h 194"/>
                  <a:gd name="T14" fmla="*/ 54 w 84"/>
                  <a:gd name="T15" fmla="*/ 0 h 194"/>
                  <a:gd name="T16" fmla="*/ 42 w 84"/>
                  <a:gd name="T17" fmla="*/ 0 h 194"/>
                  <a:gd name="T18" fmla="*/ 30 w 84"/>
                  <a:gd name="T19" fmla="*/ 0 h 194"/>
                  <a:gd name="T20" fmla="*/ 19 w 84"/>
                  <a:gd name="T21" fmla="*/ 2 h 194"/>
                  <a:gd name="T22" fmla="*/ 3 w 84"/>
                  <a:gd name="T23" fmla="*/ 35 h 194"/>
                  <a:gd name="T24" fmla="*/ 7 w 84"/>
                  <a:gd name="T25" fmla="*/ 93 h 194"/>
                  <a:gd name="T26" fmla="*/ 19 w 84"/>
                  <a:gd name="T27" fmla="*/ 93 h 194"/>
                  <a:gd name="T28" fmla="*/ 19 w 84"/>
                  <a:gd name="T29" fmla="*/ 194 h 194"/>
                  <a:gd name="T30" fmla="*/ 34 w 84"/>
                  <a:gd name="T31" fmla="*/ 194 h 194"/>
                  <a:gd name="T32" fmla="*/ 42 w 84"/>
                  <a:gd name="T33" fmla="*/ 10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194">
                    <a:moveTo>
                      <a:pt x="42" y="108"/>
                    </a:moveTo>
                    <a:cubicBezTo>
                      <a:pt x="50" y="194"/>
                      <a:pt x="50" y="194"/>
                      <a:pt x="50" y="194"/>
                    </a:cubicBezTo>
                    <a:cubicBezTo>
                      <a:pt x="65" y="194"/>
                      <a:pt x="65" y="194"/>
                      <a:pt x="65" y="194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4" y="9"/>
                      <a:pt x="65" y="2"/>
                    </a:cubicBezTo>
                    <a:cubicBezTo>
                      <a:pt x="62" y="1"/>
                      <a:pt x="58" y="0"/>
                      <a:pt x="5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2" y="1"/>
                      <a:pt x="19" y="2"/>
                    </a:cubicBezTo>
                    <a:cubicBezTo>
                      <a:pt x="0" y="9"/>
                      <a:pt x="3" y="35"/>
                      <a:pt x="3" y="35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194"/>
                      <a:pt x="19" y="194"/>
                      <a:pt x="19" y="194"/>
                    </a:cubicBezTo>
                    <a:cubicBezTo>
                      <a:pt x="34" y="194"/>
                      <a:pt x="34" y="194"/>
                      <a:pt x="34" y="194"/>
                    </a:cubicBezTo>
                    <a:lnTo>
                      <a:pt x="42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8" name="Rectangle 320"/>
              <p:cNvSpPr>
                <a:spLocks noChangeArrowheads="1"/>
              </p:cNvSpPr>
              <p:nvPr/>
            </p:nvSpPr>
            <p:spPr bwMode="auto">
              <a:xfrm>
                <a:off x="1761" y="2064"/>
                <a:ext cx="9" cy="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9" name="Rectangle 321"/>
              <p:cNvSpPr>
                <a:spLocks noChangeArrowheads="1"/>
              </p:cNvSpPr>
              <p:nvPr/>
            </p:nvSpPr>
            <p:spPr bwMode="auto">
              <a:xfrm>
                <a:off x="1738" y="2064"/>
                <a:ext cx="9" cy="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0" name="Freeform 322"/>
              <p:cNvSpPr/>
              <p:nvPr/>
            </p:nvSpPr>
            <p:spPr bwMode="auto">
              <a:xfrm>
                <a:off x="1713" y="2081"/>
                <a:ext cx="80" cy="162"/>
              </a:xfrm>
              <a:custGeom>
                <a:avLst/>
                <a:gdLst>
                  <a:gd name="T0" fmla="*/ 55 w 55"/>
                  <a:gd name="T1" fmla="*/ 80 h 111"/>
                  <a:gd name="T2" fmla="*/ 51 w 55"/>
                  <a:gd name="T3" fmla="*/ 96 h 111"/>
                  <a:gd name="T4" fmla="*/ 27 w 55"/>
                  <a:gd name="T5" fmla="*/ 111 h 111"/>
                  <a:gd name="T6" fmla="*/ 0 w 55"/>
                  <a:gd name="T7" fmla="*/ 79 h 111"/>
                  <a:gd name="T8" fmla="*/ 6 w 55"/>
                  <a:gd name="T9" fmla="*/ 59 h 111"/>
                  <a:gd name="T10" fmla="*/ 25 w 55"/>
                  <a:gd name="T11" fmla="*/ 47 h 111"/>
                  <a:gd name="T12" fmla="*/ 39 w 55"/>
                  <a:gd name="T13" fmla="*/ 41 h 111"/>
                  <a:gd name="T14" fmla="*/ 43 w 55"/>
                  <a:gd name="T15" fmla="*/ 30 h 111"/>
                  <a:gd name="T16" fmla="*/ 28 w 55"/>
                  <a:gd name="T17" fmla="*/ 12 h 111"/>
                  <a:gd name="T18" fmla="*/ 15 w 55"/>
                  <a:gd name="T19" fmla="*/ 20 h 111"/>
                  <a:gd name="T20" fmla="*/ 12 w 55"/>
                  <a:gd name="T21" fmla="*/ 30 h 111"/>
                  <a:gd name="T22" fmla="*/ 3 w 55"/>
                  <a:gd name="T23" fmla="*/ 28 h 111"/>
                  <a:gd name="T24" fmla="*/ 9 w 55"/>
                  <a:gd name="T25" fmla="*/ 10 h 111"/>
                  <a:gd name="T26" fmla="*/ 28 w 55"/>
                  <a:gd name="T27" fmla="*/ 0 h 111"/>
                  <a:gd name="T28" fmla="*/ 47 w 55"/>
                  <a:gd name="T29" fmla="*/ 10 h 111"/>
                  <a:gd name="T30" fmla="*/ 52 w 55"/>
                  <a:gd name="T31" fmla="*/ 30 h 111"/>
                  <a:gd name="T32" fmla="*/ 46 w 55"/>
                  <a:gd name="T33" fmla="*/ 50 h 111"/>
                  <a:gd name="T34" fmla="*/ 28 w 55"/>
                  <a:gd name="T35" fmla="*/ 60 h 111"/>
                  <a:gd name="T36" fmla="*/ 13 w 55"/>
                  <a:gd name="T37" fmla="*/ 68 h 111"/>
                  <a:gd name="T38" fmla="*/ 10 w 55"/>
                  <a:gd name="T39" fmla="*/ 80 h 111"/>
                  <a:gd name="T40" fmla="*/ 27 w 55"/>
                  <a:gd name="T41" fmla="*/ 99 h 111"/>
                  <a:gd name="T42" fmla="*/ 41 w 55"/>
                  <a:gd name="T43" fmla="*/ 92 h 111"/>
                  <a:gd name="T44" fmla="*/ 45 w 55"/>
                  <a:gd name="T45" fmla="*/ 77 h 111"/>
                  <a:gd name="T46" fmla="*/ 55 w 55"/>
                  <a:gd name="T47" fmla="*/ 8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5" h="111">
                    <a:moveTo>
                      <a:pt x="55" y="80"/>
                    </a:moveTo>
                    <a:cubicBezTo>
                      <a:pt x="54" y="88"/>
                      <a:pt x="53" y="92"/>
                      <a:pt x="51" y="96"/>
                    </a:cubicBezTo>
                    <a:cubicBezTo>
                      <a:pt x="47" y="106"/>
                      <a:pt x="38" y="111"/>
                      <a:pt x="27" y="111"/>
                    </a:cubicBezTo>
                    <a:cubicBezTo>
                      <a:pt x="11" y="111"/>
                      <a:pt x="0" y="99"/>
                      <a:pt x="0" y="79"/>
                    </a:cubicBezTo>
                    <a:cubicBezTo>
                      <a:pt x="0" y="71"/>
                      <a:pt x="2" y="64"/>
                      <a:pt x="6" y="59"/>
                    </a:cubicBezTo>
                    <a:cubicBezTo>
                      <a:pt x="10" y="54"/>
                      <a:pt x="14" y="52"/>
                      <a:pt x="25" y="47"/>
                    </a:cubicBezTo>
                    <a:cubicBezTo>
                      <a:pt x="33" y="45"/>
                      <a:pt x="36" y="43"/>
                      <a:pt x="39" y="41"/>
                    </a:cubicBezTo>
                    <a:cubicBezTo>
                      <a:pt x="42" y="38"/>
                      <a:pt x="43" y="34"/>
                      <a:pt x="43" y="30"/>
                    </a:cubicBezTo>
                    <a:cubicBezTo>
                      <a:pt x="43" y="19"/>
                      <a:pt x="37" y="12"/>
                      <a:pt x="28" y="12"/>
                    </a:cubicBezTo>
                    <a:cubicBezTo>
                      <a:pt x="22" y="12"/>
                      <a:pt x="18" y="15"/>
                      <a:pt x="15" y="20"/>
                    </a:cubicBezTo>
                    <a:cubicBezTo>
                      <a:pt x="14" y="22"/>
                      <a:pt x="13" y="25"/>
                      <a:pt x="12" y="30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4" y="19"/>
                      <a:pt x="6" y="14"/>
                      <a:pt x="9" y="10"/>
                    </a:cubicBezTo>
                    <a:cubicBezTo>
                      <a:pt x="13" y="3"/>
                      <a:pt x="20" y="0"/>
                      <a:pt x="28" y="0"/>
                    </a:cubicBezTo>
                    <a:cubicBezTo>
                      <a:pt x="36" y="0"/>
                      <a:pt x="43" y="4"/>
                      <a:pt x="47" y="10"/>
                    </a:cubicBezTo>
                    <a:cubicBezTo>
                      <a:pt x="50" y="16"/>
                      <a:pt x="52" y="22"/>
                      <a:pt x="52" y="30"/>
                    </a:cubicBezTo>
                    <a:cubicBezTo>
                      <a:pt x="52" y="38"/>
                      <a:pt x="50" y="45"/>
                      <a:pt x="46" y="50"/>
                    </a:cubicBezTo>
                    <a:cubicBezTo>
                      <a:pt x="42" y="55"/>
                      <a:pt x="37" y="57"/>
                      <a:pt x="28" y="60"/>
                    </a:cubicBezTo>
                    <a:cubicBezTo>
                      <a:pt x="19" y="63"/>
                      <a:pt x="16" y="65"/>
                      <a:pt x="13" y="68"/>
                    </a:cubicBezTo>
                    <a:cubicBezTo>
                      <a:pt x="11" y="70"/>
                      <a:pt x="10" y="74"/>
                      <a:pt x="10" y="80"/>
                    </a:cubicBezTo>
                    <a:cubicBezTo>
                      <a:pt x="10" y="91"/>
                      <a:pt x="16" y="99"/>
                      <a:pt x="27" y="99"/>
                    </a:cubicBezTo>
                    <a:cubicBezTo>
                      <a:pt x="33" y="99"/>
                      <a:pt x="38" y="96"/>
                      <a:pt x="41" y="92"/>
                    </a:cubicBezTo>
                    <a:cubicBezTo>
                      <a:pt x="43" y="88"/>
                      <a:pt x="44" y="85"/>
                      <a:pt x="45" y="77"/>
                    </a:cubicBezTo>
                    <a:lnTo>
                      <a:pt x="5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1" name="Rectangle 323"/>
              <p:cNvSpPr>
                <a:spLocks noChangeArrowheads="1"/>
              </p:cNvSpPr>
              <p:nvPr/>
            </p:nvSpPr>
            <p:spPr bwMode="auto">
              <a:xfrm>
                <a:off x="1214" y="643"/>
                <a:ext cx="10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2" name="Rectangle 324"/>
              <p:cNvSpPr>
                <a:spLocks noChangeArrowheads="1"/>
              </p:cNvSpPr>
              <p:nvPr/>
            </p:nvSpPr>
            <p:spPr bwMode="auto">
              <a:xfrm>
                <a:off x="1188" y="643"/>
                <a:ext cx="10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3" name="Freeform 325"/>
              <p:cNvSpPr/>
              <p:nvPr/>
            </p:nvSpPr>
            <p:spPr bwMode="auto">
              <a:xfrm>
                <a:off x="1160" y="664"/>
                <a:ext cx="91" cy="181"/>
              </a:xfrm>
              <a:custGeom>
                <a:avLst/>
                <a:gdLst>
                  <a:gd name="T0" fmla="*/ 62 w 62"/>
                  <a:gd name="T1" fmla="*/ 90 h 125"/>
                  <a:gd name="T2" fmla="*/ 58 w 62"/>
                  <a:gd name="T3" fmla="*/ 108 h 125"/>
                  <a:gd name="T4" fmla="*/ 30 w 62"/>
                  <a:gd name="T5" fmla="*/ 125 h 125"/>
                  <a:gd name="T6" fmla="*/ 0 w 62"/>
                  <a:gd name="T7" fmla="*/ 89 h 125"/>
                  <a:gd name="T8" fmla="*/ 7 w 62"/>
                  <a:gd name="T9" fmla="*/ 66 h 125"/>
                  <a:gd name="T10" fmla="*/ 28 w 62"/>
                  <a:gd name="T11" fmla="*/ 53 h 125"/>
                  <a:gd name="T12" fmla="*/ 44 w 62"/>
                  <a:gd name="T13" fmla="*/ 46 h 125"/>
                  <a:gd name="T14" fmla="*/ 48 w 62"/>
                  <a:gd name="T15" fmla="*/ 33 h 125"/>
                  <a:gd name="T16" fmla="*/ 31 w 62"/>
                  <a:gd name="T17" fmla="*/ 13 h 125"/>
                  <a:gd name="T18" fmla="*/ 17 w 62"/>
                  <a:gd name="T19" fmla="*/ 22 h 125"/>
                  <a:gd name="T20" fmla="*/ 13 w 62"/>
                  <a:gd name="T21" fmla="*/ 34 h 125"/>
                  <a:gd name="T22" fmla="*/ 3 w 62"/>
                  <a:gd name="T23" fmla="*/ 31 h 125"/>
                  <a:gd name="T24" fmla="*/ 10 w 62"/>
                  <a:gd name="T25" fmla="*/ 10 h 125"/>
                  <a:gd name="T26" fmla="*/ 31 w 62"/>
                  <a:gd name="T27" fmla="*/ 0 h 125"/>
                  <a:gd name="T28" fmla="*/ 53 w 62"/>
                  <a:gd name="T29" fmla="*/ 11 h 125"/>
                  <a:gd name="T30" fmla="*/ 59 w 62"/>
                  <a:gd name="T31" fmla="*/ 33 h 125"/>
                  <a:gd name="T32" fmla="*/ 51 w 62"/>
                  <a:gd name="T33" fmla="*/ 56 h 125"/>
                  <a:gd name="T34" fmla="*/ 31 w 62"/>
                  <a:gd name="T35" fmla="*/ 68 h 125"/>
                  <a:gd name="T36" fmla="*/ 15 w 62"/>
                  <a:gd name="T37" fmla="*/ 76 h 125"/>
                  <a:gd name="T38" fmla="*/ 11 w 62"/>
                  <a:gd name="T39" fmla="*/ 90 h 125"/>
                  <a:gd name="T40" fmla="*/ 30 w 62"/>
                  <a:gd name="T41" fmla="*/ 111 h 125"/>
                  <a:gd name="T42" fmla="*/ 46 w 62"/>
                  <a:gd name="T43" fmla="*/ 103 h 125"/>
                  <a:gd name="T44" fmla="*/ 51 w 62"/>
                  <a:gd name="T45" fmla="*/ 87 h 125"/>
                  <a:gd name="T46" fmla="*/ 62 w 62"/>
                  <a:gd name="T47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125">
                    <a:moveTo>
                      <a:pt x="62" y="90"/>
                    </a:moveTo>
                    <a:cubicBezTo>
                      <a:pt x="61" y="99"/>
                      <a:pt x="60" y="103"/>
                      <a:pt x="58" y="108"/>
                    </a:cubicBezTo>
                    <a:cubicBezTo>
                      <a:pt x="53" y="119"/>
                      <a:pt x="43" y="125"/>
                      <a:pt x="30" y="125"/>
                    </a:cubicBezTo>
                    <a:cubicBezTo>
                      <a:pt x="12" y="125"/>
                      <a:pt x="0" y="111"/>
                      <a:pt x="0" y="89"/>
                    </a:cubicBezTo>
                    <a:cubicBezTo>
                      <a:pt x="0" y="80"/>
                      <a:pt x="2" y="72"/>
                      <a:pt x="7" y="66"/>
                    </a:cubicBezTo>
                    <a:cubicBezTo>
                      <a:pt x="11" y="61"/>
                      <a:pt x="15" y="58"/>
                      <a:pt x="28" y="53"/>
                    </a:cubicBezTo>
                    <a:cubicBezTo>
                      <a:pt x="37" y="50"/>
                      <a:pt x="41" y="49"/>
                      <a:pt x="44" y="46"/>
                    </a:cubicBezTo>
                    <a:cubicBezTo>
                      <a:pt x="47" y="43"/>
                      <a:pt x="48" y="39"/>
                      <a:pt x="48" y="33"/>
                    </a:cubicBezTo>
                    <a:cubicBezTo>
                      <a:pt x="48" y="22"/>
                      <a:pt x="41" y="13"/>
                      <a:pt x="31" y="13"/>
                    </a:cubicBezTo>
                    <a:cubicBezTo>
                      <a:pt x="25" y="13"/>
                      <a:pt x="20" y="16"/>
                      <a:pt x="17" y="22"/>
                    </a:cubicBezTo>
                    <a:cubicBezTo>
                      <a:pt x="15" y="25"/>
                      <a:pt x="14" y="28"/>
                      <a:pt x="13" y="34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0"/>
                      <a:pt x="6" y="15"/>
                      <a:pt x="10" y="10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41" y="0"/>
                      <a:pt x="48" y="4"/>
                      <a:pt x="53" y="11"/>
                    </a:cubicBezTo>
                    <a:cubicBezTo>
                      <a:pt x="57" y="17"/>
                      <a:pt x="59" y="25"/>
                      <a:pt x="59" y="33"/>
                    </a:cubicBezTo>
                    <a:cubicBezTo>
                      <a:pt x="59" y="43"/>
                      <a:pt x="56" y="51"/>
                      <a:pt x="51" y="56"/>
                    </a:cubicBezTo>
                    <a:cubicBezTo>
                      <a:pt x="47" y="61"/>
                      <a:pt x="42" y="64"/>
                      <a:pt x="31" y="68"/>
                    </a:cubicBezTo>
                    <a:cubicBezTo>
                      <a:pt x="21" y="71"/>
                      <a:pt x="18" y="73"/>
                      <a:pt x="15" y="76"/>
                    </a:cubicBezTo>
                    <a:cubicBezTo>
                      <a:pt x="12" y="79"/>
                      <a:pt x="11" y="84"/>
                      <a:pt x="11" y="90"/>
                    </a:cubicBezTo>
                    <a:cubicBezTo>
                      <a:pt x="11" y="103"/>
                      <a:pt x="18" y="111"/>
                      <a:pt x="30" y="111"/>
                    </a:cubicBezTo>
                    <a:cubicBezTo>
                      <a:pt x="37" y="111"/>
                      <a:pt x="43" y="109"/>
                      <a:pt x="46" y="103"/>
                    </a:cubicBezTo>
                    <a:cubicBezTo>
                      <a:pt x="49" y="99"/>
                      <a:pt x="50" y="95"/>
                      <a:pt x="51" y="87"/>
                    </a:cubicBezTo>
                    <a:lnTo>
                      <a:pt x="62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4" name="Rectangle 326"/>
              <p:cNvSpPr>
                <a:spLocks noChangeArrowheads="1"/>
              </p:cNvSpPr>
              <p:nvPr/>
            </p:nvSpPr>
            <p:spPr bwMode="auto">
              <a:xfrm>
                <a:off x="2443" y="888"/>
                <a:ext cx="11" cy="2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5" name="Rectangle 327"/>
              <p:cNvSpPr>
                <a:spLocks noChangeArrowheads="1"/>
              </p:cNvSpPr>
              <p:nvPr/>
            </p:nvSpPr>
            <p:spPr bwMode="auto">
              <a:xfrm>
                <a:off x="2417" y="888"/>
                <a:ext cx="10" cy="2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6" name="Freeform 328"/>
              <p:cNvSpPr/>
              <p:nvPr/>
            </p:nvSpPr>
            <p:spPr bwMode="auto">
              <a:xfrm>
                <a:off x="2390" y="906"/>
                <a:ext cx="90" cy="184"/>
              </a:xfrm>
              <a:custGeom>
                <a:avLst/>
                <a:gdLst>
                  <a:gd name="T0" fmla="*/ 62 w 62"/>
                  <a:gd name="T1" fmla="*/ 91 h 126"/>
                  <a:gd name="T2" fmla="*/ 58 w 62"/>
                  <a:gd name="T3" fmla="*/ 109 h 126"/>
                  <a:gd name="T4" fmla="*/ 31 w 62"/>
                  <a:gd name="T5" fmla="*/ 126 h 126"/>
                  <a:gd name="T6" fmla="*/ 0 w 62"/>
                  <a:gd name="T7" fmla="*/ 90 h 126"/>
                  <a:gd name="T8" fmla="*/ 7 w 62"/>
                  <a:gd name="T9" fmla="*/ 67 h 126"/>
                  <a:gd name="T10" fmla="*/ 28 w 62"/>
                  <a:gd name="T11" fmla="*/ 54 h 126"/>
                  <a:gd name="T12" fmla="*/ 44 w 62"/>
                  <a:gd name="T13" fmla="*/ 46 h 126"/>
                  <a:gd name="T14" fmla="*/ 48 w 62"/>
                  <a:gd name="T15" fmla="*/ 34 h 126"/>
                  <a:gd name="T16" fmla="*/ 31 w 62"/>
                  <a:gd name="T17" fmla="*/ 14 h 126"/>
                  <a:gd name="T18" fmla="*/ 17 w 62"/>
                  <a:gd name="T19" fmla="*/ 23 h 126"/>
                  <a:gd name="T20" fmla="*/ 13 w 62"/>
                  <a:gd name="T21" fmla="*/ 34 h 126"/>
                  <a:gd name="T22" fmla="*/ 3 w 62"/>
                  <a:gd name="T23" fmla="*/ 32 h 126"/>
                  <a:gd name="T24" fmla="*/ 10 w 62"/>
                  <a:gd name="T25" fmla="*/ 11 h 126"/>
                  <a:gd name="T26" fmla="*/ 31 w 62"/>
                  <a:gd name="T27" fmla="*/ 0 h 126"/>
                  <a:gd name="T28" fmla="*/ 53 w 62"/>
                  <a:gd name="T29" fmla="*/ 12 h 126"/>
                  <a:gd name="T30" fmla="*/ 59 w 62"/>
                  <a:gd name="T31" fmla="*/ 34 h 126"/>
                  <a:gd name="T32" fmla="*/ 51 w 62"/>
                  <a:gd name="T33" fmla="*/ 57 h 126"/>
                  <a:gd name="T34" fmla="*/ 31 w 62"/>
                  <a:gd name="T35" fmla="*/ 69 h 126"/>
                  <a:gd name="T36" fmla="*/ 15 w 62"/>
                  <a:gd name="T37" fmla="*/ 77 h 126"/>
                  <a:gd name="T38" fmla="*/ 11 w 62"/>
                  <a:gd name="T39" fmla="*/ 91 h 126"/>
                  <a:gd name="T40" fmla="*/ 30 w 62"/>
                  <a:gd name="T41" fmla="*/ 112 h 126"/>
                  <a:gd name="T42" fmla="*/ 46 w 62"/>
                  <a:gd name="T43" fmla="*/ 104 h 126"/>
                  <a:gd name="T44" fmla="*/ 51 w 62"/>
                  <a:gd name="T45" fmla="*/ 88 h 126"/>
                  <a:gd name="T46" fmla="*/ 62 w 62"/>
                  <a:gd name="T47" fmla="*/ 9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126">
                    <a:moveTo>
                      <a:pt x="62" y="91"/>
                    </a:moveTo>
                    <a:cubicBezTo>
                      <a:pt x="61" y="100"/>
                      <a:pt x="60" y="104"/>
                      <a:pt x="58" y="109"/>
                    </a:cubicBezTo>
                    <a:cubicBezTo>
                      <a:pt x="53" y="120"/>
                      <a:pt x="43" y="126"/>
                      <a:pt x="31" y="126"/>
                    </a:cubicBezTo>
                    <a:cubicBezTo>
                      <a:pt x="12" y="126"/>
                      <a:pt x="0" y="112"/>
                      <a:pt x="0" y="90"/>
                    </a:cubicBezTo>
                    <a:cubicBezTo>
                      <a:pt x="0" y="81"/>
                      <a:pt x="2" y="72"/>
                      <a:pt x="7" y="67"/>
                    </a:cubicBezTo>
                    <a:cubicBezTo>
                      <a:pt x="11" y="62"/>
                      <a:pt x="15" y="59"/>
                      <a:pt x="28" y="54"/>
                    </a:cubicBezTo>
                    <a:cubicBezTo>
                      <a:pt x="37" y="51"/>
                      <a:pt x="41" y="49"/>
                      <a:pt x="44" y="46"/>
                    </a:cubicBezTo>
                    <a:cubicBezTo>
                      <a:pt x="47" y="44"/>
                      <a:pt x="48" y="39"/>
                      <a:pt x="48" y="34"/>
                    </a:cubicBezTo>
                    <a:cubicBezTo>
                      <a:pt x="48" y="22"/>
                      <a:pt x="41" y="14"/>
                      <a:pt x="31" y="14"/>
                    </a:cubicBezTo>
                    <a:cubicBezTo>
                      <a:pt x="25" y="14"/>
                      <a:pt x="20" y="17"/>
                      <a:pt x="17" y="23"/>
                    </a:cubicBezTo>
                    <a:cubicBezTo>
                      <a:pt x="15" y="26"/>
                      <a:pt x="14" y="28"/>
                      <a:pt x="13" y="34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4" y="21"/>
                      <a:pt x="6" y="16"/>
                      <a:pt x="10" y="11"/>
                    </a:cubicBezTo>
                    <a:cubicBezTo>
                      <a:pt x="15" y="4"/>
                      <a:pt x="22" y="0"/>
                      <a:pt x="31" y="0"/>
                    </a:cubicBezTo>
                    <a:cubicBezTo>
                      <a:pt x="41" y="0"/>
                      <a:pt x="48" y="5"/>
                      <a:pt x="53" y="12"/>
                    </a:cubicBezTo>
                    <a:cubicBezTo>
                      <a:pt x="57" y="18"/>
                      <a:pt x="59" y="26"/>
                      <a:pt x="59" y="34"/>
                    </a:cubicBezTo>
                    <a:cubicBezTo>
                      <a:pt x="59" y="44"/>
                      <a:pt x="56" y="52"/>
                      <a:pt x="51" y="57"/>
                    </a:cubicBezTo>
                    <a:cubicBezTo>
                      <a:pt x="47" y="62"/>
                      <a:pt x="42" y="65"/>
                      <a:pt x="31" y="69"/>
                    </a:cubicBezTo>
                    <a:cubicBezTo>
                      <a:pt x="21" y="72"/>
                      <a:pt x="18" y="73"/>
                      <a:pt x="15" y="77"/>
                    </a:cubicBezTo>
                    <a:cubicBezTo>
                      <a:pt x="12" y="80"/>
                      <a:pt x="11" y="84"/>
                      <a:pt x="11" y="91"/>
                    </a:cubicBezTo>
                    <a:cubicBezTo>
                      <a:pt x="11" y="104"/>
                      <a:pt x="18" y="112"/>
                      <a:pt x="30" y="112"/>
                    </a:cubicBezTo>
                    <a:cubicBezTo>
                      <a:pt x="37" y="112"/>
                      <a:pt x="43" y="109"/>
                      <a:pt x="46" y="104"/>
                    </a:cubicBezTo>
                    <a:cubicBezTo>
                      <a:pt x="49" y="100"/>
                      <a:pt x="50" y="96"/>
                      <a:pt x="51" y="88"/>
                    </a:cubicBezTo>
                    <a:lnTo>
                      <a:pt x="62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7" name="Rectangle 329"/>
              <p:cNvSpPr>
                <a:spLocks noChangeArrowheads="1"/>
              </p:cNvSpPr>
              <p:nvPr/>
            </p:nvSpPr>
            <p:spPr bwMode="auto">
              <a:xfrm>
                <a:off x="2065" y="1760"/>
                <a:ext cx="37" cy="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8" name="Freeform 330"/>
              <p:cNvSpPr/>
              <p:nvPr/>
            </p:nvSpPr>
            <p:spPr bwMode="auto">
              <a:xfrm>
                <a:off x="1908" y="732"/>
                <a:ext cx="42" cy="28"/>
              </a:xfrm>
              <a:custGeom>
                <a:avLst/>
                <a:gdLst>
                  <a:gd name="T0" fmla="*/ 25 w 29"/>
                  <a:gd name="T1" fmla="*/ 19 h 19"/>
                  <a:gd name="T2" fmla="*/ 25 w 29"/>
                  <a:gd name="T3" fmla="*/ 12 h 19"/>
                  <a:gd name="T4" fmla="*/ 28 w 29"/>
                  <a:gd name="T5" fmla="*/ 4 h 19"/>
                  <a:gd name="T6" fmla="*/ 21 w 29"/>
                  <a:gd name="T7" fmla="*/ 2 h 19"/>
                  <a:gd name="T8" fmla="*/ 14 w 29"/>
                  <a:gd name="T9" fmla="*/ 0 h 19"/>
                  <a:gd name="T10" fmla="*/ 12 w 29"/>
                  <a:gd name="T11" fmla="*/ 3 h 19"/>
                  <a:gd name="T12" fmla="*/ 11 w 29"/>
                  <a:gd name="T13" fmla="*/ 1 h 19"/>
                  <a:gd name="T14" fmla="*/ 8 w 29"/>
                  <a:gd name="T15" fmla="*/ 2 h 19"/>
                  <a:gd name="T16" fmla="*/ 1 w 29"/>
                  <a:gd name="T17" fmla="*/ 13 h 19"/>
                  <a:gd name="T18" fmla="*/ 1 w 29"/>
                  <a:gd name="T19" fmla="*/ 18 h 19"/>
                  <a:gd name="T20" fmla="*/ 7 w 29"/>
                  <a:gd name="T21" fmla="*/ 19 h 19"/>
                  <a:gd name="T22" fmla="*/ 25 w 29"/>
                  <a:gd name="T2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19">
                    <a:moveTo>
                      <a:pt x="25" y="19"/>
                    </a:moveTo>
                    <a:cubicBezTo>
                      <a:pt x="25" y="19"/>
                      <a:pt x="28" y="19"/>
                      <a:pt x="25" y="12"/>
                    </a:cubicBezTo>
                    <a:cubicBezTo>
                      <a:pt x="25" y="12"/>
                      <a:pt x="29" y="9"/>
                      <a:pt x="28" y="4"/>
                    </a:cubicBezTo>
                    <a:cubicBezTo>
                      <a:pt x="28" y="4"/>
                      <a:pt x="24" y="1"/>
                      <a:pt x="21" y="2"/>
                    </a:cubicBezTo>
                    <a:cubicBezTo>
                      <a:pt x="21" y="2"/>
                      <a:pt x="13" y="1"/>
                      <a:pt x="14" y="0"/>
                    </a:cubicBezTo>
                    <a:cubicBezTo>
                      <a:pt x="14" y="0"/>
                      <a:pt x="13" y="1"/>
                      <a:pt x="12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0"/>
                      <a:pt x="8" y="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7"/>
                      <a:pt x="1" y="18"/>
                    </a:cubicBezTo>
                    <a:cubicBezTo>
                      <a:pt x="1" y="18"/>
                      <a:pt x="3" y="19"/>
                      <a:pt x="7" y="19"/>
                    </a:cubicBezTo>
                    <a:cubicBezTo>
                      <a:pt x="25" y="19"/>
                      <a:pt x="25" y="19"/>
                      <a:pt x="25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9" name="Freeform 331"/>
              <p:cNvSpPr/>
              <p:nvPr/>
            </p:nvSpPr>
            <p:spPr bwMode="auto">
              <a:xfrm>
                <a:off x="1924" y="733"/>
                <a:ext cx="5" cy="22"/>
              </a:xfrm>
              <a:custGeom>
                <a:avLst/>
                <a:gdLst>
                  <a:gd name="T0" fmla="*/ 1 w 3"/>
                  <a:gd name="T1" fmla="*/ 13 h 15"/>
                  <a:gd name="T2" fmla="*/ 3 w 3"/>
                  <a:gd name="T3" fmla="*/ 0 h 15"/>
                  <a:gd name="T4" fmla="*/ 2 w 3"/>
                  <a:gd name="T5" fmla="*/ 15 h 15"/>
                  <a:gd name="T6" fmla="*/ 1 w 3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5">
                    <a:moveTo>
                      <a:pt x="1" y="13"/>
                    </a:moveTo>
                    <a:cubicBezTo>
                      <a:pt x="1" y="13"/>
                      <a:pt x="0" y="2"/>
                      <a:pt x="3" y="0"/>
                    </a:cubicBezTo>
                    <a:cubicBezTo>
                      <a:pt x="3" y="0"/>
                      <a:pt x="2" y="12"/>
                      <a:pt x="2" y="15"/>
                    </a:cubicBezTo>
                    <a:cubicBezTo>
                      <a:pt x="1" y="13"/>
                      <a:pt x="1" y="13"/>
                      <a:pt x="1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0" name="Freeform 332"/>
              <p:cNvSpPr/>
              <p:nvPr/>
            </p:nvSpPr>
            <p:spPr bwMode="auto">
              <a:xfrm>
                <a:off x="1946" y="736"/>
                <a:ext cx="1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1" name="Freeform 333"/>
              <p:cNvSpPr>
                <a:spLocks noEditPoints="1"/>
              </p:cNvSpPr>
              <p:nvPr/>
            </p:nvSpPr>
            <p:spPr bwMode="auto">
              <a:xfrm>
                <a:off x="1934" y="738"/>
                <a:ext cx="15" cy="22"/>
              </a:xfrm>
              <a:custGeom>
                <a:avLst/>
                <a:gdLst>
                  <a:gd name="T0" fmla="*/ 6 w 10"/>
                  <a:gd name="T1" fmla="*/ 8 h 15"/>
                  <a:gd name="T2" fmla="*/ 5 w 10"/>
                  <a:gd name="T3" fmla="*/ 12 h 15"/>
                  <a:gd name="T4" fmla="*/ 7 w 10"/>
                  <a:gd name="T5" fmla="*/ 15 h 15"/>
                  <a:gd name="T6" fmla="*/ 6 w 10"/>
                  <a:gd name="T7" fmla="*/ 8 h 15"/>
                  <a:gd name="T8" fmla="*/ 9 w 10"/>
                  <a:gd name="T9" fmla="*/ 0 h 15"/>
                  <a:gd name="T10" fmla="*/ 7 w 10"/>
                  <a:gd name="T11" fmla="*/ 6 h 15"/>
                  <a:gd name="T12" fmla="*/ 0 w 10"/>
                  <a:gd name="T13" fmla="*/ 10 h 15"/>
                  <a:gd name="T14" fmla="*/ 1 w 10"/>
                  <a:gd name="T15" fmla="*/ 10 h 15"/>
                  <a:gd name="T16" fmla="*/ 2 w 10"/>
                  <a:gd name="T17" fmla="*/ 10 h 15"/>
                  <a:gd name="T18" fmla="*/ 6 w 10"/>
                  <a:gd name="T19" fmla="*/ 8 h 15"/>
                  <a:gd name="T20" fmla="*/ 6 w 10"/>
                  <a:gd name="T21" fmla="*/ 8 h 15"/>
                  <a:gd name="T22" fmla="*/ 9 w 10"/>
                  <a:gd name="T2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5">
                    <a:moveTo>
                      <a:pt x="6" y="8"/>
                    </a:moveTo>
                    <a:cubicBezTo>
                      <a:pt x="6" y="8"/>
                      <a:pt x="10" y="12"/>
                      <a:pt x="5" y="12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10" y="13"/>
                      <a:pt x="6" y="8"/>
                      <a:pt x="6" y="8"/>
                    </a:cubicBezTo>
                    <a:moveTo>
                      <a:pt x="9" y="0"/>
                    </a:moveTo>
                    <a:cubicBezTo>
                      <a:pt x="9" y="2"/>
                      <a:pt x="7" y="6"/>
                      <a:pt x="7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10" y="4"/>
                      <a:pt x="9" y="1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2" name="Freeform 334"/>
              <p:cNvSpPr>
                <a:spLocks noEditPoints="1"/>
              </p:cNvSpPr>
              <p:nvPr/>
            </p:nvSpPr>
            <p:spPr bwMode="auto">
              <a:xfrm>
                <a:off x="1910" y="736"/>
                <a:ext cx="16" cy="19"/>
              </a:xfrm>
              <a:custGeom>
                <a:avLst/>
                <a:gdLst>
                  <a:gd name="T0" fmla="*/ 10 w 11"/>
                  <a:gd name="T1" fmla="*/ 4 h 13"/>
                  <a:gd name="T2" fmla="*/ 11 w 11"/>
                  <a:gd name="T3" fmla="*/ 2 h 13"/>
                  <a:gd name="T4" fmla="*/ 10 w 11"/>
                  <a:gd name="T5" fmla="*/ 4 h 13"/>
                  <a:gd name="T6" fmla="*/ 11 w 11"/>
                  <a:gd name="T7" fmla="*/ 11 h 13"/>
                  <a:gd name="T8" fmla="*/ 8 w 11"/>
                  <a:gd name="T9" fmla="*/ 12 h 13"/>
                  <a:gd name="T10" fmla="*/ 7 w 11"/>
                  <a:gd name="T11" fmla="*/ 10 h 13"/>
                  <a:gd name="T12" fmla="*/ 10 w 11"/>
                  <a:gd name="T13" fmla="*/ 4 h 13"/>
                  <a:gd name="T14" fmla="*/ 11 w 11"/>
                  <a:gd name="T15" fmla="*/ 0 h 13"/>
                  <a:gd name="T16" fmla="*/ 6 w 11"/>
                  <a:gd name="T17" fmla="*/ 8 h 13"/>
                  <a:gd name="T18" fmla="*/ 9 w 11"/>
                  <a:gd name="T19" fmla="*/ 13 h 13"/>
                  <a:gd name="T20" fmla="*/ 11 w 11"/>
                  <a:gd name="T21" fmla="*/ 11 h 13"/>
                  <a:gd name="T22" fmla="*/ 11 w 11"/>
                  <a:gd name="T23" fmla="*/ 0 h 13"/>
                  <a:gd name="T24" fmla="*/ 11 w 11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3">
                    <a:moveTo>
                      <a:pt x="10" y="4"/>
                    </a:moveTo>
                    <a:cubicBezTo>
                      <a:pt x="10" y="3"/>
                      <a:pt x="11" y="2"/>
                      <a:pt x="11" y="2"/>
                    </a:cubicBezTo>
                    <a:cubicBezTo>
                      <a:pt x="11" y="2"/>
                      <a:pt x="11" y="3"/>
                      <a:pt x="10" y="4"/>
                    </a:cubicBezTo>
                    <a:cubicBezTo>
                      <a:pt x="10" y="6"/>
                      <a:pt x="11" y="11"/>
                      <a:pt x="11" y="11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5" y="12"/>
                      <a:pt x="7" y="10"/>
                      <a:pt x="7" y="10"/>
                    </a:cubicBezTo>
                    <a:cubicBezTo>
                      <a:pt x="9" y="8"/>
                      <a:pt x="10" y="5"/>
                      <a:pt x="10" y="4"/>
                    </a:cubicBezTo>
                    <a:moveTo>
                      <a:pt x="11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0" y="11"/>
                      <a:pt x="5" y="12"/>
                      <a:pt x="9" y="13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0" y="7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3" name="Freeform 335"/>
              <p:cNvSpPr>
                <a:spLocks noEditPoints="1"/>
              </p:cNvSpPr>
              <p:nvPr/>
            </p:nvSpPr>
            <p:spPr bwMode="auto">
              <a:xfrm>
                <a:off x="1930" y="735"/>
                <a:ext cx="17" cy="17"/>
              </a:xfrm>
              <a:custGeom>
                <a:avLst/>
                <a:gdLst>
                  <a:gd name="T0" fmla="*/ 5 w 12"/>
                  <a:gd name="T1" fmla="*/ 4 h 12"/>
                  <a:gd name="T2" fmla="*/ 5 w 12"/>
                  <a:gd name="T3" fmla="*/ 2 h 12"/>
                  <a:gd name="T4" fmla="*/ 7 w 12"/>
                  <a:gd name="T5" fmla="*/ 2 h 12"/>
                  <a:gd name="T6" fmla="*/ 2 w 12"/>
                  <a:gd name="T7" fmla="*/ 11 h 12"/>
                  <a:gd name="T8" fmla="*/ 5 w 12"/>
                  <a:gd name="T9" fmla="*/ 4 h 12"/>
                  <a:gd name="T10" fmla="*/ 5 w 12"/>
                  <a:gd name="T11" fmla="*/ 4 h 12"/>
                  <a:gd name="T12" fmla="*/ 6 w 12"/>
                  <a:gd name="T13" fmla="*/ 0 h 12"/>
                  <a:gd name="T14" fmla="*/ 4 w 12"/>
                  <a:gd name="T15" fmla="*/ 1 h 12"/>
                  <a:gd name="T16" fmla="*/ 0 w 12"/>
                  <a:gd name="T17" fmla="*/ 12 h 12"/>
                  <a:gd name="T18" fmla="*/ 1 w 12"/>
                  <a:gd name="T19" fmla="*/ 12 h 12"/>
                  <a:gd name="T20" fmla="*/ 2 w 12"/>
                  <a:gd name="T21" fmla="*/ 12 h 12"/>
                  <a:gd name="T22" fmla="*/ 9 w 12"/>
                  <a:gd name="T23" fmla="*/ 4 h 12"/>
                  <a:gd name="T24" fmla="*/ 6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5" y="4"/>
                    </a:moveTo>
                    <a:cubicBezTo>
                      <a:pt x="2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12" y="3"/>
                      <a:pt x="2" y="11"/>
                      <a:pt x="2" y="11"/>
                    </a:cubicBezTo>
                    <a:cubicBezTo>
                      <a:pt x="8" y="5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moveTo>
                      <a:pt x="6" y="0"/>
                    </a:moveTo>
                    <a:cubicBezTo>
                      <a:pt x="5" y="0"/>
                      <a:pt x="4" y="1"/>
                      <a:pt x="4" y="1"/>
                    </a:cubicBezTo>
                    <a:cubicBezTo>
                      <a:pt x="2" y="1"/>
                      <a:pt x="1" y="8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10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4" name="Freeform 336"/>
              <p:cNvSpPr/>
              <p:nvPr/>
            </p:nvSpPr>
            <p:spPr bwMode="auto">
              <a:xfrm>
                <a:off x="1937" y="749"/>
                <a:ext cx="12" cy="6"/>
              </a:xfrm>
              <a:custGeom>
                <a:avLst/>
                <a:gdLst>
                  <a:gd name="T0" fmla="*/ 4 w 8"/>
                  <a:gd name="T1" fmla="*/ 0 h 4"/>
                  <a:gd name="T2" fmla="*/ 0 w 8"/>
                  <a:gd name="T3" fmla="*/ 2 h 4"/>
                  <a:gd name="T4" fmla="*/ 3 w 8"/>
                  <a:gd name="T5" fmla="*/ 4 h 4"/>
                  <a:gd name="T6" fmla="*/ 4 w 8"/>
                  <a:gd name="T7" fmla="*/ 0 h 4"/>
                  <a:gd name="T8" fmla="*/ 4 w 8"/>
                  <a:gd name="T9" fmla="*/ 0 h 4"/>
                  <a:gd name="T10" fmla="*/ 4 w 8"/>
                  <a:gd name="T11" fmla="*/ 0 h 4"/>
                  <a:gd name="T12" fmla="*/ 4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2" y="3"/>
                      <a:pt x="3" y="4"/>
                    </a:cubicBezTo>
                    <a:cubicBezTo>
                      <a:pt x="8" y="4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5" name="Freeform 337"/>
              <p:cNvSpPr/>
              <p:nvPr/>
            </p:nvSpPr>
            <p:spPr bwMode="auto">
              <a:xfrm>
                <a:off x="1870" y="749"/>
                <a:ext cx="115" cy="141"/>
              </a:xfrm>
              <a:custGeom>
                <a:avLst/>
                <a:gdLst>
                  <a:gd name="T0" fmla="*/ 34 w 79"/>
                  <a:gd name="T1" fmla="*/ 7 h 97"/>
                  <a:gd name="T2" fmla="*/ 18 w 79"/>
                  <a:gd name="T3" fmla="*/ 27 h 97"/>
                  <a:gd name="T4" fmla="*/ 17 w 79"/>
                  <a:gd name="T5" fmla="*/ 35 h 97"/>
                  <a:gd name="T6" fmla="*/ 18 w 79"/>
                  <a:gd name="T7" fmla="*/ 41 h 97"/>
                  <a:gd name="T8" fmla="*/ 16 w 79"/>
                  <a:gd name="T9" fmla="*/ 48 h 97"/>
                  <a:gd name="T10" fmla="*/ 16 w 79"/>
                  <a:gd name="T11" fmla="*/ 52 h 97"/>
                  <a:gd name="T12" fmla="*/ 16 w 79"/>
                  <a:gd name="T13" fmla="*/ 56 h 97"/>
                  <a:gd name="T14" fmla="*/ 16 w 79"/>
                  <a:gd name="T15" fmla="*/ 59 h 97"/>
                  <a:gd name="T16" fmla="*/ 16 w 79"/>
                  <a:gd name="T17" fmla="*/ 61 h 97"/>
                  <a:gd name="T18" fmla="*/ 15 w 79"/>
                  <a:gd name="T19" fmla="*/ 67 h 97"/>
                  <a:gd name="T20" fmla="*/ 12 w 79"/>
                  <a:gd name="T21" fmla="*/ 83 h 97"/>
                  <a:gd name="T22" fmla="*/ 11 w 79"/>
                  <a:gd name="T23" fmla="*/ 88 h 97"/>
                  <a:gd name="T24" fmla="*/ 5 w 79"/>
                  <a:gd name="T25" fmla="*/ 93 h 97"/>
                  <a:gd name="T26" fmla="*/ 24 w 79"/>
                  <a:gd name="T27" fmla="*/ 96 h 97"/>
                  <a:gd name="T28" fmla="*/ 55 w 79"/>
                  <a:gd name="T29" fmla="*/ 95 h 97"/>
                  <a:gd name="T30" fmla="*/ 68 w 79"/>
                  <a:gd name="T31" fmla="*/ 94 h 97"/>
                  <a:gd name="T32" fmla="*/ 77 w 79"/>
                  <a:gd name="T33" fmla="*/ 91 h 97"/>
                  <a:gd name="T34" fmla="*/ 77 w 79"/>
                  <a:gd name="T35" fmla="*/ 87 h 97"/>
                  <a:gd name="T36" fmla="*/ 72 w 79"/>
                  <a:gd name="T37" fmla="*/ 84 h 97"/>
                  <a:gd name="T38" fmla="*/ 67 w 79"/>
                  <a:gd name="T39" fmla="*/ 84 h 97"/>
                  <a:gd name="T40" fmla="*/ 67 w 79"/>
                  <a:gd name="T41" fmla="*/ 79 h 97"/>
                  <a:gd name="T42" fmla="*/ 65 w 79"/>
                  <a:gd name="T43" fmla="*/ 75 h 97"/>
                  <a:gd name="T44" fmla="*/ 66 w 79"/>
                  <a:gd name="T45" fmla="*/ 61 h 97"/>
                  <a:gd name="T46" fmla="*/ 66 w 79"/>
                  <a:gd name="T47" fmla="*/ 50 h 97"/>
                  <a:gd name="T48" fmla="*/ 66 w 79"/>
                  <a:gd name="T49" fmla="*/ 46 h 97"/>
                  <a:gd name="T50" fmla="*/ 66 w 79"/>
                  <a:gd name="T51" fmla="*/ 39 h 97"/>
                  <a:gd name="T52" fmla="*/ 66 w 79"/>
                  <a:gd name="T53" fmla="*/ 30 h 97"/>
                  <a:gd name="T54" fmla="*/ 60 w 79"/>
                  <a:gd name="T55" fmla="*/ 18 h 97"/>
                  <a:gd name="T56" fmla="*/ 45 w 79"/>
                  <a:gd name="T57" fmla="*/ 2 h 97"/>
                  <a:gd name="T58" fmla="*/ 34 w 79"/>
                  <a:gd name="T59" fmla="*/ 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7">
                    <a:moveTo>
                      <a:pt x="34" y="7"/>
                    </a:moveTo>
                    <a:cubicBezTo>
                      <a:pt x="34" y="7"/>
                      <a:pt x="18" y="9"/>
                      <a:pt x="18" y="27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9"/>
                      <a:pt x="18" y="41"/>
                    </a:cubicBezTo>
                    <a:cubicBezTo>
                      <a:pt x="18" y="41"/>
                      <a:pt x="18" y="42"/>
                      <a:pt x="16" y="48"/>
                    </a:cubicBezTo>
                    <a:cubicBezTo>
                      <a:pt x="16" y="48"/>
                      <a:pt x="16" y="49"/>
                      <a:pt x="16" y="52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7"/>
                      <a:pt x="16" y="59"/>
                    </a:cubicBezTo>
                    <a:cubicBezTo>
                      <a:pt x="16" y="59"/>
                      <a:pt x="18" y="60"/>
                      <a:pt x="16" y="61"/>
                    </a:cubicBezTo>
                    <a:cubicBezTo>
                      <a:pt x="16" y="61"/>
                      <a:pt x="15" y="61"/>
                      <a:pt x="15" y="67"/>
                    </a:cubicBezTo>
                    <a:cubicBezTo>
                      <a:pt x="15" y="67"/>
                      <a:pt x="14" y="81"/>
                      <a:pt x="12" y="83"/>
                    </a:cubicBezTo>
                    <a:cubicBezTo>
                      <a:pt x="12" y="83"/>
                      <a:pt x="11" y="85"/>
                      <a:pt x="11" y="88"/>
                    </a:cubicBezTo>
                    <a:cubicBezTo>
                      <a:pt x="11" y="88"/>
                      <a:pt x="0" y="88"/>
                      <a:pt x="5" y="93"/>
                    </a:cubicBezTo>
                    <a:cubicBezTo>
                      <a:pt x="5" y="93"/>
                      <a:pt x="18" y="97"/>
                      <a:pt x="24" y="96"/>
                    </a:cubicBezTo>
                    <a:cubicBezTo>
                      <a:pt x="24" y="96"/>
                      <a:pt x="51" y="94"/>
                      <a:pt x="55" y="95"/>
                    </a:cubicBezTo>
                    <a:cubicBezTo>
                      <a:pt x="68" y="94"/>
                      <a:pt x="68" y="94"/>
                      <a:pt x="68" y="94"/>
                    </a:cubicBezTo>
                    <a:cubicBezTo>
                      <a:pt x="68" y="94"/>
                      <a:pt x="75" y="90"/>
                      <a:pt x="77" y="91"/>
                    </a:cubicBezTo>
                    <a:cubicBezTo>
                      <a:pt x="77" y="91"/>
                      <a:pt x="79" y="87"/>
                      <a:pt x="77" y="87"/>
                    </a:cubicBezTo>
                    <a:cubicBezTo>
                      <a:pt x="77" y="87"/>
                      <a:pt x="72" y="85"/>
                      <a:pt x="72" y="84"/>
                    </a:cubicBezTo>
                    <a:cubicBezTo>
                      <a:pt x="72" y="84"/>
                      <a:pt x="69" y="83"/>
                      <a:pt x="67" y="84"/>
                    </a:cubicBezTo>
                    <a:cubicBezTo>
                      <a:pt x="67" y="84"/>
                      <a:pt x="66" y="82"/>
                      <a:pt x="67" y="79"/>
                    </a:cubicBezTo>
                    <a:cubicBezTo>
                      <a:pt x="65" y="75"/>
                      <a:pt x="65" y="75"/>
                      <a:pt x="65" y="75"/>
                    </a:cubicBezTo>
                    <a:cubicBezTo>
                      <a:pt x="65" y="75"/>
                      <a:pt x="64" y="67"/>
                      <a:pt x="66" y="61"/>
                    </a:cubicBezTo>
                    <a:cubicBezTo>
                      <a:pt x="66" y="61"/>
                      <a:pt x="67" y="52"/>
                      <a:pt x="66" y="50"/>
                    </a:cubicBezTo>
                    <a:cubicBezTo>
                      <a:pt x="66" y="50"/>
                      <a:pt x="64" y="47"/>
                      <a:pt x="66" y="46"/>
                    </a:cubicBezTo>
                    <a:cubicBezTo>
                      <a:pt x="66" y="46"/>
                      <a:pt x="67" y="46"/>
                      <a:pt x="66" y="39"/>
                    </a:cubicBezTo>
                    <a:cubicBezTo>
                      <a:pt x="66" y="39"/>
                      <a:pt x="65" y="30"/>
                      <a:pt x="66" y="30"/>
                    </a:cubicBezTo>
                    <a:cubicBezTo>
                      <a:pt x="66" y="30"/>
                      <a:pt x="67" y="24"/>
                      <a:pt x="60" y="18"/>
                    </a:cubicBezTo>
                    <a:cubicBezTo>
                      <a:pt x="60" y="18"/>
                      <a:pt x="50" y="3"/>
                      <a:pt x="45" y="2"/>
                    </a:cubicBezTo>
                    <a:cubicBezTo>
                      <a:pt x="45" y="2"/>
                      <a:pt x="36" y="0"/>
                      <a:pt x="34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6" name="Freeform 338"/>
              <p:cNvSpPr/>
              <p:nvPr/>
            </p:nvSpPr>
            <p:spPr bwMode="auto">
              <a:xfrm>
                <a:off x="1898" y="760"/>
                <a:ext cx="20" cy="16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0 h 11"/>
                  <a:gd name="T4" fmla="*/ 5 w 14"/>
                  <a:gd name="T5" fmla="*/ 6 h 11"/>
                  <a:gd name="T6" fmla="*/ 2 w 14"/>
                  <a:gd name="T7" fmla="*/ 11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2"/>
                      <a:pt x="5" y="6"/>
                      <a:pt x="5" y="6"/>
                    </a:cubicBezTo>
                    <a:cubicBezTo>
                      <a:pt x="0" y="11"/>
                      <a:pt x="2" y="11"/>
                      <a:pt x="2" y="11"/>
                    </a:cubicBezTo>
                    <a:cubicBezTo>
                      <a:pt x="6" y="1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7" name="Freeform 339"/>
              <p:cNvSpPr/>
              <p:nvPr/>
            </p:nvSpPr>
            <p:spPr bwMode="auto">
              <a:xfrm>
                <a:off x="1911" y="79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8" name="Freeform 340"/>
              <p:cNvSpPr/>
              <p:nvPr/>
            </p:nvSpPr>
            <p:spPr bwMode="auto">
              <a:xfrm>
                <a:off x="1936" y="856"/>
                <a:ext cx="3" cy="5"/>
              </a:xfrm>
              <a:custGeom>
                <a:avLst/>
                <a:gdLst>
                  <a:gd name="T0" fmla="*/ 0 w 2"/>
                  <a:gd name="T1" fmla="*/ 4 h 4"/>
                  <a:gd name="T2" fmla="*/ 2 w 2"/>
                  <a:gd name="T3" fmla="*/ 4 h 4"/>
                  <a:gd name="T4" fmla="*/ 2 w 2"/>
                  <a:gd name="T5" fmla="*/ 0 h 4"/>
                  <a:gd name="T6" fmla="*/ 1 w 2"/>
                  <a:gd name="T7" fmla="*/ 0 h 4"/>
                  <a:gd name="T8" fmla="*/ 0 w 2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9" name="Freeform 341"/>
              <p:cNvSpPr/>
              <p:nvPr/>
            </p:nvSpPr>
            <p:spPr bwMode="auto">
              <a:xfrm>
                <a:off x="1910" y="761"/>
                <a:ext cx="17" cy="19"/>
              </a:xfrm>
              <a:custGeom>
                <a:avLst/>
                <a:gdLst>
                  <a:gd name="T0" fmla="*/ 9 w 12"/>
                  <a:gd name="T1" fmla="*/ 0 h 13"/>
                  <a:gd name="T2" fmla="*/ 3 w 12"/>
                  <a:gd name="T3" fmla="*/ 8 h 13"/>
                  <a:gd name="T4" fmla="*/ 6 w 12"/>
                  <a:gd name="T5" fmla="*/ 8 h 13"/>
                  <a:gd name="T6" fmla="*/ 9 w 12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3">
                    <a:moveTo>
                      <a:pt x="9" y="0"/>
                    </a:moveTo>
                    <a:cubicBezTo>
                      <a:pt x="9" y="0"/>
                      <a:pt x="12" y="13"/>
                      <a:pt x="3" y="8"/>
                    </a:cubicBezTo>
                    <a:cubicBezTo>
                      <a:pt x="3" y="8"/>
                      <a:pt x="0" y="5"/>
                      <a:pt x="6" y="8"/>
                    </a:cubicBezTo>
                    <a:cubicBezTo>
                      <a:pt x="6" y="8"/>
                      <a:pt x="10" y="9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0" name="Freeform 343"/>
              <p:cNvSpPr/>
              <p:nvPr/>
            </p:nvSpPr>
            <p:spPr bwMode="auto">
              <a:xfrm>
                <a:off x="1923" y="752"/>
                <a:ext cx="33" cy="15"/>
              </a:xfrm>
              <a:custGeom>
                <a:avLst/>
                <a:gdLst>
                  <a:gd name="T0" fmla="*/ 6 w 23"/>
                  <a:gd name="T1" fmla="*/ 0 h 10"/>
                  <a:gd name="T2" fmla="*/ 9 w 23"/>
                  <a:gd name="T3" fmla="*/ 7 h 10"/>
                  <a:gd name="T4" fmla="*/ 0 w 23"/>
                  <a:gd name="T5" fmla="*/ 5 h 10"/>
                  <a:gd name="T6" fmla="*/ 6 w 23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0">
                    <a:moveTo>
                      <a:pt x="6" y="0"/>
                    </a:moveTo>
                    <a:cubicBezTo>
                      <a:pt x="6" y="0"/>
                      <a:pt x="21" y="7"/>
                      <a:pt x="9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23" y="1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1" name="Freeform 344"/>
              <p:cNvSpPr/>
              <p:nvPr/>
            </p:nvSpPr>
            <p:spPr bwMode="auto">
              <a:xfrm>
                <a:off x="1933" y="738"/>
                <a:ext cx="14" cy="13"/>
              </a:xfrm>
              <a:custGeom>
                <a:avLst/>
                <a:gdLst>
                  <a:gd name="T0" fmla="*/ 3 w 10"/>
                  <a:gd name="T1" fmla="*/ 0 h 9"/>
                  <a:gd name="T2" fmla="*/ 3 w 10"/>
                  <a:gd name="T3" fmla="*/ 2 h 9"/>
                  <a:gd name="T4" fmla="*/ 3 w 10"/>
                  <a:gd name="T5" fmla="*/ 2 h 9"/>
                  <a:gd name="T6" fmla="*/ 0 w 10"/>
                  <a:gd name="T7" fmla="*/ 9 h 9"/>
                  <a:gd name="T8" fmla="*/ 5 w 10"/>
                  <a:gd name="T9" fmla="*/ 0 h 9"/>
                  <a:gd name="T10" fmla="*/ 3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3" y="0"/>
                    </a:moveTo>
                    <a:cubicBezTo>
                      <a:pt x="1" y="0"/>
                      <a:pt x="0" y="0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6" y="3"/>
                      <a:pt x="0" y="9"/>
                    </a:cubicBezTo>
                    <a:cubicBezTo>
                      <a:pt x="0" y="9"/>
                      <a:pt x="10" y="1"/>
                      <a:pt x="5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2" name="Freeform 345"/>
              <p:cNvSpPr>
                <a:spLocks noEditPoints="1"/>
              </p:cNvSpPr>
              <p:nvPr/>
            </p:nvSpPr>
            <p:spPr bwMode="auto">
              <a:xfrm>
                <a:off x="1917" y="739"/>
                <a:ext cx="9" cy="15"/>
              </a:xfrm>
              <a:custGeom>
                <a:avLst/>
                <a:gdLst>
                  <a:gd name="T0" fmla="*/ 5 w 6"/>
                  <a:gd name="T1" fmla="*/ 2 h 10"/>
                  <a:gd name="T2" fmla="*/ 2 w 6"/>
                  <a:gd name="T3" fmla="*/ 8 h 10"/>
                  <a:gd name="T4" fmla="*/ 3 w 6"/>
                  <a:gd name="T5" fmla="*/ 10 h 10"/>
                  <a:gd name="T6" fmla="*/ 6 w 6"/>
                  <a:gd name="T7" fmla="*/ 9 h 10"/>
                  <a:gd name="T8" fmla="*/ 5 w 6"/>
                  <a:gd name="T9" fmla="*/ 2 h 10"/>
                  <a:gd name="T10" fmla="*/ 6 w 6"/>
                  <a:gd name="T11" fmla="*/ 0 h 10"/>
                  <a:gd name="T12" fmla="*/ 5 w 6"/>
                  <a:gd name="T13" fmla="*/ 2 h 10"/>
                  <a:gd name="T14" fmla="*/ 6 w 6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0">
                    <a:moveTo>
                      <a:pt x="5" y="2"/>
                    </a:moveTo>
                    <a:cubicBezTo>
                      <a:pt x="5" y="3"/>
                      <a:pt x="4" y="6"/>
                      <a:pt x="2" y="8"/>
                    </a:cubicBezTo>
                    <a:cubicBezTo>
                      <a:pt x="2" y="8"/>
                      <a:pt x="0" y="10"/>
                      <a:pt x="3" y="10"/>
                    </a:cubicBezTo>
                    <a:cubicBezTo>
                      <a:pt x="3" y="10"/>
                      <a:pt x="4" y="10"/>
                      <a:pt x="6" y="9"/>
                    </a:cubicBezTo>
                    <a:cubicBezTo>
                      <a:pt x="6" y="9"/>
                      <a:pt x="5" y="4"/>
                      <a:pt x="5" y="2"/>
                    </a:cubicBezTo>
                    <a:moveTo>
                      <a:pt x="6" y="0"/>
                    </a:moveTo>
                    <a:cubicBezTo>
                      <a:pt x="6" y="0"/>
                      <a:pt x="5" y="1"/>
                      <a:pt x="5" y="2"/>
                    </a:cubicBezTo>
                    <a:cubicBezTo>
                      <a:pt x="6" y="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3" name="Freeform 346"/>
              <p:cNvSpPr/>
              <p:nvPr/>
            </p:nvSpPr>
            <p:spPr bwMode="auto">
              <a:xfrm>
                <a:off x="1905" y="744"/>
                <a:ext cx="13" cy="13"/>
              </a:xfrm>
              <a:custGeom>
                <a:avLst/>
                <a:gdLst>
                  <a:gd name="T0" fmla="*/ 9 w 9"/>
                  <a:gd name="T1" fmla="*/ 0 h 9"/>
                  <a:gd name="T2" fmla="*/ 4 w 9"/>
                  <a:gd name="T3" fmla="*/ 8 h 9"/>
                  <a:gd name="T4" fmla="*/ 9 w 9"/>
                  <a:gd name="T5" fmla="*/ 8 h 9"/>
                  <a:gd name="T6" fmla="*/ 9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9" y="0"/>
                      <a:pt x="3" y="4"/>
                      <a:pt x="4" y="8"/>
                    </a:cubicBezTo>
                    <a:cubicBezTo>
                      <a:pt x="4" y="8"/>
                      <a:pt x="4" y="8"/>
                      <a:pt x="9" y="8"/>
                    </a:cubicBezTo>
                    <a:cubicBezTo>
                      <a:pt x="9" y="8"/>
                      <a:pt x="0" y="9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4" name="Freeform 347"/>
              <p:cNvSpPr/>
              <p:nvPr/>
            </p:nvSpPr>
            <p:spPr bwMode="auto">
              <a:xfrm>
                <a:off x="1872" y="773"/>
                <a:ext cx="67" cy="113"/>
              </a:xfrm>
              <a:custGeom>
                <a:avLst/>
                <a:gdLst>
                  <a:gd name="T0" fmla="*/ 26 w 46"/>
                  <a:gd name="T1" fmla="*/ 0 h 78"/>
                  <a:gd name="T2" fmla="*/ 20 w 46"/>
                  <a:gd name="T3" fmla="*/ 10 h 78"/>
                  <a:gd name="T4" fmla="*/ 32 w 46"/>
                  <a:gd name="T5" fmla="*/ 18 h 78"/>
                  <a:gd name="T6" fmla="*/ 20 w 46"/>
                  <a:gd name="T7" fmla="*/ 20 h 78"/>
                  <a:gd name="T8" fmla="*/ 20 w 46"/>
                  <a:gd name="T9" fmla="*/ 26 h 78"/>
                  <a:gd name="T10" fmla="*/ 18 w 46"/>
                  <a:gd name="T11" fmla="*/ 43 h 78"/>
                  <a:gd name="T12" fmla="*/ 22 w 46"/>
                  <a:gd name="T13" fmla="*/ 47 h 78"/>
                  <a:gd name="T14" fmla="*/ 14 w 46"/>
                  <a:gd name="T15" fmla="*/ 70 h 78"/>
                  <a:gd name="T16" fmla="*/ 11 w 46"/>
                  <a:gd name="T17" fmla="*/ 73 h 78"/>
                  <a:gd name="T18" fmla="*/ 4 w 46"/>
                  <a:gd name="T19" fmla="*/ 76 h 78"/>
                  <a:gd name="T20" fmla="*/ 12 w 46"/>
                  <a:gd name="T21" fmla="*/ 72 h 78"/>
                  <a:gd name="T22" fmla="*/ 12 w 46"/>
                  <a:gd name="T23" fmla="*/ 68 h 78"/>
                  <a:gd name="T24" fmla="*/ 15 w 46"/>
                  <a:gd name="T25" fmla="*/ 46 h 78"/>
                  <a:gd name="T26" fmla="*/ 15 w 46"/>
                  <a:gd name="T27" fmla="*/ 42 h 78"/>
                  <a:gd name="T28" fmla="*/ 15 w 46"/>
                  <a:gd name="T29" fmla="*/ 32 h 78"/>
                  <a:gd name="T30" fmla="*/ 18 w 46"/>
                  <a:gd name="T31" fmla="*/ 25 h 78"/>
                  <a:gd name="T32" fmla="*/ 26 w 46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78">
                    <a:moveTo>
                      <a:pt x="26" y="0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1" y="12"/>
                      <a:pt x="32" y="18"/>
                    </a:cubicBezTo>
                    <a:cubicBezTo>
                      <a:pt x="32" y="18"/>
                      <a:pt x="36" y="21"/>
                      <a:pt x="20" y="20"/>
                    </a:cubicBezTo>
                    <a:cubicBezTo>
                      <a:pt x="20" y="20"/>
                      <a:pt x="18" y="21"/>
                      <a:pt x="20" y="26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3"/>
                      <a:pt x="46" y="49"/>
                      <a:pt x="22" y="47"/>
                    </a:cubicBezTo>
                    <a:cubicBezTo>
                      <a:pt x="22" y="47"/>
                      <a:pt x="20" y="43"/>
                      <a:pt x="14" y="70"/>
                    </a:cubicBezTo>
                    <a:cubicBezTo>
                      <a:pt x="14" y="70"/>
                      <a:pt x="30" y="78"/>
                      <a:pt x="11" y="73"/>
                    </a:cubicBezTo>
                    <a:cubicBezTo>
                      <a:pt x="11" y="73"/>
                      <a:pt x="5" y="75"/>
                      <a:pt x="4" y="76"/>
                    </a:cubicBezTo>
                    <a:cubicBezTo>
                      <a:pt x="4" y="76"/>
                      <a:pt x="0" y="74"/>
                      <a:pt x="12" y="72"/>
                    </a:cubicBezTo>
                    <a:cubicBezTo>
                      <a:pt x="12" y="72"/>
                      <a:pt x="10" y="71"/>
                      <a:pt x="12" y="68"/>
                    </a:cubicBezTo>
                    <a:cubicBezTo>
                      <a:pt x="12" y="68"/>
                      <a:pt x="15" y="47"/>
                      <a:pt x="15" y="46"/>
                    </a:cubicBezTo>
                    <a:cubicBezTo>
                      <a:pt x="15" y="46"/>
                      <a:pt x="21" y="46"/>
                      <a:pt x="15" y="42"/>
                    </a:cubicBezTo>
                    <a:cubicBezTo>
                      <a:pt x="15" y="42"/>
                      <a:pt x="17" y="34"/>
                      <a:pt x="15" y="32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3" y="15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5" name="Freeform 348"/>
              <p:cNvSpPr/>
              <p:nvPr/>
            </p:nvSpPr>
            <p:spPr bwMode="auto">
              <a:xfrm>
                <a:off x="1897" y="786"/>
                <a:ext cx="8" cy="27"/>
              </a:xfrm>
              <a:custGeom>
                <a:avLst/>
                <a:gdLst>
                  <a:gd name="T0" fmla="*/ 3 w 6"/>
                  <a:gd name="T1" fmla="*/ 7 h 19"/>
                  <a:gd name="T2" fmla="*/ 4 w 6"/>
                  <a:gd name="T3" fmla="*/ 7 h 19"/>
                  <a:gd name="T4" fmla="*/ 3 w 6"/>
                  <a:gd name="T5" fmla="*/ 3 h 19"/>
                  <a:gd name="T6" fmla="*/ 2 w 6"/>
                  <a:gd name="T7" fmla="*/ 3 h 19"/>
                  <a:gd name="T8" fmla="*/ 1 w 6"/>
                  <a:gd name="T9" fmla="*/ 6 h 19"/>
                  <a:gd name="T10" fmla="*/ 1 w 6"/>
                  <a:gd name="T11" fmla="*/ 10 h 19"/>
                  <a:gd name="T12" fmla="*/ 1 w 6"/>
                  <a:gd name="T13" fmla="*/ 15 h 19"/>
                  <a:gd name="T14" fmla="*/ 1 w 6"/>
                  <a:gd name="T15" fmla="*/ 13 h 19"/>
                  <a:gd name="T16" fmla="*/ 1 w 6"/>
                  <a:gd name="T17" fmla="*/ 14 h 19"/>
                  <a:gd name="T18" fmla="*/ 2 w 6"/>
                  <a:gd name="T19" fmla="*/ 18 h 19"/>
                  <a:gd name="T20" fmla="*/ 2 w 6"/>
                  <a:gd name="T21" fmla="*/ 17 h 19"/>
                  <a:gd name="T22" fmla="*/ 4 w 6"/>
                  <a:gd name="T23" fmla="*/ 12 h 19"/>
                  <a:gd name="T24" fmla="*/ 1 w 6"/>
                  <a:gd name="T25" fmla="*/ 7 h 19"/>
                  <a:gd name="T26" fmla="*/ 3 w 6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9">
                    <a:moveTo>
                      <a:pt x="3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3"/>
                      <a:pt x="3" y="3"/>
                    </a:cubicBezTo>
                    <a:cubicBezTo>
                      <a:pt x="3" y="3"/>
                      <a:pt x="3" y="0"/>
                      <a:pt x="2" y="3"/>
                    </a:cubicBezTo>
                    <a:cubicBezTo>
                      <a:pt x="2" y="3"/>
                      <a:pt x="1" y="3"/>
                      <a:pt x="1" y="6"/>
                    </a:cubicBezTo>
                    <a:cubicBezTo>
                      <a:pt x="1" y="6"/>
                      <a:pt x="0" y="9"/>
                      <a:pt x="1" y="10"/>
                    </a:cubicBezTo>
                    <a:cubicBezTo>
                      <a:pt x="1" y="10"/>
                      <a:pt x="5" y="15"/>
                      <a:pt x="1" y="15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2"/>
                      <a:pt x="1" y="1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7"/>
                    </a:cubicBezTo>
                    <a:cubicBezTo>
                      <a:pt x="2" y="17"/>
                      <a:pt x="6" y="16"/>
                      <a:pt x="4" y="12"/>
                    </a:cubicBezTo>
                    <a:cubicBezTo>
                      <a:pt x="4" y="12"/>
                      <a:pt x="1" y="8"/>
                      <a:pt x="1" y="7"/>
                    </a:cubicBezTo>
                    <a:cubicBezTo>
                      <a:pt x="1" y="7"/>
                      <a:pt x="2" y="2"/>
                      <a:pt x="3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6" name="Freeform 349"/>
              <p:cNvSpPr/>
              <p:nvPr/>
            </p:nvSpPr>
            <p:spPr bwMode="auto">
              <a:xfrm>
                <a:off x="1905" y="790"/>
                <a:ext cx="6" cy="20"/>
              </a:xfrm>
              <a:custGeom>
                <a:avLst/>
                <a:gdLst>
                  <a:gd name="T0" fmla="*/ 0 w 4"/>
                  <a:gd name="T1" fmla="*/ 2 h 14"/>
                  <a:gd name="T2" fmla="*/ 0 w 4"/>
                  <a:gd name="T3" fmla="*/ 3 h 14"/>
                  <a:gd name="T4" fmla="*/ 2 w 4"/>
                  <a:gd name="T5" fmla="*/ 2 h 14"/>
                  <a:gd name="T6" fmla="*/ 1 w 4"/>
                  <a:gd name="T7" fmla="*/ 10 h 14"/>
                  <a:gd name="T8" fmla="*/ 1 w 4"/>
                  <a:gd name="T9" fmla="*/ 13 h 14"/>
                  <a:gd name="T10" fmla="*/ 1 w 4"/>
                  <a:gd name="T11" fmla="*/ 14 h 14"/>
                  <a:gd name="T12" fmla="*/ 3 w 4"/>
                  <a:gd name="T13" fmla="*/ 14 h 14"/>
                  <a:gd name="T14" fmla="*/ 4 w 4"/>
                  <a:gd name="T15" fmla="*/ 0 h 14"/>
                  <a:gd name="T16" fmla="*/ 3 w 4"/>
                  <a:gd name="T17" fmla="*/ 0 h 14"/>
                  <a:gd name="T18" fmla="*/ 0 w 4"/>
                  <a:gd name="T1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4">
                    <a:moveTo>
                      <a:pt x="0" y="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8"/>
                      <a:pt x="1" y="1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4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7" name="Freeform 350"/>
              <p:cNvSpPr/>
              <p:nvPr/>
            </p:nvSpPr>
            <p:spPr bwMode="auto">
              <a:xfrm>
                <a:off x="1934" y="808"/>
                <a:ext cx="5" cy="4"/>
              </a:xfrm>
              <a:custGeom>
                <a:avLst/>
                <a:gdLst>
                  <a:gd name="T0" fmla="*/ 2 w 5"/>
                  <a:gd name="T1" fmla="*/ 0 h 4"/>
                  <a:gd name="T2" fmla="*/ 0 w 5"/>
                  <a:gd name="T3" fmla="*/ 4 h 4"/>
                  <a:gd name="T4" fmla="*/ 3 w 5"/>
                  <a:gd name="T5" fmla="*/ 4 h 4"/>
                  <a:gd name="T6" fmla="*/ 5 w 5"/>
                  <a:gd name="T7" fmla="*/ 0 h 4"/>
                  <a:gd name="T8" fmla="*/ 2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8" name="Freeform 351"/>
              <p:cNvSpPr/>
              <p:nvPr/>
            </p:nvSpPr>
            <p:spPr bwMode="auto">
              <a:xfrm>
                <a:off x="1934" y="808"/>
                <a:ext cx="5" cy="4"/>
              </a:xfrm>
              <a:custGeom>
                <a:avLst/>
                <a:gdLst>
                  <a:gd name="T0" fmla="*/ 2 w 5"/>
                  <a:gd name="T1" fmla="*/ 0 h 4"/>
                  <a:gd name="T2" fmla="*/ 0 w 5"/>
                  <a:gd name="T3" fmla="*/ 4 h 4"/>
                  <a:gd name="T4" fmla="*/ 3 w 5"/>
                  <a:gd name="T5" fmla="*/ 4 h 4"/>
                  <a:gd name="T6" fmla="*/ 5 w 5"/>
                  <a:gd name="T7" fmla="*/ 0 h 4"/>
                  <a:gd name="T8" fmla="*/ 2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5" y="0"/>
                    </a:lnTo>
                    <a:lnTo>
                      <a:pt x="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9" name="Freeform 352"/>
              <p:cNvSpPr>
                <a:spLocks noEditPoints="1"/>
              </p:cNvSpPr>
              <p:nvPr/>
            </p:nvSpPr>
            <p:spPr bwMode="auto">
              <a:xfrm>
                <a:off x="1911" y="790"/>
                <a:ext cx="13" cy="20"/>
              </a:xfrm>
              <a:custGeom>
                <a:avLst/>
                <a:gdLst>
                  <a:gd name="T0" fmla="*/ 5 w 9"/>
                  <a:gd name="T1" fmla="*/ 0 h 14"/>
                  <a:gd name="T2" fmla="*/ 1 w 9"/>
                  <a:gd name="T3" fmla="*/ 4 h 14"/>
                  <a:gd name="T4" fmla="*/ 0 w 9"/>
                  <a:gd name="T5" fmla="*/ 11 h 14"/>
                  <a:gd name="T6" fmla="*/ 3 w 9"/>
                  <a:gd name="T7" fmla="*/ 14 h 14"/>
                  <a:gd name="T8" fmla="*/ 5 w 9"/>
                  <a:gd name="T9" fmla="*/ 14 h 14"/>
                  <a:gd name="T10" fmla="*/ 8 w 9"/>
                  <a:gd name="T11" fmla="*/ 11 h 14"/>
                  <a:gd name="T12" fmla="*/ 9 w 9"/>
                  <a:gd name="T13" fmla="*/ 3 h 14"/>
                  <a:gd name="T14" fmla="*/ 5 w 9"/>
                  <a:gd name="T15" fmla="*/ 0 h 14"/>
                  <a:gd name="T16" fmla="*/ 5 w 9"/>
                  <a:gd name="T17" fmla="*/ 11 h 14"/>
                  <a:gd name="T18" fmla="*/ 3 w 9"/>
                  <a:gd name="T19" fmla="*/ 10 h 14"/>
                  <a:gd name="T20" fmla="*/ 4 w 9"/>
                  <a:gd name="T21" fmla="*/ 3 h 14"/>
                  <a:gd name="T22" fmla="*/ 6 w 9"/>
                  <a:gd name="T23" fmla="*/ 3 h 14"/>
                  <a:gd name="T24" fmla="*/ 5 w 9"/>
                  <a:gd name="T25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4">
                    <a:moveTo>
                      <a:pt x="5" y="0"/>
                    </a:moveTo>
                    <a:cubicBezTo>
                      <a:pt x="1" y="0"/>
                      <a:pt x="1" y="4"/>
                      <a:pt x="1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3" y="14"/>
                      <a:pt x="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" y="14"/>
                      <a:pt x="8" y="11"/>
                      <a:pt x="8" y="11"/>
                    </a:cubicBezTo>
                    <a:cubicBezTo>
                      <a:pt x="8" y="9"/>
                      <a:pt x="9" y="3"/>
                      <a:pt x="9" y="3"/>
                    </a:cubicBezTo>
                    <a:cubicBezTo>
                      <a:pt x="9" y="0"/>
                      <a:pt x="5" y="0"/>
                      <a:pt x="5" y="0"/>
                    </a:cubicBezTo>
                    <a:moveTo>
                      <a:pt x="5" y="11"/>
                    </a:moveTo>
                    <a:cubicBezTo>
                      <a:pt x="5" y="11"/>
                      <a:pt x="3" y="14"/>
                      <a:pt x="3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0"/>
                      <a:pt x="6" y="3"/>
                    </a:cubicBezTo>
                    <a:cubicBezTo>
                      <a:pt x="6" y="3"/>
                      <a:pt x="5" y="10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0" name="Freeform 353"/>
              <p:cNvSpPr>
                <a:spLocks noEditPoints="1"/>
              </p:cNvSpPr>
              <p:nvPr/>
            </p:nvSpPr>
            <p:spPr bwMode="auto">
              <a:xfrm>
                <a:off x="1923" y="790"/>
                <a:ext cx="13" cy="22"/>
              </a:xfrm>
              <a:custGeom>
                <a:avLst/>
                <a:gdLst>
                  <a:gd name="T0" fmla="*/ 9 w 9"/>
                  <a:gd name="T1" fmla="*/ 2 h 15"/>
                  <a:gd name="T2" fmla="*/ 7 w 9"/>
                  <a:gd name="T3" fmla="*/ 0 h 15"/>
                  <a:gd name="T4" fmla="*/ 2 w 9"/>
                  <a:gd name="T5" fmla="*/ 4 h 15"/>
                  <a:gd name="T6" fmla="*/ 4 w 9"/>
                  <a:gd name="T7" fmla="*/ 14 h 15"/>
                  <a:gd name="T8" fmla="*/ 9 w 9"/>
                  <a:gd name="T9" fmla="*/ 10 h 15"/>
                  <a:gd name="T10" fmla="*/ 9 w 9"/>
                  <a:gd name="T11" fmla="*/ 2 h 15"/>
                  <a:gd name="T12" fmla="*/ 5 w 9"/>
                  <a:gd name="T13" fmla="*/ 12 h 15"/>
                  <a:gd name="T14" fmla="*/ 4 w 9"/>
                  <a:gd name="T15" fmla="*/ 6 h 15"/>
                  <a:gd name="T16" fmla="*/ 6 w 9"/>
                  <a:gd name="T17" fmla="*/ 1 h 15"/>
                  <a:gd name="T18" fmla="*/ 6 w 9"/>
                  <a:gd name="T19" fmla="*/ 5 h 15"/>
                  <a:gd name="T20" fmla="*/ 5 w 9"/>
                  <a:gd name="T2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5">
                    <a:moveTo>
                      <a:pt x="9" y="2"/>
                    </a:moveTo>
                    <a:cubicBezTo>
                      <a:pt x="9" y="2"/>
                      <a:pt x="9" y="0"/>
                      <a:pt x="7" y="0"/>
                    </a:cubicBezTo>
                    <a:cubicBezTo>
                      <a:pt x="7" y="0"/>
                      <a:pt x="2" y="0"/>
                      <a:pt x="2" y="4"/>
                    </a:cubicBezTo>
                    <a:cubicBezTo>
                      <a:pt x="2" y="4"/>
                      <a:pt x="0" y="15"/>
                      <a:pt x="4" y="14"/>
                    </a:cubicBezTo>
                    <a:cubicBezTo>
                      <a:pt x="4" y="14"/>
                      <a:pt x="9" y="15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moveTo>
                      <a:pt x="5" y="12"/>
                    </a:moveTo>
                    <a:cubicBezTo>
                      <a:pt x="5" y="12"/>
                      <a:pt x="3" y="13"/>
                      <a:pt x="4" y="6"/>
                    </a:cubicBezTo>
                    <a:cubicBezTo>
                      <a:pt x="4" y="6"/>
                      <a:pt x="3" y="1"/>
                      <a:pt x="6" y="1"/>
                    </a:cubicBezTo>
                    <a:cubicBezTo>
                      <a:pt x="6" y="1"/>
                      <a:pt x="7" y="1"/>
                      <a:pt x="6" y="5"/>
                    </a:cubicBezTo>
                    <a:cubicBezTo>
                      <a:pt x="6" y="5"/>
                      <a:pt x="7" y="13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1" name="Freeform 354"/>
              <p:cNvSpPr>
                <a:spLocks noEditPoints="1"/>
              </p:cNvSpPr>
              <p:nvPr/>
            </p:nvSpPr>
            <p:spPr bwMode="auto">
              <a:xfrm>
                <a:off x="1940" y="789"/>
                <a:ext cx="12" cy="23"/>
              </a:xfrm>
              <a:custGeom>
                <a:avLst/>
                <a:gdLst>
                  <a:gd name="T0" fmla="*/ 6 w 8"/>
                  <a:gd name="T1" fmla="*/ 1 h 16"/>
                  <a:gd name="T2" fmla="*/ 2 w 8"/>
                  <a:gd name="T3" fmla="*/ 1 h 16"/>
                  <a:gd name="T4" fmla="*/ 0 w 8"/>
                  <a:gd name="T5" fmla="*/ 4 h 16"/>
                  <a:gd name="T6" fmla="*/ 0 w 8"/>
                  <a:gd name="T7" fmla="*/ 12 h 16"/>
                  <a:gd name="T8" fmla="*/ 2 w 8"/>
                  <a:gd name="T9" fmla="*/ 15 h 16"/>
                  <a:gd name="T10" fmla="*/ 6 w 8"/>
                  <a:gd name="T11" fmla="*/ 13 h 16"/>
                  <a:gd name="T12" fmla="*/ 6 w 8"/>
                  <a:gd name="T13" fmla="*/ 1 h 16"/>
                  <a:gd name="T14" fmla="*/ 3 w 8"/>
                  <a:gd name="T15" fmla="*/ 14 h 16"/>
                  <a:gd name="T16" fmla="*/ 2 w 8"/>
                  <a:gd name="T17" fmla="*/ 10 h 16"/>
                  <a:gd name="T18" fmla="*/ 2 w 8"/>
                  <a:gd name="T19" fmla="*/ 2 h 16"/>
                  <a:gd name="T20" fmla="*/ 5 w 8"/>
                  <a:gd name="T21" fmla="*/ 4 h 16"/>
                  <a:gd name="T22" fmla="*/ 3 w 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6" y="1"/>
                      <a:pt x="4" y="0"/>
                      <a:pt x="2" y="1"/>
                    </a:cubicBezTo>
                    <a:cubicBezTo>
                      <a:pt x="2" y="1"/>
                      <a:pt x="0" y="0"/>
                      <a:pt x="0" y="4"/>
                    </a:cubicBezTo>
                    <a:cubicBezTo>
                      <a:pt x="0" y="4"/>
                      <a:pt x="1" y="8"/>
                      <a:pt x="0" y="12"/>
                    </a:cubicBezTo>
                    <a:cubicBezTo>
                      <a:pt x="0" y="12"/>
                      <a:pt x="0" y="16"/>
                      <a:pt x="2" y="15"/>
                    </a:cubicBezTo>
                    <a:cubicBezTo>
                      <a:pt x="2" y="15"/>
                      <a:pt x="6" y="16"/>
                      <a:pt x="6" y="13"/>
                    </a:cubicBezTo>
                    <a:cubicBezTo>
                      <a:pt x="6" y="13"/>
                      <a:pt x="8" y="2"/>
                      <a:pt x="6" y="1"/>
                    </a:cubicBezTo>
                    <a:moveTo>
                      <a:pt x="3" y="14"/>
                    </a:moveTo>
                    <a:cubicBezTo>
                      <a:pt x="3" y="14"/>
                      <a:pt x="1" y="13"/>
                      <a:pt x="2" y="10"/>
                    </a:cubicBezTo>
                    <a:cubicBezTo>
                      <a:pt x="2" y="10"/>
                      <a:pt x="2" y="3"/>
                      <a:pt x="2" y="2"/>
                    </a:cubicBezTo>
                    <a:cubicBezTo>
                      <a:pt x="2" y="2"/>
                      <a:pt x="4" y="1"/>
                      <a:pt x="5" y="4"/>
                    </a:cubicBezTo>
                    <a:cubicBezTo>
                      <a:pt x="5" y="4"/>
                      <a:pt x="6" y="15"/>
                      <a:pt x="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2" name="Freeform 355"/>
              <p:cNvSpPr>
                <a:spLocks noEditPoints="1"/>
              </p:cNvSpPr>
              <p:nvPr/>
            </p:nvSpPr>
            <p:spPr bwMode="auto">
              <a:xfrm>
                <a:off x="1950" y="787"/>
                <a:ext cx="11" cy="25"/>
              </a:xfrm>
              <a:custGeom>
                <a:avLst/>
                <a:gdLst>
                  <a:gd name="T0" fmla="*/ 6 w 7"/>
                  <a:gd name="T1" fmla="*/ 3 h 17"/>
                  <a:gd name="T2" fmla="*/ 1 w 7"/>
                  <a:gd name="T3" fmla="*/ 3 h 17"/>
                  <a:gd name="T4" fmla="*/ 1 w 7"/>
                  <a:gd name="T5" fmla="*/ 13 h 17"/>
                  <a:gd name="T6" fmla="*/ 4 w 7"/>
                  <a:gd name="T7" fmla="*/ 17 h 17"/>
                  <a:gd name="T8" fmla="*/ 6 w 7"/>
                  <a:gd name="T9" fmla="*/ 12 h 17"/>
                  <a:gd name="T10" fmla="*/ 6 w 7"/>
                  <a:gd name="T11" fmla="*/ 3 h 17"/>
                  <a:gd name="T12" fmla="*/ 4 w 7"/>
                  <a:gd name="T13" fmla="*/ 15 h 17"/>
                  <a:gd name="T14" fmla="*/ 3 w 7"/>
                  <a:gd name="T15" fmla="*/ 9 h 17"/>
                  <a:gd name="T16" fmla="*/ 4 w 7"/>
                  <a:gd name="T17" fmla="*/ 3 h 17"/>
                  <a:gd name="T18" fmla="*/ 5 w 7"/>
                  <a:gd name="T19" fmla="*/ 7 h 17"/>
                  <a:gd name="T20" fmla="*/ 4 w 7"/>
                  <a:gd name="T21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7">
                    <a:moveTo>
                      <a:pt x="6" y="3"/>
                    </a:moveTo>
                    <a:cubicBezTo>
                      <a:pt x="2" y="0"/>
                      <a:pt x="1" y="3"/>
                      <a:pt x="1" y="3"/>
                    </a:cubicBezTo>
                    <a:cubicBezTo>
                      <a:pt x="2" y="4"/>
                      <a:pt x="1" y="13"/>
                      <a:pt x="1" y="13"/>
                    </a:cubicBezTo>
                    <a:cubicBezTo>
                      <a:pt x="0" y="17"/>
                      <a:pt x="4" y="17"/>
                      <a:pt x="4" y="17"/>
                    </a:cubicBezTo>
                    <a:cubicBezTo>
                      <a:pt x="6" y="17"/>
                      <a:pt x="6" y="12"/>
                      <a:pt x="6" y="12"/>
                    </a:cubicBezTo>
                    <a:cubicBezTo>
                      <a:pt x="7" y="3"/>
                      <a:pt x="6" y="3"/>
                      <a:pt x="6" y="3"/>
                    </a:cubicBezTo>
                    <a:moveTo>
                      <a:pt x="4" y="15"/>
                    </a:moveTo>
                    <a:cubicBezTo>
                      <a:pt x="4" y="15"/>
                      <a:pt x="2" y="15"/>
                      <a:pt x="3" y="9"/>
                    </a:cubicBezTo>
                    <a:cubicBezTo>
                      <a:pt x="3" y="9"/>
                      <a:pt x="2" y="3"/>
                      <a:pt x="4" y="3"/>
                    </a:cubicBezTo>
                    <a:cubicBezTo>
                      <a:pt x="4" y="3"/>
                      <a:pt x="5" y="3"/>
                      <a:pt x="5" y="7"/>
                    </a:cubicBezTo>
                    <a:cubicBezTo>
                      <a:pt x="5" y="7"/>
                      <a:pt x="6" y="15"/>
                      <a:pt x="4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3" name="Freeform 356"/>
              <p:cNvSpPr>
                <a:spLocks noEditPoints="1"/>
              </p:cNvSpPr>
              <p:nvPr/>
            </p:nvSpPr>
            <p:spPr bwMode="auto">
              <a:xfrm>
                <a:off x="1961" y="790"/>
                <a:ext cx="5" cy="25"/>
              </a:xfrm>
              <a:custGeom>
                <a:avLst/>
                <a:gdLst>
                  <a:gd name="T0" fmla="*/ 3 w 4"/>
                  <a:gd name="T1" fmla="*/ 5 h 17"/>
                  <a:gd name="T2" fmla="*/ 2 w 4"/>
                  <a:gd name="T3" fmla="*/ 1 h 17"/>
                  <a:gd name="T4" fmla="*/ 0 w 4"/>
                  <a:gd name="T5" fmla="*/ 3 h 17"/>
                  <a:gd name="T6" fmla="*/ 0 w 4"/>
                  <a:gd name="T7" fmla="*/ 13 h 17"/>
                  <a:gd name="T8" fmla="*/ 2 w 4"/>
                  <a:gd name="T9" fmla="*/ 15 h 17"/>
                  <a:gd name="T10" fmla="*/ 3 w 4"/>
                  <a:gd name="T11" fmla="*/ 10 h 17"/>
                  <a:gd name="T12" fmla="*/ 3 w 4"/>
                  <a:gd name="T13" fmla="*/ 5 h 17"/>
                  <a:gd name="T14" fmla="*/ 1 w 4"/>
                  <a:gd name="T15" fmla="*/ 14 h 17"/>
                  <a:gd name="T16" fmla="*/ 1 w 4"/>
                  <a:gd name="T17" fmla="*/ 7 h 17"/>
                  <a:gd name="T18" fmla="*/ 1 w 4"/>
                  <a:gd name="T19" fmla="*/ 3 h 17"/>
                  <a:gd name="T20" fmla="*/ 2 w 4"/>
                  <a:gd name="T21" fmla="*/ 4 h 17"/>
                  <a:gd name="T22" fmla="*/ 1 w 4"/>
                  <a:gd name="T2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17">
                    <a:moveTo>
                      <a:pt x="3" y="5"/>
                    </a:moveTo>
                    <a:cubicBezTo>
                      <a:pt x="3" y="5"/>
                      <a:pt x="3" y="1"/>
                      <a:pt x="2" y="1"/>
                    </a:cubicBezTo>
                    <a:cubicBezTo>
                      <a:pt x="2" y="1"/>
                      <a:pt x="0" y="0"/>
                      <a:pt x="0" y="3"/>
                    </a:cubicBezTo>
                    <a:cubicBezTo>
                      <a:pt x="0" y="3"/>
                      <a:pt x="0" y="6"/>
                      <a:pt x="0" y="13"/>
                    </a:cubicBezTo>
                    <a:cubicBezTo>
                      <a:pt x="0" y="13"/>
                      <a:pt x="0" y="17"/>
                      <a:pt x="2" y="15"/>
                    </a:cubicBezTo>
                    <a:cubicBezTo>
                      <a:pt x="2" y="15"/>
                      <a:pt x="4" y="14"/>
                      <a:pt x="3" y="10"/>
                    </a:cubicBezTo>
                    <a:cubicBezTo>
                      <a:pt x="3" y="10"/>
                      <a:pt x="3" y="5"/>
                      <a:pt x="3" y="5"/>
                    </a:cubicBezTo>
                    <a:moveTo>
                      <a:pt x="1" y="14"/>
                    </a:moveTo>
                    <a:cubicBezTo>
                      <a:pt x="1" y="14"/>
                      <a:pt x="0" y="13"/>
                      <a:pt x="1" y="7"/>
                    </a:cubicBezTo>
                    <a:cubicBezTo>
                      <a:pt x="1" y="7"/>
                      <a:pt x="0" y="4"/>
                      <a:pt x="1" y="3"/>
                    </a:cubicBezTo>
                    <a:cubicBezTo>
                      <a:pt x="1" y="3"/>
                      <a:pt x="2" y="2"/>
                      <a:pt x="2" y="4"/>
                    </a:cubicBezTo>
                    <a:cubicBezTo>
                      <a:pt x="2" y="4"/>
                      <a:pt x="2" y="14"/>
                      <a:pt x="1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4" name="Freeform 357"/>
              <p:cNvSpPr/>
              <p:nvPr/>
            </p:nvSpPr>
            <p:spPr bwMode="auto">
              <a:xfrm>
                <a:off x="1937" y="854"/>
                <a:ext cx="18" cy="22"/>
              </a:xfrm>
              <a:custGeom>
                <a:avLst/>
                <a:gdLst>
                  <a:gd name="T0" fmla="*/ 10 w 12"/>
                  <a:gd name="T1" fmla="*/ 6 h 15"/>
                  <a:gd name="T2" fmla="*/ 1 w 12"/>
                  <a:gd name="T3" fmla="*/ 5 h 15"/>
                  <a:gd name="T4" fmla="*/ 3 w 12"/>
                  <a:gd name="T5" fmla="*/ 15 h 15"/>
                  <a:gd name="T6" fmla="*/ 10 w 12"/>
                  <a:gd name="T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5">
                    <a:moveTo>
                      <a:pt x="10" y="6"/>
                    </a:moveTo>
                    <a:cubicBezTo>
                      <a:pt x="12" y="0"/>
                      <a:pt x="5" y="3"/>
                      <a:pt x="1" y="5"/>
                    </a:cubicBezTo>
                    <a:cubicBezTo>
                      <a:pt x="0" y="8"/>
                      <a:pt x="2" y="13"/>
                      <a:pt x="3" y="15"/>
                    </a:cubicBezTo>
                    <a:cubicBezTo>
                      <a:pt x="5" y="11"/>
                      <a:pt x="9" y="10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5" name="Freeform 358"/>
              <p:cNvSpPr>
                <a:spLocks noEditPoints="1"/>
              </p:cNvSpPr>
              <p:nvPr/>
            </p:nvSpPr>
            <p:spPr bwMode="auto">
              <a:xfrm>
                <a:off x="1962" y="816"/>
                <a:ext cx="6" cy="57"/>
              </a:xfrm>
              <a:custGeom>
                <a:avLst/>
                <a:gdLst>
                  <a:gd name="T0" fmla="*/ 2 w 4"/>
                  <a:gd name="T1" fmla="*/ 31 h 39"/>
                  <a:gd name="T2" fmla="*/ 2 w 4"/>
                  <a:gd name="T3" fmla="*/ 36 h 39"/>
                  <a:gd name="T4" fmla="*/ 3 w 4"/>
                  <a:gd name="T5" fmla="*/ 39 h 39"/>
                  <a:gd name="T6" fmla="*/ 4 w 4"/>
                  <a:gd name="T7" fmla="*/ 39 h 39"/>
                  <a:gd name="T8" fmla="*/ 2 w 4"/>
                  <a:gd name="T9" fmla="*/ 31 h 39"/>
                  <a:gd name="T10" fmla="*/ 2 w 4"/>
                  <a:gd name="T11" fmla="*/ 31 h 39"/>
                  <a:gd name="T12" fmla="*/ 2 w 4"/>
                  <a:gd name="T13" fmla="*/ 31 h 39"/>
                  <a:gd name="T14" fmla="*/ 2 w 4"/>
                  <a:gd name="T15" fmla="*/ 0 h 39"/>
                  <a:gd name="T16" fmla="*/ 1 w 4"/>
                  <a:gd name="T17" fmla="*/ 2 h 39"/>
                  <a:gd name="T18" fmla="*/ 1 w 4"/>
                  <a:gd name="T19" fmla="*/ 1 h 39"/>
                  <a:gd name="T20" fmla="*/ 1 w 4"/>
                  <a:gd name="T21" fmla="*/ 15 h 39"/>
                  <a:gd name="T22" fmla="*/ 1 w 4"/>
                  <a:gd name="T23" fmla="*/ 24 h 39"/>
                  <a:gd name="T24" fmla="*/ 1 w 4"/>
                  <a:gd name="T25" fmla="*/ 16 h 39"/>
                  <a:gd name="T26" fmla="*/ 2 w 4"/>
                  <a:gd name="T2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39">
                    <a:moveTo>
                      <a:pt x="2" y="31"/>
                    </a:moveTo>
                    <a:cubicBezTo>
                      <a:pt x="2" y="34"/>
                      <a:pt x="2" y="36"/>
                      <a:pt x="2" y="36"/>
                    </a:cubicBezTo>
                    <a:cubicBezTo>
                      <a:pt x="2" y="38"/>
                      <a:pt x="2" y="39"/>
                      <a:pt x="3" y="39"/>
                    </a:cubicBezTo>
                    <a:cubicBezTo>
                      <a:pt x="3" y="39"/>
                      <a:pt x="4" y="39"/>
                      <a:pt x="4" y="3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moveTo>
                      <a:pt x="2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3" y="1"/>
                      <a:pt x="1" y="15"/>
                      <a:pt x="1" y="15"/>
                    </a:cubicBezTo>
                    <a:cubicBezTo>
                      <a:pt x="0" y="16"/>
                      <a:pt x="0" y="21"/>
                      <a:pt x="1" y="24"/>
                    </a:cubicBezTo>
                    <a:cubicBezTo>
                      <a:pt x="1" y="20"/>
                      <a:pt x="1" y="16"/>
                      <a:pt x="1" y="16"/>
                    </a:cubicBezTo>
                    <a:cubicBezTo>
                      <a:pt x="3" y="12"/>
                      <a:pt x="2" y="2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6" name="Freeform 359"/>
              <p:cNvSpPr/>
              <p:nvPr/>
            </p:nvSpPr>
            <p:spPr bwMode="auto">
              <a:xfrm>
                <a:off x="1975" y="87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7" name="Freeform 360"/>
              <p:cNvSpPr>
                <a:spLocks noEditPoints="1"/>
              </p:cNvSpPr>
              <p:nvPr/>
            </p:nvSpPr>
            <p:spPr bwMode="auto">
              <a:xfrm>
                <a:off x="1968" y="872"/>
                <a:ext cx="14" cy="7"/>
              </a:xfrm>
              <a:custGeom>
                <a:avLst/>
                <a:gdLst>
                  <a:gd name="T0" fmla="*/ 5 w 10"/>
                  <a:gd name="T1" fmla="*/ 0 h 5"/>
                  <a:gd name="T2" fmla="*/ 5 w 10"/>
                  <a:gd name="T3" fmla="*/ 0 h 5"/>
                  <a:gd name="T4" fmla="*/ 5 w 10"/>
                  <a:gd name="T5" fmla="*/ 1 h 5"/>
                  <a:gd name="T6" fmla="*/ 7 w 10"/>
                  <a:gd name="T7" fmla="*/ 2 h 5"/>
                  <a:gd name="T8" fmla="*/ 8 w 10"/>
                  <a:gd name="T9" fmla="*/ 3 h 5"/>
                  <a:gd name="T10" fmla="*/ 10 w 10"/>
                  <a:gd name="T11" fmla="*/ 4 h 5"/>
                  <a:gd name="T12" fmla="*/ 10 w 10"/>
                  <a:gd name="T13" fmla="*/ 5 h 5"/>
                  <a:gd name="T14" fmla="*/ 10 w 10"/>
                  <a:gd name="T15" fmla="*/ 5 h 5"/>
                  <a:gd name="T16" fmla="*/ 6 w 10"/>
                  <a:gd name="T17" fmla="*/ 1 h 5"/>
                  <a:gd name="T18" fmla="*/ 5 w 10"/>
                  <a:gd name="T19" fmla="*/ 0 h 5"/>
                  <a:gd name="T20" fmla="*/ 5 w 10"/>
                  <a:gd name="T21" fmla="*/ 0 h 5"/>
                  <a:gd name="T22" fmla="*/ 5 w 10"/>
                  <a:gd name="T23" fmla="*/ 0 h 5"/>
                  <a:gd name="T24" fmla="*/ 5 w 10"/>
                  <a:gd name="T25" fmla="*/ 0 h 5"/>
                  <a:gd name="T26" fmla="*/ 3 w 10"/>
                  <a:gd name="T27" fmla="*/ 0 h 5"/>
                  <a:gd name="T28" fmla="*/ 0 w 10"/>
                  <a:gd name="T29" fmla="*/ 1 h 5"/>
                  <a:gd name="T30" fmla="*/ 3 w 10"/>
                  <a:gd name="T31" fmla="*/ 0 h 5"/>
                  <a:gd name="T32" fmla="*/ 3 w 10"/>
                  <a:gd name="T33" fmla="*/ 0 h 5"/>
                  <a:gd name="T34" fmla="*/ 5 w 10"/>
                  <a:gd name="T35" fmla="*/ 0 h 5"/>
                  <a:gd name="T36" fmla="*/ 4 w 10"/>
                  <a:gd name="T37" fmla="*/ 0 h 5"/>
                  <a:gd name="T38" fmla="*/ 4 w 10"/>
                  <a:gd name="T39" fmla="*/ 0 h 5"/>
                  <a:gd name="T40" fmla="*/ 4 w 10"/>
                  <a:gd name="T41" fmla="*/ 0 h 5"/>
                  <a:gd name="T42" fmla="*/ 5 w 10"/>
                  <a:gd name="T43" fmla="*/ 0 h 5"/>
                  <a:gd name="T44" fmla="*/ 5 w 10"/>
                  <a:gd name="T45" fmla="*/ 0 h 5"/>
                  <a:gd name="T46" fmla="*/ 4 w 10"/>
                  <a:gd name="T47" fmla="*/ 0 h 5"/>
                  <a:gd name="T48" fmla="*/ 5 w 10"/>
                  <a:gd name="T49" fmla="*/ 0 h 5"/>
                  <a:gd name="T50" fmla="*/ 5 w 10"/>
                  <a:gd name="T5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5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2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moveTo>
                      <a:pt x="3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1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8" name="Freeform 361"/>
              <p:cNvSpPr>
                <a:spLocks noEditPoints="1"/>
              </p:cNvSpPr>
              <p:nvPr/>
            </p:nvSpPr>
            <p:spPr bwMode="auto">
              <a:xfrm>
                <a:off x="1961" y="781"/>
                <a:ext cx="4" cy="16"/>
              </a:xfrm>
              <a:custGeom>
                <a:avLst/>
                <a:gdLst>
                  <a:gd name="T0" fmla="*/ 3 w 3"/>
                  <a:gd name="T1" fmla="*/ 11 h 11"/>
                  <a:gd name="T2" fmla="*/ 3 w 3"/>
                  <a:gd name="T3" fmla="*/ 11 h 11"/>
                  <a:gd name="T4" fmla="*/ 3 w 3"/>
                  <a:gd name="T5" fmla="*/ 11 h 11"/>
                  <a:gd name="T6" fmla="*/ 3 w 3"/>
                  <a:gd name="T7" fmla="*/ 11 h 11"/>
                  <a:gd name="T8" fmla="*/ 0 w 3"/>
                  <a:gd name="T9" fmla="*/ 0 h 11"/>
                  <a:gd name="T10" fmla="*/ 2 w 3"/>
                  <a:gd name="T11" fmla="*/ 8 h 11"/>
                  <a:gd name="T12" fmla="*/ 3 w 3"/>
                  <a:gd name="T13" fmla="*/ 10 h 11"/>
                  <a:gd name="T14" fmla="*/ 3 w 3"/>
                  <a:gd name="T15" fmla="*/ 6 h 11"/>
                  <a:gd name="T16" fmla="*/ 0 w 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1">
                    <a:moveTo>
                      <a:pt x="3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moveTo>
                      <a:pt x="0" y="0"/>
                    </a:moveTo>
                    <a:cubicBezTo>
                      <a:pt x="1" y="3"/>
                      <a:pt x="2" y="5"/>
                      <a:pt x="2" y="8"/>
                    </a:cubicBezTo>
                    <a:cubicBezTo>
                      <a:pt x="3" y="8"/>
                      <a:pt x="3" y="9"/>
                      <a:pt x="3" y="10"/>
                    </a:cubicBezTo>
                    <a:cubicBezTo>
                      <a:pt x="3" y="8"/>
                      <a:pt x="3" y="6"/>
                      <a:pt x="3" y="6"/>
                    </a:cubicBezTo>
                    <a:cubicBezTo>
                      <a:pt x="3" y="4"/>
                      <a:pt x="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9" name="Freeform 362"/>
              <p:cNvSpPr/>
              <p:nvPr/>
            </p:nvSpPr>
            <p:spPr bwMode="auto">
              <a:xfrm>
                <a:off x="1963" y="793"/>
                <a:ext cx="2" cy="4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1 w 1"/>
                  <a:gd name="T5" fmla="*/ 3 h 3"/>
                  <a:gd name="T6" fmla="*/ 1 w 1"/>
                  <a:gd name="T7" fmla="*/ 2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0" name="Freeform 363"/>
              <p:cNvSpPr/>
              <p:nvPr/>
            </p:nvSpPr>
            <p:spPr bwMode="auto">
              <a:xfrm>
                <a:off x="1943" y="76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1" name="Freeform 364"/>
              <p:cNvSpPr/>
              <p:nvPr/>
            </p:nvSpPr>
            <p:spPr bwMode="auto">
              <a:xfrm>
                <a:off x="1943" y="76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2" name="Freeform 365"/>
              <p:cNvSpPr/>
              <p:nvPr/>
            </p:nvSpPr>
            <p:spPr bwMode="auto">
              <a:xfrm>
                <a:off x="1870" y="880"/>
                <a:ext cx="121" cy="12"/>
              </a:xfrm>
              <a:custGeom>
                <a:avLst/>
                <a:gdLst>
                  <a:gd name="T0" fmla="*/ 78 w 83"/>
                  <a:gd name="T1" fmla="*/ 0 h 8"/>
                  <a:gd name="T2" fmla="*/ 77 w 83"/>
                  <a:gd name="T3" fmla="*/ 1 h 8"/>
                  <a:gd name="T4" fmla="*/ 77 w 83"/>
                  <a:gd name="T5" fmla="*/ 1 h 8"/>
                  <a:gd name="T6" fmla="*/ 68 w 83"/>
                  <a:gd name="T7" fmla="*/ 4 h 8"/>
                  <a:gd name="T8" fmla="*/ 55 w 83"/>
                  <a:gd name="T9" fmla="*/ 5 h 8"/>
                  <a:gd name="T10" fmla="*/ 50 w 83"/>
                  <a:gd name="T11" fmla="*/ 5 h 8"/>
                  <a:gd name="T12" fmla="*/ 24 w 83"/>
                  <a:gd name="T13" fmla="*/ 6 h 8"/>
                  <a:gd name="T14" fmla="*/ 21 w 83"/>
                  <a:gd name="T15" fmla="*/ 6 h 8"/>
                  <a:gd name="T16" fmla="*/ 5 w 83"/>
                  <a:gd name="T17" fmla="*/ 3 h 8"/>
                  <a:gd name="T18" fmla="*/ 4 w 83"/>
                  <a:gd name="T19" fmla="*/ 2 h 8"/>
                  <a:gd name="T20" fmla="*/ 4 w 83"/>
                  <a:gd name="T21" fmla="*/ 2 h 8"/>
                  <a:gd name="T22" fmla="*/ 7 w 83"/>
                  <a:gd name="T23" fmla="*/ 5 h 8"/>
                  <a:gd name="T24" fmla="*/ 21 w 83"/>
                  <a:gd name="T25" fmla="*/ 8 h 8"/>
                  <a:gd name="T26" fmla="*/ 25 w 83"/>
                  <a:gd name="T27" fmla="*/ 7 h 8"/>
                  <a:gd name="T28" fmla="*/ 56 w 83"/>
                  <a:gd name="T29" fmla="*/ 6 h 8"/>
                  <a:gd name="T30" fmla="*/ 71 w 83"/>
                  <a:gd name="T31" fmla="*/ 4 h 8"/>
                  <a:gd name="T32" fmla="*/ 80 w 83"/>
                  <a:gd name="T33" fmla="*/ 0 h 8"/>
                  <a:gd name="T34" fmla="*/ 78 w 83"/>
                  <a:gd name="T35" fmla="*/ 0 h 8"/>
                  <a:gd name="T36" fmla="*/ 78 w 83"/>
                  <a:gd name="T3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8">
                    <a:moveTo>
                      <a:pt x="78" y="0"/>
                    </a:moveTo>
                    <a:cubicBezTo>
                      <a:pt x="78" y="0"/>
                      <a:pt x="77" y="1"/>
                      <a:pt x="77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4" y="1"/>
                      <a:pt x="68" y="4"/>
                      <a:pt x="68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2" y="5"/>
                      <a:pt x="50" y="5"/>
                    </a:cubicBezTo>
                    <a:cubicBezTo>
                      <a:pt x="41" y="5"/>
                      <a:pt x="24" y="6"/>
                      <a:pt x="24" y="6"/>
                    </a:cubicBezTo>
                    <a:cubicBezTo>
                      <a:pt x="23" y="6"/>
                      <a:pt x="22" y="6"/>
                      <a:pt x="21" y="6"/>
                    </a:cubicBezTo>
                    <a:cubicBezTo>
                      <a:pt x="15" y="6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0" y="2"/>
                      <a:pt x="7" y="5"/>
                    </a:cubicBezTo>
                    <a:cubicBezTo>
                      <a:pt x="7" y="5"/>
                      <a:pt x="14" y="8"/>
                      <a:pt x="21" y="8"/>
                    </a:cubicBezTo>
                    <a:cubicBezTo>
                      <a:pt x="22" y="8"/>
                      <a:pt x="24" y="7"/>
                      <a:pt x="25" y="7"/>
                    </a:cubicBezTo>
                    <a:cubicBezTo>
                      <a:pt x="25" y="7"/>
                      <a:pt x="52" y="6"/>
                      <a:pt x="56" y="6"/>
                    </a:cubicBezTo>
                    <a:cubicBezTo>
                      <a:pt x="56" y="6"/>
                      <a:pt x="66" y="6"/>
                      <a:pt x="71" y="4"/>
                    </a:cubicBezTo>
                    <a:cubicBezTo>
                      <a:pt x="71" y="4"/>
                      <a:pt x="83" y="0"/>
                      <a:pt x="80" y="0"/>
                    </a:cubicBezTo>
                    <a:cubicBezTo>
                      <a:pt x="79" y="0"/>
                      <a:pt x="79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3" name="Freeform 366"/>
              <p:cNvSpPr>
                <a:spLocks noEditPoints="1"/>
              </p:cNvSpPr>
              <p:nvPr/>
            </p:nvSpPr>
            <p:spPr bwMode="auto">
              <a:xfrm>
                <a:off x="1876" y="760"/>
                <a:ext cx="108" cy="129"/>
              </a:xfrm>
              <a:custGeom>
                <a:avLst/>
                <a:gdLst>
                  <a:gd name="T0" fmla="*/ 43 w 74"/>
                  <a:gd name="T1" fmla="*/ 69 h 89"/>
                  <a:gd name="T2" fmla="*/ 47 w 74"/>
                  <a:gd name="T3" fmla="*/ 34 h 89"/>
                  <a:gd name="T4" fmla="*/ 50 w 74"/>
                  <a:gd name="T5" fmla="*/ 33 h 89"/>
                  <a:gd name="T6" fmla="*/ 50 w 74"/>
                  <a:gd name="T7" fmla="*/ 35 h 89"/>
                  <a:gd name="T8" fmla="*/ 36 w 74"/>
                  <a:gd name="T9" fmla="*/ 68 h 89"/>
                  <a:gd name="T10" fmla="*/ 40 w 74"/>
                  <a:gd name="T11" fmla="*/ 79 h 89"/>
                  <a:gd name="T12" fmla="*/ 32 w 74"/>
                  <a:gd name="T13" fmla="*/ 82 h 89"/>
                  <a:gd name="T14" fmla="*/ 13 w 74"/>
                  <a:gd name="T15" fmla="*/ 88 h 89"/>
                  <a:gd name="T16" fmla="*/ 20 w 74"/>
                  <a:gd name="T17" fmla="*/ 89 h 89"/>
                  <a:gd name="T18" fmla="*/ 73 w 74"/>
                  <a:gd name="T19" fmla="*/ 84 h 89"/>
                  <a:gd name="T20" fmla="*/ 72 w 74"/>
                  <a:gd name="T21" fmla="*/ 83 h 89"/>
                  <a:gd name="T22" fmla="*/ 70 w 74"/>
                  <a:gd name="T23" fmla="*/ 79 h 89"/>
                  <a:gd name="T24" fmla="*/ 67 w 74"/>
                  <a:gd name="T25" fmla="*/ 77 h 89"/>
                  <a:gd name="T26" fmla="*/ 53 w 74"/>
                  <a:gd name="T27" fmla="*/ 84 h 89"/>
                  <a:gd name="T28" fmla="*/ 45 w 74"/>
                  <a:gd name="T29" fmla="*/ 80 h 89"/>
                  <a:gd name="T30" fmla="*/ 42 w 74"/>
                  <a:gd name="T31" fmla="*/ 66 h 89"/>
                  <a:gd name="T32" fmla="*/ 46 w 74"/>
                  <a:gd name="T33" fmla="*/ 65 h 89"/>
                  <a:gd name="T34" fmla="*/ 52 w 74"/>
                  <a:gd name="T35" fmla="*/ 59 h 89"/>
                  <a:gd name="T36" fmla="*/ 57 w 74"/>
                  <a:gd name="T37" fmla="*/ 47 h 89"/>
                  <a:gd name="T38" fmla="*/ 58 w 74"/>
                  <a:gd name="T39" fmla="*/ 37 h 89"/>
                  <a:gd name="T40" fmla="*/ 57 w 74"/>
                  <a:gd name="T41" fmla="*/ 30 h 89"/>
                  <a:gd name="T42" fmla="*/ 55 w 74"/>
                  <a:gd name="T43" fmla="*/ 36 h 89"/>
                  <a:gd name="T44" fmla="*/ 54 w 74"/>
                  <a:gd name="T45" fmla="*/ 30 h 89"/>
                  <a:gd name="T46" fmla="*/ 56 w 74"/>
                  <a:gd name="T47" fmla="*/ 30 h 89"/>
                  <a:gd name="T48" fmla="*/ 39 w 74"/>
                  <a:gd name="T49" fmla="*/ 34 h 89"/>
                  <a:gd name="T50" fmla="*/ 43 w 74"/>
                  <a:gd name="T51" fmla="*/ 33 h 89"/>
                  <a:gd name="T52" fmla="*/ 43 w 74"/>
                  <a:gd name="T53" fmla="*/ 33 h 89"/>
                  <a:gd name="T54" fmla="*/ 46 w 74"/>
                  <a:gd name="T55" fmla="*/ 27 h 89"/>
                  <a:gd name="T56" fmla="*/ 44 w 74"/>
                  <a:gd name="T57" fmla="*/ 23 h 89"/>
                  <a:gd name="T58" fmla="*/ 44 w 74"/>
                  <a:gd name="T59" fmla="*/ 24 h 89"/>
                  <a:gd name="T60" fmla="*/ 55 w 74"/>
                  <a:gd name="T61" fmla="*/ 22 h 89"/>
                  <a:gd name="T62" fmla="*/ 55 w 74"/>
                  <a:gd name="T63" fmla="*/ 22 h 89"/>
                  <a:gd name="T64" fmla="*/ 48 w 74"/>
                  <a:gd name="T65" fmla="*/ 25 h 89"/>
                  <a:gd name="T66" fmla="*/ 24 w 74"/>
                  <a:gd name="T67" fmla="*/ 21 h 89"/>
                  <a:gd name="T68" fmla="*/ 53 w 74"/>
                  <a:gd name="T69" fmla="*/ 21 h 89"/>
                  <a:gd name="T70" fmla="*/ 51 w 74"/>
                  <a:gd name="T71" fmla="*/ 24 h 89"/>
                  <a:gd name="T72" fmla="*/ 53 w 74"/>
                  <a:gd name="T73" fmla="*/ 21 h 89"/>
                  <a:gd name="T74" fmla="*/ 48 w 74"/>
                  <a:gd name="T75" fmla="*/ 16 h 89"/>
                  <a:gd name="T76" fmla="*/ 31 w 74"/>
                  <a:gd name="T77" fmla="*/ 11 h 89"/>
                  <a:gd name="T78" fmla="*/ 32 w 74"/>
                  <a:gd name="T79" fmla="*/ 0 h 89"/>
                  <a:gd name="T80" fmla="*/ 18 w 74"/>
                  <a:gd name="T81" fmla="*/ 19 h 89"/>
                  <a:gd name="T82" fmla="*/ 21 w 74"/>
                  <a:gd name="T83" fmla="*/ 19 h 89"/>
                  <a:gd name="T84" fmla="*/ 25 w 74"/>
                  <a:gd name="T85" fmla="*/ 22 h 89"/>
                  <a:gd name="T86" fmla="*/ 29 w 74"/>
                  <a:gd name="T87" fmla="*/ 21 h 89"/>
                  <a:gd name="T88" fmla="*/ 47 w 74"/>
                  <a:gd name="T89" fmla="*/ 18 h 89"/>
                  <a:gd name="T90" fmla="*/ 48 w 74"/>
                  <a:gd name="T91" fmla="*/ 20 h 89"/>
                  <a:gd name="T92" fmla="*/ 46 w 74"/>
                  <a:gd name="T93" fmla="*/ 8 h 89"/>
                  <a:gd name="T94" fmla="*/ 43 w 74"/>
                  <a:gd name="T95" fmla="*/ 3 h 89"/>
                  <a:gd name="T96" fmla="*/ 32 w 74"/>
                  <a:gd name="T9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89">
                    <a:moveTo>
                      <a:pt x="43" y="69"/>
                    </a:moveTo>
                    <a:cubicBezTo>
                      <a:pt x="43" y="69"/>
                      <a:pt x="43" y="69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69"/>
                      <a:pt x="43" y="69"/>
                      <a:pt x="43" y="69"/>
                    </a:cubicBezTo>
                    <a:moveTo>
                      <a:pt x="49" y="31"/>
                    </a:moveTo>
                    <a:cubicBezTo>
                      <a:pt x="48" y="31"/>
                      <a:pt x="47" y="31"/>
                      <a:pt x="46" y="32"/>
                    </a:cubicBezTo>
                    <a:cubicBezTo>
                      <a:pt x="46" y="34"/>
                      <a:pt x="47" y="34"/>
                      <a:pt x="47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8" y="34"/>
                      <a:pt x="49" y="32"/>
                      <a:pt x="49" y="31"/>
                    </a:cubicBezTo>
                    <a:moveTo>
                      <a:pt x="52" y="30"/>
                    </a:moveTo>
                    <a:cubicBezTo>
                      <a:pt x="52" y="30"/>
                      <a:pt x="51" y="30"/>
                      <a:pt x="51" y="30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4"/>
                      <a:pt x="50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0" y="35"/>
                    </a:cubicBezTo>
                    <a:cubicBezTo>
                      <a:pt x="50" y="35"/>
                      <a:pt x="48" y="36"/>
                      <a:pt x="45" y="40"/>
                    </a:cubicBezTo>
                    <a:cubicBezTo>
                      <a:pt x="43" y="41"/>
                      <a:pt x="25" y="48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35" y="54"/>
                      <a:pt x="47" y="55"/>
                      <a:pt x="36" y="68"/>
                    </a:cubicBezTo>
                    <a:cubicBezTo>
                      <a:pt x="36" y="68"/>
                      <a:pt x="24" y="80"/>
                      <a:pt x="33" y="80"/>
                    </a:cubicBezTo>
                    <a:cubicBezTo>
                      <a:pt x="34" y="80"/>
                      <a:pt x="36" y="80"/>
                      <a:pt x="39" y="79"/>
                    </a:cubicBezTo>
                    <a:cubicBezTo>
                      <a:pt x="39" y="79"/>
                      <a:pt x="39" y="79"/>
                      <a:pt x="40" y="79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0" y="80"/>
                      <a:pt x="36" y="82"/>
                      <a:pt x="33" y="82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32" y="82"/>
                      <a:pt x="32" y="82"/>
                      <a:pt x="31" y="82"/>
                    </a:cubicBezTo>
                    <a:cubicBezTo>
                      <a:pt x="30" y="82"/>
                      <a:pt x="23" y="83"/>
                      <a:pt x="21" y="87"/>
                    </a:cubicBezTo>
                    <a:cubicBezTo>
                      <a:pt x="21" y="87"/>
                      <a:pt x="20" y="89"/>
                      <a:pt x="16" y="89"/>
                    </a:cubicBezTo>
                    <a:cubicBezTo>
                      <a:pt x="16" y="89"/>
                      <a:pt x="14" y="89"/>
                      <a:pt x="13" y="88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1" y="86"/>
                    </a:cubicBezTo>
                    <a:cubicBezTo>
                      <a:pt x="1" y="86"/>
                      <a:pt x="11" y="89"/>
                      <a:pt x="17" y="89"/>
                    </a:cubicBezTo>
                    <a:cubicBezTo>
                      <a:pt x="18" y="89"/>
                      <a:pt x="19" y="89"/>
                      <a:pt x="20" y="89"/>
                    </a:cubicBezTo>
                    <a:cubicBezTo>
                      <a:pt x="20" y="89"/>
                      <a:pt x="37" y="88"/>
                      <a:pt x="46" y="88"/>
                    </a:cubicBezTo>
                    <a:cubicBezTo>
                      <a:pt x="48" y="88"/>
                      <a:pt x="50" y="88"/>
                      <a:pt x="51" y="88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70" y="84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3" y="84"/>
                      <a:pt x="74" y="83"/>
                      <a:pt x="74" y="83"/>
                    </a:cubicBezTo>
                    <a:cubicBezTo>
                      <a:pt x="73" y="82"/>
                      <a:pt x="73" y="82"/>
                      <a:pt x="73" y="82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2" y="81"/>
                      <a:pt x="72" y="80"/>
                      <a:pt x="71" y="80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68" y="81"/>
                      <a:pt x="64" y="85"/>
                      <a:pt x="64" y="85"/>
                    </a:cubicBezTo>
                    <a:cubicBezTo>
                      <a:pt x="63" y="84"/>
                      <a:pt x="68" y="78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66" y="78"/>
                      <a:pt x="66" y="78"/>
                      <a:pt x="64" y="79"/>
                    </a:cubicBezTo>
                    <a:cubicBezTo>
                      <a:pt x="59" y="84"/>
                      <a:pt x="56" y="85"/>
                      <a:pt x="54" y="85"/>
                    </a:cubicBezTo>
                    <a:cubicBezTo>
                      <a:pt x="53" y="85"/>
                      <a:pt x="53" y="84"/>
                      <a:pt x="53" y="84"/>
                    </a:cubicBezTo>
                    <a:cubicBezTo>
                      <a:pt x="55" y="80"/>
                      <a:pt x="63" y="78"/>
                      <a:pt x="63" y="78"/>
                    </a:cubicBezTo>
                    <a:cubicBezTo>
                      <a:pt x="63" y="78"/>
                      <a:pt x="59" y="78"/>
                      <a:pt x="55" y="78"/>
                    </a:cubicBezTo>
                    <a:cubicBezTo>
                      <a:pt x="51" y="78"/>
                      <a:pt x="47" y="78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4" y="78"/>
                      <a:pt x="42" y="73"/>
                      <a:pt x="43" y="70"/>
                    </a:cubicBezTo>
                    <a:cubicBezTo>
                      <a:pt x="42" y="70"/>
                      <a:pt x="42" y="70"/>
                      <a:pt x="41" y="70"/>
                    </a:cubicBezTo>
                    <a:cubicBezTo>
                      <a:pt x="41" y="68"/>
                      <a:pt x="41" y="67"/>
                      <a:pt x="42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3" y="66"/>
                      <a:pt x="45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8" y="63"/>
                      <a:pt x="50" y="62"/>
                      <a:pt x="52" y="62"/>
                    </a:cubicBezTo>
                    <a:cubicBezTo>
                      <a:pt x="54" y="62"/>
                      <a:pt x="56" y="62"/>
                      <a:pt x="57" y="64"/>
                    </a:cubicBezTo>
                    <a:cubicBezTo>
                      <a:pt x="57" y="64"/>
                      <a:pt x="56" y="59"/>
                      <a:pt x="52" y="59"/>
                    </a:cubicBezTo>
                    <a:cubicBezTo>
                      <a:pt x="51" y="59"/>
                      <a:pt x="51" y="59"/>
                      <a:pt x="50" y="59"/>
                    </a:cubicBezTo>
                    <a:cubicBezTo>
                      <a:pt x="50" y="59"/>
                      <a:pt x="40" y="58"/>
                      <a:pt x="55" y="55"/>
                    </a:cubicBezTo>
                    <a:cubicBezTo>
                      <a:pt x="55" y="55"/>
                      <a:pt x="62" y="54"/>
                      <a:pt x="54" y="54"/>
                    </a:cubicBezTo>
                    <a:cubicBezTo>
                      <a:pt x="54" y="54"/>
                      <a:pt x="47" y="51"/>
                      <a:pt x="57" y="47"/>
                    </a:cubicBezTo>
                    <a:cubicBezTo>
                      <a:pt x="57" y="47"/>
                      <a:pt x="65" y="42"/>
                      <a:pt x="55" y="42"/>
                    </a:cubicBezTo>
                    <a:cubicBezTo>
                      <a:pt x="55" y="42"/>
                      <a:pt x="54" y="42"/>
                      <a:pt x="53" y="42"/>
                    </a:cubicBezTo>
                    <a:cubicBezTo>
                      <a:pt x="53" y="42"/>
                      <a:pt x="53" y="42"/>
                      <a:pt x="52" y="42"/>
                    </a:cubicBezTo>
                    <a:cubicBezTo>
                      <a:pt x="49" y="42"/>
                      <a:pt x="42" y="41"/>
                      <a:pt x="58" y="37"/>
                    </a:cubicBezTo>
                    <a:cubicBezTo>
                      <a:pt x="58" y="37"/>
                      <a:pt x="58" y="37"/>
                      <a:pt x="59" y="36"/>
                    </a:cubicBezTo>
                    <a:cubicBezTo>
                      <a:pt x="58" y="36"/>
                      <a:pt x="58" y="34"/>
                      <a:pt x="58" y="34"/>
                    </a:cubicBezTo>
                    <a:cubicBezTo>
                      <a:pt x="58" y="33"/>
                      <a:pt x="58" y="32"/>
                      <a:pt x="58" y="31"/>
                    </a:cubicBezTo>
                    <a:cubicBezTo>
                      <a:pt x="58" y="31"/>
                      <a:pt x="57" y="30"/>
                      <a:pt x="57" y="30"/>
                    </a:cubicBezTo>
                    <a:cubicBezTo>
                      <a:pt x="57" y="30"/>
                      <a:pt x="57" y="31"/>
                      <a:pt x="57" y="31"/>
                    </a:cubicBezTo>
                    <a:cubicBezTo>
                      <a:pt x="57" y="31"/>
                      <a:pt x="57" y="36"/>
                      <a:pt x="56" y="36"/>
                    </a:cubicBezTo>
                    <a:cubicBezTo>
                      <a:pt x="56" y="36"/>
                      <a:pt x="55" y="36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4" y="36"/>
                      <a:pt x="51" y="35"/>
                      <a:pt x="52" y="32"/>
                    </a:cubicBezTo>
                    <a:cubicBezTo>
                      <a:pt x="52" y="32"/>
                      <a:pt x="52" y="31"/>
                      <a:pt x="52" y="30"/>
                    </a:cubicBezTo>
                    <a:moveTo>
                      <a:pt x="54" y="30"/>
                    </a:moveTo>
                    <a:cubicBezTo>
                      <a:pt x="54" y="30"/>
                      <a:pt x="54" y="30"/>
                      <a:pt x="54" y="30"/>
                    </a:cubicBezTo>
                    <a:cubicBezTo>
                      <a:pt x="54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2"/>
                      <a:pt x="56" y="30"/>
                    </a:cubicBezTo>
                    <a:cubicBezTo>
                      <a:pt x="55" y="30"/>
                      <a:pt x="55" y="30"/>
                      <a:pt x="54" y="30"/>
                    </a:cubicBezTo>
                    <a:moveTo>
                      <a:pt x="44" y="29"/>
                    </a:moveTo>
                    <a:cubicBezTo>
                      <a:pt x="43" y="30"/>
                      <a:pt x="42" y="32"/>
                      <a:pt x="40" y="33"/>
                    </a:cubicBezTo>
                    <a:cubicBezTo>
                      <a:pt x="40" y="34"/>
                      <a:pt x="40" y="34"/>
                      <a:pt x="39" y="34"/>
                    </a:cubicBezTo>
                    <a:cubicBezTo>
                      <a:pt x="39" y="35"/>
                      <a:pt x="38" y="37"/>
                      <a:pt x="38" y="38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4" y="35"/>
                      <a:pt x="44" y="33"/>
                      <a:pt x="44" y="32"/>
                    </a:cubicBezTo>
                    <a:cubicBezTo>
                      <a:pt x="44" y="33"/>
                      <a:pt x="44" y="33"/>
                      <a:pt x="43" y="33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2"/>
                      <a:pt x="42" y="32"/>
                      <a:pt x="44" y="30"/>
                    </a:cubicBezTo>
                    <a:cubicBezTo>
                      <a:pt x="44" y="29"/>
                      <a:pt x="44" y="29"/>
                      <a:pt x="44" y="29"/>
                    </a:cubicBezTo>
                    <a:moveTo>
                      <a:pt x="49" y="25"/>
                    </a:moveTo>
                    <a:cubicBezTo>
                      <a:pt x="48" y="26"/>
                      <a:pt x="47" y="27"/>
                      <a:pt x="46" y="2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7" y="28"/>
                      <a:pt x="48" y="27"/>
                      <a:pt x="49" y="26"/>
                    </a:cubicBezTo>
                    <a:cubicBezTo>
                      <a:pt x="49" y="26"/>
                      <a:pt x="49" y="26"/>
                      <a:pt x="49" y="25"/>
                    </a:cubicBezTo>
                    <a:moveTo>
                      <a:pt x="44" y="23"/>
                    </a:moveTo>
                    <a:cubicBezTo>
                      <a:pt x="43" y="24"/>
                      <a:pt x="43" y="24"/>
                      <a:pt x="42" y="25"/>
                    </a:cubicBezTo>
                    <a:cubicBezTo>
                      <a:pt x="42" y="25"/>
                      <a:pt x="41" y="26"/>
                      <a:pt x="43" y="26"/>
                    </a:cubicBezTo>
                    <a:cubicBezTo>
                      <a:pt x="43" y="26"/>
                      <a:pt x="44" y="26"/>
                      <a:pt x="44" y="26"/>
                    </a:cubicBezTo>
                    <a:cubicBezTo>
                      <a:pt x="44" y="25"/>
                      <a:pt x="44" y="24"/>
                      <a:pt x="44" y="24"/>
                    </a:cubicBezTo>
                    <a:cubicBezTo>
                      <a:pt x="44" y="24"/>
                      <a:pt x="44" y="23"/>
                      <a:pt x="44" y="23"/>
                    </a:cubicBezTo>
                    <a:moveTo>
                      <a:pt x="55" y="22"/>
                    </a:move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3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5" y="23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moveTo>
                      <a:pt x="47" y="22"/>
                    </a:moveTo>
                    <a:cubicBezTo>
                      <a:pt x="47" y="22"/>
                      <a:pt x="46" y="22"/>
                      <a:pt x="46" y="22"/>
                    </a:cubicBezTo>
                    <a:cubicBezTo>
                      <a:pt x="46" y="23"/>
                      <a:pt x="46" y="24"/>
                      <a:pt x="46" y="26"/>
                    </a:cubicBezTo>
                    <a:cubicBezTo>
                      <a:pt x="47" y="25"/>
                      <a:pt x="47" y="25"/>
                      <a:pt x="48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2"/>
                      <a:pt x="48" y="22"/>
                      <a:pt x="47" y="22"/>
                    </a:cubicBezTo>
                    <a:moveTo>
                      <a:pt x="24" y="21"/>
                    </a:moveTo>
                    <a:cubicBezTo>
                      <a:pt x="24" y="21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1"/>
                      <a:pt x="24" y="21"/>
                    </a:cubicBezTo>
                    <a:moveTo>
                      <a:pt x="53" y="21"/>
                    </a:moveTo>
                    <a:cubicBezTo>
                      <a:pt x="52" y="21"/>
                      <a:pt x="51" y="21"/>
                      <a:pt x="50" y="22"/>
                    </a:cubicBezTo>
                    <a:cubicBezTo>
                      <a:pt x="51" y="22"/>
                      <a:pt x="51" y="23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4"/>
                      <a:pt x="51" y="25"/>
                      <a:pt x="51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2"/>
                      <a:pt x="52" y="22"/>
                      <a:pt x="53" y="21"/>
                    </a:cubicBezTo>
                    <a:moveTo>
                      <a:pt x="31" y="11"/>
                    </a:moveTo>
                    <a:cubicBezTo>
                      <a:pt x="31" y="11"/>
                      <a:pt x="33" y="11"/>
                      <a:pt x="33" y="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45" y="16"/>
                      <a:pt x="48" y="16"/>
                    </a:cubicBezTo>
                    <a:cubicBezTo>
                      <a:pt x="50" y="16"/>
                      <a:pt x="51" y="17"/>
                      <a:pt x="46" y="18"/>
                    </a:cubicBezTo>
                    <a:cubicBezTo>
                      <a:pt x="46" y="18"/>
                      <a:pt x="46" y="18"/>
                      <a:pt x="45" y="18"/>
                    </a:cubicBezTo>
                    <a:cubicBezTo>
                      <a:pt x="44" y="18"/>
                      <a:pt x="39" y="18"/>
                      <a:pt x="34" y="23"/>
                    </a:cubicBezTo>
                    <a:cubicBezTo>
                      <a:pt x="34" y="23"/>
                      <a:pt x="34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moveTo>
                      <a:pt x="32" y="0"/>
                    </a:moveTo>
                    <a:cubicBezTo>
                      <a:pt x="32" y="0"/>
                      <a:pt x="35" y="11"/>
                      <a:pt x="30" y="11"/>
                    </a:cubicBezTo>
                    <a:cubicBezTo>
                      <a:pt x="29" y="11"/>
                      <a:pt x="27" y="10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2" y="10"/>
                      <a:pt x="18" y="19"/>
                    </a:cubicBezTo>
                    <a:cubicBezTo>
                      <a:pt x="18" y="19"/>
                      <a:pt x="20" y="20"/>
                      <a:pt x="22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0"/>
                      <a:pt x="23" y="19"/>
                      <a:pt x="21" y="19"/>
                    </a:cubicBezTo>
                    <a:cubicBezTo>
                      <a:pt x="21" y="19"/>
                      <a:pt x="20" y="19"/>
                      <a:pt x="19" y="19"/>
                    </a:cubicBezTo>
                    <a:cubicBezTo>
                      <a:pt x="19" y="19"/>
                      <a:pt x="23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27" y="22"/>
                      <a:pt x="27" y="21"/>
                      <a:pt x="28" y="21"/>
                    </a:cubicBezTo>
                    <a:cubicBezTo>
                      <a:pt x="28" y="21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2" y="22"/>
                      <a:pt x="33" y="23"/>
                    </a:cubicBezTo>
                    <a:cubicBezTo>
                      <a:pt x="33" y="24"/>
                      <a:pt x="34" y="24"/>
                      <a:pt x="34" y="24"/>
                    </a:cubicBezTo>
                    <a:cubicBezTo>
                      <a:pt x="35" y="22"/>
                      <a:pt x="37" y="21"/>
                      <a:pt x="38" y="21"/>
                    </a:cubicBezTo>
                    <a:cubicBezTo>
                      <a:pt x="41" y="20"/>
                      <a:pt x="44" y="18"/>
                      <a:pt x="47" y="18"/>
                    </a:cubicBezTo>
                    <a:cubicBezTo>
                      <a:pt x="47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9" y="18"/>
                    </a:cubicBezTo>
                    <a:cubicBezTo>
                      <a:pt x="49" y="18"/>
                      <a:pt x="49" y="18"/>
                      <a:pt x="47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50" y="19"/>
                      <a:pt x="53" y="17"/>
                    </a:cubicBezTo>
                    <a:cubicBezTo>
                      <a:pt x="53" y="17"/>
                      <a:pt x="49" y="17"/>
                      <a:pt x="50" y="15"/>
                    </a:cubicBezTo>
                    <a:cubicBezTo>
                      <a:pt x="50" y="15"/>
                      <a:pt x="40" y="7"/>
                      <a:pt x="45" y="7"/>
                    </a:cubicBezTo>
                    <a:cubicBezTo>
                      <a:pt x="45" y="7"/>
                      <a:pt x="46" y="7"/>
                      <a:pt x="46" y="8"/>
                    </a:cubicBezTo>
                    <a:cubicBezTo>
                      <a:pt x="46" y="8"/>
                      <a:pt x="54" y="8"/>
                      <a:pt x="58" y="15"/>
                    </a:cubicBezTo>
                    <a:cubicBezTo>
                      <a:pt x="58" y="14"/>
                      <a:pt x="58" y="13"/>
                      <a:pt x="58" y="12"/>
                    </a:cubicBezTo>
                    <a:cubicBezTo>
                      <a:pt x="58" y="12"/>
                      <a:pt x="50" y="4"/>
                      <a:pt x="47" y="1"/>
                    </a:cubicBezTo>
                    <a:cubicBezTo>
                      <a:pt x="46" y="1"/>
                      <a:pt x="46" y="3"/>
                      <a:pt x="43" y="3"/>
                    </a:cubicBezTo>
                    <a:cubicBezTo>
                      <a:pt x="42" y="3"/>
                      <a:pt x="40" y="3"/>
                      <a:pt x="38" y="2"/>
                    </a:cubicBezTo>
                    <a:cubicBezTo>
                      <a:pt x="38" y="2"/>
                      <a:pt x="36" y="1"/>
                      <a:pt x="33" y="1"/>
                    </a:cubicBezTo>
                    <a:cubicBezTo>
                      <a:pt x="33" y="1"/>
                      <a:pt x="33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4" name="Freeform 367"/>
              <p:cNvSpPr/>
              <p:nvPr/>
            </p:nvSpPr>
            <p:spPr bwMode="auto">
              <a:xfrm>
                <a:off x="1904" y="773"/>
                <a:ext cx="9" cy="19"/>
              </a:xfrm>
              <a:custGeom>
                <a:avLst/>
                <a:gdLst>
                  <a:gd name="T0" fmla="*/ 5 w 6"/>
                  <a:gd name="T1" fmla="*/ 0 h 13"/>
                  <a:gd name="T2" fmla="*/ 0 w 6"/>
                  <a:gd name="T3" fmla="*/ 10 h 13"/>
                  <a:gd name="T4" fmla="*/ 2 w 6"/>
                  <a:gd name="T5" fmla="*/ 10 h 13"/>
                  <a:gd name="T6" fmla="*/ 5 w 6"/>
                  <a:gd name="T7" fmla="*/ 12 h 13"/>
                  <a:gd name="T8" fmla="*/ 5 w 6"/>
                  <a:gd name="T9" fmla="*/ 12 h 13"/>
                  <a:gd name="T10" fmla="*/ 5 w 6"/>
                  <a:gd name="T11" fmla="*/ 12 h 13"/>
                  <a:gd name="T12" fmla="*/ 5 w 6"/>
                  <a:gd name="T13" fmla="*/ 13 h 13"/>
                  <a:gd name="T14" fmla="*/ 6 w 6"/>
                  <a:gd name="T15" fmla="*/ 13 h 13"/>
                  <a:gd name="T16" fmla="*/ 5 w 6"/>
                  <a:gd name="T17" fmla="*/ 0 h 13"/>
                  <a:gd name="T18" fmla="*/ 5 w 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3">
                    <a:moveTo>
                      <a:pt x="5" y="0"/>
                    </a:moveTo>
                    <a:cubicBezTo>
                      <a:pt x="4" y="0"/>
                      <a:pt x="0" y="10"/>
                      <a:pt x="0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10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5" name="Freeform 368"/>
              <p:cNvSpPr>
                <a:spLocks noEditPoints="1"/>
              </p:cNvSpPr>
              <p:nvPr/>
            </p:nvSpPr>
            <p:spPr bwMode="auto">
              <a:xfrm>
                <a:off x="1921" y="768"/>
                <a:ext cx="29" cy="25"/>
              </a:xfrm>
              <a:custGeom>
                <a:avLst/>
                <a:gdLst>
                  <a:gd name="T0" fmla="*/ 0 w 20"/>
                  <a:gd name="T1" fmla="*/ 5 h 17"/>
                  <a:gd name="T2" fmla="*/ 0 w 20"/>
                  <a:gd name="T3" fmla="*/ 5 h 17"/>
                  <a:gd name="T4" fmla="*/ 0 w 20"/>
                  <a:gd name="T5" fmla="*/ 5 h 17"/>
                  <a:gd name="T6" fmla="*/ 2 w 20"/>
                  <a:gd name="T7" fmla="*/ 0 h 17"/>
                  <a:gd name="T8" fmla="*/ 0 w 20"/>
                  <a:gd name="T9" fmla="*/ 5 h 17"/>
                  <a:gd name="T10" fmla="*/ 0 w 20"/>
                  <a:gd name="T11" fmla="*/ 5 h 17"/>
                  <a:gd name="T12" fmla="*/ 3 w 20"/>
                  <a:gd name="T13" fmla="*/ 17 h 17"/>
                  <a:gd name="T14" fmla="*/ 14 w 20"/>
                  <a:gd name="T15" fmla="*/ 12 h 17"/>
                  <a:gd name="T16" fmla="*/ 15 w 20"/>
                  <a:gd name="T17" fmla="*/ 12 h 17"/>
                  <a:gd name="T18" fmla="*/ 17 w 20"/>
                  <a:gd name="T19" fmla="*/ 10 h 17"/>
                  <a:gd name="T20" fmla="*/ 8 w 20"/>
                  <a:gd name="T21" fmla="*/ 11 h 17"/>
                  <a:gd name="T22" fmla="*/ 2 w 20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7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moveTo>
                      <a:pt x="2" y="0"/>
                    </a:moveTo>
                    <a:cubicBezTo>
                      <a:pt x="2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17"/>
                      <a:pt x="3" y="17"/>
                    </a:cubicBezTo>
                    <a:cubicBezTo>
                      <a:pt x="8" y="12"/>
                      <a:pt x="13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0" y="11"/>
                      <a:pt x="19" y="10"/>
                      <a:pt x="17" y="10"/>
                    </a:cubicBezTo>
                    <a:cubicBezTo>
                      <a:pt x="14" y="10"/>
                      <a:pt x="8" y="11"/>
                      <a:pt x="8" y="1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6" name="Freeform 369"/>
              <p:cNvSpPr/>
              <p:nvPr/>
            </p:nvSpPr>
            <p:spPr bwMode="auto">
              <a:xfrm>
                <a:off x="1936" y="856"/>
                <a:ext cx="3" cy="5"/>
              </a:xfrm>
              <a:custGeom>
                <a:avLst/>
                <a:gdLst>
                  <a:gd name="T0" fmla="*/ 1 w 2"/>
                  <a:gd name="T1" fmla="*/ 0 h 4"/>
                  <a:gd name="T2" fmla="*/ 0 w 2"/>
                  <a:gd name="T3" fmla="*/ 4 h 4"/>
                  <a:gd name="T4" fmla="*/ 2 w 2"/>
                  <a:gd name="T5" fmla="*/ 4 h 4"/>
                  <a:gd name="T6" fmla="*/ 2 w 2"/>
                  <a:gd name="T7" fmla="*/ 4 h 4"/>
                  <a:gd name="T8" fmla="*/ 2 w 2"/>
                  <a:gd name="T9" fmla="*/ 4 h 4"/>
                  <a:gd name="T10" fmla="*/ 2 w 2"/>
                  <a:gd name="T11" fmla="*/ 4 h 4"/>
                  <a:gd name="T12" fmla="*/ 2 w 2"/>
                  <a:gd name="T13" fmla="*/ 4 h 4"/>
                  <a:gd name="T14" fmla="*/ 2 w 2"/>
                  <a:gd name="T15" fmla="*/ 0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7" name="Freeform 371"/>
              <p:cNvSpPr/>
              <p:nvPr/>
            </p:nvSpPr>
            <p:spPr bwMode="auto">
              <a:xfrm>
                <a:off x="1923" y="76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8" name="Freeform 372"/>
              <p:cNvSpPr/>
              <p:nvPr/>
            </p:nvSpPr>
            <p:spPr bwMode="auto">
              <a:xfrm>
                <a:off x="1908" y="790"/>
                <a:ext cx="3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9" name="Freeform 373"/>
              <p:cNvSpPr/>
              <p:nvPr/>
            </p:nvSpPr>
            <p:spPr bwMode="auto">
              <a:xfrm>
                <a:off x="1934" y="808"/>
                <a:ext cx="5" cy="4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3 h 3"/>
                  <a:gd name="T4" fmla="*/ 2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  <a:gd name="T12" fmla="*/ 3 w 3"/>
                  <a:gd name="T13" fmla="*/ 0 h 3"/>
                  <a:gd name="T14" fmla="*/ 1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0" name="Freeform 374"/>
              <p:cNvSpPr/>
              <p:nvPr/>
            </p:nvSpPr>
            <p:spPr bwMode="auto">
              <a:xfrm>
                <a:off x="1914" y="790"/>
                <a:ext cx="10" cy="3"/>
              </a:xfrm>
              <a:custGeom>
                <a:avLst/>
                <a:gdLst>
                  <a:gd name="T0" fmla="*/ 3 w 7"/>
                  <a:gd name="T1" fmla="*/ 0 h 2"/>
                  <a:gd name="T2" fmla="*/ 3 w 7"/>
                  <a:gd name="T3" fmla="*/ 0 h 2"/>
                  <a:gd name="T4" fmla="*/ 2 w 7"/>
                  <a:gd name="T5" fmla="*/ 0 h 2"/>
                  <a:gd name="T6" fmla="*/ 0 w 7"/>
                  <a:gd name="T7" fmla="*/ 1 h 2"/>
                  <a:gd name="T8" fmla="*/ 7 w 7"/>
                  <a:gd name="T9" fmla="*/ 2 h 2"/>
                  <a:gd name="T10" fmla="*/ 3 w 7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2"/>
                      <a:pt x="4" y="2"/>
                      <a:pt x="7" y="2"/>
                    </a:cubicBezTo>
                    <a:cubicBezTo>
                      <a:pt x="6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1" name="Freeform 375"/>
              <p:cNvSpPr>
                <a:spLocks noEditPoints="1"/>
              </p:cNvSpPr>
              <p:nvPr/>
            </p:nvSpPr>
            <p:spPr bwMode="auto">
              <a:xfrm>
                <a:off x="1926" y="790"/>
                <a:ext cx="8" cy="19"/>
              </a:xfrm>
              <a:custGeom>
                <a:avLst/>
                <a:gdLst>
                  <a:gd name="T0" fmla="*/ 6 w 6"/>
                  <a:gd name="T1" fmla="*/ 12 h 13"/>
                  <a:gd name="T2" fmla="*/ 5 w 6"/>
                  <a:gd name="T3" fmla="*/ 13 h 13"/>
                  <a:gd name="T4" fmla="*/ 6 w 6"/>
                  <a:gd name="T5" fmla="*/ 12 h 13"/>
                  <a:gd name="T6" fmla="*/ 4 w 6"/>
                  <a:gd name="T7" fmla="*/ 0 h 13"/>
                  <a:gd name="T8" fmla="*/ 0 w 6"/>
                  <a:gd name="T9" fmla="*/ 3 h 13"/>
                  <a:gd name="T10" fmla="*/ 0 w 6"/>
                  <a:gd name="T11" fmla="*/ 3 h 13"/>
                  <a:gd name="T12" fmla="*/ 4 w 6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3">
                    <a:moveTo>
                      <a:pt x="6" y="12"/>
                    </a:moveTo>
                    <a:cubicBezTo>
                      <a:pt x="6" y="12"/>
                      <a:pt x="6" y="13"/>
                      <a:pt x="5" y="13"/>
                    </a:cubicBezTo>
                    <a:cubicBezTo>
                      <a:pt x="6" y="13"/>
                      <a:pt x="6" y="13"/>
                      <a:pt x="6" y="12"/>
                    </a:cubicBezTo>
                    <a:moveTo>
                      <a:pt x="4" y="0"/>
                    </a:move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2" y="1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2" name="Freeform 376"/>
              <p:cNvSpPr>
                <a:spLocks noEditPoints="1"/>
              </p:cNvSpPr>
              <p:nvPr/>
            </p:nvSpPr>
            <p:spPr bwMode="auto">
              <a:xfrm>
                <a:off x="1940" y="789"/>
                <a:ext cx="10" cy="21"/>
              </a:xfrm>
              <a:custGeom>
                <a:avLst/>
                <a:gdLst>
                  <a:gd name="T0" fmla="*/ 7 w 7"/>
                  <a:gd name="T1" fmla="*/ 10 h 15"/>
                  <a:gd name="T2" fmla="*/ 5 w 7"/>
                  <a:gd name="T3" fmla="*/ 11 h 15"/>
                  <a:gd name="T4" fmla="*/ 3 w 7"/>
                  <a:gd name="T5" fmla="*/ 14 h 15"/>
                  <a:gd name="T6" fmla="*/ 3 w 7"/>
                  <a:gd name="T7" fmla="*/ 14 h 15"/>
                  <a:gd name="T8" fmla="*/ 2 w 7"/>
                  <a:gd name="T9" fmla="*/ 12 h 15"/>
                  <a:gd name="T10" fmla="*/ 0 w 7"/>
                  <a:gd name="T11" fmla="*/ 12 h 15"/>
                  <a:gd name="T12" fmla="*/ 2 w 7"/>
                  <a:gd name="T13" fmla="*/ 15 h 15"/>
                  <a:gd name="T14" fmla="*/ 6 w 7"/>
                  <a:gd name="T15" fmla="*/ 14 h 15"/>
                  <a:gd name="T16" fmla="*/ 6 w 7"/>
                  <a:gd name="T17" fmla="*/ 13 h 15"/>
                  <a:gd name="T18" fmla="*/ 7 w 7"/>
                  <a:gd name="T19" fmla="*/ 10 h 15"/>
                  <a:gd name="T20" fmla="*/ 2 w 7"/>
                  <a:gd name="T21" fmla="*/ 7 h 15"/>
                  <a:gd name="T22" fmla="*/ 0 w 7"/>
                  <a:gd name="T23" fmla="*/ 9 h 15"/>
                  <a:gd name="T24" fmla="*/ 0 w 7"/>
                  <a:gd name="T25" fmla="*/ 10 h 15"/>
                  <a:gd name="T26" fmla="*/ 2 w 7"/>
                  <a:gd name="T27" fmla="*/ 8 h 15"/>
                  <a:gd name="T28" fmla="*/ 2 w 7"/>
                  <a:gd name="T29" fmla="*/ 7 h 15"/>
                  <a:gd name="T30" fmla="*/ 7 w 7"/>
                  <a:gd name="T31" fmla="*/ 4 h 15"/>
                  <a:gd name="T32" fmla="*/ 5 w 7"/>
                  <a:gd name="T33" fmla="*/ 5 h 15"/>
                  <a:gd name="T34" fmla="*/ 5 w 7"/>
                  <a:gd name="T35" fmla="*/ 6 h 15"/>
                  <a:gd name="T36" fmla="*/ 7 w 7"/>
                  <a:gd name="T37" fmla="*/ 5 h 15"/>
                  <a:gd name="T38" fmla="*/ 7 w 7"/>
                  <a:gd name="T39" fmla="*/ 4 h 15"/>
                  <a:gd name="T40" fmla="*/ 3 w 7"/>
                  <a:gd name="T41" fmla="*/ 0 h 15"/>
                  <a:gd name="T42" fmla="*/ 0 w 7"/>
                  <a:gd name="T43" fmla="*/ 3 h 15"/>
                  <a:gd name="T44" fmla="*/ 0 w 7"/>
                  <a:gd name="T45" fmla="*/ 4 h 15"/>
                  <a:gd name="T46" fmla="*/ 0 w 7"/>
                  <a:gd name="T47" fmla="*/ 6 h 15"/>
                  <a:gd name="T48" fmla="*/ 2 w 7"/>
                  <a:gd name="T49" fmla="*/ 6 h 15"/>
                  <a:gd name="T50" fmla="*/ 2 w 7"/>
                  <a:gd name="T51" fmla="*/ 2 h 15"/>
                  <a:gd name="T52" fmla="*/ 3 w 7"/>
                  <a:gd name="T53" fmla="*/ 2 h 15"/>
                  <a:gd name="T54" fmla="*/ 5 w 7"/>
                  <a:gd name="T55" fmla="*/ 4 h 15"/>
                  <a:gd name="T56" fmla="*/ 5 w 7"/>
                  <a:gd name="T57" fmla="*/ 5 h 15"/>
                  <a:gd name="T58" fmla="*/ 7 w 7"/>
                  <a:gd name="T59" fmla="*/ 4 h 15"/>
                  <a:gd name="T60" fmla="*/ 6 w 7"/>
                  <a:gd name="T61" fmla="*/ 2 h 15"/>
                  <a:gd name="T62" fmla="*/ 6 w 7"/>
                  <a:gd name="T63" fmla="*/ 2 h 15"/>
                  <a:gd name="T64" fmla="*/ 4 w 7"/>
                  <a:gd name="T65" fmla="*/ 2 h 15"/>
                  <a:gd name="T66" fmla="*/ 4 w 7"/>
                  <a:gd name="T67" fmla="*/ 0 h 15"/>
                  <a:gd name="T68" fmla="*/ 3 w 7"/>
                  <a:gd name="T6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" h="15">
                    <a:moveTo>
                      <a:pt x="7" y="10"/>
                    </a:moveTo>
                    <a:cubicBezTo>
                      <a:pt x="6" y="10"/>
                      <a:pt x="6" y="10"/>
                      <a:pt x="5" y="11"/>
                    </a:cubicBezTo>
                    <a:cubicBezTo>
                      <a:pt x="5" y="12"/>
                      <a:pt x="4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4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0" y="13"/>
                      <a:pt x="0" y="15"/>
                      <a:pt x="2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7" y="12"/>
                      <a:pt x="7" y="10"/>
                    </a:cubicBezTo>
                    <a:moveTo>
                      <a:pt x="2" y="7"/>
                    </a:moveTo>
                    <a:cubicBezTo>
                      <a:pt x="2" y="8"/>
                      <a:pt x="1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moveTo>
                      <a:pt x="7" y="4"/>
                    </a:moveTo>
                    <a:cubicBezTo>
                      <a:pt x="7" y="4"/>
                      <a:pt x="6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4"/>
                      <a:pt x="7" y="4"/>
                    </a:cubicBezTo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5" y="2"/>
                      <a:pt x="5" y="4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3" y="2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3" name="Freeform 377"/>
              <p:cNvSpPr>
                <a:spLocks noEditPoints="1"/>
              </p:cNvSpPr>
              <p:nvPr/>
            </p:nvSpPr>
            <p:spPr bwMode="auto">
              <a:xfrm>
                <a:off x="1950" y="790"/>
                <a:ext cx="9" cy="22"/>
              </a:xfrm>
              <a:custGeom>
                <a:avLst/>
                <a:gdLst>
                  <a:gd name="T0" fmla="*/ 3 w 6"/>
                  <a:gd name="T1" fmla="*/ 9 h 15"/>
                  <a:gd name="T2" fmla="*/ 1 w 6"/>
                  <a:gd name="T3" fmla="*/ 9 h 15"/>
                  <a:gd name="T4" fmla="*/ 1 w 6"/>
                  <a:gd name="T5" fmla="*/ 11 h 15"/>
                  <a:gd name="T6" fmla="*/ 4 w 6"/>
                  <a:gd name="T7" fmla="*/ 15 h 15"/>
                  <a:gd name="T8" fmla="*/ 4 w 6"/>
                  <a:gd name="T9" fmla="*/ 15 h 15"/>
                  <a:gd name="T10" fmla="*/ 5 w 6"/>
                  <a:gd name="T11" fmla="*/ 15 h 15"/>
                  <a:gd name="T12" fmla="*/ 6 w 6"/>
                  <a:gd name="T13" fmla="*/ 10 h 15"/>
                  <a:gd name="T14" fmla="*/ 6 w 6"/>
                  <a:gd name="T15" fmla="*/ 9 h 15"/>
                  <a:gd name="T16" fmla="*/ 5 w 6"/>
                  <a:gd name="T17" fmla="*/ 9 h 15"/>
                  <a:gd name="T18" fmla="*/ 4 w 6"/>
                  <a:gd name="T19" fmla="*/ 13 h 15"/>
                  <a:gd name="T20" fmla="*/ 4 w 6"/>
                  <a:gd name="T21" fmla="*/ 13 h 15"/>
                  <a:gd name="T22" fmla="*/ 4 w 6"/>
                  <a:gd name="T23" fmla="*/ 13 h 15"/>
                  <a:gd name="T24" fmla="*/ 3 w 6"/>
                  <a:gd name="T25" fmla="*/ 9 h 15"/>
                  <a:gd name="T26" fmla="*/ 2 w 6"/>
                  <a:gd name="T27" fmla="*/ 0 h 15"/>
                  <a:gd name="T28" fmla="*/ 2 w 6"/>
                  <a:gd name="T29" fmla="*/ 0 h 15"/>
                  <a:gd name="T30" fmla="*/ 1 w 6"/>
                  <a:gd name="T31" fmla="*/ 1 h 15"/>
                  <a:gd name="T32" fmla="*/ 1 w 6"/>
                  <a:gd name="T33" fmla="*/ 4 h 15"/>
                  <a:gd name="T34" fmla="*/ 3 w 6"/>
                  <a:gd name="T35" fmla="*/ 3 h 15"/>
                  <a:gd name="T36" fmla="*/ 4 w 6"/>
                  <a:gd name="T37" fmla="*/ 1 h 15"/>
                  <a:gd name="T38" fmla="*/ 4 w 6"/>
                  <a:gd name="T39" fmla="*/ 1 h 15"/>
                  <a:gd name="T40" fmla="*/ 4 w 6"/>
                  <a:gd name="T41" fmla="*/ 1 h 15"/>
                  <a:gd name="T42" fmla="*/ 4 w 6"/>
                  <a:gd name="T43" fmla="*/ 1 h 15"/>
                  <a:gd name="T44" fmla="*/ 2 w 6"/>
                  <a:gd name="T4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15">
                    <a:moveTo>
                      <a:pt x="3" y="9"/>
                    </a:moveTo>
                    <a:cubicBezTo>
                      <a:pt x="2" y="9"/>
                      <a:pt x="2" y="9"/>
                      <a:pt x="1" y="9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4"/>
                      <a:pt x="3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6" y="15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5" y="11"/>
                      <a:pt x="5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3" y="13"/>
                      <a:pt x="3" y="9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4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4" name="Freeform 378"/>
              <p:cNvSpPr>
                <a:spLocks noEditPoints="1"/>
              </p:cNvSpPr>
              <p:nvPr/>
            </p:nvSpPr>
            <p:spPr bwMode="auto">
              <a:xfrm>
                <a:off x="1961" y="797"/>
                <a:ext cx="5" cy="19"/>
              </a:xfrm>
              <a:custGeom>
                <a:avLst/>
                <a:gdLst>
                  <a:gd name="T0" fmla="*/ 1 w 4"/>
                  <a:gd name="T1" fmla="*/ 5 h 13"/>
                  <a:gd name="T2" fmla="*/ 1 w 4"/>
                  <a:gd name="T3" fmla="*/ 9 h 13"/>
                  <a:gd name="T4" fmla="*/ 2 w 4"/>
                  <a:gd name="T5" fmla="*/ 6 h 13"/>
                  <a:gd name="T6" fmla="*/ 2 w 4"/>
                  <a:gd name="T7" fmla="*/ 7 h 13"/>
                  <a:gd name="T8" fmla="*/ 1 w 4"/>
                  <a:gd name="T9" fmla="*/ 7 h 13"/>
                  <a:gd name="T10" fmla="*/ 1 w 4"/>
                  <a:gd name="T11" fmla="*/ 5 h 13"/>
                  <a:gd name="T12" fmla="*/ 3 w 4"/>
                  <a:gd name="T13" fmla="*/ 0 h 13"/>
                  <a:gd name="T14" fmla="*/ 3 w 4"/>
                  <a:gd name="T15" fmla="*/ 5 h 13"/>
                  <a:gd name="T16" fmla="*/ 3 w 4"/>
                  <a:gd name="T17" fmla="*/ 5 h 13"/>
                  <a:gd name="T18" fmla="*/ 3 w 4"/>
                  <a:gd name="T19" fmla="*/ 8 h 13"/>
                  <a:gd name="T20" fmla="*/ 3 w 4"/>
                  <a:gd name="T21" fmla="*/ 13 h 13"/>
                  <a:gd name="T22" fmla="*/ 3 w 4"/>
                  <a:gd name="T23" fmla="*/ 13 h 13"/>
                  <a:gd name="T24" fmla="*/ 3 w 4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3">
                    <a:moveTo>
                      <a:pt x="1" y="5"/>
                    </a:move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6"/>
                      <a:pt x="1" y="5"/>
                    </a:cubicBezTo>
                    <a:moveTo>
                      <a:pt x="3" y="0"/>
                    </a:moveTo>
                    <a:cubicBezTo>
                      <a:pt x="3" y="2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8"/>
                      <a:pt x="4" y="9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8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5" name="Freeform 379"/>
              <p:cNvSpPr>
                <a:spLocks noEditPoints="1"/>
              </p:cNvSpPr>
              <p:nvPr/>
            </p:nvSpPr>
            <p:spPr bwMode="auto">
              <a:xfrm>
                <a:off x="1939" y="851"/>
                <a:ext cx="29" cy="22"/>
              </a:xfrm>
              <a:custGeom>
                <a:avLst/>
                <a:gdLst>
                  <a:gd name="T0" fmla="*/ 20 w 20"/>
                  <a:gd name="T1" fmla="*/ 15 h 15"/>
                  <a:gd name="T2" fmla="*/ 20 w 20"/>
                  <a:gd name="T3" fmla="*/ 15 h 15"/>
                  <a:gd name="T4" fmla="*/ 20 w 20"/>
                  <a:gd name="T5" fmla="*/ 15 h 15"/>
                  <a:gd name="T6" fmla="*/ 20 w 20"/>
                  <a:gd name="T7" fmla="*/ 15 h 15"/>
                  <a:gd name="T8" fmla="*/ 20 w 20"/>
                  <a:gd name="T9" fmla="*/ 15 h 15"/>
                  <a:gd name="T10" fmla="*/ 9 w 20"/>
                  <a:gd name="T11" fmla="*/ 8 h 15"/>
                  <a:gd name="T12" fmla="*/ 9 w 20"/>
                  <a:gd name="T13" fmla="*/ 8 h 15"/>
                  <a:gd name="T14" fmla="*/ 9 w 20"/>
                  <a:gd name="T15" fmla="*/ 8 h 15"/>
                  <a:gd name="T16" fmla="*/ 9 w 20"/>
                  <a:gd name="T17" fmla="*/ 8 h 15"/>
                  <a:gd name="T18" fmla="*/ 9 w 20"/>
                  <a:gd name="T19" fmla="*/ 8 h 15"/>
                  <a:gd name="T20" fmla="*/ 9 w 20"/>
                  <a:gd name="T21" fmla="*/ 8 h 15"/>
                  <a:gd name="T22" fmla="*/ 0 w 20"/>
                  <a:gd name="T23" fmla="*/ 6 h 15"/>
                  <a:gd name="T24" fmla="*/ 0 w 20"/>
                  <a:gd name="T25" fmla="*/ 6 h 15"/>
                  <a:gd name="T26" fmla="*/ 0 w 20"/>
                  <a:gd name="T27" fmla="*/ 6 h 15"/>
                  <a:gd name="T28" fmla="*/ 5 w 20"/>
                  <a:gd name="T29" fmla="*/ 5 h 15"/>
                  <a:gd name="T30" fmla="*/ 0 w 20"/>
                  <a:gd name="T31" fmla="*/ 6 h 15"/>
                  <a:gd name="T32" fmla="*/ 5 w 20"/>
                  <a:gd name="T33" fmla="*/ 5 h 15"/>
                  <a:gd name="T34" fmla="*/ 5 w 20"/>
                  <a:gd name="T35" fmla="*/ 5 h 15"/>
                  <a:gd name="T36" fmla="*/ 5 w 20"/>
                  <a:gd name="T37" fmla="*/ 5 h 15"/>
                  <a:gd name="T38" fmla="*/ 5 w 20"/>
                  <a:gd name="T39" fmla="*/ 5 h 15"/>
                  <a:gd name="T40" fmla="*/ 7 w 20"/>
                  <a:gd name="T41" fmla="*/ 5 h 15"/>
                  <a:gd name="T42" fmla="*/ 9 w 20"/>
                  <a:gd name="T43" fmla="*/ 8 h 15"/>
                  <a:gd name="T44" fmla="*/ 7 w 20"/>
                  <a:gd name="T45" fmla="*/ 5 h 15"/>
                  <a:gd name="T46" fmla="*/ 7 w 20"/>
                  <a:gd name="T47" fmla="*/ 5 h 15"/>
                  <a:gd name="T48" fmla="*/ 7 w 20"/>
                  <a:gd name="T49" fmla="*/ 5 h 15"/>
                  <a:gd name="T50" fmla="*/ 7 w 20"/>
                  <a:gd name="T51" fmla="*/ 5 h 15"/>
                  <a:gd name="T52" fmla="*/ 7 w 20"/>
                  <a:gd name="T53" fmla="*/ 5 h 15"/>
                  <a:gd name="T54" fmla="*/ 17 w 20"/>
                  <a:gd name="T55" fmla="*/ 0 h 15"/>
                  <a:gd name="T56" fmla="*/ 18 w 20"/>
                  <a:gd name="T57" fmla="*/ 7 h 15"/>
                  <a:gd name="T58" fmla="*/ 18 w 20"/>
                  <a:gd name="T59" fmla="*/ 6 h 15"/>
                  <a:gd name="T60" fmla="*/ 18 w 20"/>
                  <a:gd name="T61" fmla="*/ 5 h 15"/>
                  <a:gd name="T62" fmla="*/ 18 w 20"/>
                  <a:gd name="T63" fmla="*/ 5 h 15"/>
                  <a:gd name="T64" fmla="*/ 17 w 20"/>
                  <a:gd name="T6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moveTo>
                      <a:pt x="9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moveTo>
                      <a:pt x="9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5" y="5"/>
                    </a:moveTo>
                    <a:cubicBezTo>
                      <a:pt x="3" y="5"/>
                      <a:pt x="2" y="6"/>
                      <a:pt x="0" y="6"/>
                    </a:cubicBezTo>
                    <a:cubicBezTo>
                      <a:pt x="2" y="6"/>
                      <a:pt x="3" y="5"/>
                      <a:pt x="5" y="5"/>
                    </a:cubicBezTo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moveTo>
                      <a:pt x="7" y="5"/>
                    </a:moveTo>
                    <a:cubicBezTo>
                      <a:pt x="9" y="5"/>
                      <a:pt x="10" y="5"/>
                      <a:pt x="9" y="8"/>
                    </a:cubicBezTo>
                    <a:cubicBezTo>
                      <a:pt x="10" y="5"/>
                      <a:pt x="9" y="5"/>
                      <a:pt x="7" y="5"/>
                    </a:cubicBezTo>
                    <a:moveTo>
                      <a:pt x="7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moveTo>
                      <a:pt x="17" y="0"/>
                    </a:moveTo>
                    <a:cubicBezTo>
                      <a:pt x="17" y="3"/>
                      <a:pt x="17" y="6"/>
                      <a:pt x="18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7" y="3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6" name="Freeform 380"/>
              <p:cNvSpPr/>
              <p:nvPr/>
            </p:nvSpPr>
            <p:spPr bwMode="auto">
              <a:xfrm>
                <a:off x="1961" y="805"/>
                <a:ext cx="4" cy="7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3 h 5"/>
                  <a:gd name="T4" fmla="*/ 1 w 3"/>
                  <a:gd name="T5" fmla="*/ 5 h 5"/>
                  <a:gd name="T6" fmla="*/ 2 w 3"/>
                  <a:gd name="T7" fmla="*/ 3 h 5"/>
                  <a:gd name="T8" fmla="*/ 3 w 3"/>
                  <a:gd name="T9" fmla="*/ 3 h 5"/>
                  <a:gd name="T10" fmla="*/ 3 w 3"/>
                  <a:gd name="T11" fmla="*/ 3 h 5"/>
                  <a:gd name="T12" fmla="*/ 3 w 3"/>
                  <a:gd name="T13" fmla="*/ 0 h 5"/>
                  <a:gd name="T14" fmla="*/ 3 w 3"/>
                  <a:gd name="T15" fmla="*/ 0 h 5"/>
                  <a:gd name="T16" fmla="*/ 2 w 3"/>
                  <a:gd name="T17" fmla="*/ 1 h 5"/>
                  <a:gd name="T18" fmla="*/ 1 w 3"/>
                  <a:gd name="T19" fmla="*/ 4 h 5"/>
                  <a:gd name="T20" fmla="*/ 1 w 3"/>
                  <a:gd name="T21" fmla="*/ 0 h 5"/>
                  <a:gd name="T22" fmla="*/ 0 w 3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5"/>
                      <a:pt x="1" y="5"/>
                    </a:cubicBezTo>
                    <a:cubicBezTo>
                      <a:pt x="2" y="5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0" y="4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7" name="Freeform 381"/>
              <p:cNvSpPr/>
              <p:nvPr/>
            </p:nvSpPr>
            <p:spPr bwMode="auto">
              <a:xfrm>
                <a:off x="1937" y="858"/>
                <a:ext cx="16" cy="18"/>
              </a:xfrm>
              <a:custGeom>
                <a:avLst/>
                <a:gdLst>
                  <a:gd name="T0" fmla="*/ 8 w 11"/>
                  <a:gd name="T1" fmla="*/ 0 h 12"/>
                  <a:gd name="T2" fmla="*/ 8 w 11"/>
                  <a:gd name="T3" fmla="*/ 0 h 12"/>
                  <a:gd name="T4" fmla="*/ 6 w 11"/>
                  <a:gd name="T5" fmla="*/ 0 h 12"/>
                  <a:gd name="T6" fmla="*/ 6 w 11"/>
                  <a:gd name="T7" fmla="*/ 0 h 12"/>
                  <a:gd name="T8" fmla="*/ 6 w 11"/>
                  <a:gd name="T9" fmla="*/ 0 h 12"/>
                  <a:gd name="T10" fmla="*/ 1 w 11"/>
                  <a:gd name="T11" fmla="*/ 1 h 12"/>
                  <a:gd name="T12" fmla="*/ 1 w 11"/>
                  <a:gd name="T13" fmla="*/ 1 h 12"/>
                  <a:gd name="T14" fmla="*/ 1 w 11"/>
                  <a:gd name="T15" fmla="*/ 1 h 12"/>
                  <a:gd name="T16" fmla="*/ 1 w 11"/>
                  <a:gd name="T17" fmla="*/ 1 h 12"/>
                  <a:gd name="T18" fmla="*/ 1 w 11"/>
                  <a:gd name="T19" fmla="*/ 2 h 12"/>
                  <a:gd name="T20" fmla="*/ 1 w 11"/>
                  <a:gd name="T21" fmla="*/ 2 h 12"/>
                  <a:gd name="T22" fmla="*/ 1 w 11"/>
                  <a:gd name="T23" fmla="*/ 2 h 12"/>
                  <a:gd name="T24" fmla="*/ 3 w 11"/>
                  <a:gd name="T25" fmla="*/ 12 h 12"/>
                  <a:gd name="T26" fmla="*/ 3 w 11"/>
                  <a:gd name="T27" fmla="*/ 12 h 12"/>
                  <a:gd name="T28" fmla="*/ 10 w 11"/>
                  <a:gd name="T29" fmla="*/ 3 h 12"/>
                  <a:gd name="T30" fmla="*/ 10 w 11"/>
                  <a:gd name="T31" fmla="*/ 3 h 12"/>
                  <a:gd name="T32" fmla="*/ 10 w 11"/>
                  <a:gd name="T33" fmla="*/ 3 h 12"/>
                  <a:gd name="T34" fmla="*/ 10 w 11"/>
                  <a:gd name="T35" fmla="*/ 3 h 12"/>
                  <a:gd name="T36" fmla="*/ 10 w 11"/>
                  <a:gd name="T37" fmla="*/ 3 h 12"/>
                  <a:gd name="T38" fmla="*/ 10 w 11"/>
                  <a:gd name="T39" fmla="*/ 3 h 12"/>
                  <a:gd name="T40" fmla="*/ 8 w 11"/>
                  <a:gd name="T41" fmla="*/ 0 h 12"/>
                  <a:gd name="T42" fmla="*/ 8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5"/>
                      <a:pt x="2" y="10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9" y="7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8" name="Freeform 382"/>
              <p:cNvSpPr/>
              <p:nvPr/>
            </p:nvSpPr>
            <p:spPr bwMode="auto">
              <a:xfrm>
                <a:off x="1934" y="809"/>
                <a:ext cx="37" cy="67"/>
              </a:xfrm>
              <a:custGeom>
                <a:avLst/>
                <a:gdLst>
                  <a:gd name="T0" fmla="*/ 21 w 25"/>
                  <a:gd name="T1" fmla="*/ 0 h 46"/>
                  <a:gd name="T2" fmla="*/ 20 w 25"/>
                  <a:gd name="T3" fmla="*/ 2 h 46"/>
                  <a:gd name="T4" fmla="*/ 19 w 25"/>
                  <a:gd name="T5" fmla="*/ 2 h 46"/>
                  <a:gd name="T6" fmla="*/ 19 w 25"/>
                  <a:gd name="T7" fmla="*/ 2 h 46"/>
                  <a:gd name="T8" fmla="*/ 18 w 25"/>
                  <a:gd name="T9" fmla="*/ 3 h 46"/>
                  <a:gd name="T10" fmla="*/ 12 w 25"/>
                  <a:gd name="T11" fmla="*/ 8 h 46"/>
                  <a:gd name="T12" fmla="*/ 13 w 25"/>
                  <a:gd name="T13" fmla="*/ 8 h 46"/>
                  <a:gd name="T14" fmla="*/ 15 w 25"/>
                  <a:gd name="T15" fmla="*/ 8 h 46"/>
                  <a:gd name="T16" fmla="*/ 17 w 25"/>
                  <a:gd name="T17" fmla="*/ 13 h 46"/>
                  <a:gd name="T18" fmla="*/ 14 w 25"/>
                  <a:gd name="T19" fmla="*/ 20 h 46"/>
                  <a:gd name="T20" fmla="*/ 15 w 25"/>
                  <a:gd name="T21" fmla="*/ 21 h 46"/>
                  <a:gd name="T22" fmla="*/ 10 w 25"/>
                  <a:gd name="T23" fmla="*/ 25 h 46"/>
                  <a:gd name="T24" fmla="*/ 12 w 25"/>
                  <a:gd name="T25" fmla="*/ 25 h 46"/>
                  <a:gd name="T26" fmla="*/ 17 w 25"/>
                  <a:gd name="T27" fmla="*/ 30 h 46"/>
                  <a:gd name="T28" fmla="*/ 12 w 25"/>
                  <a:gd name="T29" fmla="*/ 28 h 46"/>
                  <a:gd name="T30" fmla="*/ 6 w 25"/>
                  <a:gd name="T31" fmla="*/ 31 h 46"/>
                  <a:gd name="T32" fmla="*/ 6 w 25"/>
                  <a:gd name="T33" fmla="*/ 31 h 46"/>
                  <a:gd name="T34" fmla="*/ 2 w 25"/>
                  <a:gd name="T35" fmla="*/ 32 h 46"/>
                  <a:gd name="T36" fmla="*/ 3 w 25"/>
                  <a:gd name="T37" fmla="*/ 32 h 46"/>
                  <a:gd name="T38" fmla="*/ 3 w 25"/>
                  <a:gd name="T39" fmla="*/ 32 h 46"/>
                  <a:gd name="T40" fmla="*/ 3 w 25"/>
                  <a:gd name="T41" fmla="*/ 36 h 46"/>
                  <a:gd name="T42" fmla="*/ 3 w 25"/>
                  <a:gd name="T43" fmla="*/ 35 h 46"/>
                  <a:gd name="T44" fmla="*/ 3 w 25"/>
                  <a:gd name="T45" fmla="*/ 35 h 46"/>
                  <a:gd name="T46" fmla="*/ 3 w 25"/>
                  <a:gd name="T47" fmla="*/ 35 h 46"/>
                  <a:gd name="T48" fmla="*/ 3 w 25"/>
                  <a:gd name="T49" fmla="*/ 35 h 46"/>
                  <a:gd name="T50" fmla="*/ 8 w 25"/>
                  <a:gd name="T51" fmla="*/ 34 h 46"/>
                  <a:gd name="T52" fmla="*/ 8 w 25"/>
                  <a:gd name="T53" fmla="*/ 34 h 46"/>
                  <a:gd name="T54" fmla="*/ 8 w 25"/>
                  <a:gd name="T55" fmla="*/ 34 h 46"/>
                  <a:gd name="T56" fmla="*/ 10 w 25"/>
                  <a:gd name="T57" fmla="*/ 34 h 46"/>
                  <a:gd name="T58" fmla="*/ 10 w 25"/>
                  <a:gd name="T59" fmla="*/ 34 h 46"/>
                  <a:gd name="T60" fmla="*/ 10 w 25"/>
                  <a:gd name="T61" fmla="*/ 34 h 46"/>
                  <a:gd name="T62" fmla="*/ 10 w 25"/>
                  <a:gd name="T63" fmla="*/ 34 h 46"/>
                  <a:gd name="T64" fmla="*/ 10 w 25"/>
                  <a:gd name="T65" fmla="*/ 34 h 46"/>
                  <a:gd name="T66" fmla="*/ 12 w 25"/>
                  <a:gd name="T67" fmla="*/ 37 h 46"/>
                  <a:gd name="T68" fmla="*/ 12 w 25"/>
                  <a:gd name="T69" fmla="*/ 37 h 46"/>
                  <a:gd name="T70" fmla="*/ 12 w 25"/>
                  <a:gd name="T71" fmla="*/ 37 h 46"/>
                  <a:gd name="T72" fmla="*/ 12 w 25"/>
                  <a:gd name="T73" fmla="*/ 37 h 46"/>
                  <a:gd name="T74" fmla="*/ 12 w 25"/>
                  <a:gd name="T75" fmla="*/ 37 h 46"/>
                  <a:gd name="T76" fmla="*/ 12 w 25"/>
                  <a:gd name="T77" fmla="*/ 37 h 46"/>
                  <a:gd name="T78" fmla="*/ 5 w 25"/>
                  <a:gd name="T79" fmla="*/ 46 h 46"/>
                  <a:gd name="T80" fmla="*/ 5 w 25"/>
                  <a:gd name="T81" fmla="*/ 46 h 46"/>
                  <a:gd name="T82" fmla="*/ 15 w 25"/>
                  <a:gd name="T83" fmla="*/ 44 h 46"/>
                  <a:gd name="T84" fmla="*/ 23 w 25"/>
                  <a:gd name="T85" fmla="*/ 44 h 46"/>
                  <a:gd name="T86" fmla="*/ 23 w 25"/>
                  <a:gd name="T87" fmla="*/ 44 h 46"/>
                  <a:gd name="T88" fmla="*/ 23 w 25"/>
                  <a:gd name="T89" fmla="*/ 44 h 46"/>
                  <a:gd name="T90" fmla="*/ 22 w 25"/>
                  <a:gd name="T91" fmla="*/ 44 h 46"/>
                  <a:gd name="T92" fmla="*/ 21 w 25"/>
                  <a:gd name="T93" fmla="*/ 41 h 46"/>
                  <a:gd name="T94" fmla="*/ 21 w 25"/>
                  <a:gd name="T95" fmla="*/ 36 h 46"/>
                  <a:gd name="T96" fmla="*/ 20 w 25"/>
                  <a:gd name="T97" fmla="*/ 29 h 46"/>
                  <a:gd name="T98" fmla="*/ 20 w 25"/>
                  <a:gd name="T99" fmla="*/ 20 h 46"/>
                  <a:gd name="T100" fmla="*/ 20 w 25"/>
                  <a:gd name="T101" fmla="*/ 6 h 46"/>
                  <a:gd name="T102" fmla="*/ 20 w 25"/>
                  <a:gd name="T103" fmla="*/ 7 h 46"/>
                  <a:gd name="T104" fmla="*/ 21 w 25"/>
                  <a:gd name="T105" fmla="*/ 5 h 46"/>
                  <a:gd name="T106" fmla="*/ 21 w 25"/>
                  <a:gd name="T107" fmla="*/ 5 h 46"/>
                  <a:gd name="T108" fmla="*/ 21 w 25"/>
                  <a:gd name="T10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" h="46">
                    <a:moveTo>
                      <a:pt x="21" y="0"/>
                    </a:move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2" y="7"/>
                      <a:pt x="9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25" y="8"/>
                      <a:pt x="17" y="13"/>
                      <a:pt x="17" y="13"/>
                    </a:cubicBezTo>
                    <a:cubicBezTo>
                      <a:pt x="7" y="17"/>
                      <a:pt x="14" y="20"/>
                      <a:pt x="14" y="20"/>
                    </a:cubicBezTo>
                    <a:cubicBezTo>
                      <a:pt x="22" y="20"/>
                      <a:pt x="15" y="21"/>
                      <a:pt x="15" y="21"/>
                    </a:cubicBezTo>
                    <a:cubicBezTo>
                      <a:pt x="0" y="24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6" y="25"/>
                      <a:pt x="17" y="30"/>
                      <a:pt x="17" y="30"/>
                    </a:cubicBezTo>
                    <a:cubicBezTo>
                      <a:pt x="16" y="28"/>
                      <a:pt x="14" y="28"/>
                      <a:pt x="12" y="28"/>
                    </a:cubicBezTo>
                    <a:cubicBezTo>
                      <a:pt x="10" y="28"/>
                      <a:pt x="8" y="29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5" y="31"/>
                      <a:pt x="3" y="32"/>
                      <a:pt x="2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4"/>
                      <a:pt x="3" y="36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5" y="35"/>
                      <a:pt x="6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3" y="34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1" y="41"/>
                      <a:pt x="7" y="42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7" y="44"/>
                      <a:pt x="11" y="44"/>
                      <a:pt x="15" y="44"/>
                    </a:cubicBezTo>
                    <a:cubicBezTo>
                      <a:pt x="19" y="44"/>
                      <a:pt x="23" y="44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44"/>
                      <a:pt x="22" y="44"/>
                      <a:pt x="22" y="44"/>
                    </a:cubicBezTo>
                    <a:cubicBezTo>
                      <a:pt x="21" y="44"/>
                      <a:pt x="21" y="43"/>
                      <a:pt x="21" y="41"/>
                    </a:cubicBezTo>
                    <a:cubicBezTo>
                      <a:pt x="21" y="41"/>
                      <a:pt x="21" y="39"/>
                      <a:pt x="21" y="36"/>
                    </a:cubicBezTo>
                    <a:cubicBezTo>
                      <a:pt x="20" y="35"/>
                      <a:pt x="20" y="32"/>
                      <a:pt x="20" y="29"/>
                    </a:cubicBezTo>
                    <a:cubicBezTo>
                      <a:pt x="19" y="26"/>
                      <a:pt x="19" y="21"/>
                      <a:pt x="20" y="20"/>
                    </a:cubicBezTo>
                    <a:cubicBezTo>
                      <a:pt x="20" y="20"/>
                      <a:pt x="22" y="6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0" y="7"/>
                      <a:pt x="20" y="6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1"/>
                      <a:pt x="21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9" name="Freeform 383"/>
              <p:cNvSpPr/>
              <p:nvPr/>
            </p:nvSpPr>
            <p:spPr bwMode="auto">
              <a:xfrm>
                <a:off x="1962" y="809"/>
                <a:ext cx="3" cy="3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0" name="Freeform 384"/>
              <p:cNvSpPr>
                <a:spLocks noEditPoints="1"/>
              </p:cNvSpPr>
              <p:nvPr/>
            </p:nvSpPr>
            <p:spPr bwMode="auto">
              <a:xfrm>
                <a:off x="1939" y="858"/>
                <a:ext cx="13" cy="18"/>
              </a:xfrm>
              <a:custGeom>
                <a:avLst/>
                <a:gdLst>
                  <a:gd name="T0" fmla="*/ 9 w 9"/>
                  <a:gd name="T1" fmla="*/ 3 h 12"/>
                  <a:gd name="T2" fmla="*/ 9 w 9"/>
                  <a:gd name="T3" fmla="*/ 3 h 12"/>
                  <a:gd name="T4" fmla="*/ 2 w 9"/>
                  <a:gd name="T5" fmla="*/ 12 h 12"/>
                  <a:gd name="T6" fmla="*/ 2 w 9"/>
                  <a:gd name="T7" fmla="*/ 12 h 12"/>
                  <a:gd name="T8" fmla="*/ 9 w 9"/>
                  <a:gd name="T9" fmla="*/ 3 h 12"/>
                  <a:gd name="T10" fmla="*/ 9 w 9"/>
                  <a:gd name="T11" fmla="*/ 3 h 12"/>
                  <a:gd name="T12" fmla="*/ 9 w 9"/>
                  <a:gd name="T13" fmla="*/ 3 h 12"/>
                  <a:gd name="T14" fmla="*/ 9 w 9"/>
                  <a:gd name="T15" fmla="*/ 3 h 12"/>
                  <a:gd name="T16" fmla="*/ 9 w 9"/>
                  <a:gd name="T17" fmla="*/ 3 h 12"/>
                  <a:gd name="T18" fmla="*/ 9 w 9"/>
                  <a:gd name="T19" fmla="*/ 3 h 12"/>
                  <a:gd name="T20" fmla="*/ 9 w 9"/>
                  <a:gd name="T21" fmla="*/ 3 h 12"/>
                  <a:gd name="T22" fmla="*/ 9 w 9"/>
                  <a:gd name="T23" fmla="*/ 3 h 12"/>
                  <a:gd name="T24" fmla="*/ 0 w 9"/>
                  <a:gd name="T25" fmla="*/ 1 h 12"/>
                  <a:gd name="T26" fmla="*/ 0 w 9"/>
                  <a:gd name="T27" fmla="*/ 1 h 12"/>
                  <a:gd name="T28" fmla="*/ 0 w 9"/>
                  <a:gd name="T29" fmla="*/ 1 h 12"/>
                  <a:gd name="T30" fmla="*/ 0 w 9"/>
                  <a:gd name="T31" fmla="*/ 1 h 12"/>
                  <a:gd name="T32" fmla="*/ 0 w 9"/>
                  <a:gd name="T33" fmla="*/ 1 h 12"/>
                  <a:gd name="T34" fmla="*/ 0 w 9"/>
                  <a:gd name="T35" fmla="*/ 1 h 12"/>
                  <a:gd name="T36" fmla="*/ 5 w 9"/>
                  <a:gd name="T37" fmla="*/ 0 h 12"/>
                  <a:gd name="T38" fmla="*/ 5 w 9"/>
                  <a:gd name="T39" fmla="*/ 0 h 12"/>
                  <a:gd name="T40" fmla="*/ 5 w 9"/>
                  <a:gd name="T41" fmla="*/ 0 h 12"/>
                  <a:gd name="T42" fmla="*/ 7 w 9"/>
                  <a:gd name="T43" fmla="*/ 0 h 12"/>
                  <a:gd name="T44" fmla="*/ 5 w 9"/>
                  <a:gd name="T45" fmla="*/ 0 h 12"/>
                  <a:gd name="T46" fmla="*/ 7 w 9"/>
                  <a:gd name="T47" fmla="*/ 0 h 12"/>
                  <a:gd name="T48" fmla="*/ 7 w 9"/>
                  <a:gd name="T49" fmla="*/ 0 h 12"/>
                  <a:gd name="T50" fmla="*/ 7 w 9"/>
                  <a:gd name="T51" fmla="*/ 0 h 12"/>
                  <a:gd name="T52" fmla="*/ 7 w 9"/>
                  <a:gd name="T53" fmla="*/ 0 h 12"/>
                  <a:gd name="T54" fmla="*/ 7 w 9"/>
                  <a:gd name="T5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12">
                    <a:moveTo>
                      <a:pt x="9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8" y="7"/>
                      <a:pt x="4" y="8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4" y="8"/>
                      <a:pt x="8" y="7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moveTo>
                      <a:pt x="9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moveTo>
                      <a:pt x="9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moveTo>
                      <a:pt x="7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1" name="Freeform 385"/>
              <p:cNvSpPr>
                <a:spLocks noEditPoints="1"/>
              </p:cNvSpPr>
              <p:nvPr/>
            </p:nvSpPr>
            <p:spPr bwMode="auto">
              <a:xfrm>
                <a:off x="1971" y="872"/>
                <a:ext cx="3" cy="2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2 h 2"/>
                  <a:gd name="T4" fmla="*/ 1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2" name="Freeform 386"/>
              <p:cNvSpPr>
                <a:spLocks noEditPoints="1"/>
              </p:cNvSpPr>
              <p:nvPr/>
            </p:nvSpPr>
            <p:spPr bwMode="auto">
              <a:xfrm>
                <a:off x="1953" y="872"/>
                <a:ext cx="21" cy="11"/>
              </a:xfrm>
              <a:custGeom>
                <a:avLst/>
                <a:gdLst>
                  <a:gd name="T0" fmla="*/ 12 w 14"/>
                  <a:gd name="T1" fmla="*/ 2 h 8"/>
                  <a:gd name="T2" fmla="*/ 13 w 14"/>
                  <a:gd name="T3" fmla="*/ 1 h 8"/>
                  <a:gd name="T4" fmla="*/ 12 w 14"/>
                  <a:gd name="T5" fmla="*/ 2 h 8"/>
                  <a:gd name="T6" fmla="*/ 13 w 14"/>
                  <a:gd name="T7" fmla="*/ 0 h 8"/>
                  <a:gd name="T8" fmla="*/ 10 w 14"/>
                  <a:gd name="T9" fmla="*/ 1 h 8"/>
                  <a:gd name="T10" fmla="*/ 10 w 14"/>
                  <a:gd name="T11" fmla="*/ 1 h 8"/>
                  <a:gd name="T12" fmla="*/ 10 w 14"/>
                  <a:gd name="T13" fmla="*/ 1 h 8"/>
                  <a:gd name="T14" fmla="*/ 10 w 14"/>
                  <a:gd name="T15" fmla="*/ 1 h 8"/>
                  <a:gd name="T16" fmla="*/ 10 w 14"/>
                  <a:gd name="T17" fmla="*/ 1 h 8"/>
                  <a:gd name="T18" fmla="*/ 0 w 14"/>
                  <a:gd name="T19" fmla="*/ 7 h 8"/>
                  <a:gd name="T20" fmla="*/ 1 w 14"/>
                  <a:gd name="T21" fmla="*/ 8 h 8"/>
                  <a:gd name="T22" fmla="*/ 11 w 14"/>
                  <a:gd name="T23" fmla="*/ 2 h 8"/>
                  <a:gd name="T24" fmla="*/ 14 w 14"/>
                  <a:gd name="T25" fmla="*/ 0 h 8"/>
                  <a:gd name="T26" fmla="*/ 14 w 14"/>
                  <a:gd name="T27" fmla="*/ 0 h 8"/>
                  <a:gd name="T28" fmla="*/ 14 w 14"/>
                  <a:gd name="T29" fmla="*/ 0 h 8"/>
                  <a:gd name="T30" fmla="*/ 13 w 14"/>
                  <a:gd name="T3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8">
                    <a:moveTo>
                      <a:pt x="12" y="2"/>
                    </a:moveTo>
                    <a:cubicBezTo>
                      <a:pt x="12" y="2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moveTo>
                      <a:pt x="13" y="0"/>
                    </a:moveTo>
                    <a:cubicBezTo>
                      <a:pt x="13" y="0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2" y="3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3" y="8"/>
                      <a:pt x="6" y="7"/>
                      <a:pt x="11" y="2"/>
                    </a:cubicBezTo>
                    <a:cubicBezTo>
                      <a:pt x="13" y="1"/>
                      <a:pt x="13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3" name="Freeform 387"/>
              <p:cNvSpPr>
                <a:spLocks noEditPoints="1"/>
              </p:cNvSpPr>
              <p:nvPr/>
            </p:nvSpPr>
            <p:spPr bwMode="auto">
              <a:xfrm>
                <a:off x="1968" y="873"/>
                <a:ext cx="14" cy="10"/>
              </a:xfrm>
              <a:custGeom>
                <a:avLst/>
                <a:gdLst>
                  <a:gd name="T0" fmla="*/ 8 w 10"/>
                  <a:gd name="T1" fmla="*/ 2 h 7"/>
                  <a:gd name="T2" fmla="*/ 8 w 10"/>
                  <a:gd name="T3" fmla="*/ 5 h 7"/>
                  <a:gd name="T4" fmla="*/ 9 w 10"/>
                  <a:gd name="T5" fmla="*/ 5 h 7"/>
                  <a:gd name="T6" fmla="*/ 10 w 10"/>
                  <a:gd name="T7" fmla="*/ 4 h 7"/>
                  <a:gd name="T8" fmla="*/ 10 w 10"/>
                  <a:gd name="T9" fmla="*/ 3 h 7"/>
                  <a:gd name="T10" fmla="*/ 8 w 10"/>
                  <a:gd name="T11" fmla="*/ 2 h 7"/>
                  <a:gd name="T12" fmla="*/ 5 w 10"/>
                  <a:gd name="T13" fmla="*/ 0 h 7"/>
                  <a:gd name="T14" fmla="*/ 5 w 10"/>
                  <a:gd name="T15" fmla="*/ 0 h 7"/>
                  <a:gd name="T16" fmla="*/ 1 w 10"/>
                  <a:gd name="T17" fmla="*/ 7 h 7"/>
                  <a:gd name="T18" fmla="*/ 7 w 10"/>
                  <a:gd name="T19" fmla="*/ 1 h 7"/>
                  <a:gd name="T20" fmla="*/ 7 w 10"/>
                  <a:gd name="T21" fmla="*/ 1 h 7"/>
                  <a:gd name="T22" fmla="*/ 5 w 10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7">
                    <a:moveTo>
                      <a:pt x="8" y="2"/>
                    </a:moveTo>
                    <a:cubicBezTo>
                      <a:pt x="9" y="2"/>
                      <a:pt x="9" y="3"/>
                      <a:pt x="8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2"/>
                      <a:pt x="8" y="2"/>
                      <a:pt x="8" y="2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0" y="6"/>
                      <a:pt x="1" y="7"/>
                    </a:cubicBezTo>
                    <a:cubicBezTo>
                      <a:pt x="1" y="7"/>
                      <a:pt x="5" y="3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4" name="Freeform 388"/>
              <p:cNvSpPr>
                <a:spLocks noEditPoints="1"/>
              </p:cNvSpPr>
              <p:nvPr/>
            </p:nvSpPr>
            <p:spPr bwMode="auto">
              <a:xfrm>
                <a:off x="1934" y="770"/>
                <a:ext cx="29" cy="38"/>
              </a:xfrm>
              <a:custGeom>
                <a:avLst/>
                <a:gdLst>
                  <a:gd name="T0" fmla="*/ 4 w 20"/>
                  <a:gd name="T1" fmla="*/ 23 h 26"/>
                  <a:gd name="T2" fmla="*/ 3 w 20"/>
                  <a:gd name="T3" fmla="*/ 26 h 26"/>
                  <a:gd name="T4" fmla="*/ 3 w 20"/>
                  <a:gd name="T5" fmla="*/ 26 h 26"/>
                  <a:gd name="T6" fmla="*/ 3 w 20"/>
                  <a:gd name="T7" fmla="*/ 26 h 26"/>
                  <a:gd name="T8" fmla="*/ 4 w 20"/>
                  <a:gd name="T9" fmla="*/ 25 h 26"/>
                  <a:gd name="T10" fmla="*/ 4 w 20"/>
                  <a:gd name="T11" fmla="*/ 25 h 26"/>
                  <a:gd name="T12" fmla="*/ 4 w 20"/>
                  <a:gd name="T13" fmla="*/ 23 h 26"/>
                  <a:gd name="T14" fmla="*/ 9 w 20"/>
                  <a:gd name="T15" fmla="*/ 19 h 26"/>
                  <a:gd name="T16" fmla="*/ 6 w 20"/>
                  <a:gd name="T17" fmla="*/ 21 h 26"/>
                  <a:gd name="T18" fmla="*/ 6 w 20"/>
                  <a:gd name="T19" fmla="*/ 23 h 26"/>
                  <a:gd name="T20" fmla="*/ 6 w 20"/>
                  <a:gd name="T21" fmla="*/ 25 h 26"/>
                  <a:gd name="T22" fmla="*/ 9 w 20"/>
                  <a:gd name="T23" fmla="*/ 24 h 26"/>
                  <a:gd name="T24" fmla="*/ 9 w 20"/>
                  <a:gd name="T25" fmla="*/ 19 h 26"/>
                  <a:gd name="T26" fmla="*/ 12 w 20"/>
                  <a:gd name="T27" fmla="*/ 18 h 26"/>
                  <a:gd name="T28" fmla="*/ 11 w 20"/>
                  <a:gd name="T29" fmla="*/ 18 h 26"/>
                  <a:gd name="T30" fmla="*/ 11 w 20"/>
                  <a:gd name="T31" fmla="*/ 23 h 26"/>
                  <a:gd name="T32" fmla="*/ 12 w 20"/>
                  <a:gd name="T33" fmla="*/ 23 h 26"/>
                  <a:gd name="T34" fmla="*/ 12 w 20"/>
                  <a:gd name="T35" fmla="*/ 18 h 26"/>
                  <a:gd name="T36" fmla="*/ 15 w 20"/>
                  <a:gd name="T37" fmla="*/ 15 h 26"/>
                  <a:gd name="T38" fmla="*/ 14 w 20"/>
                  <a:gd name="T39" fmla="*/ 17 h 26"/>
                  <a:gd name="T40" fmla="*/ 14 w 20"/>
                  <a:gd name="T41" fmla="*/ 17 h 26"/>
                  <a:gd name="T42" fmla="*/ 14 w 20"/>
                  <a:gd name="T43" fmla="*/ 21 h 26"/>
                  <a:gd name="T44" fmla="*/ 14 w 20"/>
                  <a:gd name="T45" fmla="*/ 23 h 26"/>
                  <a:gd name="T46" fmla="*/ 14 w 20"/>
                  <a:gd name="T47" fmla="*/ 23 h 26"/>
                  <a:gd name="T48" fmla="*/ 16 w 20"/>
                  <a:gd name="T49" fmla="*/ 23 h 26"/>
                  <a:gd name="T50" fmla="*/ 16 w 20"/>
                  <a:gd name="T51" fmla="*/ 19 h 26"/>
                  <a:gd name="T52" fmla="*/ 15 w 20"/>
                  <a:gd name="T53" fmla="*/ 15 h 26"/>
                  <a:gd name="T54" fmla="*/ 5 w 20"/>
                  <a:gd name="T55" fmla="*/ 0 h 26"/>
                  <a:gd name="T56" fmla="*/ 10 w 20"/>
                  <a:gd name="T57" fmla="*/ 8 h 26"/>
                  <a:gd name="T58" fmla="*/ 13 w 20"/>
                  <a:gd name="T59" fmla="*/ 10 h 26"/>
                  <a:gd name="T60" fmla="*/ 8 w 20"/>
                  <a:gd name="T61" fmla="*/ 13 h 26"/>
                  <a:gd name="T62" fmla="*/ 10 w 20"/>
                  <a:gd name="T63" fmla="*/ 14 h 26"/>
                  <a:gd name="T64" fmla="*/ 10 w 20"/>
                  <a:gd name="T65" fmla="*/ 15 h 26"/>
                  <a:gd name="T66" fmla="*/ 13 w 20"/>
                  <a:gd name="T67" fmla="*/ 14 h 26"/>
                  <a:gd name="T68" fmla="*/ 14 w 20"/>
                  <a:gd name="T69" fmla="*/ 14 h 26"/>
                  <a:gd name="T70" fmla="*/ 17 w 20"/>
                  <a:gd name="T71" fmla="*/ 15 h 26"/>
                  <a:gd name="T72" fmla="*/ 17 w 20"/>
                  <a:gd name="T73" fmla="*/ 23 h 26"/>
                  <a:gd name="T74" fmla="*/ 18 w 20"/>
                  <a:gd name="T75" fmla="*/ 24 h 26"/>
                  <a:gd name="T76" fmla="*/ 18 w 20"/>
                  <a:gd name="T77" fmla="*/ 17 h 26"/>
                  <a:gd name="T78" fmla="*/ 19 w 20"/>
                  <a:gd name="T79" fmla="*/ 15 h 26"/>
                  <a:gd name="T80" fmla="*/ 20 w 20"/>
                  <a:gd name="T81" fmla="*/ 15 h 26"/>
                  <a:gd name="T82" fmla="*/ 20 w 20"/>
                  <a:gd name="T83" fmla="*/ 15 h 26"/>
                  <a:gd name="T84" fmla="*/ 20 w 20"/>
                  <a:gd name="T85" fmla="*/ 16 h 26"/>
                  <a:gd name="T86" fmla="*/ 18 w 20"/>
                  <a:gd name="T87" fmla="*/ 8 h 26"/>
                  <a:gd name="T88" fmla="*/ 6 w 20"/>
                  <a:gd name="T89" fmla="*/ 1 h 26"/>
                  <a:gd name="T90" fmla="*/ 5 w 20"/>
                  <a:gd name="T9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" h="26">
                    <a:moveTo>
                      <a:pt x="4" y="23"/>
                    </a:moveTo>
                    <a:cubicBezTo>
                      <a:pt x="2" y="25"/>
                      <a:pt x="2" y="25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4" y="23"/>
                      <a:pt x="4" y="23"/>
                    </a:cubicBezTo>
                    <a:moveTo>
                      <a:pt x="9" y="19"/>
                    </a:moveTo>
                    <a:cubicBezTo>
                      <a:pt x="8" y="20"/>
                      <a:pt x="7" y="21"/>
                      <a:pt x="6" y="21"/>
                    </a:cubicBezTo>
                    <a:cubicBezTo>
                      <a:pt x="6" y="22"/>
                      <a:pt x="6" y="23"/>
                      <a:pt x="6" y="23"/>
                    </a:cubicBezTo>
                    <a:cubicBezTo>
                      <a:pt x="6" y="24"/>
                      <a:pt x="6" y="24"/>
                      <a:pt x="6" y="25"/>
                    </a:cubicBezTo>
                    <a:cubicBezTo>
                      <a:pt x="7" y="24"/>
                      <a:pt x="8" y="24"/>
                      <a:pt x="9" y="24"/>
                    </a:cubicBezTo>
                    <a:cubicBezTo>
                      <a:pt x="9" y="22"/>
                      <a:pt x="9" y="21"/>
                      <a:pt x="9" y="19"/>
                    </a:cubicBezTo>
                    <a:moveTo>
                      <a:pt x="12" y="18"/>
                    </a:moveTo>
                    <a:cubicBezTo>
                      <a:pt x="12" y="18"/>
                      <a:pt x="12" y="18"/>
                      <a:pt x="11" y="18"/>
                    </a:cubicBezTo>
                    <a:cubicBezTo>
                      <a:pt x="11" y="20"/>
                      <a:pt x="11" y="22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1"/>
                      <a:pt x="12" y="19"/>
                      <a:pt x="12" y="18"/>
                    </a:cubicBezTo>
                    <a:moveTo>
                      <a:pt x="15" y="15"/>
                    </a:moveTo>
                    <a:cubicBezTo>
                      <a:pt x="15" y="16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9"/>
                      <a:pt x="14" y="21"/>
                      <a:pt x="14" y="21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6" y="21"/>
                      <a:pt x="16" y="19"/>
                      <a:pt x="16" y="19"/>
                    </a:cubicBezTo>
                    <a:cubicBezTo>
                      <a:pt x="16" y="16"/>
                      <a:pt x="15" y="15"/>
                      <a:pt x="15" y="15"/>
                    </a:cubicBezTo>
                    <a:moveTo>
                      <a:pt x="5" y="0"/>
                    </a:moveTo>
                    <a:cubicBezTo>
                      <a:pt x="0" y="0"/>
                      <a:pt x="10" y="8"/>
                      <a:pt x="10" y="8"/>
                    </a:cubicBezTo>
                    <a:cubicBezTo>
                      <a:pt x="9" y="10"/>
                      <a:pt x="13" y="10"/>
                      <a:pt x="13" y="10"/>
                    </a:cubicBezTo>
                    <a:cubicBezTo>
                      <a:pt x="10" y="12"/>
                      <a:pt x="9" y="13"/>
                      <a:pt x="8" y="13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0" y="14"/>
                      <a:pt x="10" y="15"/>
                      <a:pt x="10" y="15"/>
                    </a:cubicBezTo>
                    <a:cubicBezTo>
                      <a:pt x="11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4" y="14"/>
                    </a:cubicBezTo>
                    <a:cubicBezTo>
                      <a:pt x="15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7" y="23"/>
                    </a:cubicBezTo>
                    <a:cubicBezTo>
                      <a:pt x="17" y="23"/>
                      <a:pt x="18" y="24"/>
                      <a:pt x="18" y="24"/>
                    </a:cubicBezTo>
                    <a:cubicBezTo>
                      <a:pt x="18" y="19"/>
                      <a:pt x="18" y="17"/>
                      <a:pt x="18" y="17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6"/>
                    </a:cubicBezTo>
                    <a:cubicBezTo>
                      <a:pt x="20" y="13"/>
                      <a:pt x="19" y="11"/>
                      <a:pt x="18" y="8"/>
                    </a:cubicBezTo>
                    <a:cubicBezTo>
                      <a:pt x="14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5" name="Freeform 389"/>
              <p:cNvSpPr/>
              <p:nvPr/>
            </p:nvSpPr>
            <p:spPr bwMode="auto">
              <a:xfrm>
                <a:off x="1939" y="8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6" name="Freeform 390"/>
              <p:cNvSpPr>
                <a:spLocks noEditPoints="1"/>
              </p:cNvSpPr>
              <p:nvPr/>
            </p:nvSpPr>
            <p:spPr bwMode="auto">
              <a:xfrm>
                <a:off x="1940" y="789"/>
                <a:ext cx="10" cy="17"/>
              </a:xfrm>
              <a:custGeom>
                <a:avLst/>
                <a:gdLst>
                  <a:gd name="T0" fmla="*/ 2 w 7"/>
                  <a:gd name="T1" fmla="*/ 8 h 12"/>
                  <a:gd name="T2" fmla="*/ 0 w 7"/>
                  <a:gd name="T3" fmla="*/ 10 h 12"/>
                  <a:gd name="T4" fmla="*/ 0 w 7"/>
                  <a:gd name="T5" fmla="*/ 12 h 12"/>
                  <a:gd name="T6" fmla="*/ 0 w 7"/>
                  <a:gd name="T7" fmla="*/ 12 h 12"/>
                  <a:gd name="T8" fmla="*/ 2 w 7"/>
                  <a:gd name="T9" fmla="*/ 12 h 12"/>
                  <a:gd name="T10" fmla="*/ 2 w 7"/>
                  <a:gd name="T11" fmla="*/ 10 h 12"/>
                  <a:gd name="T12" fmla="*/ 2 w 7"/>
                  <a:gd name="T13" fmla="*/ 8 h 12"/>
                  <a:gd name="T14" fmla="*/ 7 w 7"/>
                  <a:gd name="T15" fmla="*/ 5 h 12"/>
                  <a:gd name="T16" fmla="*/ 5 w 7"/>
                  <a:gd name="T17" fmla="*/ 6 h 12"/>
                  <a:gd name="T18" fmla="*/ 5 w 7"/>
                  <a:gd name="T19" fmla="*/ 11 h 12"/>
                  <a:gd name="T20" fmla="*/ 7 w 7"/>
                  <a:gd name="T21" fmla="*/ 10 h 12"/>
                  <a:gd name="T22" fmla="*/ 7 w 7"/>
                  <a:gd name="T23" fmla="*/ 5 h 12"/>
                  <a:gd name="T24" fmla="*/ 4 w 7"/>
                  <a:gd name="T25" fmla="*/ 0 h 12"/>
                  <a:gd name="T26" fmla="*/ 4 w 7"/>
                  <a:gd name="T27" fmla="*/ 2 h 12"/>
                  <a:gd name="T28" fmla="*/ 6 w 7"/>
                  <a:gd name="T29" fmla="*/ 2 h 12"/>
                  <a:gd name="T30" fmla="*/ 6 w 7"/>
                  <a:gd name="T31" fmla="*/ 2 h 12"/>
                  <a:gd name="T32" fmla="*/ 6 w 7"/>
                  <a:gd name="T33" fmla="*/ 1 h 12"/>
                  <a:gd name="T34" fmla="*/ 4 w 7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12">
                    <a:moveTo>
                      <a:pt x="2" y="8"/>
                    </a:moveTo>
                    <a:cubicBezTo>
                      <a:pt x="2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moveTo>
                      <a:pt x="7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9"/>
                      <a:pt x="7" y="7"/>
                      <a:pt x="7" y="5"/>
                    </a:cubicBezTo>
                    <a:moveTo>
                      <a:pt x="4" y="0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6" y="1"/>
                      <a:pt x="5" y="1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7" name="Freeform 391"/>
              <p:cNvSpPr>
                <a:spLocks noEditPoints="1"/>
              </p:cNvSpPr>
              <p:nvPr/>
            </p:nvSpPr>
            <p:spPr bwMode="auto">
              <a:xfrm>
                <a:off x="1952" y="790"/>
                <a:ext cx="9" cy="13"/>
              </a:xfrm>
              <a:custGeom>
                <a:avLst/>
                <a:gdLst>
                  <a:gd name="T0" fmla="*/ 2 w 6"/>
                  <a:gd name="T1" fmla="*/ 3 h 9"/>
                  <a:gd name="T2" fmla="*/ 0 w 6"/>
                  <a:gd name="T3" fmla="*/ 4 h 9"/>
                  <a:gd name="T4" fmla="*/ 0 w 6"/>
                  <a:gd name="T5" fmla="*/ 9 h 9"/>
                  <a:gd name="T6" fmla="*/ 2 w 6"/>
                  <a:gd name="T7" fmla="*/ 9 h 9"/>
                  <a:gd name="T8" fmla="*/ 2 w 6"/>
                  <a:gd name="T9" fmla="*/ 7 h 9"/>
                  <a:gd name="T10" fmla="*/ 2 w 6"/>
                  <a:gd name="T11" fmla="*/ 3 h 9"/>
                  <a:gd name="T12" fmla="*/ 2 w 6"/>
                  <a:gd name="T13" fmla="*/ 0 h 9"/>
                  <a:gd name="T14" fmla="*/ 1 w 6"/>
                  <a:gd name="T15" fmla="*/ 0 h 9"/>
                  <a:gd name="T16" fmla="*/ 1 w 6"/>
                  <a:gd name="T17" fmla="*/ 0 h 9"/>
                  <a:gd name="T18" fmla="*/ 3 w 6"/>
                  <a:gd name="T19" fmla="*/ 1 h 9"/>
                  <a:gd name="T20" fmla="*/ 4 w 6"/>
                  <a:gd name="T21" fmla="*/ 5 h 9"/>
                  <a:gd name="T22" fmla="*/ 4 w 6"/>
                  <a:gd name="T23" fmla="*/ 9 h 9"/>
                  <a:gd name="T24" fmla="*/ 5 w 6"/>
                  <a:gd name="T25" fmla="*/ 9 h 9"/>
                  <a:gd name="T26" fmla="*/ 5 w 6"/>
                  <a:gd name="T27" fmla="*/ 1 h 9"/>
                  <a:gd name="T28" fmla="*/ 2 w 6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9">
                    <a:moveTo>
                      <a:pt x="2" y="3"/>
                    </a:moveTo>
                    <a:cubicBezTo>
                      <a:pt x="1" y="3"/>
                      <a:pt x="1" y="3"/>
                      <a:pt x="0" y="4"/>
                    </a:cubicBezTo>
                    <a:cubicBezTo>
                      <a:pt x="0" y="5"/>
                      <a:pt x="0" y="7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5"/>
                      <a:pt x="2" y="3"/>
                    </a:cubicBezTo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4" y="2"/>
                      <a:pt x="4" y="5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8" name="Freeform 392"/>
              <p:cNvSpPr>
                <a:spLocks noEditPoints="1"/>
              </p:cNvSpPr>
              <p:nvPr/>
            </p:nvSpPr>
            <p:spPr bwMode="auto">
              <a:xfrm>
                <a:off x="1961" y="793"/>
                <a:ext cx="4" cy="15"/>
              </a:xfrm>
              <a:custGeom>
                <a:avLst/>
                <a:gdLst>
                  <a:gd name="T0" fmla="*/ 3 w 3"/>
                  <a:gd name="T1" fmla="*/ 3 h 10"/>
                  <a:gd name="T2" fmla="*/ 3 w 3"/>
                  <a:gd name="T3" fmla="*/ 8 h 10"/>
                  <a:gd name="T4" fmla="*/ 3 w 3"/>
                  <a:gd name="T5" fmla="*/ 3 h 10"/>
                  <a:gd name="T6" fmla="*/ 3 w 3"/>
                  <a:gd name="T7" fmla="*/ 3 h 10"/>
                  <a:gd name="T8" fmla="*/ 1 w 3"/>
                  <a:gd name="T9" fmla="*/ 0 h 10"/>
                  <a:gd name="T10" fmla="*/ 1 w 3"/>
                  <a:gd name="T11" fmla="*/ 1 h 10"/>
                  <a:gd name="T12" fmla="*/ 1 w 3"/>
                  <a:gd name="T13" fmla="*/ 5 h 10"/>
                  <a:gd name="T14" fmla="*/ 1 w 3"/>
                  <a:gd name="T15" fmla="*/ 8 h 10"/>
                  <a:gd name="T16" fmla="*/ 1 w 3"/>
                  <a:gd name="T17" fmla="*/ 10 h 10"/>
                  <a:gd name="T18" fmla="*/ 2 w 3"/>
                  <a:gd name="T19" fmla="*/ 10 h 10"/>
                  <a:gd name="T20" fmla="*/ 2 w 3"/>
                  <a:gd name="T21" fmla="*/ 9 h 10"/>
                  <a:gd name="T22" fmla="*/ 2 w 3"/>
                  <a:gd name="T23" fmla="*/ 2 h 10"/>
                  <a:gd name="T24" fmla="*/ 1 w 3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10">
                    <a:moveTo>
                      <a:pt x="3" y="3"/>
                    </a:moveTo>
                    <a:cubicBezTo>
                      <a:pt x="3" y="4"/>
                      <a:pt x="3" y="7"/>
                      <a:pt x="3" y="8"/>
                    </a:cubicBezTo>
                    <a:cubicBezTo>
                      <a:pt x="3" y="7"/>
                      <a:pt x="3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2" y="10"/>
                      <a:pt x="2" y="10"/>
                      <a:pt x="2" y="9"/>
                    </a:cubicBezTo>
                    <a:cubicBezTo>
                      <a:pt x="2" y="6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9" name="Freeform 393"/>
              <p:cNvSpPr/>
              <p:nvPr/>
            </p:nvSpPr>
            <p:spPr bwMode="auto">
              <a:xfrm>
                <a:off x="1961" y="792"/>
                <a:ext cx="4" cy="14"/>
              </a:xfrm>
              <a:custGeom>
                <a:avLst/>
                <a:gdLst>
                  <a:gd name="T0" fmla="*/ 1 w 3"/>
                  <a:gd name="T1" fmla="*/ 0 h 10"/>
                  <a:gd name="T2" fmla="*/ 0 w 3"/>
                  <a:gd name="T3" fmla="*/ 2 h 10"/>
                  <a:gd name="T4" fmla="*/ 0 w 3"/>
                  <a:gd name="T5" fmla="*/ 9 h 10"/>
                  <a:gd name="T6" fmla="*/ 1 w 3"/>
                  <a:gd name="T7" fmla="*/ 9 h 10"/>
                  <a:gd name="T8" fmla="*/ 1 w 3"/>
                  <a:gd name="T9" fmla="*/ 6 h 10"/>
                  <a:gd name="T10" fmla="*/ 1 w 3"/>
                  <a:gd name="T11" fmla="*/ 2 h 10"/>
                  <a:gd name="T12" fmla="*/ 1 w 3"/>
                  <a:gd name="T13" fmla="*/ 1 h 10"/>
                  <a:gd name="T14" fmla="*/ 2 w 3"/>
                  <a:gd name="T15" fmla="*/ 3 h 10"/>
                  <a:gd name="T16" fmla="*/ 2 w 3"/>
                  <a:gd name="T17" fmla="*/ 10 h 10"/>
                  <a:gd name="T18" fmla="*/ 3 w 3"/>
                  <a:gd name="T19" fmla="*/ 9 h 10"/>
                  <a:gd name="T20" fmla="*/ 3 w 3"/>
                  <a:gd name="T21" fmla="*/ 4 h 10"/>
                  <a:gd name="T22" fmla="*/ 2 w 3"/>
                  <a:gd name="T23" fmla="*/ 1 h 10"/>
                  <a:gd name="T24" fmla="*/ 2 w 3"/>
                  <a:gd name="T25" fmla="*/ 0 h 10"/>
                  <a:gd name="T26" fmla="*/ 2 w 3"/>
                  <a:gd name="T27" fmla="*/ 0 h 10"/>
                  <a:gd name="T28" fmla="*/ 1 w 3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" h="10">
                    <a:moveTo>
                      <a:pt x="1" y="0"/>
                    </a:moveTo>
                    <a:cubicBezTo>
                      <a:pt x="0" y="0"/>
                      <a:pt x="0" y="0"/>
                      <a:pt x="0" y="2"/>
                    </a:cubicBezTo>
                    <a:cubicBezTo>
                      <a:pt x="0" y="2"/>
                      <a:pt x="0" y="4"/>
                      <a:pt x="0" y="9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8"/>
                      <a:pt x="1" y="7"/>
                      <a:pt x="1" y="6"/>
                    </a:cubicBezTo>
                    <a:cubicBezTo>
                      <a:pt x="1" y="6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2" y="7"/>
                      <a:pt x="2" y="10"/>
                    </a:cubicBezTo>
                    <a:cubicBezTo>
                      <a:pt x="2" y="10"/>
                      <a:pt x="2" y="10"/>
                      <a:pt x="3" y="9"/>
                    </a:cubicBezTo>
                    <a:cubicBezTo>
                      <a:pt x="3" y="8"/>
                      <a:pt x="3" y="5"/>
                      <a:pt x="3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0" name="Freeform 394"/>
              <p:cNvSpPr/>
              <p:nvPr/>
            </p:nvSpPr>
            <p:spPr bwMode="auto">
              <a:xfrm>
                <a:off x="1911" y="790"/>
                <a:ext cx="35" cy="66"/>
              </a:xfrm>
              <a:custGeom>
                <a:avLst/>
                <a:gdLst>
                  <a:gd name="T0" fmla="*/ 24 w 24"/>
                  <a:gd name="T1" fmla="*/ 30 h 45"/>
                  <a:gd name="T2" fmla="*/ 23 w 24"/>
                  <a:gd name="T3" fmla="*/ 34 h 45"/>
                  <a:gd name="T4" fmla="*/ 21 w 24"/>
                  <a:gd name="T5" fmla="*/ 37 h 45"/>
                  <a:gd name="T6" fmla="*/ 19 w 24"/>
                  <a:gd name="T7" fmla="*/ 39 h 45"/>
                  <a:gd name="T8" fmla="*/ 15 w 24"/>
                  <a:gd name="T9" fmla="*/ 40 h 45"/>
                  <a:gd name="T10" fmla="*/ 15 w 24"/>
                  <a:gd name="T11" fmla="*/ 43 h 45"/>
                  <a:gd name="T12" fmla="*/ 15 w 24"/>
                  <a:gd name="T13" fmla="*/ 45 h 45"/>
                  <a:gd name="T14" fmla="*/ 14 w 24"/>
                  <a:gd name="T15" fmla="*/ 45 h 45"/>
                  <a:gd name="T16" fmla="*/ 10 w 24"/>
                  <a:gd name="T17" fmla="*/ 45 h 45"/>
                  <a:gd name="T18" fmla="*/ 9 w 24"/>
                  <a:gd name="T19" fmla="*/ 45 h 45"/>
                  <a:gd name="T20" fmla="*/ 9 w 24"/>
                  <a:gd name="T21" fmla="*/ 43 h 45"/>
                  <a:gd name="T22" fmla="*/ 9 w 24"/>
                  <a:gd name="T23" fmla="*/ 41 h 45"/>
                  <a:gd name="T24" fmla="*/ 3 w 24"/>
                  <a:gd name="T25" fmla="*/ 40 h 45"/>
                  <a:gd name="T26" fmla="*/ 0 w 24"/>
                  <a:gd name="T27" fmla="*/ 39 h 45"/>
                  <a:gd name="T28" fmla="*/ 0 w 24"/>
                  <a:gd name="T29" fmla="*/ 38 h 45"/>
                  <a:gd name="T30" fmla="*/ 0 w 24"/>
                  <a:gd name="T31" fmla="*/ 36 h 45"/>
                  <a:gd name="T32" fmla="*/ 1 w 24"/>
                  <a:gd name="T33" fmla="*/ 34 h 45"/>
                  <a:gd name="T34" fmla="*/ 1 w 24"/>
                  <a:gd name="T35" fmla="*/ 33 h 45"/>
                  <a:gd name="T36" fmla="*/ 2 w 24"/>
                  <a:gd name="T37" fmla="*/ 33 h 45"/>
                  <a:gd name="T38" fmla="*/ 2 w 24"/>
                  <a:gd name="T39" fmla="*/ 34 h 45"/>
                  <a:gd name="T40" fmla="*/ 5 w 24"/>
                  <a:gd name="T41" fmla="*/ 34 h 45"/>
                  <a:gd name="T42" fmla="*/ 10 w 24"/>
                  <a:gd name="T43" fmla="*/ 35 h 45"/>
                  <a:gd name="T44" fmla="*/ 15 w 24"/>
                  <a:gd name="T45" fmla="*/ 34 h 45"/>
                  <a:gd name="T46" fmla="*/ 17 w 24"/>
                  <a:gd name="T47" fmla="*/ 31 h 45"/>
                  <a:gd name="T48" fmla="*/ 15 w 24"/>
                  <a:gd name="T49" fmla="*/ 27 h 45"/>
                  <a:gd name="T50" fmla="*/ 10 w 24"/>
                  <a:gd name="T51" fmla="*/ 25 h 45"/>
                  <a:gd name="T52" fmla="*/ 7 w 24"/>
                  <a:gd name="T53" fmla="*/ 23 h 45"/>
                  <a:gd name="T54" fmla="*/ 4 w 24"/>
                  <a:gd name="T55" fmla="*/ 21 h 45"/>
                  <a:gd name="T56" fmla="*/ 1 w 24"/>
                  <a:gd name="T57" fmla="*/ 18 h 45"/>
                  <a:gd name="T58" fmla="*/ 1 w 24"/>
                  <a:gd name="T59" fmla="*/ 14 h 45"/>
                  <a:gd name="T60" fmla="*/ 3 w 24"/>
                  <a:gd name="T61" fmla="*/ 8 h 45"/>
                  <a:gd name="T62" fmla="*/ 10 w 24"/>
                  <a:gd name="T63" fmla="*/ 5 h 45"/>
                  <a:gd name="T64" fmla="*/ 10 w 24"/>
                  <a:gd name="T65" fmla="*/ 2 h 45"/>
                  <a:gd name="T66" fmla="*/ 10 w 24"/>
                  <a:gd name="T67" fmla="*/ 0 h 45"/>
                  <a:gd name="T68" fmla="*/ 12 w 24"/>
                  <a:gd name="T69" fmla="*/ 0 h 45"/>
                  <a:gd name="T70" fmla="*/ 15 w 24"/>
                  <a:gd name="T71" fmla="*/ 0 h 45"/>
                  <a:gd name="T72" fmla="*/ 16 w 24"/>
                  <a:gd name="T73" fmla="*/ 0 h 45"/>
                  <a:gd name="T74" fmla="*/ 16 w 24"/>
                  <a:gd name="T75" fmla="*/ 2 h 45"/>
                  <a:gd name="T76" fmla="*/ 16 w 24"/>
                  <a:gd name="T77" fmla="*/ 4 h 45"/>
                  <a:gd name="T78" fmla="*/ 20 w 24"/>
                  <a:gd name="T79" fmla="*/ 5 h 45"/>
                  <a:gd name="T80" fmla="*/ 22 w 24"/>
                  <a:gd name="T81" fmla="*/ 5 h 45"/>
                  <a:gd name="T82" fmla="*/ 22 w 24"/>
                  <a:gd name="T83" fmla="*/ 6 h 45"/>
                  <a:gd name="T84" fmla="*/ 22 w 24"/>
                  <a:gd name="T85" fmla="*/ 8 h 45"/>
                  <a:gd name="T86" fmla="*/ 21 w 24"/>
                  <a:gd name="T87" fmla="*/ 10 h 45"/>
                  <a:gd name="T88" fmla="*/ 20 w 24"/>
                  <a:gd name="T89" fmla="*/ 11 h 45"/>
                  <a:gd name="T90" fmla="*/ 17 w 24"/>
                  <a:gd name="T91" fmla="*/ 10 h 45"/>
                  <a:gd name="T92" fmla="*/ 14 w 24"/>
                  <a:gd name="T93" fmla="*/ 10 h 45"/>
                  <a:gd name="T94" fmla="*/ 9 w 24"/>
                  <a:gd name="T95" fmla="*/ 11 h 45"/>
                  <a:gd name="T96" fmla="*/ 8 w 24"/>
                  <a:gd name="T97" fmla="*/ 14 h 45"/>
                  <a:gd name="T98" fmla="*/ 9 w 24"/>
                  <a:gd name="T99" fmla="*/ 17 h 45"/>
                  <a:gd name="T100" fmla="*/ 14 w 24"/>
                  <a:gd name="T101" fmla="*/ 19 h 45"/>
                  <a:gd name="T102" fmla="*/ 21 w 24"/>
                  <a:gd name="T103" fmla="*/ 24 h 45"/>
                  <a:gd name="T104" fmla="*/ 24 w 24"/>
                  <a:gd name="T105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" h="45">
                    <a:moveTo>
                      <a:pt x="24" y="30"/>
                    </a:moveTo>
                    <a:cubicBezTo>
                      <a:pt x="24" y="32"/>
                      <a:pt x="24" y="33"/>
                      <a:pt x="23" y="34"/>
                    </a:cubicBezTo>
                    <a:cubicBezTo>
                      <a:pt x="23" y="36"/>
                      <a:pt x="22" y="37"/>
                      <a:pt x="21" y="37"/>
                    </a:cubicBezTo>
                    <a:cubicBezTo>
                      <a:pt x="21" y="38"/>
                      <a:pt x="20" y="39"/>
                      <a:pt x="19" y="39"/>
                    </a:cubicBezTo>
                    <a:cubicBezTo>
                      <a:pt x="18" y="40"/>
                      <a:pt x="16" y="40"/>
                      <a:pt x="15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4"/>
                      <a:pt x="15" y="44"/>
                      <a:pt x="15" y="45"/>
                    </a:cubicBezTo>
                    <a:cubicBezTo>
                      <a:pt x="15" y="45"/>
                      <a:pt x="14" y="45"/>
                      <a:pt x="14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9" y="45"/>
                      <a:pt x="9" y="45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6" y="41"/>
                      <a:pt x="4" y="40"/>
                      <a:pt x="3" y="40"/>
                    </a:cubicBezTo>
                    <a:cubicBezTo>
                      <a:pt x="2" y="40"/>
                      <a:pt x="1" y="39"/>
                      <a:pt x="0" y="39"/>
                    </a:cubicBezTo>
                    <a:cubicBezTo>
                      <a:pt x="0" y="39"/>
                      <a:pt x="0" y="38"/>
                      <a:pt x="0" y="38"/>
                    </a:cubicBezTo>
                    <a:cubicBezTo>
                      <a:pt x="0" y="37"/>
                      <a:pt x="0" y="36"/>
                      <a:pt x="0" y="36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4" y="34"/>
                      <a:pt x="5" y="34"/>
                    </a:cubicBezTo>
                    <a:cubicBezTo>
                      <a:pt x="6" y="35"/>
                      <a:pt x="8" y="35"/>
                      <a:pt x="10" y="35"/>
                    </a:cubicBezTo>
                    <a:cubicBezTo>
                      <a:pt x="12" y="35"/>
                      <a:pt x="13" y="35"/>
                      <a:pt x="15" y="34"/>
                    </a:cubicBezTo>
                    <a:cubicBezTo>
                      <a:pt x="16" y="33"/>
                      <a:pt x="17" y="32"/>
                      <a:pt x="17" y="31"/>
                    </a:cubicBezTo>
                    <a:cubicBezTo>
                      <a:pt x="17" y="29"/>
                      <a:pt x="16" y="28"/>
                      <a:pt x="15" y="27"/>
                    </a:cubicBezTo>
                    <a:cubicBezTo>
                      <a:pt x="14" y="27"/>
                      <a:pt x="13" y="26"/>
                      <a:pt x="10" y="25"/>
                    </a:cubicBezTo>
                    <a:cubicBezTo>
                      <a:pt x="9" y="24"/>
                      <a:pt x="8" y="24"/>
                      <a:pt x="7" y="23"/>
                    </a:cubicBezTo>
                    <a:cubicBezTo>
                      <a:pt x="6" y="22"/>
                      <a:pt x="5" y="22"/>
                      <a:pt x="4" y="21"/>
                    </a:cubicBezTo>
                    <a:cubicBezTo>
                      <a:pt x="3" y="20"/>
                      <a:pt x="2" y="19"/>
                      <a:pt x="1" y="18"/>
                    </a:cubicBezTo>
                    <a:cubicBezTo>
                      <a:pt x="1" y="17"/>
                      <a:pt x="1" y="15"/>
                      <a:pt x="1" y="14"/>
                    </a:cubicBezTo>
                    <a:cubicBezTo>
                      <a:pt x="1" y="12"/>
                      <a:pt x="1" y="10"/>
                      <a:pt x="3" y="8"/>
                    </a:cubicBezTo>
                    <a:cubicBezTo>
                      <a:pt x="4" y="6"/>
                      <a:pt x="7" y="5"/>
                      <a:pt x="10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1"/>
                      <a:pt x="16" y="2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8" y="4"/>
                      <a:pt x="19" y="5"/>
                      <a:pt x="20" y="5"/>
                    </a:cubicBezTo>
                    <a:cubicBezTo>
                      <a:pt x="20" y="5"/>
                      <a:pt x="21" y="5"/>
                      <a:pt x="22" y="5"/>
                    </a:cubicBezTo>
                    <a:cubicBezTo>
                      <a:pt x="22" y="5"/>
                      <a:pt x="22" y="6"/>
                      <a:pt x="22" y="6"/>
                    </a:cubicBezTo>
                    <a:cubicBezTo>
                      <a:pt x="22" y="7"/>
                      <a:pt x="22" y="8"/>
                      <a:pt x="22" y="8"/>
                    </a:cubicBezTo>
                    <a:cubicBezTo>
                      <a:pt x="22" y="9"/>
                      <a:pt x="21" y="9"/>
                      <a:pt x="21" y="10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19" y="10"/>
                      <a:pt x="17" y="10"/>
                    </a:cubicBezTo>
                    <a:cubicBezTo>
                      <a:pt x="16" y="10"/>
                      <a:pt x="15" y="10"/>
                      <a:pt x="14" y="10"/>
                    </a:cubicBezTo>
                    <a:cubicBezTo>
                      <a:pt x="12" y="10"/>
                      <a:pt x="10" y="10"/>
                      <a:pt x="9" y="11"/>
                    </a:cubicBezTo>
                    <a:cubicBezTo>
                      <a:pt x="8" y="12"/>
                      <a:pt x="8" y="12"/>
                      <a:pt x="8" y="14"/>
                    </a:cubicBezTo>
                    <a:cubicBezTo>
                      <a:pt x="8" y="15"/>
                      <a:pt x="8" y="16"/>
                      <a:pt x="9" y="17"/>
                    </a:cubicBezTo>
                    <a:cubicBezTo>
                      <a:pt x="10" y="17"/>
                      <a:pt x="12" y="18"/>
                      <a:pt x="14" y="19"/>
                    </a:cubicBezTo>
                    <a:cubicBezTo>
                      <a:pt x="17" y="20"/>
                      <a:pt x="20" y="22"/>
                      <a:pt x="21" y="24"/>
                    </a:cubicBezTo>
                    <a:cubicBezTo>
                      <a:pt x="23" y="26"/>
                      <a:pt x="24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1" name="Freeform 396"/>
              <p:cNvSpPr/>
              <p:nvPr/>
            </p:nvSpPr>
            <p:spPr bwMode="auto">
              <a:xfrm>
                <a:off x="865" y="1365"/>
                <a:ext cx="3" cy="17"/>
              </a:xfrm>
              <a:custGeom>
                <a:avLst/>
                <a:gdLst>
                  <a:gd name="T0" fmla="*/ 1 w 2"/>
                  <a:gd name="T1" fmla="*/ 10 h 12"/>
                  <a:gd name="T2" fmla="*/ 2 w 2"/>
                  <a:gd name="T3" fmla="*/ 0 h 12"/>
                  <a:gd name="T4" fmla="*/ 2 w 2"/>
                  <a:gd name="T5" fmla="*/ 12 h 12"/>
                  <a:gd name="T6" fmla="*/ 1 w 2"/>
                  <a:gd name="T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2">
                    <a:moveTo>
                      <a:pt x="1" y="10"/>
                    </a:moveTo>
                    <a:cubicBezTo>
                      <a:pt x="1" y="10"/>
                      <a:pt x="0" y="1"/>
                      <a:pt x="2" y="0"/>
                    </a:cubicBezTo>
                    <a:cubicBezTo>
                      <a:pt x="2" y="0"/>
                      <a:pt x="1" y="10"/>
                      <a:pt x="2" y="12"/>
                    </a:cubicBezTo>
                    <a:cubicBezTo>
                      <a:pt x="1" y="10"/>
                      <a:pt x="1" y="10"/>
                      <a:pt x="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2" name="Freeform 397"/>
              <p:cNvSpPr>
                <a:spLocks noEditPoints="1"/>
              </p:cNvSpPr>
              <p:nvPr/>
            </p:nvSpPr>
            <p:spPr bwMode="auto">
              <a:xfrm>
                <a:off x="874" y="1366"/>
                <a:ext cx="12" cy="20"/>
              </a:xfrm>
              <a:custGeom>
                <a:avLst/>
                <a:gdLst>
                  <a:gd name="T0" fmla="*/ 5 w 8"/>
                  <a:gd name="T1" fmla="*/ 8 h 14"/>
                  <a:gd name="T2" fmla="*/ 4 w 8"/>
                  <a:gd name="T3" fmla="*/ 11 h 14"/>
                  <a:gd name="T4" fmla="*/ 6 w 8"/>
                  <a:gd name="T5" fmla="*/ 14 h 14"/>
                  <a:gd name="T6" fmla="*/ 5 w 8"/>
                  <a:gd name="T7" fmla="*/ 8 h 14"/>
                  <a:gd name="T8" fmla="*/ 7 w 8"/>
                  <a:gd name="T9" fmla="*/ 1 h 14"/>
                  <a:gd name="T10" fmla="*/ 6 w 8"/>
                  <a:gd name="T11" fmla="*/ 6 h 14"/>
                  <a:gd name="T12" fmla="*/ 0 w 8"/>
                  <a:gd name="T13" fmla="*/ 9 h 14"/>
                  <a:gd name="T14" fmla="*/ 0 w 8"/>
                  <a:gd name="T15" fmla="*/ 9 h 14"/>
                  <a:gd name="T16" fmla="*/ 1 w 8"/>
                  <a:gd name="T17" fmla="*/ 10 h 14"/>
                  <a:gd name="T18" fmla="*/ 5 w 8"/>
                  <a:gd name="T19" fmla="*/ 8 h 14"/>
                  <a:gd name="T20" fmla="*/ 5 w 8"/>
                  <a:gd name="T21" fmla="*/ 8 h 14"/>
                  <a:gd name="T22" fmla="*/ 7 w 8"/>
                  <a:gd name="T23" fmla="*/ 1 h 14"/>
                  <a:gd name="T24" fmla="*/ 7 w 8"/>
                  <a:gd name="T25" fmla="*/ 0 h 14"/>
                  <a:gd name="T26" fmla="*/ 7 w 8"/>
                  <a:gd name="T27" fmla="*/ 1 h 14"/>
                  <a:gd name="T28" fmla="*/ 7 w 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14">
                    <a:moveTo>
                      <a:pt x="5" y="8"/>
                    </a:moveTo>
                    <a:cubicBezTo>
                      <a:pt x="5" y="8"/>
                      <a:pt x="8" y="11"/>
                      <a:pt x="4" y="11"/>
                    </a:cubicBezTo>
                    <a:cubicBezTo>
                      <a:pt x="4" y="12"/>
                      <a:pt x="5" y="13"/>
                      <a:pt x="6" y="14"/>
                    </a:cubicBezTo>
                    <a:cubicBezTo>
                      <a:pt x="8" y="12"/>
                      <a:pt x="5" y="8"/>
                      <a:pt x="5" y="8"/>
                    </a:cubicBezTo>
                    <a:moveTo>
                      <a:pt x="7" y="1"/>
                    </a:moveTo>
                    <a:cubicBezTo>
                      <a:pt x="7" y="3"/>
                      <a:pt x="6" y="6"/>
                      <a:pt x="6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8" y="5"/>
                      <a:pt x="8" y="2"/>
                      <a:pt x="7" y="1"/>
                    </a:cubicBezTo>
                    <a:moveTo>
                      <a:pt x="7" y="0"/>
                    </a:moveTo>
                    <a:cubicBezTo>
                      <a:pt x="7" y="0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3" name="Freeform 399"/>
              <p:cNvSpPr>
                <a:spLocks noEditPoints="1"/>
              </p:cNvSpPr>
              <p:nvPr/>
            </p:nvSpPr>
            <p:spPr bwMode="auto">
              <a:xfrm>
                <a:off x="870" y="1365"/>
                <a:ext cx="14" cy="14"/>
              </a:xfrm>
              <a:custGeom>
                <a:avLst/>
                <a:gdLst>
                  <a:gd name="T0" fmla="*/ 4 w 10"/>
                  <a:gd name="T1" fmla="*/ 4 h 10"/>
                  <a:gd name="T2" fmla="*/ 4 w 10"/>
                  <a:gd name="T3" fmla="*/ 2 h 10"/>
                  <a:gd name="T4" fmla="*/ 6 w 10"/>
                  <a:gd name="T5" fmla="*/ 2 h 10"/>
                  <a:gd name="T6" fmla="*/ 2 w 10"/>
                  <a:gd name="T7" fmla="*/ 10 h 10"/>
                  <a:gd name="T8" fmla="*/ 5 w 10"/>
                  <a:gd name="T9" fmla="*/ 4 h 10"/>
                  <a:gd name="T10" fmla="*/ 4 w 10"/>
                  <a:gd name="T11" fmla="*/ 4 h 10"/>
                  <a:gd name="T12" fmla="*/ 5 w 10"/>
                  <a:gd name="T13" fmla="*/ 0 h 10"/>
                  <a:gd name="T14" fmla="*/ 3 w 10"/>
                  <a:gd name="T15" fmla="*/ 1 h 10"/>
                  <a:gd name="T16" fmla="*/ 0 w 10"/>
                  <a:gd name="T17" fmla="*/ 10 h 10"/>
                  <a:gd name="T18" fmla="*/ 1 w 10"/>
                  <a:gd name="T19" fmla="*/ 10 h 10"/>
                  <a:gd name="T20" fmla="*/ 2 w 10"/>
                  <a:gd name="T21" fmla="*/ 10 h 10"/>
                  <a:gd name="T22" fmla="*/ 7 w 10"/>
                  <a:gd name="T23" fmla="*/ 4 h 10"/>
                  <a:gd name="T24" fmla="*/ 5 w 10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10">
                    <a:moveTo>
                      <a:pt x="4" y="4"/>
                    </a:moveTo>
                    <a:cubicBezTo>
                      <a:pt x="1" y="2"/>
                      <a:pt x="3" y="2"/>
                      <a:pt x="4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10" y="3"/>
                      <a:pt x="2" y="10"/>
                      <a:pt x="2" y="10"/>
                    </a:cubicBezTo>
                    <a:cubicBezTo>
                      <a:pt x="7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moveTo>
                      <a:pt x="5" y="0"/>
                    </a:moveTo>
                    <a:cubicBezTo>
                      <a:pt x="4" y="0"/>
                      <a:pt x="3" y="1"/>
                      <a:pt x="3" y="1"/>
                    </a:cubicBezTo>
                    <a:cubicBezTo>
                      <a:pt x="2" y="1"/>
                      <a:pt x="1" y="7"/>
                      <a:pt x="0" y="10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4" name="Freeform 400"/>
              <p:cNvSpPr/>
              <p:nvPr/>
            </p:nvSpPr>
            <p:spPr bwMode="auto">
              <a:xfrm>
                <a:off x="875" y="1378"/>
                <a:ext cx="11" cy="4"/>
              </a:xfrm>
              <a:custGeom>
                <a:avLst/>
                <a:gdLst>
                  <a:gd name="T0" fmla="*/ 4 w 7"/>
                  <a:gd name="T1" fmla="*/ 0 h 3"/>
                  <a:gd name="T2" fmla="*/ 0 w 7"/>
                  <a:gd name="T3" fmla="*/ 2 h 3"/>
                  <a:gd name="T4" fmla="*/ 3 w 7"/>
                  <a:gd name="T5" fmla="*/ 3 h 3"/>
                  <a:gd name="T6" fmla="*/ 4 w 7"/>
                  <a:gd name="T7" fmla="*/ 0 h 3"/>
                  <a:gd name="T8" fmla="*/ 4 w 7"/>
                  <a:gd name="T9" fmla="*/ 0 h 3"/>
                  <a:gd name="T10" fmla="*/ 4 w 7"/>
                  <a:gd name="T11" fmla="*/ 0 h 3"/>
                  <a:gd name="T12" fmla="*/ 4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7" y="3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5" name="Freeform 401"/>
              <p:cNvSpPr/>
              <p:nvPr/>
            </p:nvSpPr>
            <p:spPr bwMode="auto">
              <a:xfrm>
                <a:off x="820" y="1378"/>
                <a:ext cx="96" cy="119"/>
              </a:xfrm>
              <a:custGeom>
                <a:avLst/>
                <a:gdLst>
                  <a:gd name="T0" fmla="*/ 28 w 66"/>
                  <a:gd name="T1" fmla="*/ 5 h 82"/>
                  <a:gd name="T2" fmla="*/ 14 w 66"/>
                  <a:gd name="T3" fmla="*/ 22 h 82"/>
                  <a:gd name="T4" fmla="*/ 14 w 66"/>
                  <a:gd name="T5" fmla="*/ 29 h 82"/>
                  <a:gd name="T6" fmla="*/ 15 w 66"/>
                  <a:gd name="T7" fmla="*/ 34 h 82"/>
                  <a:gd name="T8" fmla="*/ 13 w 66"/>
                  <a:gd name="T9" fmla="*/ 40 h 82"/>
                  <a:gd name="T10" fmla="*/ 13 w 66"/>
                  <a:gd name="T11" fmla="*/ 44 h 82"/>
                  <a:gd name="T12" fmla="*/ 13 w 66"/>
                  <a:gd name="T13" fmla="*/ 47 h 82"/>
                  <a:gd name="T14" fmla="*/ 13 w 66"/>
                  <a:gd name="T15" fmla="*/ 49 h 82"/>
                  <a:gd name="T16" fmla="*/ 13 w 66"/>
                  <a:gd name="T17" fmla="*/ 51 h 82"/>
                  <a:gd name="T18" fmla="*/ 12 w 66"/>
                  <a:gd name="T19" fmla="*/ 57 h 82"/>
                  <a:gd name="T20" fmla="*/ 10 w 66"/>
                  <a:gd name="T21" fmla="*/ 70 h 82"/>
                  <a:gd name="T22" fmla="*/ 9 w 66"/>
                  <a:gd name="T23" fmla="*/ 74 h 82"/>
                  <a:gd name="T24" fmla="*/ 3 w 66"/>
                  <a:gd name="T25" fmla="*/ 78 h 82"/>
                  <a:gd name="T26" fmla="*/ 20 w 66"/>
                  <a:gd name="T27" fmla="*/ 81 h 82"/>
                  <a:gd name="T28" fmla="*/ 46 w 66"/>
                  <a:gd name="T29" fmla="*/ 80 h 82"/>
                  <a:gd name="T30" fmla="*/ 57 w 66"/>
                  <a:gd name="T31" fmla="*/ 79 h 82"/>
                  <a:gd name="T32" fmla="*/ 65 w 66"/>
                  <a:gd name="T33" fmla="*/ 76 h 82"/>
                  <a:gd name="T34" fmla="*/ 64 w 66"/>
                  <a:gd name="T35" fmla="*/ 73 h 82"/>
                  <a:gd name="T36" fmla="*/ 60 w 66"/>
                  <a:gd name="T37" fmla="*/ 70 h 82"/>
                  <a:gd name="T38" fmla="*/ 56 w 66"/>
                  <a:gd name="T39" fmla="*/ 71 h 82"/>
                  <a:gd name="T40" fmla="*/ 56 w 66"/>
                  <a:gd name="T41" fmla="*/ 67 h 82"/>
                  <a:gd name="T42" fmla="*/ 54 w 66"/>
                  <a:gd name="T43" fmla="*/ 64 h 82"/>
                  <a:gd name="T44" fmla="*/ 55 w 66"/>
                  <a:gd name="T45" fmla="*/ 51 h 82"/>
                  <a:gd name="T46" fmla="*/ 55 w 66"/>
                  <a:gd name="T47" fmla="*/ 42 h 82"/>
                  <a:gd name="T48" fmla="*/ 55 w 66"/>
                  <a:gd name="T49" fmla="*/ 39 h 82"/>
                  <a:gd name="T50" fmla="*/ 55 w 66"/>
                  <a:gd name="T51" fmla="*/ 33 h 82"/>
                  <a:gd name="T52" fmla="*/ 56 w 66"/>
                  <a:gd name="T53" fmla="*/ 25 h 82"/>
                  <a:gd name="T54" fmla="*/ 50 w 66"/>
                  <a:gd name="T55" fmla="*/ 15 h 82"/>
                  <a:gd name="T56" fmla="*/ 37 w 66"/>
                  <a:gd name="T57" fmla="*/ 1 h 82"/>
                  <a:gd name="T58" fmla="*/ 28 w 66"/>
                  <a:gd name="T59" fmla="*/ 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6" h="82">
                    <a:moveTo>
                      <a:pt x="28" y="5"/>
                    </a:moveTo>
                    <a:cubicBezTo>
                      <a:pt x="28" y="5"/>
                      <a:pt x="15" y="7"/>
                      <a:pt x="14" y="22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3" y="33"/>
                      <a:pt x="15" y="34"/>
                    </a:cubicBezTo>
                    <a:cubicBezTo>
                      <a:pt x="15" y="34"/>
                      <a:pt x="15" y="35"/>
                      <a:pt x="13" y="40"/>
                    </a:cubicBezTo>
                    <a:cubicBezTo>
                      <a:pt x="13" y="40"/>
                      <a:pt x="13" y="41"/>
                      <a:pt x="13" y="44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8"/>
                      <a:pt x="13" y="49"/>
                    </a:cubicBezTo>
                    <a:cubicBezTo>
                      <a:pt x="13" y="49"/>
                      <a:pt x="14" y="50"/>
                      <a:pt x="13" y="51"/>
                    </a:cubicBezTo>
                    <a:cubicBezTo>
                      <a:pt x="13" y="51"/>
                      <a:pt x="12" y="51"/>
                      <a:pt x="12" y="57"/>
                    </a:cubicBezTo>
                    <a:cubicBezTo>
                      <a:pt x="12" y="57"/>
                      <a:pt x="11" y="68"/>
                      <a:pt x="10" y="70"/>
                    </a:cubicBezTo>
                    <a:cubicBezTo>
                      <a:pt x="10" y="70"/>
                      <a:pt x="8" y="71"/>
                      <a:pt x="9" y="74"/>
                    </a:cubicBezTo>
                    <a:cubicBezTo>
                      <a:pt x="9" y="74"/>
                      <a:pt x="0" y="74"/>
                      <a:pt x="3" y="78"/>
                    </a:cubicBezTo>
                    <a:cubicBezTo>
                      <a:pt x="3" y="78"/>
                      <a:pt x="14" y="82"/>
                      <a:pt x="20" y="81"/>
                    </a:cubicBezTo>
                    <a:cubicBezTo>
                      <a:pt x="20" y="81"/>
                      <a:pt x="43" y="80"/>
                      <a:pt x="46" y="80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7" y="79"/>
                      <a:pt x="63" y="76"/>
                      <a:pt x="65" y="76"/>
                    </a:cubicBezTo>
                    <a:cubicBezTo>
                      <a:pt x="65" y="76"/>
                      <a:pt x="66" y="74"/>
                      <a:pt x="64" y="73"/>
                    </a:cubicBezTo>
                    <a:cubicBezTo>
                      <a:pt x="64" y="73"/>
                      <a:pt x="60" y="71"/>
                      <a:pt x="60" y="70"/>
                    </a:cubicBezTo>
                    <a:cubicBezTo>
                      <a:pt x="60" y="70"/>
                      <a:pt x="58" y="70"/>
                      <a:pt x="56" y="71"/>
                    </a:cubicBezTo>
                    <a:cubicBezTo>
                      <a:pt x="56" y="71"/>
                      <a:pt x="55" y="69"/>
                      <a:pt x="56" y="67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3" y="56"/>
                      <a:pt x="55" y="51"/>
                    </a:cubicBezTo>
                    <a:cubicBezTo>
                      <a:pt x="55" y="51"/>
                      <a:pt x="56" y="44"/>
                      <a:pt x="55" y="42"/>
                    </a:cubicBezTo>
                    <a:cubicBezTo>
                      <a:pt x="55" y="42"/>
                      <a:pt x="54" y="40"/>
                      <a:pt x="55" y="39"/>
                    </a:cubicBezTo>
                    <a:cubicBezTo>
                      <a:pt x="55" y="39"/>
                      <a:pt x="56" y="38"/>
                      <a:pt x="55" y="33"/>
                    </a:cubicBezTo>
                    <a:cubicBezTo>
                      <a:pt x="55" y="33"/>
                      <a:pt x="55" y="25"/>
                      <a:pt x="56" y="25"/>
                    </a:cubicBezTo>
                    <a:cubicBezTo>
                      <a:pt x="56" y="25"/>
                      <a:pt x="56" y="20"/>
                      <a:pt x="50" y="15"/>
                    </a:cubicBezTo>
                    <a:cubicBezTo>
                      <a:pt x="50" y="15"/>
                      <a:pt x="41" y="2"/>
                      <a:pt x="37" y="1"/>
                    </a:cubicBezTo>
                    <a:cubicBezTo>
                      <a:pt x="37" y="1"/>
                      <a:pt x="30" y="0"/>
                      <a:pt x="28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6" name="Freeform 402"/>
              <p:cNvSpPr/>
              <p:nvPr/>
            </p:nvSpPr>
            <p:spPr bwMode="auto">
              <a:xfrm>
                <a:off x="842" y="1386"/>
                <a:ext cx="19" cy="13"/>
              </a:xfrm>
              <a:custGeom>
                <a:avLst/>
                <a:gdLst>
                  <a:gd name="T0" fmla="*/ 13 w 13"/>
                  <a:gd name="T1" fmla="*/ 0 h 9"/>
                  <a:gd name="T2" fmla="*/ 12 w 13"/>
                  <a:gd name="T3" fmla="*/ 0 h 9"/>
                  <a:gd name="T4" fmla="*/ 5 w 13"/>
                  <a:gd name="T5" fmla="*/ 4 h 9"/>
                  <a:gd name="T6" fmla="*/ 2 w 13"/>
                  <a:gd name="T7" fmla="*/ 9 h 9"/>
                  <a:gd name="T8" fmla="*/ 13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5" y="4"/>
                      <a:pt x="5" y="4"/>
                    </a:cubicBezTo>
                    <a:cubicBezTo>
                      <a:pt x="0" y="9"/>
                      <a:pt x="2" y="9"/>
                      <a:pt x="2" y="9"/>
                    </a:cubicBezTo>
                    <a:cubicBezTo>
                      <a:pt x="6" y="8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7" name="Freeform 403"/>
              <p:cNvSpPr/>
              <p:nvPr/>
            </p:nvSpPr>
            <p:spPr bwMode="auto">
              <a:xfrm>
                <a:off x="854" y="141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8" name="Freeform 404"/>
              <p:cNvSpPr/>
              <p:nvPr/>
            </p:nvSpPr>
            <p:spPr bwMode="auto">
              <a:xfrm>
                <a:off x="874" y="1468"/>
                <a:ext cx="3" cy="4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0 h 3"/>
                  <a:gd name="T6" fmla="*/ 2 w 2"/>
                  <a:gd name="T7" fmla="*/ 0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32" name="Freeform 408"/>
            <p:cNvSpPr/>
            <p:nvPr/>
          </p:nvSpPr>
          <p:spPr bwMode="auto">
            <a:xfrm>
              <a:off x="864" y="1379"/>
              <a:ext cx="27" cy="13"/>
            </a:xfrm>
            <a:custGeom>
              <a:avLst/>
              <a:gdLst>
                <a:gd name="T0" fmla="*/ 5 w 19"/>
                <a:gd name="T1" fmla="*/ 0 h 9"/>
                <a:gd name="T2" fmla="*/ 8 w 19"/>
                <a:gd name="T3" fmla="*/ 6 h 9"/>
                <a:gd name="T4" fmla="*/ 0 w 19"/>
                <a:gd name="T5" fmla="*/ 5 h 9"/>
                <a:gd name="T6" fmla="*/ 5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5" y="0"/>
                  </a:moveTo>
                  <a:cubicBezTo>
                    <a:pt x="5" y="0"/>
                    <a:pt x="17" y="7"/>
                    <a:pt x="8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9" y="9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Freeform 409"/>
            <p:cNvSpPr/>
            <p:nvPr/>
          </p:nvSpPr>
          <p:spPr bwMode="auto">
            <a:xfrm>
              <a:off x="871" y="1367"/>
              <a:ext cx="13" cy="12"/>
            </a:xfrm>
            <a:custGeom>
              <a:avLst/>
              <a:gdLst>
                <a:gd name="T0" fmla="*/ 3 w 9"/>
                <a:gd name="T1" fmla="*/ 0 h 8"/>
                <a:gd name="T2" fmla="*/ 3 w 9"/>
                <a:gd name="T3" fmla="*/ 2 h 8"/>
                <a:gd name="T4" fmla="*/ 4 w 9"/>
                <a:gd name="T5" fmla="*/ 2 h 8"/>
                <a:gd name="T6" fmla="*/ 1 w 9"/>
                <a:gd name="T7" fmla="*/ 8 h 8"/>
                <a:gd name="T8" fmla="*/ 5 w 9"/>
                <a:gd name="T9" fmla="*/ 0 h 8"/>
                <a:gd name="T10" fmla="*/ 3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0" y="0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6" y="2"/>
                    <a:pt x="1" y="8"/>
                  </a:cubicBezTo>
                  <a:cubicBezTo>
                    <a:pt x="1" y="8"/>
                    <a:pt x="9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4" name="Freeform 410"/>
            <p:cNvSpPr>
              <a:spLocks noEditPoints="1"/>
            </p:cNvSpPr>
            <p:nvPr/>
          </p:nvSpPr>
          <p:spPr bwMode="auto">
            <a:xfrm>
              <a:off x="859" y="1369"/>
              <a:ext cx="6" cy="12"/>
            </a:xfrm>
            <a:custGeom>
              <a:avLst/>
              <a:gdLst>
                <a:gd name="T0" fmla="*/ 4 w 4"/>
                <a:gd name="T1" fmla="*/ 1 h 8"/>
                <a:gd name="T2" fmla="*/ 1 w 4"/>
                <a:gd name="T3" fmla="*/ 6 h 8"/>
                <a:gd name="T4" fmla="*/ 2 w 4"/>
                <a:gd name="T5" fmla="*/ 8 h 8"/>
                <a:gd name="T6" fmla="*/ 4 w 4"/>
                <a:gd name="T7" fmla="*/ 8 h 8"/>
                <a:gd name="T8" fmla="*/ 4 w 4"/>
                <a:gd name="T9" fmla="*/ 1 h 8"/>
                <a:gd name="T10" fmla="*/ 4 w 4"/>
                <a:gd name="T11" fmla="*/ 0 h 8"/>
                <a:gd name="T12" fmla="*/ 4 w 4"/>
                <a:gd name="T13" fmla="*/ 1 h 8"/>
                <a:gd name="T14" fmla="*/ 4 w 4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">
                  <a:moveTo>
                    <a:pt x="4" y="1"/>
                  </a:moveTo>
                  <a:cubicBezTo>
                    <a:pt x="4" y="3"/>
                    <a:pt x="3" y="5"/>
                    <a:pt x="1" y="6"/>
                  </a:cubicBezTo>
                  <a:cubicBezTo>
                    <a:pt x="1" y="6"/>
                    <a:pt x="0" y="8"/>
                    <a:pt x="2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4" y="3"/>
                    <a:pt x="4" y="1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Freeform 411"/>
            <p:cNvSpPr/>
            <p:nvPr/>
          </p:nvSpPr>
          <p:spPr bwMode="auto">
            <a:xfrm>
              <a:off x="848" y="1372"/>
              <a:ext cx="11" cy="11"/>
            </a:xfrm>
            <a:custGeom>
              <a:avLst/>
              <a:gdLst>
                <a:gd name="T0" fmla="*/ 8 w 8"/>
                <a:gd name="T1" fmla="*/ 0 h 8"/>
                <a:gd name="T2" fmla="*/ 4 w 8"/>
                <a:gd name="T3" fmla="*/ 7 h 8"/>
                <a:gd name="T4" fmla="*/ 8 w 8"/>
                <a:gd name="T5" fmla="*/ 7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3" y="4"/>
                    <a:pt x="4" y="7"/>
                  </a:cubicBezTo>
                  <a:cubicBezTo>
                    <a:pt x="4" y="7"/>
                    <a:pt x="4" y="7"/>
                    <a:pt x="8" y="7"/>
                  </a:cubicBezTo>
                  <a:cubicBezTo>
                    <a:pt x="8" y="7"/>
                    <a:pt x="0" y="8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Freeform 412"/>
            <p:cNvSpPr/>
            <p:nvPr/>
          </p:nvSpPr>
          <p:spPr bwMode="auto">
            <a:xfrm>
              <a:off x="820" y="1397"/>
              <a:ext cx="57" cy="96"/>
            </a:xfrm>
            <a:custGeom>
              <a:avLst/>
              <a:gdLst>
                <a:gd name="T0" fmla="*/ 22 w 39"/>
                <a:gd name="T1" fmla="*/ 0 h 66"/>
                <a:gd name="T2" fmla="*/ 17 w 39"/>
                <a:gd name="T3" fmla="*/ 9 h 66"/>
                <a:gd name="T4" fmla="*/ 27 w 39"/>
                <a:gd name="T5" fmla="*/ 15 h 66"/>
                <a:gd name="T6" fmla="*/ 17 w 39"/>
                <a:gd name="T7" fmla="*/ 17 h 66"/>
                <a:gd name="T8" fmla="*/ 17 w 39"/>
                <a:gd name="T9" fmla="*/ 22 h 66"/>
                <a:gd name="T10" fmla="*/ 15 w 39"/>
                <a:gd name="T11" fmla="*/ 37 h 66"/>
                <a:gd name="T12" fmla="*/ 19 w 39"/>
                <a:gd name="T13" fmla="*/ 40 h 66"/>
                <a:gd name="T14" fmla="*/ 12 w 39"/>
                <a:gd name="T15" fmla="*/ 59 h 66"/>
                <a:gd name="T16" fmla="*/ 10 w 39"/>
                <a:gd name="T17" fmla="*/ 62 h 66"/>
                <a:gd name="T18" fmla="*/ 4 w 39"/>
                <a:gd name="T19" fmla="*/ 64 h 66"/>
                <a:gd name="T20" fmla="*/ 10 w 39"/>
                <a:gd name="T21" fmla="*/ 61 h 66"/>
                <a:gd name="T22" fmla="*/ 10 w 39"/>
                <a:gd name="T23" fmla="*/ 58 h 66"/>
                <a:gd name="T24" fmla="*/ 13 w 39"/>
                <a:gd name="T25" fmla="*/ 39 h 66"/>
                <a:gd name="T26" fmla="*/ 13 w 39"/>
                <a:gd name="T27" fmla="*/ 36 h 66"/>
                <a:gd name="T28" fmla="*/ 13 w 39"/>
                <a:gd name="T29" fmla="*/ 27 h 66"/>
                <a:gd name="T30" fmla="*/ 15 w 39"/>
                <a:gd name="T31" fmla="*/ 22 h 66"/>
                <a:gd name="T32" fmla="*/ 22 w 39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6">
                  <a:moveTo>
                    <a:pt x="22" y="0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10"/>
                    <a:pt x="27" y="15"/>
                  </a:cubicBezTo>
                  <a:cubicBezTo>
                    <a:pt x="27" y="15"/>
                    <a:pt x="31" y="18"/>
                    <a:pt x="17" y="17"/>
                  </a:cubicBezTo>
                  <a:cubicBezTo>
                    <a:pt x="17" y="17"/>
                    <a:pt x="15" y="18"/>
                    <a:pt x="17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39" y="42"/>
                    <a:pt x="19" y="40"/>
                  </a:cubicBezTo>
                  <a:cubicBezTo>
                    <a:pt x="19" y="40"/>
                    <a:pt x="17" y="36"/>
                    <a:pt x="12" y="59"/>
                  </a:cubicBezTo>
                  <a:cubicBezTo>
                    <a:pt x="12" y="59"/>
                    <a:pt x="26" y="66"/>
                    <a:pt x="10" y="62"/>
                  </a:cubicBezTo>
                  <a:cubicBezTo>
                    <a:pt x="10" y="62"/>
                    <a:pt x="4" y="63"/>
                    <a:pt x="4" y="64"/>
                  </a:cubicBezTo>
                  <a:cubicBezTo>
                    <a:pt x="4" y="64"/>
                    <a:pt x="0" y="63"/>
                    <a:pt x="10" y="61"/>
                  </a:cubicBezTo>
                  <a:cubicBezTo>
                    <a:pt x="10" y="61"/>
                    <a:pt x="8" y="61"/>
                    <a:pt x="10" y="58"/>
                  </a:cubicBezTo>
                  <a:cubicBezTo>
                    <a:pt x="10" y="58"/>
                    <a:pt x="13" y="40"/>
                    <a:pt x="13" y="39"/>
                  </a:cubicBezTo>
                  <a:cubicBezTo>
                    <a:pt x="13" y="39"/>
                    <a:pt x="18" y="39"/>
                    <a:pt x="13" y="36"/>
                  </a:cubicBezTo>
                  <a:cubicBezTo>
                    <a:pt x="13" y="36"/>
                    <a:pt x="15" y="29"/>
                    <a:pt x="13" y="2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13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Freeform 413"/>
            <p:cNvSpPr/>
            <p:nvPr/>
          </p:nvSpPr>
          <p:spPr bwMode="auto">
            <a:xfrm>
              <a:off x="842" y="1408"/>
              <a:ext cx="7" cy="23"/>
            </a:xfrm>
            <a:custGeom>
              <a:avLst/>
              <a:gdLst>
                <a:gd name="T0" fmla="*/ 2 w 5"/>
                <a:gd name="T1" fmla="*/ 5 h 16"/>
                <a:gd name="T2" fmla="*/ 3 w 5"/>
                <a:gd name="T3" fmla="*/ 5 h 16"/>
                <a:gd name="T4" fmla="*/ 2 w 5"/>
                <a:gd name="T5" fmla="*/ 2 h 16"/>
                <a:gd name="T6" fmla="*/ 1 w 5"/>
                <a:gd name="T7" fmla="*/ 2 h 16"/>
                <a:gd name="T8" fmla="*/ 0 w 5"/>
                <a:gd name="T9" fmla="*/ 5 h 16"/>
                <a:gd name="T10" fmla="*/ 1 w 5"/>
                <a:gd name="T11" fmla="*/ 9 h 16"/>
                <a:gd name="T12" fmla="*/ 1 w 5"/>
                <a:gd name="T13" fmla="*/ 13 h 16"/>
                <a:gd name="T14" fmla="*/ 0 w 5"/>
                <a:gd name="T15" fmla="*/ 11 h 16"/>
                <a:gd name="T16" fmla="*/ 0 w 5"/>
                <a:gd name="T17" fmla="*/ 12 h 16"/>
                <a:gd name="T18" fmla="*/ 1 w 5"/>
                <a:gd name="T19" fmla="*/ 15 h 16"/>
                <a:gd name="T20" fmla="*/ 1 w 5"/>
                <a:gd name="T21" fmla="*/ 14 h 16"/>
                <a:gd name="T22" fmla="*/ 3 w 5"/>
                <a:gd name="T23" fmla="*/ 10 h 16"/>
                <a:gd name="T24" fmla="*/ 1 w 5"/>
                <a:gd name="T25" fmla="*/ 5 h 16"/>
                <a:gd name="T26" fmla="*/ 2 w 5"/>
                <a:gd name="T2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6">
                  <a:moveTo>
                    <a:pt x="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2"/>
                    <a:pt x="2" y="2"/>
                  </a:cubicBezTo>
                  <a:cubicBezTo>
                    <a:pt x="2" y="2"/>
                    <a:pt x="2" y="0"/>
                    <a:pt x="1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8"/>
                    <a:pt x="1" y="9"/>
                  </a:cubicBezTo>
                  <a:cubicBezTo>
                    <a:pt x="1" y="9"/>
                    <a:pt x="4" y="12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6"/>
                    <a:pt x="1" y="14"/>
                  </a:cubicBezTo>
                  <a:cubicBezTo>
                    <a:pt x="1" y="14"/>
                    <a:pt x="5" y="13"/>
                    <a:pt x="3" y="10"/>
                  </a:cubicBezTo>
                  <a:cubicBezTo>
                    <a:pt x="3" y="10"/>
                    <a:pt x="0" y="6"/>
                    <a:pt x="1" y="5"/>
                  </a:cubicBezTo>
                  <a:cubicBezTo>
                    <a:pt x="1" y="5"/>
                    <a:pt x="2" y="1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Freeform 414"/>
            <p:cNvSpPr/>
            <p:nvPr/>
          </p:nvSpPr>
          <p:spPr bwMode="auto">
            <a:xfrm>
              <a:off x="848" y="1411"/>
              <a:ext cx="6" cy="18"/>
            </a:xfrm>
            <a:custGeom>
              <a:avLst/>
              <a:gdLst>
                <a:gd name="T0" fmla="*/ 0 w 4"/>
                <a:gd name="T1" fmla="*/ 2 h 12"/>
                <a:gd name="T2" fmla="*/ 0 w 4"/>
                <a:gd name="T3" fmla="*/ 3 h 12"/>
                <a:gd name="T4" fmla="*/ 2 w 4"/>
                <a:gd name="T5" fmla="*/ 2 h 12"/>
                <a:gd name="T6" fmla="*/ 2 w 4"/>
                <a:gd name="T7" fmla="*/ 9 h 12"/>
                <a:gd name="T8" fmla="*/ 2 w 4"/>
                <a:gd name="T9" fmla="*/ 12 h 12"/>
                <a:gd name="T10" fmla="*/ 1 w 4"/>
                <a:gd name="T11" fmla="*/ 12 h 12"/>
                <a:gd name="T12" fmla="*/ 3 w 4"/>
                <a:gd name="T13" fmla="*/ 12 h 12"/>
                <a:gd name="T14" fmla="*/ 4 w 4"/>
                <a:gd name="T15" fmla="*/ 1 h 12"/>
                <a:gd name="T16" fmla="*/ 3 w 4"/>
                <a:gd name="T17" fmla="*/ 0 h 12"/>
                <a:gd name="T18" fmla="*/ 0 w 4"/>
                <a:gd name="T1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2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7"/>
                    <a:pt x="2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4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415"/>
            <p:cNvSpPr/>
            <p:nvPr/>
          </p:nvSpPr>
          <p:spPr bwMode="auto">
            <a:xfrm>
              <a:off x="874" y="1426"/>
              <a:ext cx="3" cy="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0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Freeform 416"/>
            <p:cNvSpPr/>
            <p:nvPr/>
          </p:nvSpPr>
          <p:spPr bwMode="auto">
            <a:xfrm>
              <a:off x="874" y="1426"/>
              <a:ext cx="3" cy="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4 h 4"/>
                <a:gd name="T4" fmla="*/ 1 w 3"/>
                <a:gd name="T5" fmla="*/ 4 h 4"/>
                <a:gd name="T6" fmla="*/ 3 w 3"/>
                <a:gd name="T7" fmla="*/ 0 h 4"/>
                <a:gd name="T8" fmla="*/ 1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1" name="Freeform 417"/>
            <p:cNvSpPr>
              <a:spLocks noEditPoints="1"/>
            </p:cNvSpPr>
            <p:nvPr/>
          </p:nvSpPr>
          <p:spPr bwMode="auto">
            <a:xfrm>
              <a:off x="854" y="1411"/>
              <a:ext cx="11" cy="18"/>
            </a:xfrm>
            <a:custGeom>
              <a:avLst/>
              <a:gdLst>
                <a:gd name="T0" fmla="*/ 4 w 8"/>
                <a:gd name="T1" fmla="*/ 1 h 12"/>
                <a:gd name="T2" fmla="*/ 1 w 8"/>
                <a:gd name="T3" fmla="*/ 4 h 12"/>
                <a:gd name="T4" fmla="*/ 0 w 8"/>
                <a:gd name="T5" fmla="*/ 9 h 12"/>
                <a:gd name="T6" fmla="*/ 2 w 8"/>
                <a:gd name="T7" fmla="*/ 12 h 12"/>
                <a:gd name="T8" fmla="*/ 4 w 8"/>
                <a:gd name="T9" fmla="*/ 12 h 12"/>
                <a:gd name="T10" fmla="*/ 7 w 8"/>
                <a:gd name="T11" fmla="*/ 9 h 12"/>
                <a:gd name="T12" fmla="*/ 7 w 8"/>
                <a:gd name="T13" fmla="*/ 3 h 12"/>
                <a:gd name="T14" fmla="*/ 4 w 8"/>
                <a:gd name="T15" fmla="*/ 1 h 12"/>
                <a:gd name="T16" fmla="*/ 5 w 8"/>
                <a:gd name="T17" fmla="*/ 10 h 12"/>
                <a:gd name="T18" fmla="*/ 2 w 8"/>
                <a:gd name="T19" fmla="*/ 9 h 12"/>
                <a:gd name="T20" fmla="*/ 3 w 8"/>
                <a:gd name="T21" fmla="*/ 3 h 12"/>
                <a:gd name="T22" fmla="*/ 5 w 8"/>
                <a:gd name="T23" fmla="*/ 3 h 12"/>
                <a:gd name="T24" fmla="*/ 5 w 8"/>
                <a:gd name="T2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2">
                  <a:moveTo>
                    <a:pt x="4" y="1"/>
                  </a:moveTo>
                  <a:cubicBezTo>
                    <a:pt x="1" y="1"/>
                    <a:pt x="1" y="4"/>
                    <a:pt x="1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2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7" y="9"/>
                    <a:pt x="7" y="9"/>
                  </a:cubicBezTo>
                  <a:cubicBezTo>
                    <a:pt x="6" y="8"/>
                    <a:pt x="7" y="3"/>
                    <a:pt x="7" y="3"/>
                  </a:cubicBezTo>
                  <a:cubicBezTo>
                    <a:pt x="8" y="0"/>
                    <a:pt x="4" y="1"/>
                    <a:pt x="4" y="1"/>
                  </a:cubicBezTo>
                  <a:moveTo>
                    <a:pt x="5" y="10"/>
                  </a:moveTo>
                  <a:cubicBezTo>
                    <a:pt x="5" y="10"/>
                    <a:pt x="3" y="12"/>
                    <a:pt x="2" y="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1"/>
                    <a:pt x="5" y="3"/>
                  </a:cubicBezTo>
                  <a:cubicBezTo>
                    <a:pt x="5" y="3"/>
                    <a:pt x="4" y="9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8"/>
            <p:cNvSpPr>
              <a:spLocks noEditPoints="1"/>
            </p:cNvSpPr>
            <p:nvPr/>
          </p:nvSpPr>
          <p:spPr bwMode="auto">
            <a:xfrm>
              <a:off x="864" y="1411"/>
              <a:ext cx="10" cy="19"/>
            </a:xfrm>
            <a:custGeom>
              <a:avLst/>
              <a:gdLst>
                <a:gd name="T0" fmla="*/ 7 w 7"/>
                <a:gd name="T1" fmla="*/ 2 h 13"/>
                <a:gd name="T2" fmla="*/ 5 w 7"/>
                <a:gd name="T3" fmla="*/ 1 h 13"/>
                <a:gd name="T4" fmla="*/ 1 w 7"/>
                <a:gd name="T5" fmla="*/ 4 h 13"/>
                <a:gd name="T6" fmla="*/ 3 w 7"/>
                <a:gd name="T7" fmla="*/ 12 h 13"/>
                <a:gd name="T8" fmla="*/ 7 w 7"/>
                <a:gd name="T9" fmla="*/ 9 h 13"/>
                <a:gd name="T10" fmla="*/ 7 w 7"/>
                <a:gd name="T11" fmla="*/ 2 h 13"/>
                <a:gd name="T12" fmla="*/ 4 w 7"/>
                <a:gd name="T13" fmla="*/ 11 h 13"/>
                <a:gd name="T14" fmla="*/ 3 w 7"/>
                <a:gd name="T15" fmla="*/ 6 h 13"/>
                <a:gd name="T16" fmla="*/ 5 w 7"/>
                <a:gd name="T17" fmla="*/ 1 h 13"/>
                <a:gd name="T18" fmla="*/ 5 w 7"/>
                <a:gd name="T19" fmla="*/ 5 h 13"/>
                <a:gd name="T20" fmla="*/ 4 w 7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3">
                  <a:moveTo>
                    <a:pt x="7" y="2"/>
                  </a:moveTo>
                  <a:cubicBezTo>
                    <a:pt x="7" y="2"/>
                    <a:pt x="7" y="0"/>
                    <a:pt x="5" y="1"/>
                  </a:cubicBezTo>
                  <a:cubicBezTo>
                    <a:pt x="5" y="1"/>
                    <a:pt x="2" y="1"/>
                    <a:pt x="1" y="4"/>
                  </a:cubicBezTo>
                  <a:cubicBezTo>
                    <a:pt x="1" y="4"/>
                    <a:pt x="0" y="13"/>
                    <a:pt x="3" y="12"/>
                  </a:cubicBezTo>
                  <a:cubicBezTo>
                    <a:pt x="3" y="12"/>
                    <a:pt x="7" y="13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4" y="11"/>
                  </a:moveTo>
                  <a:cubicBezTo>
                    <a:pt x="4" y="11"/>
                    <a:pt x="2" y="12"/>
                    <a:pt x="3" y="6"/>
                  </a:cubicBezTo>
                  <a:cubicBezTo>
                    <a:pt x="3" y="6"/>
                    <a:pt x="2" y="1"/>
                    <a:pt x="5" y="1"/>
                  </a:cubicBezTo>
                  <a:cubicBezTo>
                    <a:pt x="5" y="1"/>
                    <a:pt x="5" y="1"/>
                    <a:pt x="5" y="5"/>
                  </a:cubicBezTo>
                  <a:cubicBezTo>
                    <a:pt x="5" y="5"/>
                    <a:pt x="6" y="11"/>
                    <a:pt x="4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Freeform 419"/>
            <p:cNvSpPr>
              <a:spLocks noEditPoints="1"/>
            </p:cNvSpPr>
            <p:nvPr/>
          </p:nvSpPr>
          <p:spPr bwMode="auto">
            <a:xfrm>
              <a:off x="878" y="1410"/>
              <a:ext cx="10" cy="20"/>
            </a:xfrm>
            <a:custGeom>
              <a:avLst/>
              <a:gdLst>
                <a:gd name="T0" fmla="*/ 5 w 7"/>
                <a:gd name="T1" fmla="*/ 2 h 14"/>
                <a:gd name="T2" fmla="*/ 2 w 7"/>
                <a:gd name="T3" fmla="*/ 1 h 14"/>
                <a:gd name="T4" fmla="*/ 0 w 7"/>
                <a:gd name="T5" fmla="*/ 4 h 14"/>
                <a:gd name="T6" fmla="*/ 0 w 7"/>
                <a:gd name="T7" fmla="*/ 11 h 14"/>
                <a:gd name="T8" fmla="*/ 2 w 7"/>
                <a:gd name="T9" fmla="*/ 13 h 14"/>
                <a:gd name="T10" fmla="*/ 5 w 7"/>
                <a:gd name="T11" fmla="*/ 11 h 14"/>
                <a:gd name="T12" fmla="*/ 5 w 7"/>
                <a:gd name="T13" fmla="*/ 2 h 14"/>
                <a:gd name="T14" fmla="*/ 2 w 7"/>
                <a:gd name="T15" fmla="*/ 12 h 14"/>
                <a:gd name="T16" fmla="*/ 2 w 7"/>
                <a:gd name="T17" fmla="*/ 9 h 14"/>
                <a:gd name="T18" fmla="*/ 2 w 7"/>
                <a:gd name="T19" fmla="*/ 3 h 14"/>
                <a:gd name="T20" fmla="*/ 4 w 7"/>
                <a:gd name="T21" fmla="*/ 4 h 14"/>
                <a:gd name="T22" fmla="*/ 2 w 7"/>
                <a:gd name="T2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4">
                  <a:moveTo>
                    <a:pt x="5" y="2"/>
                  </a:moveTo>
                  <a:cubicBezTo>
                    <a:pt x="5" y="2"/>
                    <a:pt x="3" y="0"/>
                    <a:pt x="2" y="1"/>
                  </a:cubicBezTo>
                  <a:cubicBezTo>
                    <a:pt x="2" y="1"/>
                    <a:pt x="0" y="1"/>
                    <a:pt x="0" y="4"/>
                  </a:cubicBezTo>
                  <a:cubicBezTo>
                    <a:pt x="0" y="4"/>
                    <a:pt x="1" y="7"/>
                    <a:pt x="0" y="11"/>
                  </a:cubicBezTo>
                  <a:cubicBezTo>
                    <a:pt x="0" y="11"/>
                    <a:pt x="0" y="14"/>
                    <a:pt x="2" y="13"/>
                  </a:cubicBezTo>
                  <a:cubicBezTo>
                    <a:pt x="2" y="13"/>
                    <a:pt x="5" y="14"/>
                    <a:pt x="5" y="11"/>
                  </a:cubicBezTo>
                  <a:cubicBezTo>
                    <a:pt x="5" y="11"/>
                    <a:pt x="7" y="2"/>
                    <a:pt x="5" y="2"/>
                  </a:cubicBezTo>
                  <a:moveTo>
                    <a:pt x="2" y="12"/>
                  </a:moveTo>
                  <a:cubicBezTo>
                    <a:pt x="2" y="12"/>
                    <a:pt x="1" y="12"/>
                    <a:pt x="2" y="9"/>
                  </a:cubicBezTo>
                  <a:cubicBezTo>
                    <a:pt x="2" y="9"/>
                    <a:pt x="2" y="3"/>
                    <a:pt x="2" y="3"/>
                  </a:cubicBezTo>
                  <a:cubicBezTo>
                    <a:pt x="2" y="3"/>
                    <a:pt x="3" y="1"/>
                    <a:pt x="4" y="4"/>
                  </a:cubicBezTo>
                  <a:cubicBezTo>
                    <a:pt x="4" y="4"/>
                    <a:pt x="5" y="13"/>
                    <a:pt x="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Freeform 420"/>
            <p:cNvSpPr>
              <a:spLocks noEditPoints="1"/>
            </p:cNvSpPr>
            <p:nvPr/>
          </p:nvSpPr>
          <p:spPr bwMode="auto">
            <a:xfrm>
              <a:off x="887" y="1410"/>
              <a:ext cx="7" cy="20"/>
            </a:xfrm>
            <a:custGeom>
              <a:avLst/>
              <a:gdLst>
                <a:gd name="T0" fmla="*/ 5 w 5"/>
                <a:gd name="T1" fmla="*/ 2 h 14"/>
                <a:gd name="T2" fmla="*/ 1 w 5"/>
                <a:gd name="T3" fmla="*/ 2 h 14"/>
                <a:gd name="T4" fmla="*/ 0 w 5"/>
                <a:gd name="T5" fmla="*/ 11 h 14"/>
                <a:gd name="T6" fmla="*/ 3 w 5"/>
                <a:gd name="T7" fmla="*/ 14 h 14"/>
                <a:gd name="T8" fmla="*/ 5 w 5"/>
                <a:gd name="T9" fmla="*/ 10 h 14"/>
                <a:gd name="T10" fmla="*/ 5 w 5"/>
                <a:gd name="T11" fmla="*/ 2 h 14"/>
                <a:gd name="T12" fmla="*/ 3 w 5"/>
                <a:gd name="T13" fmla="*/ 12 h 14"/>
                <a:gd name="T14" fmla="*/ 2 w 5"/>
                <a:gd name="T15" fmla="*/ 7 h 14"/>
                <a:gd name="T16" fmla="*/ 3 w 5"/>
                <a:gd name="T17" fmla="*/ 2 h 14"/>
                <a:gd name="T18" fmla="*/ 4 w 5"/>
                <a:gd name="T19" fmla="*/ 6 h 14"/>
                <a:gd name="T20" fmla="*/ 3 w 5"/>
                <a:gd name="T2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2"/>
                  </a:moveTo>
                  <a:cubicBezTo>
                    <a:pt x="2" y="0"/>
                    <a:pt x="1" y="2"/>
                    <a:pt x="1" y="2"/>
                  </a:cubicBezTo>
                  <a:cubicBezTo>
                    <a:pt x="1" y="3"/>
                    <a:pt x="0" y="11"/>
                    <a:pt x="0" y="11"/>
                  </a:cubicBezTo>
                  <a:cubicBezTo>
                    <a:pt x="0" y="14"/>
                    <a:pt x="3" y="14"/>
                    <a:pt x="3" y="14"/>
                  </a:cubicBezTo>
                  <a:cubicBezTo>
                    <a:pt x="5" y="14"/>
                    <a:pt x="5" y="10"/>
                    <a:pt x="5" y="10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12"/>
                  </a:moveTo>
                  <a:cubicBezTo>
                    <a:pt x="3" y="12"/>
                    <a:pt x="2" y="12"/>
                    <a:pt x="2" y="7"/>
                  </a:cubicBezTo>
                  <a:cubicBezTo>
                    <a:pt x="2" y="7"/>
                    <a:pt x="2" y="2"/>
                    <a:pt x="3" y="2"/>
                  </a:cubicBezTo>
                  <a:cubicBezTo>
                    <a:pt x="3" y="2"/>
                    <a:pt x="4" y="2"/>
                    <a:pt x="4" y="6"/>
                  </a:cubicBezTo>
                  <a:cubicBezTo>
                    <a:pt x="4" y="6"/>
                    <a:pt x="5" y="13"/>
                    <a:pt x="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Freeform 421"/>
            <p:cNvSpPr>
              <a:spLocks noEditPoints="1"/>
            </p:cNvSpPr>
            <p:nvPr/>
          </p:nvSpPr>
          <p:spPr bwMode="auto">
            <a:xfrm>
              <a:off x="894" y="1411"/>
              <a:ext cx="6" cy="22"/>
            </a:xfrm>
            <a:custGeom>
              <a:avLst/>
              <a:gdLst>
                <a:gd name="T0" fmla="*/ 3 w 4"/>
                <a:gd name="T1" fmla="*/ 4 h 15"/>
                <a:gd name="T2" fmla="*/ 2 w 4"/>
                <a:gd name="T3" fmla="*/ 1 h 15"/>
                <a:gd name="T4" fmla="*/ 1 w 4"/>
                <a:gd name="T5" fmla="*/ 3 h 15"/>
                <a:gd name="T6" fmla="*/ 0 w 4"/>
                <a:gd name="T7" fmla="*/ 11 h 15"/>
                <a:gd name="T8" fmla="*/ 3 w 4"/>
                <a:gd name="T9" fmla="*/ 13 h 15"/>
                <a:gd name="T10" fmla="*/ 3 w 4"/>
                <a:gd name="T11" fmla="*/ 9 h 15"/>
                <a:gd name="T12" fmla="*/ 3 w 4"/>
                <a:gd name="T13" fmla="*/ 4 h 15"/>
                <a:gd name="T14" fmla="*/ 2 w 4"/>
                <a:gd name="T15" fmla="*/ 12 h 15"/>
                <a:gd name="T16" fmla="*/ 2 w 4"/>
                <a:gd name="T17" fmla="*/ 6 h 15"/>
                <a:gd name="T18" fmla="*/ 2 w 4"/>
                <a:gd name="T19" fmla="*/ 3 h 15"/>
                <a:gd name="T20" fmla="*/ 3 w 4"/>
                <a:gd name="T21" fmla="*/ 4 h 15"/>
                <a:gd name="T22" fmla="*/ 2 w 4"/>
                <a:gd name="T2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5">
                  <a:moveTo>
                    <a:pt x="3" y="4"/>
                  </a:moveTo>
                  <a:cubicBezTo>
                    <a:pt x="3" y="4"/>
                    <a:pt x="3" y="1"/>
                    <a:pt x="2" y="1"/>
                  </a:cubicBezTo>
                  <a:cubicBezTo>
                    <a:pt x="2" y="1"/>
                    <a:pt x="1" y="0"/>
                    <a:pt x="1" y="3"/>
                  </a:cubicBezTo>
                  <a:cubicBezTo>
                    <a:pt x="1" y="3"/>
                    <a:pt x="1" y="6"/>
                    <a:pt x="0" y="11"/>
                  </a:cubicBezTo>
                  <a:cubicBezTo>
                    <a:pt x="0" y="11"/>
                    <a:pt x="1" y="15"/>
                    <a:pt x="3" y="13"/>
                  </a:cubicBezTo>
                  <a:cubicBezTo>
                    <a:pt x="3" y="13"/>
                    <a:pt x="4" y="12"/>
                    <a:pt x="3" y="9"/>
                  </a:cubicBezTo>
                  <a:cubicBezTo>
                    <a:pt x="3" y="9"/>
                    <a:pt x="3" y="5"/>
                    <a:pt x="3" y="4"/>
                  </a:cubicBezTo>
                  <a:moveTo>
                    <a:pt x="2" y="12"/>
                  </a:moveTo>
                  <a:cubicBezTo>
                    <a:pt x="2" y="12"/>
                    <a:pt x="1" y="12"/>
                    <a:pt x="2" y="6"/>
                  </a:cubicBezTo>
                  <a:cubicBezTo>
                    <a:pt x="2" y="6"/>
                    <a:pt x="1" y="3"/>
                    <a:pt x="2" y="3"/>
                  </a:cubicBezTo>
                  <a:cubicBezTo>
                    <a:pt x="2" y="3"/>
                    <a:pt x="2" y="2"/>
                    <a:pt x="3" y="4"/>
                  </a:cubicBezTo>
                  <a:cubicBezTo>
                    <a:pt x="3" y="4"/>
                    <a:pt x="3" y="12"/>
                    <a:pt x="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6" name="Freeform 422"/>
            <p:cNvSpPr/>
            <p:nvPr/>
          </p:nvSpPr>
          <p:spPr bwMode="auto">
            <a:xfrm>
              <a:off x="877" y="1466"/>
              <a:ext cx="14" cy="18"/>
            </a:xfrm>
            <a:custGeom>
              <a:avLst/>
              <a:gdLst>
                <a:gd name="T0" fmla="*/ 8 w 10"/>
                <a:gd name="T1" fmla="*/ 5 h 12"/>
                <a:gd name="T2" fmla="*/ 0 w 10"/>
                <a:gd name="T3" fmla="*/ 3 h 12"/>
                <a:gd name="T4" fmla="*/ 2 w 10"/>
                <a:gd name="T5" fmla="*/ 12 h 12"/>
                <a:gd name="T6" fmla="*/ 8 w 10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8" y="5"/>
                  </a:moveTo>
                  <a:cubicBezTo>
                    <a:pt x="10" y="0"/>
                    <a:pt x="3" y="3"/>
                    <a:pt x="0" y="3"/>
                  </a:cubicBezTo>
                  <a:cubicBezTo>
                    <a:pt x="0" y="7"/>
                    <a:pt x="1" y="11"/>
                    <a:pt x="2" y="12"/>
                  </a:cubicBezTo>
                  <a:cubicBezTo>
                    <a:pt x="3" y="9"/>
                    <a:pt x="7" y="8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7" name="Freeform 423"/>
            <p:cNvSpPr>
              <a:spLocks noEditPoints="1"/>
            </p:cNvSpPr>
            <p:nvPr/>
          </p:nvSpPr>
          <p:spPr bwMode="auto">
            <a:xfrm>
              <a:off x="897" y="1434"/>
              <a:ext cx="5" cy="48"/>
            </a:xfrm>
            <a:custGeom>
              <a:avLst/>
              <a:gdLst>
                <a:gd name="T0" fmla="*/ 1 w 3"/>
                <a:gd name="T1" fmla="*/ 26 h 33"/>
                <a:gd name="T2" fmla="*/ 2 w 3"/>
                <a:gd name="T3" fmla="*/ 30 h 33"/>
                <a:gd name="T4" fmla="*/ 2 w 3"/>
                <a:gd name="T5" fmla="*/ 33 h 33"/>
                <a:gd name="T6" fmla="*/ 3 w 3"/>
                <a:gd name="T7" fmla="*/ 33 h 33"/>
                <a:gd name="T8" fmla="*/ 1 w 3"/>
                <a:gd name="T9" fmla="*/ 26 h 33"/>
                <a:gd name="T10" fmla="*/ 1 w 3"/>
                <a:gd name="T11" fmla="*/ 26 h 33"/>
                <a:gd name="T12" fmla="*/ 1 w 3"/>
                <a:gd name="T13" fmla="*/ 26 h 33"/>
                <a:gd name="T14" fmla="*/ 1 w 3"/>
                <a:gd name="T15" fmla="*/ 0 h 33"/>
                <a:gd name="T16" fmla="*/ 0 w 3"/>
                <a:gd name="T17" fmla="*/ 1 h 33"/>
                <a:gd name="T18" fmla="*/ 1 w 3"/>
                <a:gd name="T19" fmla="*/ 1 h 33"/>
                <a:gd name="T20" fmla="*/ 1 w 3"/>
                <a:gd name="T21" fmla="*/ 12 h 33"/>
                <a:gd name="T22" fmla="*/ 0 w 3"/>
                <a:gd name="T23" fmla="*/ 20 h 33"/>
                <a:gd name="T24" fmla="*/ 1 w 3"/>
                <a:gd name="T25" fmla="*/ 13 h 33"/>
                <a:gd name="T26" fmla="*/ 1 w 3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3">
                  <a:moveTo>
                    <a:pt x="1" y="26"/>
                  </a:moveTo>
                  <a:cubicBezTo>
                    <a:pt x="1" y="28"/>
                    <a:pt x="2" y="30"/>
                    <a:pt x="2" y="30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12"/>
                    <a:pt x="1" y="12"/>
                  </a:cubicBezTo>
                  <a:cubicBezTo>
                    <a:pt x="0" y="13"/>
                    <a:pt x="0" y="17"/>
                    <a:pt x="0" y="20"/>
                  </a:cubicBezTo>
                  <a:cubicBezTo>
                    <a:pt x="0" y="17"/>
                    <a:pt x="1" y="13"/>
                    <a:pt x="1" y="13"/>
                  </a:cubicBezTo>
                  <a:cubicBezTo>
                    <a:pt x="2" y="9"/>
                    <a:pt x="1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24"/>
            <p:cNvSpPr/>
            <p:nvPr/>
          </p:nvSpPr>
          <p:spPr bwMode="auto">
            <a:xfrm>
              <a:off x="907" y="1479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9" name="Freeform 425"/>
            <p:cNvSpPr>
              <a:spLocks noEditPoints="1"/>
            </p:cNvSpPr>
            <p:nvPr/>
          </p:nvSpPr>
          <p:spPr bwMode="auto">
            <a:xfrm>
              <a:off x="902" y="1479"/>
              <a:ext cx="13" cy="8"/>
            </a:xfrm>
            <a:custGeom>
              <a:avLst/>
              <a:gdLst>
                <a:gd name="T0" fmla="*/ 4 w 9"/>
                <a:gd name="T1" fmla="*/ 1 h 5"/>
                <a:gd name="T2" fmla="*/ 4 w 9"/>
                <a:gd name="T3" fmla="*/ 1 h 5"/>
                <a:gd name="T4" fmla="*/ 4 w 9"/>
                <a:gd name="T5" fmla="*/ 1 h 5"/>
                <a:gd name="T6" fmla="*/ 6 w 9"/>
                <a:gd name="T7" fmla="*/ 3 h 5"/>
                <a:gd name="T8" fmla="*/ 7 w 9"/>
                <a:gd name="T9" fmla="*/ 3 h 5"/>
                <a:gd name="T10" fmla="*/ 8 w 9"/>
                <a:gd name="T11" fmla="*/ 4 h 5"/>
                <a:gd name="T12" fmla="*/ 9 w 9"/>
                <a:gd name="T13" fmla="*/ 5 h 5"/>
                <a:gd name="T14" fmla="*/ 9 w 9"/>
                <a:gd name="T15" fmla="*/ 5 h 5"/>
                <a:gd name="T16" fmla="*/ 5 w 9"/>
                <a:gd name="T17" fmla="*/ 2 h 5"/>
                <a:gd name="T18" fmla="*/ 4 w 9"/>
                <a:gd name="T19" fmla="*/ 1 h 5"/>
                <a:gd name="T20" fmla="*/ 4 w 9"/>
                <a:gd name="T21" fmla="*/ 1 h 5"/>
                <a:gd name="T22" fmla="*/ 4 w 9"/>
                <a:gd name="T23" fmla="*/ 1 h 5"/>
                <a:gd name="T24" fmla="*/ 4 w 9"/>
                <a:gd name="T25" fmla="*/ 1 h 5"/>
                <a:gd name="T26" fmla="*/ 2 w 9"/>
                <a:gd name="T27" fmla="*/ 1 h 5"/>
                <a:gd name="T28" fmla="*/ 0 w 9"/>
                <a:gd name="T29" fmla="*/ 2 h 5"/>
                <a:gd name="T30" fmla="*/ 3 w 9"/>
                <a:gd name="T31" fmla="*/ 1 h 5"/>
                <a:gd name="T32" fmla="*/ 2 w 9"/>
                <a:gd name="T33" fmla="*/ 1 h 5"/>
                <a:gd name="T34" fmla="*/ 4 w 9"/>
                <a:gd name="T35" fmla="*/ 0 h 5"/>
                <a:gd name="T36" fmla="*/ 4 w 9"/>
                <a:gd name="T37" fmla="*/ 1 h 5"/>
                <a:gd name="T38" fmla="*/ 3 w 9"/>
                <a:gd name="T39" fmla="*/ 1 h 5"/>
                <a:gd name="T40" fmla="*/ 4 w 9"/>
                <a:gd name="T41" fmla="*/ 1 h 5"/>
                <a:gd name="T42" fmla="*/ 4 w 9"/>
                <a:gd name="T43" fmla="*/ 1 h 5"/>
                <a:gd name="T44" fmla="*/ 4 w 9"/>
                <a:gd name="T45" fmla="*/ 1 h 5"/>
                <a:gd name="T46" fmla="*/ 4 w 9"/>
                <a:gd name="T47" fmla="*/ 1 h 5"/>
                <a:gd name="T48" fmla="*/ 4 w 9"/>
                <a:gd name="T49" fmla="*/ 0 h 5"/>
                <a:gd name="T50" fmla="*/ 4 w 9"/>
                <a:gd name="T5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" h="5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2"/>
                    <a:pt x="5" y="2"/>
                  </a:cubicBezTo>
                  <a:cubicBezTo>
                    <a:pt x="5" y="2"/>
                    <a:pt x="5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2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26"/>
            <p:cNvSpPr>
              <a:spLocks noEditPoints="1"/>
            </p:cNvSpPr>
            <p:nvPr/>
          </p:nvSpPr>
          <p:spPr bwMode="auto">
            <a:xfrm>
              <a:off x="896" y="1404"/>
              <a:ext cx="4" cy="14"/>
            </a:xfrm>
            <a:custGeom>
              <a:avLst/>
              <a:gdLst>
                <a:gd name="T0" fmla="*/ 2 w 3"/>
                <a:gd name="T1" fmla="*/ 9 h 10"/>
                <a:gd name="T2" fmla="*/ 2 w 3"/>
                <a:gd name="T3" fmla="*/ 9 h 10"/>
                <a:gd name="T4" fmla="*/ 2 w 3"/>
                <a:gd name="T5" fmla="*/ 10 h 10"/>
                <a:gd name="T6" fmla="*/ 2 w 3"/>
                <a:gd name="T7" fmla="*/ 9 h 10"/>
                <a:gd name="T8" fmla="*/ 0 w 3"/>
                <a:gd name="T9" fmla="*/ 0 h 10"/>
                <a:gd name="T10" fmla="*/ 2 w 3"/>
                <a:gd name="T11" fmla="*/ 7 h 10"/>
                <a:gd name="T12" fmla="*/ 2 w 3"/>
                <a:gd name="T13" fmla="*/ 9 h 10"/>
                <a:gd name="T14" fmla="*/ 3 w 3"/>
                <a:gd name="T15" fmla="*/ 6 h 10"/>
                <a:gd name="T16" fmla="*/ 0 w 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moveTo>
                    <a:pt x="0" y="0"/>
                  </a:moveTo>
                  <a:cubicBezTo>
                    <a:pt x="1" y="3"/>
                    <a:pt x="1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2" y="4"/>
                    <a:pt x="1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" name="Freeform 427"/>
            <p:cNvSpPr/>
            <p:nvPr/>
          </p:nvSpPr>
          <p:spPr bwMode="auto">
            <a:xfrm>
              <a:off x="899" y="1414"/>
              <a:ext cx="0" cy="3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Rectangle 428"/>
            <p:cNvSpPr>
              <a:spLocks noChangeArrowheads="1"/>
            </p:cNvSpPr>
            <p:nvPr/>
          </p:nvSpPr>
          <p:spPr bwMode="auto">
            <a:xfrm>
              <a:off x="881" y="1386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3" name="Freeform 429"/>
            <p:cNvSpPr/>
            <p:nvPr/>
          </p:nvSpPr>
          <p:spPr bwMode="auto">
            <a:xfrm>
              <a:off x="881" y="13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430"/>
            <p:cNvSpPr/>
            <p:nvPr/>
          </p:nvSpPr>
          <p:spPr bwMode="auto">
            <a:xfrm>
              <a:off x="820" y="1487"/>
              <a:ext cx="100" cy="10"/>
            </a:xfrm>
            <a:custGeom>
              <a:avLst/>
              <a:gdLst>
                <a:gd name="T0" fmla="*/ 65 w 69"/>
                <a:gd name="T1" fmla="*/ 0 h 7"/>
                <a:gd name="T2" fmla="*/ 65 w 69"/>
                <a:gd name="T3" fmla="*/ 1 h 7"/>
                <a:gd name="T4" fmla="*/ 65 w 69"/>
                <a:gd name="T5" fmla="*/ 1 h 7"/>
                <a:gd name="T6" fmla="*/ 57 w 69"/>
                <a:gd name="T7" fmla="*/ 4 h 7"/>
                <a:gd name="T8" fmla="*/ 46 w 69"/>
                <a:gd name="T9" fmla="*/ 5 h 7"/>
                <a:gd name="T10" fmla="*/ 42 w 69"/>
                <a:gd name="T11" fmla="*/ 5 h 7"/>
                <a:gd name="T12" fmla="*/ 20 w 69"/>
                <a:gd name="T13" fmla="*/ 6 h 7"/>
                <a:gd name="T14" fmla="*/ 17 w 69"/>
                <a:gd name="T15" fmla="*/ 6 h 7"/>
                <a:gd name="T16" fmla="*/ 3 w 69"/>
                <a:gd name="T17" fmla="*/ 3 h 7"/>
                <a:gd name="T18" fmla="*/ 3 w 69"/>
                <a:gd name="T19" fmla="*/ 2 h 7"/>
                <a:gd name="T20" fmla="*/ 2 w 69"/>
                <a:gd name="T21" fmla="*/ 2 h 7"/>
                <a:gd name="T22" fmla="*/ 5 w 69"/>
                <a:gd name="T23" fmla="*/ 5 h 7"/>
                <a:gd name="T24" fmla="*/ 17 w 69"/>
                <a:gd name="T25" fmla="*/ 7 h 7"/>
                <a:gd name="T26" fmla="*/ 21 w 69"/>
                <a:gd name="T27" fmla="*/ 7 h 7"/>
                <a:gd name="T28" fmla="*/ 46 w 69"/>
                <a:gd name="T29" fmla="*/ 6 h 7"/>
                <a:gd name="T30" fmla="*/ 59 w 69"/>
                <a:gd name="T31" fmla="*/ 4 h 7"/>
                <a:gd name="T32" fmla="*/ 67 w 69"/>
                <a:gd name="T33" fmla="*/ 1 h 7"/>
                <a:gd name="T34" fmla="*/ 65 w 69"/>
                <a:gd name="T35" fmla="*/ 1 h 7"/>
                <a:gd name="T36" fmla="*/ 65 w 69"/>
                <a:gd name="T3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7">
                  <a:moveTo>
                    <a:pt x="65" y="0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2" y="1"/>
                    <a:pt x="57" y="4"/>
                    <a:pt x="57" y="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5"/>
                    <a:pt x="44" y="5"/>
                    <a:pt x="42" y="5"/>
                  </a:cubicBezTo>
                  <a:cubicBezTo>
                    <a:pt x="34" y="5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3"/>
                    <a:pt x="5" y="5"/>
                  </a:cubicBezTo>
                  <a:cubicBezTo>
                    <a:pt x="5" y="5"/>
                    <a:pt x="11" y="7"/>
                    <a:pt x="17" y="7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21" y="7"/>
                    <a:pt x="43" y="6"/>
                    <a:pt x="46" y="6"/>
                  </a:cubicBezTo>
                  <a:cubicBezTo>
                    <a:pt x="46" y="6"/>
                    <a:pt x="55" y="6"/>
                    <a:pt x="59" y="4"/>
                  </a:cubicBezTo>
                  <a:cubicBezTo>
                    <a:pt x="59" y="4"/>
                    <a:pt x="69" y="1"/>
                    <a:pt x="67" y="1"/>
                  </a:cubicBezTo>
                  <a:cubicBezTo>
                    <a:pt x="66" y="1"/>
                    <a:pt x="66" y="1"/>
                    <a:pt x="65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5" name="Freeform 431"/>
            <p:cNvSpPr>
              <a:spLocks noEditPoints="1"/>
            </p:cNvSpPr>
            <p:nvPr/>
          </p:nvSpPr>
          <p:spPr bwMode="auto">
            <a:xfrm>
              <a:off x="824" y="1386"/>
              <a:ext cx="91" cy="109"/>
            </a:xfrm>
            <a:custGeom>
              <a:avLst/>
              <a:gdLst>
                <a:gd name="T0" fmla="*/ 53 w 62"/>
                <a:gd name="T1" fmla="*/ 66 h 75"/>
                <a:gd name="T2" fmla="*/ 36 w 62"/>
                <a:gd name="T3" fmla="*/ 58 h 75"/>
                <a:gd name="T4" fmla="*/ 42 w 62"/>
                <a:gd name="T5" fmla="*/ 57 h 75"/>
                <a:gd name="T6" fmla="*/ 44 w 62"/>
                <a:gd name="T7" fmla="*/ 60 h 75"/>
                <a:gd name="T8" fmla="*/ 42 w 62"/>
                <a:gd name="T9" fmla="*/ 57 h 75"/>
                <a:gd name="T10" fmla="*/ 51 w 62"/>
                <a:gd name="T11" fmla="*/ 58 h 75"/>
                <a:gd name="T12" fmla="*/ 49 w 62"/>
                <a:gd name="T13" fmla="*/ 26 h 75"/>
                <a:gd name="T14" fmla="*/ 50 w 62"/>
                <a:gd name="T15" fmla="*/ 27 h 75"/>
                <a:gd name="T16" fmla="*/ 39 w 62"/>
                <a:gd name="T17" fmla="*/ 28 h 75"/>
                <a:gd name="T18" fmla="*/ 43 w 62"/>
                <a:gd name="T19" fmla="*/ 25 h 75"/>
                <a:gd name="T20" fmla="*/ 43 w 62"/>
                <a:gd name="T21" fmla="*/ 30 h 75"/>
                <a:gd name="T22" fmla="*/ 29 w 62"/>
                <a:gd name="T23" fmla="*/ 46 h 75"/>
                <a:gd name="T24" fmla="*/ 34 w 62"/>
                <a:gd name="T25" fmla="*/ 67 h 75"/>
                <a:gd name="T26" fmla="*/ 27 w 62"/>
                <a:gd name="T27" fmla="*/ 69 h 75"/>
                <a:gd name="T28" fmla="*/ 11 w 62"/>
                <a:gd name="T29" fmla="*/ 74 h 75"/>
                <a:gd name="T30" fmla="*/ 17 w 62"/>
                <a:gd name="T31" fmla="*/ 75 h 75"/>
                <a:gd name="T32" fmla="*/ 62 w 62"/>
                <a:gd name="T33" fmla="*/ 70 h 75"/>
                <a:gd name="T34" fmla="*/ 60 w 62"/>
                <a:gd name="T35" fmla="*/ 70 h 75"/>
                <a:gd name="T36" fmla="*/ 59 w 62"/>
                <a:gd name="T37" fmla="*/ 66 h 75"/>
                <a:gd name="T38" fmla="*/ 57 w 62"/>
                <a:gd name="T39" fmla="*/ 65 h 75"/>
                <a:gd name="T40" fmla="*/ 45 w 62"/>
                <a:gd name="T41" fmla="*/ 71 h 75"/>
                <a:gd name="T42" fmla="*/ 38 w 62"/>
                <a:gd name="T43" fmla="*/ 67 h 75"/>
                <a:gd name="T44" fmla="*/ 36 w 62"/>
                <a:gd name="T45" fmla="*/ 56 h 75"/>
                <a:gd name="T46" fmla="*/ 39 w 62"/>
                <a:gd name="T47" fmla="*/ 55 h 75"/>
                <a:gd name="T48" fmla="*/ 43 w 62"/>
                <a:gd name="T49" fmla="*/ 50 h 75"/>
                <a:gd name="T50" fmla="*/ 48 w 62"/>
                <a:gd name="T51" fmla="*/ 39 h 75"/>
                <a:gd name="T52" fmla="*/ 49 w 62"/>
                <a:gd name="T53" fmla="*/ 31 h 75"/>
                <a:gd name="T54" fmla="*/ 48 w 62"/>
                <a:gd name="T55" fmla="*/ 25 h 75"/>
                <a:gd name="T56" fmla="*/ 46 w 62"/>
                <a:gd name="T57" fmla="*/ 30 h 75"/>
                <a:gd name="T58" fmla="*/ 45 w 62"/>
                <a:gd name="T59" fmla="*/ 25 h 75"/>
                <a:gd name="T60" fmla="*/ 47 w 62"/>
                <a:gd name="T61" fmla="*/ 25 h 75"/>
                <a:gd name="T62" fmla="*/ 33 w 62"/>
                <a:gd name="T63" fmla="*/ 29 h 75"/>
                <a:gd name="T64" fmla="*/ 36 w 62"/>
                <a:gd name="T65" fmla="*/ 27 h 75"/>
                <a:gd name="T66" fmla="*/ 36 w 62"/>
                <a:gd name="T67" fmla="*/ 27 h 75"/>
                <a:gd name="T68" fmla="*/ 51 w 62"/>
                <a:gd name="T69" fmla="*/ 26 h 75"/>
                <a:gd name="T70" fmla="*/ 51 w 62"/>
                <a:gd name="T71" fmla="*/ 33 h 75"/>
                <a:gd name="T72" fmla="*/ 39 w 62"/>
                <a:gd name="T73" fmla="*/ 23 h 75"/>
                <a:gd name="T74" fmla="*/ 35 w 62"/>
                <a:gd name="T75" fmla="*/ 21 h 75"/>
                <a:gd name="T76" fmla="*/ 37 w 62"/>
                <a:gd name="T77" fmla="*/ 19 h 75"/>
                <a:gd name="T78" fmla="*/ 45 w 62"/>
                <a:gd name="T79" fmla="*/ 20 h 75"/>
                <a:gd name="T80" fmla="*/ 40 w 62"/>
                <a:gd name="T81" fmla="*/ 18 h 75"/>
                <a:gd name="T82" fmla="*/ 41 w 62"/>
                <a:gd name="T83" fmla="*/ 20 h 75"/>
                <a:gd name="T84" fmla="*/ 20 w 62"/>
                <a:gd name="T85" fmla="*/ 18 h 75"/>
                <a:gd name="T86" fmla="*/ 42 w 62"/>
                <a:gd name="T87" fmla="*/ 18 h 75"/>
                <a:gd name="T88" fmla="*/ 43 w 62"/>
                <a:gd name="T89" fmla="*/ 21 h 75"/>
                <a:gd name="T90" fmla="*/ 26 w 62"/>
                <a:gd name="T91" fmla="*/ 9 h 75"/>
                <a:gd name="T92" fmla="*/ 39 w 62"/>
                <a:gd name="T93" fmla="*/ 15 h 75"/>
                <a:gd name="T94" fmla="*/ 26 w 62"/>
                <a:gd name="T95" fmla="*/ 9 h 75"/>
                <a:gd name="T96" fmla="*/ 25 w 62"/>
                <a:gd name="T97" fmla="*/ 9 h 75"/>
                <a:gd name="T98" fmla="*/ 19 w 62"/>
                <a:gd name="T99" fmla="*/ 17 h 75"/>
                <a:gd name="T100" fmla="*/ 16 w 62"/>
                <a:gd name="T101" fmla="*/ 16 h 75"/>
                <a:gd name="T102" fmla="*/ 22 w 62"/>
                <a:gd name="T103" fmla="*/ 18 h 75"/>
                <a:gd name="T104" fmla="*/ 27 w 62"/>
                <a:gd name="T105" fmla="*/ 19 h 75"/>
                <a:gd name="T106" fmla="*/ 40 w 62"/>
                <a:gd name="T107" fmla="*/ 15 h 75"/>
                <a:gd name="T108" fmla="*/ 45 w 62"/>
                <a:gd name="T109" fmla="*/ 14 h 75"/>
                <a:gd name="T110" fmla="*/ 49 w 62"/>
                <a:gd name="T111" fmla="*/ 12 h 75"/>
                <a:gd name="T112" fmla="*/ 32 w 62"/>
                <a:gd name="T113" fmla="*/ 1 h 75"/>
                <a:gd name="T114" fmla="*/ 26 w 62"/>
                <a:gd name="T1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" h="75">
                  <a:moveTo>
                    <a:pt x="53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moveTo>
                    <a:pt x="41" y="57"/>
                  </a:moveTo>
                  <a:cubicBezTo>
                    <a:pt x="39" y="57"/>
                    <a:pt x="38" y="58"/>
                    <a:pt x="36" y="58"/>
                  </a:cubicBezTo>
                  <a:cubicBezTo>
                    <a:pt x="38" y="58"/>
                    <a:pt x="39" y="57"/>
                    <a:pt x="41" y="57"/>
                  </a:cubicBezTo>
                  <a:moveTo>
                    <a:pt x="42" y="57"/>
                  </a:move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1" y="57"/>
                    <a:pt x="42" y="57"/>
                  </a:cubicBezTo>
                  <a:moveTo>
                    <a:pt x="42" y="57"/>
                  </a:moveTo>
                  <a:cubicBezTo>
                    <a:pt x="44" y="57"/>
                    <a:pt x="45" y="57"/>
                    <a:pt x="44" y="60"/>
                  </a:cubicBezTo>
                  <a:cubicBezTo>
                    <a:pt x="45" y="57"/>
                    <a:pt x="44" y="57"/>
                    <a:pt x="42" y="57"/>
                  </a:cubicBezTo>
                  <a:moveTo>
                    <a:pt x="42" y="57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moveTo>
                    <a:pt x="50" y="53"/>
                  </a:moveTo>
                  <a:cubicBezTo>
                    <a:pt x="50" y="56"/>
                    <a:pt x="51" y="58"/>
                    <a:pt x="51" y="59"/>
                  </a:cubicBezTo>
                  <a:cubicBezTo>
                    <a:pt x="51" y="59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1" y="56"/>
                    <a:pt x="50" y="53"/>
                  </a:cubicBezTo>
                  <a:moveTo>
                    <a:pt x="49" y="26"/>
                  </a:moveTo>
                  <a:cubicBezTo>
                    <a:pt x="49" y="29"/>
                    <a:pt x="50" y="29"/>
                    <a:pt x="50" y="29"/>
                  </a:cubicBezTo>
                  <a:cubicBezTo>
                    <a:pt x="50" y="29"/>
                    <a:pt x="50" y="28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49" y="26"/>
                  </a:cubicBezTo>
                  <a:moveTo>
                    <a:pt x="41" y="25"/>
                  </a:moveTo>
                  <a:cubicBezTo>
                    <a:pt x="40" y="26"/>
                    <a:pt x="40" y="26"/>
                    <a:pt x="39" y="26"/>
                  </a:cubicBezTo>
                  <a:cubicBezTo>
                    <a:pt x="38" y="28"/>
                    <a:pt x="39" y="28"/>
                    <a:pt x="39" y="28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0" y="28"/>
                    <a:pt x="41" y="27"/>
                    <a:pt x="41" y="25"/>
                  </a:cubicBezTo>
                  <a:moveTo>
                    <a:pt x="44" y="25"/>
                  </a:move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2" y="27"/>
                    <a:pt x="42" y="2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2" y="30"/>
                  </a:cubicBezTo>
                  <a:cubicBezTo>
                    <a:pt x="42" y="30"/>
                    <a:pt x="40" y="30"/>
                    <a:pt x="38" y="33"/>
                  </a:cubicBezTo>
                  <a:cubicBezTo>
                    <a:pt x="36" y="34"/>
                    <a:pt x="20" y="41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40" y="46"/>
                    <a:pt x="30" y="57"/>
                  </a:cubicBezTo>
                  <a:cubicBezTo>
                    <a:pt x="30" y="57"/>
                    <a:pt x="20" y="68"/>
                    <a:pt x="27" y="68"/>
                  </a:cubicBezTo>
                  <a:cubicBezTo>
                    <a:pt x="28" y="68"/>
                    <a:pt x="30" y="67"/>
                    <a:pt x="3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0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6" y="69"/>
                    <a:pt x="26" y="69"/>
                  </a:cubicBezTo>
                  <a:cubicBezTo>
                    <a:pt x="25" y="69"/>
                    <a:pt x="19" y="69"/>
                    <a:pt x="18" y="73"/>
                  </a:cubicBezTo>
                  <a:cubicBezTo>
                    <a:pt x="18" y="73"/>
                    <a:pt x="17" y="75"/>
                    <a:pt x="14" y="75"/>
                  </a:cubicBezTo>
                  <a:cubicBezTo>
                    <a:pt x="13" y="75"/>
                    <a:pt x="12" y="75"/>
                    <a:pt x="11" y="7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2"/>
                    <a:pt x="9" y="75"/>
                    <a:pt x="14" y="75"/>
                  </a:cubicBezTo>
                  <a:cubicBezTo>
                    <a:pt x="15" y="75"/>
                    <a:pt x="16" y="75"/>
                    <a:pt x="17" y="75"/>
                  </a:cubicBezTo>
                  <a:cubicBezTo>
                    <a:pt x="17" y="75"/>
                    <a:pt x="31" y="74"/>
                    <a:pt x="39" y="74"/>
                  </a:cubicBezTo>
                  <a:cubicBezTo>
                    <a:pt x="41" y="74"/>
                    <a:pt x="42" y="74"/>
                    <a:pt x="43" y="7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9" y="70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2" y="70"/>
                    <a:pt x="62" y="70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1" y="68"/>
                    <a:pt x="60" y="67"/>
                    <a:pt x="60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7" y="68"/>
                    <a:pt x="54" y="72"/>
                    <a:pt x="54" y="72"/>
                  </a:cubicBezTo>
                  <a:cubicBezTo>
                    <a:pt x="53" y="71"/>
                    <a:pt x="57" y="66"/>
                    <a:pt x="57" y="66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6" y="65"/>
                    <a:pt x="56" y="65"/>
                  </a:cubicBezTo>
                  <a:cubicBezTo>
                    <a:pt x="56" y="65"/>
                    <a:pt x="55" y="66"/>
                    <a:pt x="54" y="67"/>
                  </a:cubicBezTo>
                  <a:cubicBezTo>
                    <a:pt x="50" y="70"/>
                    <a:pt x="47" y="71"/>
                    <a:pt x="46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68"/>
                    <a:pt x="53" y="66"/>
                    <a:pt x="53" y="66"/>
                  </a:cubicBezTo>
                  <a:cubicBezTo>
                    <a:pt x="53" y="66"/>
                    <a:pt x="49" y="65"/>
                    <a:pt x="46" y="65"/>
                  </a:cubicBezTo>
                  <a:cubicBezTo>
                    <a:pt x="43" y="65"/>
                    <a:pt x="39" y="66"/>
                    <a:pt x="38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7" y="66"/>
                    <a:pt x="36" y="62"/>
                    <a:pt x="36" y="58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4" y="57"/>
                    <a:pt x="35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5"/>
                    <a:pt x="38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3"/>
                    <a:pt x="42" y="52"/>
                    <a:pt x="44" y="52"/>
                  </a:cubicBezTo>
                  <a:cubicBezTo>
                    <a:pt x="45" y="52"/>
                    <a:pt x="47" y="52"/>
                    <a:pt x="48" y="54"/>
                  </a:cubicBezTo>
                  <a:cubicBezTo>
                    <a:pt x="48" y="54"/>
                    <a:pt x="47" y="50"/>
                    <a:pt x="43" y="50"/>
                  </a:cubicBezTo>
                  <a:cubicBezTo>
                    <a:pt x="43" y="50"/>
                    <a:pt x="42" y="50"/>
                    <a:pt x="42" y="50"/>
                  </a:cubicBezTo>
                  <a:cubicBezTo>
                    <a:pt x="42" y="50"/>
                    <a:pt x="34" y="48"/>
                    <a:pt x="46" y="46"/>
                  </a:cubicBezTo>
                  <a:cubicBezTo>
                    <a:pt x="46" y="46"/>
                    <a:pt x="52" y="45"/>
                    <a:pt x="45" y="45"/>
                  </a:cubicBezTo>
                  <a:cubicBezTo>
                    <a:pt x="45" y="45"/>
                    <a:pt x="40" y="43"/>
                    <a:pt x="48" y="39"/>
                  </a:cubicBezTo>
                  <a:cubicBezTo>
                    <a:pt x="48" y="39"/>
                    <a:pt x="54" y="35"/>
                    <a:pt x="47" y="35"/>
                  </a:cubicBezTo>
                  <a:cubicBezTo>
                    <a:pt x="46" y="35"/>
                    <a:pt x="46" y="35"/>
                    <a:pt x="45" y="35"/>
                  </a:cubicBezTo>
                  <a:cubicBezTo>
                    <a:pt x="45" y="35"/>
                    <a:pt x="44" y="35"/>
                    <a:pt x="44" y="35"/>
                  </a:cubicBezTo>
                  <a:cubicBezTo>
                    <a:pt x="41" y="35"/>
                    <a:pt x="35" y="35"/>
                    <a:pt x="49" y="31"/>
                  </a:cubicBezTo>
                  <a:cubicBezTo>
                    <a:pt x="49" y="31"/>
                    <a:pt x="49" y="31"/>
                    <a:pt x="49" y="30"/>
                  </a:cubicBezTo>
                  <a:cubicBezTo>
                    <a:pt x="49" y="30"/>
                    <a:pt x="48" y="28"/>
                    <a:pt x="48" y="28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9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6"/>
                  </a:cubicBezTo>
                  <a:cubicBezTo>
                    <a:pt x="48" y="26"/>
                    <a:pt x="48" y="30"/>
                    <a:pt x="47" y="30"/>
                  </a:cubicBezTo>
                  <a:cubicBezTo>
                    <a:pt x="47" y="30"/>
                    <a:pt x="47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5" y="30"/>
                    <a:pt x="43" y="29"/>
                    <a:pt x="43" y="27"/>
                  </a:cubicBezTo>
                  <a:cubicBezTo>
                    <a:pt x="43" y="27"/>
                    <a:pt x="44" y="26"/>
                    <a:pt x="44" y="25"/>
                  </a:cubicBezTo>
                  <a:moveTo>
                    <a:pt x="45" y="25"/>
                  </a:moveTo>
                  <a:cubicBezTo>
                    <a:pt x="45" y="25"/>
                    <a:pt x="45" y="25"/>
                    <a:pt x="45" y="25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8"/>
                    <a:pt x="47" y="27"/>
                    <a:pt x="47" y="25"/>
                  </a:cubicBezTo>
                  <a:cubicBezTo>
                    <a:pt x="47" y="25"/>
                    <a:pt x="46" y="25"/>
                    <a:pt x="45" y="25"/>
                  </a:cubicBezTo>
                  <a:moveTo>
                    <a:pt x="37" y="24"/>
                  </a:moveTo>
                  <a:cubicBezTo>
                    <a:pt x="36" y="25"/>
                    <a:pt x="35" y="26"/>
                    <a:pt x="34" y="27"/>
                  </a:cubicBezTo>
                  <a:cubicBezTo>
                    <a:pt x="34" y="28"/>
                    <a:pt x="33" y="28"/>
                    <a:pt x="33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7" y="27"/>
                    <a:pt x="37" y="27"/>
                    <a:pt x="36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7"/>
                    <a:pt x="35" y="26"/>
                    <a:pt x="37" y="25"/>
                  </a:cubicBezTo>
                  <a:cubicBezTo>
                    <a:pt x="37" y="24"/>
                    <a:pt x="37" y="24"/>
                    <a:pt x="37" y="24"/>
                  </a:cubicBezTo>
                  <a:moveTo>
                    <a:pt x="51" y="22"/>
                  </a:moveTo>
                  <a:cubicBezTo>
                    <a:pt x="51" y="23"/>
                    <a:pt x="51" y="25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7"/>
                    <a:pt x="51" y="28"/>
                    <a:pt x="51" y="28"/>
                  </a:cubicBezTo>
                  <a:cubicBezTo>
                    <a:pt x="52" y="28"/>
                    <a:pt x="52" y="29"/>
                    <a:pt x="51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1"/>
                    <a:pt x="52" y="28"/>
                    <a:pt x="51" y="22"/>
                  </a:cubicBezTo>
                  <a:moveTo>
                    <a:pt x="41" y="21"/>
                  </a:moveTo>
                  <a:cubicBezTo>
                    <a:pt x="41" y="21"/>
                    <a:pt x="40" y="22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2"/>
                    <a:pt x="41" y="21"/>
                    <a:pt x="41" y="21"/>
                  </a:cubicBezTo>
                  <a:moveTo>
                    <a:pt x="37" y="19"/>
                  </a:moveTo>
                  <a:cubicBezTo>
                    <a:pt x="37" y="20"/>
                    <a:pt x="36" y="20"/>
                    <a:pt x="35" y="21"/>
                  </a:cubicBezTo>
                  <a:cubicBezTo>
                    <a:pt x="35" y="21"/>
                    <a:pt x="34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19"/>
                    <a:pt x="37" y="19"/>
                  </a:cubicBezTo>
                  <a:moveTo>
                    <a:pt x="46" y="18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5" y="18"/>
                    <a:pt x="45" y="19"/>
                    <a:pt x="45" y="20"/>
                  </a:cubicBezTo>
                  <a:cubicBezTo>
                    <a:pt x="45" y="20"/>
                    <a:pt x="45" y="20"/>
                    <a:pt x="46" y="20"/>
                  </a:cubicBezTo>
                  <a:cubicBezTo>
                    <a:pt x="46" y="20"/>
                    <a:pt x="46" y="19"/>
                    <a:pt x="46" y="18"/>
                  </a:cubicBezTo>
                  <a:cubicBezTo>
                    <a:pt x="46" y="18"/>
                    <a:pt x="46" y="18"/>
                    <a:pt x="46" y="18"/>
                  </a:cubicBezTo>
                  <a:moveTo>
                    <a:pt x="40" y="18"/>
                  </a:moveTo>
                  <a:cubicBezTo>
                    <a:pt x="39" y="18"/>
                    <a:pt x="39" y="19"/>
                    <a:pt x="39" y="19"/>
                  </a:cubicBezTo>
                  <a:cubicBezTo>
                    <a:pt x="39" y="19"/>
                    <a:pt x="39" y="20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19"/>
                    <a:pt x="40" y="18"/>
                    <a:pt x="40" y="18"/>
                  </a:cubicBezTo>
                  <a:moveTo>
                    <a:pt x="20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moveTo>
                    <a:pt x="44" y="18"/>
                  </a:moveTo>
                  <a:cubicBezTo>
                    <a:pt x="44" y="18"/>
                    <a:pt x="43" y="18"/>
                    <a:pt x="42" y="18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1"/>
                    <a:pt x="43" y="21"/>
                  </a:cubicBezTo>
                  <a:cubicBezTo>
                    <a:pt x="43" y="21"/>
                    <a:pt x="44" y="21"/>
                    <a:pt x="44" y="20"/>
                  </a:cubicBezTo>
                  <a:cubicBezTo>
                    <a:pt x="44" y="19"/>
                    <a:pt x="44" y="19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moveTo>
                    <a:pt x="26" y="9"/>
                  </a:moveTo>
                  <a:cubicBezTo>
                    <a:pt x="26" y="9"/>
                    <a:pt x="28" y="9"/>
                    <a:pt x="28" y="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8" y="13"/>
                    <a:pt x="41" y="13"/>
                  </a:cubicBezTo>
                  <a:cubicBezTo>
                    <a:pt x="42" y="13"/>
                    <a:pt x="43" y="14"/>
                    <a:pt x="39" y="15"/>
                  </a:cubicBezTo>
                  <a:cubicBezTo>
                    <a:pt x="39" y="15"/>
                    <a:pt x="39" y="14"/>
                    <a:pt x="38" y="14"/>
                  </a:cubicBezTo>
                  <a:cubicBezTo>
                    <a:pt x="37" y="14"/>
                    <a:pt x="33" y="15"/>
                    <a:pt x="29" y="19"/>
                  </a:cubicBezTo>
                  <a:cubicBezTo>
                    <a:pt x="29" y="19"/>
                    <a:pt x="29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moveTo>
                    <a:pt x="26" y="0"/>
                  </a:moveTo>
                  <a:cubicBezTo>
                    <a:pt x="26" y="0"/>
                    <a:pt x="29" y="9"/>
                    <a:pt x="25" y="9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18" y="8"/>
                    <a:pt x="15" y="16"/>
                  </a:cubicBezTo>
                  <a:cubicBezTo>
                    <a:pt x="15" y="16"/>
                    <a:pt x="16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7"/>
                    <a:pt x="19" y="15"/>
                    <a:pt x="18" y="15"/>
                  </a:cubicBezTo>
                  <a:cubicBezTo>
                    <a:pt x="17" y="15"/>
                    <a:pt x="17" y="15"/>
                    <a:pt x="16" y="16"/>
                  </a:cubicBezTo>
                  <a:cubicBezTo>
                    <a:pt x="16" y="16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2" y="18"/>
                  </a:cubicBezTo>
                  <a:cubicBezTo>
                    <a:pt x="22" y="18"/>
                    <a:pt x="23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18"/>
                    <a:pt x="27" y="18"/>
                    <a:pt x="27" y="19"/>
                  </a:cubicBezTo>
                  <a:cubicBezTo>
                    <a:pt x="28" y="20"/>
                    <a:pt x="28" y="20"/>
                    <a:pt x="29" y="20"/>
                  </a:cubicBezTo>
                  <a:cubicBezTo>
                    <a:pt x="29" y="18"/>
                    <a:pt x="31" y="18"/>
                    <a:pt x="32" y="18"/>
                  </a:cubicBezTo>
                  <a:cubicBezTo>
                    <a:pt x="34" y="16"/>
                    <a:pt x="37" y="15"/>
                    <a:pt x="3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1" y="15"/>
                    <a:pt x="42" y="15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2" y="15"/>
                    <a:pt x="45" y="14"/>
                  </a:cubicBezTo>
                  <a:cubicBezTo>
                    <a:pt x="45" y="14"/>
                    <a:pt x="41" y="14"/>
                    <a:pt x="42" y="12"/>
                  </a:cubicBezTo>
                  <a:cubicBezTo>
                    <a:pt x="42" y="12"/>
                    <a:pt x="34" y="6"/>
                    <a:pt x="38" y="6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5" y="6"/>
                    <a:pt x="49" y="12"/>
                  </a:cubicBezTo>
                  <a:cubicBezTo>
                    <a:pt x="49" y="12"/>
                    <a:pt x="49" y="11"/>
                    <a:pt x="48" y="10"/>
                  </a:cubicBezTo>
                  <a:cubicBezTo>
                    <a:pt x="48" y="10"/>
                    <a:pt x="42" y="3"/>
                    <a:pt x="39" y="0"/>
                  </a:cubicBezTo>
                  <a:cubicBezTo>
                    <a:pt x="39" y="1"/>
                    <a:pt x="38" y="2"/>
                    <a:pt x="36" y="2"/>
                  </a:cubicBezTo>
                  <a:cubicBezTo>
                    <a:pt x="35" y="2"/>
                    <a:pt x="34" y="2"/>
                    <a:pt x="32" y="1"/>
                  </a:cubicBezTo>
                  <a:cubicBezTo>
                    <a:pt x="32" y="1"/>
                    <a:pt x="30" y="1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432"/>
            <p:cNvSpPr/>
            <p:nvPr/>
          </p:nvSpPr>
          <p:spPr bwMode="auto">
            <a:xfrm>
              <a:off x="848" y="1397"/>
              <a:ext cx="7" cy="16"/>
            </a:xfrm>
            <a:custGeom>
              <a:avLst/>
              <a:gdLst>
                <a:gd name="T0" fmla="*/ 4 w 5"/>
                <a:gd name="T1" fmla="*/ 0 h 11"/>
                <a:gd name="T2" fmla="*/ 0 w 5"/>
                <a:gd name="T3" fmla="*/ 9 h 11"/>
                <a:gd name="T4" fmla="*/ 2 w 5"/>
                <a:gd name="T5" fmla="*/ 8 h 11"/>
                <a:gd name="T6" fmla="*/ 4 w 5"/>
                <a:gd name="T7" fmla="*/ 11 h 11"/>
                <a:gd name="T8" fmla="*/ 4 w 5"/>
                <a:gd name="T9" fmla="*/ 11 h 11"/>
                <a:gd name="T10" fmla="*/ 4 w 5"/>
                <a:gd name="T11" fmla="*/ 11 h 11"/>
                <a:gd name="T12" fmla="*/ 4 w 5"/>
                <a:gd name="T13" fmla="*/ 11 h 11"/>
                <a:gd name="T14" fmla="*/ 5 w 5"/>
                <a:gd name="T15" fmla="*/ 11 h 11"/>
                <a:gd name="T16" fmla="*/ 4 w 5"/>
                <a:gd name="T17" fmla="*/ 0 h 11"/>
                <a:gd name="T18" fmla="*/ 4 w 5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1">
                  <a:moveTo>
                    <a:pt x="4" y="0"/>
                  </a:moveTo>
                  <a:cubicBezTo>
                    <a:pt x="3" y="0"/>
                    <a:pt x="0" y="9"/>
                    <a:pt x="0" y="9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3" y="8"/>
                    <a:pt x="4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7" name="Freeform 434"/>
            <p:cNvSpPr/>
            <p:nvPr/>
          </p:nvSpPr>
          <p:spPr bwMode="auto">
            <a:xfrm>
              <a:off x="874" y="1468"/>
              <a:ext cx="3" cy="4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2 h 3"/>
                <a:gd name="T8" fmla="*/ 2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0 h 3"/>
                <a:gd name="T16" fmla="*/ 2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1"/>
                    <a:pt x="1" y="3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8" name="Freeform 436"/>
            <p:cNvSpPr/>
            <p:nvPr/>
          </p:nvSpPr>
          <p:spPr bwMode="auto">
            <a:xfrm>
              <a:off x="864" y="1386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9" name="Freeform 437"/>
            <p:cNvSpPr/>
            <p:nvPr/>
          </p:nvSpPr>
          <p:spPr bwMode="auto">
            <a:xfrm>
              <a:off x="852" y="1411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0" name="Freeform 438"/>
            <p:cNvSpPr/>
            <p:nvPr/>
          </p:nvSpPr>
          <p:spPr bwMode="auto">
            <a:xfrm>
              <a:off x="874" y="1426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1 w 2"/>
                <a:gd name="T5" fmla="*/ 3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1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" name="Freeform 439"/>
            <p:cNvSpPr/>
            <p:nvPr/>
          </p:nvSpPr>
          <p:spPr bwMode="auto">
            <a:xfrm>
              <a:off x="856" y="1413"/>
              <a:ext cx="8" cy="1"/>
            </a:xfrm>
            <a:custGeom>
              <a:avLst/>
              <a:gdLst>
                <a:gd name="T0" fmla="*/ 2 w 5"/>
                <a:gd name="T1" fmla="*/ 0 h 1"/>
                <a:gd name="T2" fmla="*/ 2 w 5"/>
                <a:gd name="T3" fmla="*/ 0 h 1"/>
                <a:gd name="T4" fmla="*/ 2 w 5"/>
                <a:gd name="T5" fmla="*/ 0 h 1"/>
                <a:gd name="T6" fmla="*/ 0 w 5"/>
                <a:gd name="T7" fmla="*/ 0 h 1"/>
                <a:gd name="T8" fmla="*/ 5 w 5"/>
                <a:gd name="T9" fmla="*/ 1 h 1"/>
                <a:gd name="T10" fmla="*/ 2 w 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2" name="Freeform 440"/>
            <p:cNvSpPr>
              <a:spLocks noEditPoints="1"/>
            </p:cNvSpPr>
            <p:nvPr/>
          </p:nvSpPr>
          <p:spPr bwMode="auto">
            <a:xfrm>
              <a:off x="867" y="1413"/>
              <a:ext cx="7" cy="16"/>
            </a:xfrm>
            <a:custGeom>
              <a:avLst/>
              <a:gdLst>
                <a:gd name="T0" fmla="*/ 5 w 5"/>
                <a:gd name="T1" fmla="*/ 9 h 11"/>
                <a:gd name="T2" fmla="*/ 4 w 5"/>
                <a:gd name="T3" fmla="*/ 11 h 11"/>
                <a:gd name="T4" fmla="*/ 5 w 5"/>
                <a:gd name="T5" fmla="*/ 9 h 11"/>
                <a:gd name="T6" fmla="*/ 3 w 5"/>
                <a:gd name="T7" fmla="*/ 0 h 11"/>
                <a:gd name="T8" fmla="*/ 0 w 5"/>
                <a:gd name="T9" fmla="*/ 2 h 11"/>
                <a:gd name="T10" fmla="*/ 0 w 5"/>
                <a:gd name="T11" fmla="*/ 2 h 11"/>
                <a:gd name="T12" fmla="*/ 3 w 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9"/>
                  </a:moveTo>
                  <a:cubicBezTo>
                    <a:pt x="5" y="10"/>
                    <a:pt x="4" y="10"/>
                    <a:pt x="4" y="11"/>
                  </a:cubicBezTo>
                  <a:cubicBezTo>
                    <a:pt x="4" y="10"/>
                    <a:pt x="5" y="10"/>
                    <a:pt x="5" y="9"/>
                  </a:cubicBezTo>
                  <a:moveTo>
                    <a:pt x="3" y="0"/>
                  </a:moveTo>
                  <a:cubicBezTo>
                    <a:pt x="2" y="0"/>
                    <a:pt x="0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3" name="Freeform 441"/>
            <p:cNvSpPr>
              <a:spLocks noEditPoints="1"/>
            </p:cNvSpPr>
            <p:nvPr/>
          </p:nvSpPr>
          <p:spPr bwMode="auto">
            <a:xfrm>
              <a:off x="878" y="1411"/>
              <a:ext cx="9" cy="19"/>
            </a:xfrm>
            <a:custGeom>
              <a:avLst/>
              <a:gdLst>
                <a:gd name="T0" fmla="*/ 6 w 6"/>
                <a:gd name="T1" fmla="*/ 8 h 13"/>
                <a:gd name="T2" fmla="*/ 4 w 6"/>
                <a:gd name="T3" fmla="*/ 8 h 13"/>
                <a:gd name="T4" fmla="*/ 3 w 6"/>
                <a:gd name="T5" fmla="*/ 11 h 13"/>
                <a:gd name="T6" fmla="*/ 2 w 6"/>
                <a:gd name="T7" fmla="*/ 11 h 13"/>
                <a:gd name="T8" fmla="*/ 2 w 6"/>
                <a:gd name="T9" fmla="*/ 9 h 13"/>
                <a:gd name="T10" fmla="*/ 0 w 6"/>
                <a:gd name="T11" fmla="*/ 10 h 13"/>
                <a:gd name="T12" fmla="*/ 2 w 6"/>
                <a:gd name="T13" fmla="*/ 13 h 13"/>
                <a:gd name="T14" fmla="*/ 5 w 6"/>
                <a:gd name="T15" fmla="*/ 11 h 13"/>
                <a:gd name="T16" fmla="*/ 5 w 6"/>
                <a:gd name="T17" fmla="*/ 10 h 13"/>
                <a:gd name="T18" fmla="*/ 6 w 6"/>
                <a:gd name="T19" fmla="*/ 8 h 13"/>
                <a:gd name="T20" fmla="*/ 2 w 6"/>
                <a:gd name="T21" fmla="*/ 6 h 13"/>
                <a:gd name="T22" fmla="*/ 0 w 6"/>
                <a:gd name="T23" fmla="*/ 7 h 13"/>
                <a:gd name="T24" fmla="*/ 0 w 6"/>
                <a:gd name="T25" fmla="*/ 8 h 13"/>
                <a:gd name="T26" fmla="*/ 2 w 6"/>
                <a:gd name="T27" fmla="*/ 6 h 13"/>
                <a:gd name="T28" fmla="*/ 2 w 6"/>
                <a:gd name="T29" fmla="*/ 6 h 13"/>
                <a:gd name="T30" fmla="*/ 6 w 6"/>
                <a:gd name="T31" fmla="*/ 3 h 13"/>
                <a:gd name="T32" fmla="*/ 4 w 6"/>
                <a:gd name="T33" fmla="*/ 4 h 13"/>
                <a:gd name="T34" fmla="*/ 4 w 6"/>
                <a:gd name="T35" fmla="*/ 5 h 13"/>
                <a:gd name="T36" fmla="*/ 6 w 6"/>
                <a:gd name="T37" fmla="*/ 4 h 13"/>
                <a:gd name="T38" fmla="*/ 6 w 6"/>
                <a:gd name="T39" fmla="*/ 3 h 13"/>
                <a:gd name="T40" fmla="*/ 3 w 6"/>
                <a:gd name="T41" fmla="*/ 0 h 13"/>
                <a:gd name="T42" fmla="*/ 0 w 6"/>
                <a:gd name="T43" fmla="*/ 2 h 13"/>
                <a:gd name="T44" fmla="*/ 0 w 6"/>
                <a:gd name="T45" fmla="*/ 3 h 13"/>
                <a:gd name="T46" fmla="*/ 0 w 6"/>
                <a:gd name="T47" fmla="*/ 5 h 13"/>
                <a:gd name="T48" fmla="*/ 2 w 6"/>
                <a:gd name="T49" fmla="*/ 4 h 13"/>
                <a:gd name="T50" fmla="*/ 2 w 6"/>
                <a:gd name="T51" fmla="*/ 2 h 13"/>
                <a:gd name="T52" fmla="*/ 3 w 6"/>
                <a:gd name="T53" fmla="*/ 1 h 13"/>
                <a:gd name="T54" fmla="*/ 4 w 6"/>
                <a:gd name="T55" fmla="*/ 3 h 13"/>
                <a:gd name="T56" fmla="*/ 4 w 6"/>
                <a:gd name="T57" fmla="*/ 3 h 13"/>
                <a:gd name="T58" fmla="*/ 6 w 6"/>
                <a:gd name="T59" fmla="*/ 3 h 13"/>
                <a:gd name="T60" fmla="*/ 5 w 6"/>
                <a:gd name="T61" fmla="*/ 1 h 13"/>
                <a:gd name="T62" fmla="*/ 5 w 6"/>
                <a:gd name="T63" fmla="*/ 1 h 13"/>
                <a:gd name="T64" fmla="*/ 4 w 6"/>
                <a:gd name="T65" fmla="*/ 1 h 13"/>
                <a:gd name="T66" fmla="*/ 3 w 6"/>
                <a:gd name="T67" fmla="*/ 0 h 13"/>
                <a:gd name="T68" fmla="*/ 3 w 6"/>
                <a:gd name="T6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13">
                  <a:moveTo>
                    <a:pt x="6" y="8"/>
                  </a:moveTo>
                  <a:cubicBezTo>
                    <a:pt x="5" y="8"/>
                    <a:pt x="5" y="8"/>
                    <a:pt x="4" y="8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1"/>
                    <a:pt x="2" y="9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1"/>
                    <a:pt x="0" y="12"/>
                    <a:pt x="2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6" y="9"/>
                    <a:pt x="6" y="8"/>
                  </a:cubicBezTo>
                  <a:moveTo>
                    <a:pt x="2" y="6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7"/>
                    <a:pt x="1" y="7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6" y="3"/>
                  </a:moveTo>
                  <a:cubicBezTo>
                    <a:pt x="6" y="3"/>
                    <a:pt x="5" y="3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4" name="Freeform 442"/>
            <p:cNvSpPr>
              <a:spLocks noEditPoints="1"/>
            </p:cNvSpPr>
            <p:nvPr/>
          </p:nvSpPr>
          <p:spPr bwMode="auto">
            <a:xfrm>
              <a:off x="887" y="1411"/>
              <a:ext cx="7" cy="19"/>
            </a:xfrm>
            <a:custGeom>
              <a:avLst/>
              <a:gdLst>
                <a:gd name="T0" fmla="*/ 2 w 5"/>
                <a:gd name="T1" fmla="*/ 8 h 13"/>
                <a:gd name="T2" fmla="*/ 1 w 5"/>
                <a:gd name="T3" fmla="*/ 8 h 13"/>
                <a:gd name="T4" fmla="*/ 0 w 5"/>
                <a:gd name="T5" fmla="*/ 10 h 13"/>
                <a:gd name="T6" fmla="*/ 3 w 5"/>
                <a:gd name="T7" fmla="*/ 13 h 13"/>
                <a:gd name="T8" fmla="*/ 3 w 5"/>
                <a:gd name="T9" fmla="*/ 13 h 13"/>
                <a:gd name="T10" fmla="*/ 4 w 5"/>
                <a:gd name="T11" fmla="*/ 13 h 13"/>
                <a:gd name="T12" fmla="*/ 5 w 5"/>
                <a:gd name="T13" fmla="*/ 9 h 13"/>
                <a:gd name="T14" fmla="*/ 5 w 5"/>
                <a:gd name="T15" fmla="*/ 8 h 13"/>
                <a:gd name="T16" fmla="*/ 4 w 5"/>
                <a:gd name="T17" fmla="*/ 8 h 13"/>
                <a:gd name="T18" fmla="*/ 3 w 5"/>
                <a:gd name="T19" fmla="*/ 11 h 13"/>
                <a:gd name="T20" fmla="*/ 3 w 5"/>
                <a:gd name="T21" fmla="*/ 11 h 13"/>
                <a:gd name="T22" fmla="*/ 3 w 5"/>
                <a:gd name="T23" fmla="*/ 11 h 13"/>
                <a:gd name="T24" fmla="*/ 2 w 5"/>
                <a:gd name="T25" fmla="*/ 8 h 13"/>
                <a:gd name="T26" fmla="*/ 2 w 5"/>
                <a:gd name="T27" fmla="*/ 0 h 13"/>
                <a:gd name="T28" fmla="*/ 1 w 5"/>
                <a:gd name="T29" fmla="*/ 1 h 13"/>
                <a:gd name="T30" fmla="*/ 1 w 5"/>
                <a:gd name="T31" fmla="*/ 1 h 13"/>
                <a:gd name="T32" fmla="*/ 1 w 5"/>
                <a:gd name="T33" fmla="*/ 3 h 13"/>
                <a:gd name="T34" fmla="*/ 2 w 5"/>
                <a:gd name="T35" fmla="*/ 3 h 13"/>
                <a:gd name="T36" fmla="*/ 3 w 5"/>
                <a:gd name="T37" fmla="*/ 1 h 13"/>
                <a:gd name="T38" fmla="*/ 3 w 5"/>
                <a:gd name="T39" fmla="*/ 1 h 13"/>
                <a:gd name="T40" fmla="*/ 3 w 5"/>
                <a:gd name="T41" fmla="*/ 1 h 13"/>
                <a:gd name="T42" fmla="*/ 3 w 5"/>
                <a:gd name="T43" fmla="*/ 1 h 13"/>
                <a:gd name="T44" fmla="*/ 2 w 5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13">
                  <a:moveTo>
                    <a:pt x="2" y="8"/>
                  </a:moveTo>
                  <a:cubicBezTo>
                    <a:pt x="2" y="8"/>
                    <a:pt x="1" y="8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2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10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2" y="11"/>
                    <a:pt x="2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5" name="Freeform 443"/>
            <p:cNvSpPr/>
            <p:nvPr/>
          </p:nvSpPr>
          <p:spPr bwMode="auto">
            <a:xfrm>
              <a:off x="894" y="1424"/>
              <a:ext cx="5" cy="6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2 h 4"/>
                <a:gd name="T4" fmla="*/ 1 w 3"/>
                <a:gd name="T5" fmla="*/ 4 h 4"/>
                <a:gd name="T6" fmla="*/ 2 w 3"/>
                <a:gd name="T7" fmla="*/ 2 h 4"/>
                <a:gd name="T8" fmla="*/ 3 w 3"/>
                <a:gd name="T9" fmla="*/ 2 h 4"/>
                <a:gd name="T10" fmla="*/ 3 w 3"/>
                <a:gd name="T11" fmla="*/ 2 h 4"/>
                <a:gd name="T12" fmla="*/ 3 w 3"/>
                <a:gd name="T13" fmla="*/ 0 h 4"/>
                <a:gd name="T14" fmla="*/ 3 w 3"/>
                <a:gd name="T15" fmla="*/ 0 h 4"/>
                <a:gd name="T16" fmla="*/ 2 w 3"/>
                <a:gd name="T17" fmla="*/ 1 h 4"/>
                <a:gd name="T18" fmla="*/ 2 w 3"/>
                <a:gd name="T19" fmla="*/ 3 h 4"/>
                <a:gd name="T20" fmla="*/ 1 w 3"/>
                <a:gd name="T21" fmla="*/ 0 h 4"/>
                <a:gd name="T22" fmla="*/ 1 w 3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1" y="4"/>
                    <a:pt x="1" y="4"/>
                  </a:cubicBezTo>
                  <a:cubicBezTo>
                    <a:pt x="2" y="4"/>
                    <a:pt x="3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6" name="Freeform 444"/>
            <p:cNvSpPr/>
            <p:nvPr/>
          </p:nvSpPr>
          <p:spPr bwMode="auto">
            <a:xfrm>
              <a:off x="877" y="1469"/>
              <a:ext cx="13" cy="15"/>
            </a:xfrm>
            <a:custGeom>
              <a:avLst/>
              <a:gdLst>
                <a:gd name="T0" fmla="*/ 6 w 9"/>
                <a:gd name="T1" fmla="*/ 0 h 10"/>
                <a:gd name="T2" fmla="*/ 6 w 9"/>
                <a:gd name="T3" fmla="*/ 0 h 10"/>
                <a:gd name="T4" fmla="*/ 6 w 9"/>
                <a:gd name="T5" fmla="*/ 0 h 10"/>
                <a:gd name="T6" fmla="*/ 5 w 9"/>
                <a:gd name="T7" fmla="*/ 0 h 10"/>
                <a:gd name="T8" fmla="*/ 5 w 9"/>
                <a:gd name="T9" fmla="*/ 0 h 10"/>
                <a:gd name="T10" fmla="*/ 0 w 9"/>
                <a:gd name="T11" fmla="*/ 1 h 10"/>
                <a:gd name="T12" fmla="*/ 0 w 9"/>
                <a:gd name="T13" fmla="*/ 1 h 10"/>
                <a:gd name="T14" fmla="*/ 0 w 9"/>
                <a:gd name="T15" fmla="*/ 1 h 10"/>
                <a:gd name="T16" fmla="*/ 0 w 9"/>
                <a:gd name="T17" fmla="*/ 1 h 10"/>
                <a:gd name="T18" fmla="*/ 0 w 9"/>
                <a:gd name="T19" fmla="*/ 1 h 10"/>
                <a:gd name="T20" fmla="*/ 0 w 9"/>
                <a:gd name="T21" fmla="*/ 1 h 10"/>
                <a:gd name="T22" fmla="*/ 0 w 9"/>
                <a:gd name="T23" fmla="*/ 1 h 10"/>
                <a:gd name="T24" fmla="*/ 2 w 9"/>
                <a:gd name="T25" fmla="*/ 10 h 10"/>
                <a:gd name="T26" fmla="*/ 2 w 9"/>
                <a:gd name="T27" fmla="*/ 10 h 10"/>
                <a:gd name="T28" fmla="*/ 8 w 9"/>
                <a:gd name="T29" fmla="*/ 3 h 10"/>
                <a:gd name="T30" fmla="*/ 8 w 9"/>
                <a:gd name="T31" fmla="*/ 3 h 10"/>
                <a:gd name="T32" fmla="*/ 6 w 9"/>
                <a:gd name="T33" fmla="*/ 0 h 10"/>
                <a:gd name="T34" fmla="*/ 6 w 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7"/>
                    <a:pt x="7" y="6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7" name="Freeform 445"/>
            <p:cNvSpPr/>
            <p:nvPr/>
          </p:nvSpPr>
          <p:spPr bwMode="auto">
            <a:xfrm>
              <a:off x="874" y="1427"/>
              <a:ext cx="29" cy="57"/>
            </a:xfrm>
            <a:custGeom>
              <a:avLst/>
              <a:gdLst>
                <a:gd name="T0" fmla="*/ 17 w 20"/>
                <a:gd name="T1" fmla="*/ 0 h 39"/>
                <a:gd name="T2" fmla="*/ 17 w 20"/>
                <a:gd name="T3" fmla="*/ 2 h 39"/>
                <a:gd name="T4" fmla="*/ 16 w 20"/>
                <a:gd name="T5" fmla="*/ 2 h 39"/>
                <a:gd name="T6" fmla="*/ 15 w 20"/>
                <a:gd name="T7" fmla="*/ 2 h 39"/>
                <a:gd name="T8" fmla="*/ 15 w 20"/>
                <a:gd name="T9" fmla="*/ 3 h 39"/>
                <a:gd name="T10" fmla="*/ 10 w 20"/>
                <a:gd name="T11" fmla="*/ 7 h 39"/>
                <a:gd name="T12" fmla="*/ 11 w 20"/>
                <a:gd name="T13" fmla="*/ 7 h 39"/>
                <a:gd name="T14" fmla="*/ 13 w 20"/>
                <a:gd name="T15" fmla="*/ 7 h 39"/>
                <a:gd name="T16" fmla="*/ 14 w 20"/>
                <a:gd name="T17" fmla="*/ 11 h 39"/>
                <a:gd name="T18" fmla="*/ 11 w 20"/>
                <a:gd name="T19" fmla="*/ 17 h 39"/>
                <a:gd name="T20" fmla="*/ 12 w 20"/>
                <a:gd name="T21" fmla="*/ 18 h 39"/>
                <a:gd name="T22" fmla="*/ 8 w 20"/>
                <a:gd name="T23" fmla="*/ 22 h 39"/>
                <a:gd name="T24" fmla="*/ 9 w 20"/>
                <a:gd name="T25" fmla="*/ 22 h 39"/>
                <a:gd name="T26" fmla="*/ 14 w 20"/>
                <a:gd name="T27" fmla="*/ 26 h 39"/>
                <a:gd name="T28" fmla="*/ 10 w 20"/>
                <a:gd name="T29" fmla="*/ 24 h 39"/>
                <a:gd name="T30" fmla="*/ 5 w 20"/>
                <a:gd name="T31" fmla="*/ 27 h 39"/>
                <a:gd name="T32" fmla="*/ 5 w 20"/>
                <a:gd name="T33" fmla="*/ 27 h 39"/>
                <a:gd name="T34" fmla="*/ 2 w 20"/>
                <a:gd name="T35" fmla="*/ 28 h 39"/>
                <a:gd name="T36" fmla="*/ 2 w 20"/>
                <a:gd name="T37" fmla="*/ 28 h 39"/>
                <a:gd name="T38" fmla="*/ 2 w 20"/>
                <a:gd name="T39" fmla="*/ 28 h 39"/>
                <a:gd name="T40" fmla="*/ 2 w 20"/>
                <a:gd name="T41" fmla="*/ 30 h 39"/>
                <a:gd name="T42" fmla="*/ 2 w 20"/>
                <a:gd name="T43" fmla="*/ 30 h 39"/>
                <a:gd name="T44" fmla="*/ 2 w 20"/>
                <a:gd name="T45" fmla="*/ 30 h 39"/>
                <a:gd name="T46" fmla="*/ 2 w 20"/>
                <a:gd name="T47" fmla="*/ 30 h 39"/>
                <a:gd name="T48" fmla="*/ 2 w 20"/>
                <a:gd name="T49" fmla="*/ 30 h 39"/>
                <a:gd name="T50" fmla="*/ 7 w 20"/>
                <a:gd name="T51" fmla="*/ 29 h 39"/>
                <a:gd name="T52" fmla="*/ 7 w 20"/>
                <a:gd name="T53" fmla="*/ 29 h 39"/>
                <a:gd name="T54" fmla="*/ 8 w 20"/>
                <a:gd name="T55" fmla="*/ 29 h 39"/>
                <a:gd name="T56" fmla="*/ 8 w 20"/>
                <a:gd name="T57" fmla="*/ 29 h 39"/>
                <a:gd name="T58" fmla="*/ 8 w 20"/>
                <a:gd name="T59" fmla="*/ 29 h 39"/>
                <a:gd name="T60" fmla="*/ 8 w 20"/>
                <a:gd name="T61" fmla="*/ 29 h 39"/>
                <a:gd name="T62" fmla="*/ 8 w 20"/>
                <a:gd name="T63" fmla="*/ 29 h 39"/>
                <a:gd name="T64" fmla="*/ 8 w 20"/>
                <a:gd name="T65" fmla="*/ 29 h 39"/>
                <a:gd name="T66" fmla="*/ 10 w 20"/>
                <a:gd name="T67" fmla="*/ 32 h 39"/>
                <a:gd name="T68" fmla="*/ 10 w 20"/>
                <a:gd name="T69" fmla="*/ 32 h 39"/>
                <a:gd name="T70" fmla="*/ 4 w 20"/>
                <a:gd name="T71" fmla="*/ 39 h 39"/>
                <a:gd name="T72" fmla="*/ 4 w 20"/>
                <a:gd name="T73" fmla="*/ 39 h 39"/>
                <a:gd name="T74" fmla="*/ 12 w 20"/>
                <a:gd name="T75" fmla="*/ 37 h 39"/>
                <a:gd name="T76" fmla="*/ 19 w 20"/>
                <a:gd name="T77" fmla="*/ 38 h 39"/>
                <a:gd name="T78" fmla="*/ 19 w 20"/>
                <a:gd name="T79" fmla="*/ 38 h 39"/>
                <a:gd name="T80" fmla="*/ 19 w 20"/>
                <a:gd name="T81" fmla="*/ 38 h 39"/>
                <a:gd name="T82" fmla="*/ 18 w 20"/>
                <a:gd name="T83" fmla="*/ 38 h 39"/>
                <a:gd name="T84" fmla="*/ 18 w 20"/>
                <a:gd name="T85" fmla="*/ 35 h 39"/>
                <a:gd name="T86" fmla="*/ 17 w 20"/>
                <a:gd name="T87" fmla="*/ 31 h 39"/>
                <a:gd name="T88" fmla="*/ 16 w 20"/>
                <a:gd name="T89" fmla="*/ 25 h 39"/>
                <a:gd name="T90" fmla="*/ 17 w 20"/>
                <a:gd name="T91" fmla="*/ 17 h 39"/>
                <a:gd name="T92" fmla="*/ 17 w 20"/>
                <a:gd name="T93" fmla="*/ 6 h 39"/>
                <a:gd name="T94" fmla="*/ 16 w 20"/>
                <a:gd name="T95" fmla="*/ 6 h 39"/>
                <a:gd name="T96" fmla="*/ 17 w 20"/>
                <a:gd name="T97" fmla="*/ 5 h 39"/>
                <a:gd name="T98" fmla="*/ 17 w 20"/>
                <a:gd name="T99" fmla="*/ 5 h 39"/>
                <a:gd name="T100" fmla="*/ 17 w 20"/>
                <a:gd name="T10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" h="39">
                  <a:moveTo>
                    <a:pt x="17" y="0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" y="7"/>
                    <a:pt x="7" y="7"/>
                    <a:pt x="10" y="7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2" y="7"/>
                    <a:pt x="12" y="7"/>
                    <a:pt x="13" y="7"/>
                  </a:cubicBezTo>
                  <a:cubicBezTo>
                    <a:pt x="20" y="7"/>
                    <a:pt x="14" y="11"/>
                    <a:pt x="14" y="11"/>
                  </a:cubicBezTo>
                  <a:cubicBezTo>
                    <a:pt x="6" y="15"/>
                    <a:pt x="11" y="17"/>
                    <a:pt x="11" y="17"/>
                  </a:cubicBezTo>
                  <a:cubicBezTo>
                    <a:pt x="18" y="17"/>
                    <a:pt x="12" y="18"/>
                    <a:pt x="12" y="18"/>
                  </a:cubicBezTo>
                  <a:cubicBezTo>
                    <a:pt x="0" y="20"/>
                    <a:pt x="8" y="22"/>
                    <a:pt x="8" y="22"/>
                  </a:cubicBezTo>
                  <a:cubicBezTo>
                    <a:pt x="8" y="22"/>
                    <a:pt x="9" y="22"/>
                    <a:pt x="9" y="22"/>
                  </a:cubicBezTo>
                  <a:cubicBezTo>
                    <a:pt x="13" y="22"/>
                    <a:pt x="14" y="26"/>
                    <a:pt x="14" y="26"/>
                  </a:cubicBezTo>
                  <a:cubicBezTo>
                    <a:pt x="13" y="24"/>
                    <a:pt x="11" y="24"/>
                    <a:pt x="10" y="24"/>
                  </a:cubicBezTo>
                  <a:cubicBezTo>
                    <a:pt x="8" y="24"/>
                    <a:pt x="6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2" y="27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9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4" y="30"/>
                    <a:pt x="5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1" y="29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5"/>
                    <a:pt x="5" y="3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8"/>
                    <a:pt x="9" y="37"/>
                    <a:pt x="12" y="37"/>
                  </a:cubicBezTo>
                  <a:cubicBezTo>
                    <a:pt x="15" y="37"/>
                    <a:pt x="19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8"/>
                    <a:pt x="18" y="38"/>
                  </a:cubicBezTo>
                  <a:cubicBezTo>
                    <a:pt x="17" y="38"/>
                    <a:pt x="17" y="37"/>
                    <a:pt x="18" y="35"/>
                  </a:cubicBezTo>
                  <a:cubicBezTo>
                    <a:pt x="18" y="35"/>
                    <a:pt x="17" y="33"/>
                    <a:pt x="17" y="31"/>
                  </a:cubicBezTo>
                  <a:cubicBezTo>
                    <a:pt x="17" y="30"/>
                    <a:pt x="16" y="28"/>
                    <a:pt x="16" y="25"/>
                  </a:cubicBezTo>
                  <a:cubicBezTo>
                    <a:pt x="16" y="22"/>
                    <a:pt x="16" y="18"/>
                    <a:pt x="17" y="17"/>
                  </a:cubicBezTo>
                  <a:cubicBezTo>
                    <a:pt x="17" y="17"/>
                    <a:pt x="18" y="6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7" y="6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1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8" name="Freeform 446"/>
            <p:cNvSpPr/>
            <p:nvPr/>
          </p:nvSpPr>
          <p:spPr bwMode="auto">
            <a:xfrm>
              <a:off x="896" y="1427"/>
              <a:ext cx="3" cy="3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0 w 2"/>
                <a:gd name="T5" fmla="*/ 2 h 2"/>
                <a:gd name="T6" fmla="*/ 1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9" name="Freeform 447"/>
            <p:cNvSpPr>
              <a:spLocks noEditPoints="1"/>
            </p:cNvSpPr>
            <p:nvPr/>
          </p:nvSpPr>
          <p:spPr bwMode="auto">
            <a:xfrm>
              <a:off x="877" y="1469"/>
              <a:ext cx="11" cy="15"/>
            </a:xfrm>
            <a:custGeom>
              <a:avLst/>
              <a:gdLst>
                <a:gd name="T0" fmla="*/ 8 w 8"/>
                <a:gd name="T1" fmla="*/ 3 h 10"/>
                <a:gd name="T2" fmla="*/ 8 w 8"/>
                <a:gd name="T3" fmla="*/ 3 h 10"/>
                <a:gd name="T4" fmla="*/ 2 w 8"/>
                <a:gd name="T5" fmla="*/ 10 h 10"/>
                <a:gd name="T6" fmla="*/ 2 w 8"/>
                <a:gd name="T7" fmla="*/ 10 h 10"/>
                <a:gd name="T8" fmla="*/ 8 w 8"/>
                <a:gd name="T9" fmla="*/ 3 h 10"/>
                <a:gd name="T10" fmla="*/ 8 w 8"/>
                <a:gd name="T11" fmla="*/ 3 h 10"/>
                <a:gd name="T12" fmla="*/ 0 w 8"/>
                <a:gd name="T13" fmla="*/ 1 h 10"/>
                <a:gd name="T14" fmla="*/ 0 w 8"/>
                <a:gd name="T15" fmla="*/ 1 h 10"/>
                <a:gd name="T16" fmla="*/ 0 w 8"/>
                <a:gd name="T17" fmla="*/ 1 h 10"/>
                <a:gd name="T18" fmla="*/ 0 w 8"/>
                <a:gd name="T19" fmla="*/ 1 h 10"/>
                <a:gd name="T20" fmla="*/ 0 w 8"/>
                <a:gd name="T21" fmla="*/ 1 h 10"/>
                <a:gd name="T22" fmla="*/ 0 w 8"/>
                <a:gd name="T23" fmla="*/ 1 h 10"/>
                <a:gd name="T24" fmla="*/ 5 w 8"/>
                <a:gd name="T25" fmla="*/ 0 h 10"/>
                <a:gd name="T26" fmla="*/ 5 w 8"/>
                <a:gd name="T27" fmla="*/ 0 h 10"/>
                <a:gd name="T28" fmla="*/ 5 w 8"/>
                <a:gd name="T29" fmla="*/ 0 h 10"/>
                <a:gd name="T30" fmla="*/ 6 w 8"/>
                <a:gd name="T31" fmla="*/ 0 h 10"/>
                <a:gd name="T32" fmla="*/ 6 w 8"/>
                <a:gd name="T33" fmla="*/ 0 h 10"/>
                <a:gd name="T34" fmla="*/ 6 w 8"/>
                <a:gd name="T35" fmla="*/ 0 h 10"/>
                <a:gd name="T36" fmla="*/ 6 w 8"/>
                <a:gd name="T37" fmla="*/ 0 h 10"/>
                <a:gd name="T38" fmla="*/ 6 w 8"/>
                <a:gd name="T39" fmla="*/ 0 h 10"/>
                <a:gd name="T40" fmla="*/ 6 w 8"/>
                <a:gd name="T41" fmla="*/ 0 h 10"/>
                <a:gd name="T42" fmla="*/ 6 w 8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0"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7" y="6"/>
                    <a:pt x="3" y="7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7"/>
                    <a:pt x="7" y="6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0" name="Freeform 448"/>
            <p:cNvSpPr>
              <a:spLocks noEditPoints="1"/>
            </p:cNvSpPr>
            <p:nvPr/>
          </p:nvSpPr>
          <p:spPr bwMode="auto">
            <a:xfrm>
              <a:off x="903" y="1479"/>
              <a:ext cx="3" cy="3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2 w 2"/>
                <a:gd name="T9" fmla="*/ 1 h 2"/>
                <a:gd name="T10" fmla="*/ 2 w 2"/>
                <a:gd name="T11" fmla="*/ 1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2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1" name="Freeform 449"/>
            <p:cNvSpPr>
              <a:spLocks noEditPoints="1"/>
            </p:cNvSpPr>
            <p:nvPr/>
          </p:nvSpPr>
          <p:spPr bwMode="auto">
            <a:xfrm>
              <a:off x="890" y="1481"/>
              <a:ext cx="17" cy="9"/>
            </a:xfrm>
            <a:custGeom>
              <a:avLst/>
              <a:gdLst>
                <a:gd name="T0" fmla="*/ 9 w 12"/>
                <a:gd name="T1" fmla="*/ 1 h 6"/>
                <a:gd name="T2" fmla="*/ 11 w 12"/>
                <a:gd name="T3" fmla="*/ 0 h 6"/>
                <a:gd name="T4" fmla="*/ 9 w 12"/>
                <a:gd name="T5" fmla="*/ 1 h 6"/>
                <a:gd name="T6" fmla="*/ 11 w 12"/>
                <a:gd name="T7" fmla="*/ 0 h 6"/>
                <a:gd name="T8" fmla="*/ 8 w 12"/>
                <a:gd name="T9" fmla="*/ 1 h 6"/>
                <a:gd name="T10" fmla="*/ 8 w 12"/>
                <a:gd name="T11" fmla="*/ 1 h 6"/>
                <a:gd name="T12" fmla="*/ 8 w 12"/>
                <a:gd name="T13" fmla="*/ 1 h 6"/>
                <a:gd name="T14" fmla="*/ 8 w 12"/>
                <a:gd name="T15" fmla="*/ 1 h 6"/>
                <a:gd name="T16" fmla="*/ 8 w 12"/>
                <a:gd name="T17" fmla="*/ 1 h 6"/>
                <a:gd name="T18" fmla="*/ 0 w 12"/>
                <a:gd name="T19" fmla="*/ 6 h 6"/>
                <a:gd name="T20" fmla="*/ 1 w 12"/>
                <a:gd name="T21" fmla="*/ 6 h 6"/>
                <a:gd name="T22" fmla="*/ 9 w 12"/>
                <a:gd name="T23" fmla="*/ 2 h 6"/>
                <a:gd name="T24" fmla="*/ 11 w 12"/>
                <a:gd name="T25" fmla="*/ 0 h 6"/>
                <a:gd name="T26" fmla="*/ 12 w 12"/>
                <a:gd name="T27" fmla="*/ 0 h 6"/>
                <a:gd name="T28" fmla="*/ 11 w 12"/>
                <a:gd name="T29" fmla="*/ 0 h 6"/>
                <a:gd name="T30" fmla="*/ 11 w 12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6">
                  <a:moveTo>
                    <a:pt x="9" y="1"/>
                  </a:moveTo>
                  <a:cubicBezTo>
                    <a:pt x="9" y="1"/>
                    <a:pt x="10" y="1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1" y="3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5" y="5"/>
                    <a:pt x="9" y="2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2" name="Freeform 450"/>
            <p:cNvSpPr>
              <a:spLocks noEditPoints="1"/>
            </p:cNvSpPr>
            <p:nvPr/>
          </p:nvSpPr>
          <p:spPr bwMode="auto">
            <a:xfrm>
              <a:off x="902" y="1481"/>
              <a:ext cx="13" cy="10"/>
            </a:xfrm>
            <a:custGeom>
              <a:avLst/>
              <a:gdLst>
                <a:gd name="T0" fmla="*/ 7 w 9"/>
                <a:gd name="T1" fmla="*/ 2 h 7"/>
                <a:gd name="T2" fmla="*/ 7 w 9"/>
                <a:gd name="T3" fmla="*/ 5 h 7"/>
                <a:gd name="T4" fmla="*/ 7 w 9"/>
                <a:gd name="T5" fmla="*/ 5 h 7"/>
                <a:gd name="T6" fmla="*/ 9 w 9"/>
                <a:gd name="T7" fmla="*/ 4 h 7"/>
                <a:gd name="T8" fmla="*/ 8 w 9"/>
                <a:gd name="T9" fmla="*/ 3 h 7"/>
                <a:gd name="T10" fmla="*/ 7 w 9"/>
                <a:gd name="T11" fmla="*/ 2 h 7"/>
                <a:gd name="T12" fmla="*/ 4 w 9"/>
                <a:gd name="T13" fmla="*/ 0 h 7"/>
                <a:gd name="T14" fmla="*/ 4 w 9"/>
                <a:gd name="T15" fmla="*/ 1 h 7"/>
                <a:gd name="T16" fmla="*/ 1 w 9"/>
                <a:gd name="T17" fmla="*/ 7 h 7"/>
                <a:gd name="T18" fmla="*/ 6 w 9"/>
                <a:gd name="T19" fmla="*/ 1 h 7"/>
                <a:gd name="T20" fmla="*/ 6 w 9"/>
                <a:gd name="T21" fmla="*/ 2 h 7"/>
                <a:gd name="T22" fmla="*/ 4 w 9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7">
                  <a:moveTo>
                    <a:pt x="7" y="2"/>
                  </a:moveTo>
                  <a:cubicBezTo>
                    <a:pt x="7" y="2"/>
                    <a:pt x="8" y="3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9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0" y="6"/>
                    <a:pt x="1" y="7"/>
                  </a:cubicBezTo>
                  <a:cubicBezTo>
                    <a:pt x="1" y="7"/>
                    <a:pt x="4" y="3"/>
                    <a:pt x="6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3" name="Freeform 451"/>
            <p:cNvSpPr>
              <a:spLocks noEditPoints="1"/>
            </p:cNvSpPr>
            <p:nvPr/>
          </p:nvSpPr>
          <p:spPr bwMode="auto">
            <a:xfrm>
              <a:off x="874" y="1395"/>
              <a:ext cx="25" cy="31"/>
            </a:xfrm>
            <a:custGeom>
              <a:avLst/>
              <a:gdLst>
                <a:gd name="T0" fmla="*/ 3 w 17"/>
                <a:gd name="T1" fmla="*/ 19 h 21"/>
                <a:gd name="T2" fmla="*/ 2 w 17"/>
                <a:gd name="T3" fmla="*/ 21 h 21"/>
                <a:gd name="T4" fmla="*/ 2 w 17"/>
                <a:gd name="T5" fmla="*/ 21 h 21"/>
                <a:gd name="T6" fmla="*/ 2 w 17"/>
                <a:gd name="T7" fmla="*/ 21 h 21"/>
                <a:gd name="T8" fmla="*/ 3 w 17"/>
                <a:gd name="T9" fmla="*/ 21 h 21"/>
                <a:gd name="T10" fmla="*/ 3 w 17"/>
                <a:gd name="T11" fmla="*/ 21 h 21"/>
                <a:gd name="T12" fmla="*/ 3 w 17"/>
                <a:gd name="T13" fmla="*/ 19 h 21"/>
                <a:gd name="T14" fmla="*/ 7 w 17"/>
                <a:gd name="T15" fmla="*/ 16 h 21"/>
                <a:gd name="T16" fmla="*/ 5 w 17"/>
                <a:gd name="T17" fmla="*/ 17 h 21"/>
                <a:gd name="T18" fmla="*/ 5 w 17"/>
                <a:gd name="T19" fmla="*/ 19 h 21"/>
                <a:gd name="T20" fmla="*/ 5 w 17"/>
                <a:gd name="T21" fmla="*/ 20 h 21"/>
                <a:gd name="T22" fmla="*/ 7 w 17"/>
                <a:gd name="T23" fmla="*/ 19 h 21"/>
                <a:gd name="T24" fmla="*/ 7 w 17"/>
                <a:gd name="T25" fmla="*/ 16 h 21"/>
                <a:gd name="T26" fmla="*/ 17 w 17"/>
                <a:gd name="T27" fmla="*/ 15 h 21"/>
                <a:gd name="T28" fmla="*/ 17 w 17"/>
                <a:gd name="T29" fmla="*/ 20 h 21"/>
                <a:gd name="T30" fmla="*/ 17 w 17"/>
                <a:gd name="T31" fmla="*/ 16 h 21"/>
                <a:gd name="T32" fmla="*/ 17 w 17"/>
                <a:gd name="T33" fmla="*/ 15 h 21"/>
                <a:gd name="T34" fmla="*/ 10 w 17"/>
                <a:gd name="T35" fmla="*/ 14 h 21"/>
                <a:gd name="T36" fmla="*/ 9 w 17"/>
                <a:gd name="T37" fmla="*/ 15 h 21"/>
                <a:gd name="T38" fmla="*/ 9 w 17"/>
                <a:gd name="T39" fmla="*/ 19 h 21"/>
                <a:gd name="T40" fmla="*/ 10 w 17"/>
                <a:gd name="T41" fmla="*/ 19 h 21"/>
                <a:gd name="T42" fmla="*/ 10 w 17"/>
                <a:gd name="T43" fmla="*/ 14 h 21"/>
                <a:gd name="T44" fmla="*/ 16 w 17"/>
                <a:gd name="T45" fmla="*/ 13 h 21"/>
                <a:gd name="T46" fmla="*/ 16 w 17"/>
                <a:gd name="T47" fmla="*/ 14 h 21"/>
                <a:gd name="T48" fmla="*/ 16 w 17"/>
                <a:gd name="T49" fmla="*/ 17 h 21"/>
                <a:gd name="T50" fmla="*/ 15 w 17"/>
                <a:gd name="T51" fmla="*/ 20 h 21"/>
                <a:gd name="T52" fmla="*/ 16 w 17"/>
                <a:gd name="T53" fmla="*/ 21 h 21"/>
                <a:gd name="T54" fmla="*/ 16 w 17"/>
                <a:gd name="T55" fmla="*/ 21 h 21"/>
                <a:gd name="T56" fmla="*/ 16 w 17"/>
                <a:gd name="T57" fmla="*/ 21 h 21"/>
                <a:gd name="T58" fmla="*/ 17 w 17"/>
                <a:gd name="T59" fmla="*/ 15 h 21"/>
                <a:gd name="T60" fmla="*/ 16 w 17"/>
                <a:gd name="T61" fmla="*/ 13 h 21"/>
                <a:gd name="T62" fmla="*/ 12 w 17"/>
                <a:gd name="T63" fmla="*/ 12 h 21"/>
                <a:gd name="T64" fmla="*/ 12 w 17"/>
                <a:gd name="T65" fmla="*/ 14 h 21"/>
                <a:gd name="T66" fmla="*/ 11 w 17"/>
                <a:gd name="T67" fmla="*/ 14 h 21"/>
                <a:gd name="T68" fmla="*/ 11 w 17"/>
                <a:gd name="T69" fmla="*/ 17 h 21"/>
                <a:gd name="T70" fmla="*/ 11 w 17"/>
                <a:gd name="T71" fmla="*/ 19 h 21"/>
                <a:gd name="T72" fmla="*/ 11 w 17"/>
                <a:gd name="T73" fmla="*/ 19 h 21"/>
                <a:gd name="T74" fmla="*/ 13 w 17"/>
                <a:gd name="T75" fmla="*/ 19 h 21"/>
                <a:gd name="T76" fmla="*/ 13 w 17"/>
                <a:gd name="T77" fmla="*/ 16 h 21"/>
                <a:gd name="T78" fmla="*/ 12 w 17"/>
                <a:gd name="T79" fmla="*/ 12 h 21"/>
                <a:gd name="T80" fmla="*/ 4 w 17"/>
                <a:gd name="T81" fmla="*/ 0 h 21"/>
                <a:gd name="T82" fmla="*/ 8 w 17"/>
                <a:gd name="T83" fmla="*/ 6 h 21"/>
                <a:gd name="T84" fmla="*/ 11 w 17"/>
                <a:gd name="T85" fmla="*/ 8 h 21"/>
                <a:gd name="T86" fmla="*/ 6 w 17"/>
                <a:gd name="T87" fmla="*/ 11 h 21"/>
                <a:gd name="T88" fmla="*/ 8 w 17"/>
                <a:gd name="T89" fmla="*/ 12 h 21"/>
                <a:gd name="T90" fmla="*/ 8 w 17"/>
                <a:gd name="T91" fmla="*/ 12 h 21"/>
                <a:gd name="T92" fmla="*/ 10 w 17"/>
                <a:gd name="T93" fmla="*/ 12 h 21"/>
                <a:gd name="T94" fmla="*/ 11 w 17"/>
                <a:gd name="T95" fmla="*/ 11 h 21"/>
                <a:gd name="T96" fmla="*/ 14 w 17"/>
                <a:gd name="T97" fmla="*/ 12 h 21"/>
                <a:gd name="T98" fmla="*/ 14 w 17"/>
                <a:gd name="T99" fmla="*/ 19 h 21"/>
                <a:gd name="T100" fmla="*/ 15 w 17"/>
                <a:gd name="T101" fmla="*/ 20 h 21"/>
                <a:gd name="T102" fmla="*/ 15 w 17"/>
                <a:gd name="T103" fmla="*/ 14 h 21"/>
                <a:gd name="T104" fmla="*/ 15 w 17"/>
                <a:gd name="T105" fmla="*/ 12 h 21"/>
                <a:gd name="T106" fmla="*/ 16 w 17"/>
                <a:gd name="T107" fmla="*/ 12 h 21"/>
                <a:gd name="T108" fmla="*/ 16 w 17"/>
                <a:gd name="T109" fmla="*/ 12 h 21"/>
                <a:gd name="T110" fmla="*/ 17 w 17"/>
                <a:gd name="T111" fmla="*/ 13 h 21"/>
                <a:gd name="T112" fmla="*/ 15 w 17"/>
                <a:gd name="T113" fmla="*/ 6 h 21"/>
                <a:gd name="T114" fmla="*/ 5 w 17"/>
                <a:gd name="T115" fmla="*/ 0 h 21"/>
                <a:gd name="T116" fmla="*/ 4 w 17"/>
                <a:gd name="T1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" h="21">
                  <a:moveTo>
                    <a:pt x="3" y="19"/>
                  </a:moveTo>
                  <a:cubicBezTo>
                    <a:pt x="1" y="20"/>
                    <a:pt x="1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19"/>
                    <a:pt x="3" y="19"/>
                  </a:cubicBezTo>
                  <a:moveTo>
                    <a:pt x="7" y="16"/>
                  </a:moveTo>
                  <a:cubicBezTo>
                    <a:pt x="6" y="17"/>
                    <a:pt x="6" y="17"/>
                    <a:pt x="5" y="17"/>
                  </a:cubicBezTo>
                  <a:cubicBezTo>
                    <a:pt x="5" y="18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7" y="19"/>
                  </a:cubicBezTo>
                  <a:cubicBezTo>
                    <a:pt x="7" y="18"/>
                    <a:pt x="7" y="17"/>
                    <a:pt x="7" y="16"/>
                  </a:cubicBezTo>
                  <a:moveTo>
                    <a:pt x="17" y="15"/>
                  </a:moveTo>
                  <a:cubicBezTo>
                    <a:pt x="17" y="16"/>
                    <a:pt x="17" y="19"/>
                    <a:pt x="17" y="20"/>
                  </a:cubicBezTo>
                  <a:cubicBezTo>
                    <a:pt x="17" y="19"/>
                    <a:pt x="17" y="17"/>
                    <a:pt x="17" y="16"/>
                  </a:cubicBezTo>
                  <a:cubicBezTo>
                    <a:pt x="17" y="16"/>
                    <a:pt x="17" y="16"/>
                    <a:pt x="17" y="15"/>
                  </a:cubicBezTo>
                  <a:moveTo>
                    <a:pt x="10" y="14"/>
                  </a:moveTo>
                  <a:cubicBezTo>
                    <a:pt x="10" y="15"/>
                    <a:pt x="9" y="15"/>
                    <a:pt x="9" y="15"/>
                  </a:cubicBezTo>
                  <a:cubicBezTo>
                    <a:pt x="9" y="16"/>
                    <a:pt x="9" y="18"/>
                    <a:pt x="9" y="19"/>
                  </a:cubicBezTo>
                  <a:cubicBezTo>
                    <a:pt x="9" y="19"/>
                    <a:pt x="9" y="19"/>
                    <a:pt x="10" y="19"/>
                  </a:cubicBezTo>
                  <a:cubicBezTo>
                    <a:pt x="10" y="18"/>
                    <a:pt x="10" y="16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4"/>
                    <a:pt x="16" y="14"/>
                  </a:cubicBezTo>
                  <a:cubicBezTo>
                    <a:pt x="15" y="14"/>
                    <a:pt x="16" y="17"/>
                    <a:pt x="16" y="17"/>
                  </a:cubicBezTo>
                  <a:cubicBezTo>
                    <a:pt x="15" y="18"/>
                    <a:pt x="15" y="19"/>
                    <a:pt x="15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18"/>
                    <a:pt x="17" y="15"/>
                    <a:pt x="17" y="15"/>
                  </a:cubicBezTo>
                  <a:cubicBezTo>
                    <a:pt x="17" y="14"/>
                    <a:pt x="16" y="13"/>
                    <a:pt x="16" y="13"/>
                  </a:cubicBezTo>
                  <a:moveTo>
                    <a:pt x="12" y="12"/>
                  </a:moveTo>
                  <a:cubicBezTo>
                    <a:pt x="12" y="13"/>
                    <a:pt x="12" y="14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7"/>
                    <a:pt x="11" y="17"/>
                  </a:cubicBezTo>
                  <a:cubicBezTo>
                    <a:pt x="11" y="18"/>
                    <a:pt x="11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3"/>
                    <a:pt x="12" y="13"/>
                    <a:pt x="12" y="12"/>
                  </a:cubicBezTo>
                  <a:moveTo>
                    <a:pt x="4" y="0"/>
                  </a:moveTo>
                  <a:cubicBezTo>
                    <a:pt x="0" y="0"/>
                    <a:pt x="8" y="6"/>
                    <a:pt x="8" y="6"/>
                  </a:cubicBezTo>
                  <a:cubicBezTo>
                    <a:pt x="7" y="8"/>
                    <a:pt x="11" y="8"/>
                    <a:pt x="11" y="8"/>
                  </a:cubicBezTo>
                  <a:cubicBezTo>
                    <a:pt x="8" y="9"/>
                    <a:pt x="7" y="10"/>
                    <a:pt x="6" y="11"/>
                  </a:cubicBezTo>
                  <a:cubicBezTo>
                    <a:pt x="7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2"/>
                    <a:pt x="10" y="1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4" y="19"/>
                  </a:cubicBezTo>
                  <a:cubicBezTo>
                    <a:pt x="14" y="19"/>
                    <a:pt x="15" y="19"/>
                    <a:pt x="15" y="20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6" y="11"/>
                    <a:pt x="16" y="9"/>
                    <a:pt x="15" y="6"/>
                  </a:cubicBezTo>
                  <a:cubicBezTo>
                    <a:pt x="11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4" name="Freeform 452"/>
            <p:cNvSpPr/>
            <p:nvPr/>
          </p:nvSpPr>
          <p:spPr bwMode="auto">
            <a:xfrm>
              <a:off x="877" y="1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5" name="Freeform 453"/>
            <p:cNvSpPr>
              <a:spLocks noEditPoints="1"/>
            </p:cNvSpPr>
            <p:nvPr/>
          </p:nvSpPr>
          <p:spPr bwMode="auto">
            <a:xfrm>
              <a:off x="878" y="1411"/>
              <a:ext cx="9" cy="15"/>
            </a:xfrm>
            <a:custGeom>
              <a:avLst/>
              <a:gdLst>
                <a:gd name="T0" fmla="*/ 2 w 6"/>
                <a:gd name="T1" fmla="*/ 6 h 10"/>
                <a:gd name="T2" fmla="*/ 0 w 6"/>
                <a:gd name="T3" fmla="*/ 8 h 10"/>
                <a:gd name="T4" fmla="*/ 0 w 6"/>
                <a:gd name="T5" fmla="*/ 10 h 10"/>
                <a:gd name="T6" fmla="*/ 0 w 6"/>
                <a:gd name="T7" fmla="*/ 10 h 10"/>
                <a:gd name="T8" fmla="*/ 2 w 6"/>
                <a:gd name="T9" fmla="*/ 9 h 10"/>
                <a:gd name="T10" fmla="*/ 2 w 6"/>
                <a:gd name="T11" fmla="*/ 8 h 10"/>
                <a:gd name="T12" fmla="*/ 2 w 6"/>
                <a:gd name="T13" fmla="*/ 6 h 10"/>
                <a:gd name="T14" fmla="*/ 6 w 6"/>
                <a:gd name="T15" fmla="*/ 4 h 10"/>
                <a:gd name="T16" fmla="*/ 4 w 6"/>
                <a:gd name="T17" fmla="*/ 5 h 10"/>
                <a:gd name="T18" fmla="*/ 4 w 6"/>
                <a:gd name="T19" fmla="*/ 8 h 10"/>
                <a:gd name="T20" fmla="*/ 6 w 6"/>
                <a:gd name="T21" fmla="*/ 8 h 10"/>
                <a:gd name="T22" fmla="*/ 6 w 6"/>
                <a:gd name="T23" fmla="*/ 4 h 10"/>
                <a:gd name="T24" fmla="*/ 3 w 6"/>
                <a:gd name="T25" fmla="*/ 0 h 10"/>
                <a:gd name="T26" fmla="*/ 4 w 6"/>
                <a:gd name="T27" fmla="*/ 1 h 10"/>
                <a:gd name="T28" fmla="*/ 5 w 6"/>
                <a:gd name="T29" fmla="*/ 1 h 10"/>
                <a:gd name="T30" fmla="*/ 5 w 6"/>
                <a:gd name="T31" fmla="*/ 1 h 10"/>
                <a:gd name="T32" fmla="*/ 5 w 6"/>
                <a:gd name="T33" fmla="*/ 1 h 10"/>
                <a:gd name="T34" fmla="*/ 3 w 6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10">
                  <a:moveTo>
                    <a:pt x="2" y="6"/>
                  </a:moveTo>
                  <a:cubicBezTo>
                    <a:pt x="1" y="7"/>
                    <a:pt x="1" y="7"/>
                    <a:pt x="0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8"/>
                    <a:pt x="2" y="7"/>
                    <a:pt x="2" y="6"/>
                  </a:cubicBezTo>
                  <a:moveTo>
                    <a:pt x="6" y="4"/>
                  </a:moveTo>
                  <a:cubicBezTo>
                    <a:pt x="5" y="4"/>
                    <a:pt x="5" y="5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7"/>
                    <a:pt x="6" y="5"/>
                    <a:pt x="6" y="4"/>
                  </a:cubicBezTo>
                  <a:moveTo>
                    <a:pt x="3" y="0"/>
                  </a:moveTo>
                  <a:cubicBezTo>
                    <a:pt x="2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6" name="Freeform 454"/>
            <p:cNvSpPr>
              <a:spLocks noEditPoints="1"/>
            </p:cNvSpPr>
            <p:nvPr/>
          </p:nvSpPr>
          <p:spPr bwMode="auto">
            <a:xfrm>
              <a:off x="888" y="1411"/>
              <a:ext cx="6" cy="12"/>
            </a:xfrm>
            <a:custGeom>
              <a:avLst/>
              <a:gdLst>
                <a:gd name="T0" fmla="*/ 1 w 4"/>
                <a:gd name="T1" fmla="*/ 3 h 8"/>
                <a:gd name="T2" fmla="*/ 0 w 4"/>
                <a:gd name="T3" fmla="*/ 3 h 8"/>
                <a:gd name="T4" fmla="*/ 0 w 4"/>
                <a:gd name="T5" fmla="*/ 8 h 8"/>
                <a:gd name="T6" fmla="*/ 1 w 4"/>
                <a:gd name="T7" fmla="*/ 8 h 8"/>
                <a:gd name="T8" fmla="*/ 1 w 4"/>
                <a:gd name="T9" fmla="*/ 6 h 8"/>
                <a:gd name="T10" fmla="*/ 1 w 4"/>
                <a:gd name="T11" fmla="*/ 3 h 8"/>
                <a:gd name="T12" fmla="*/ 1 w 4"/>
                <a:gd name="T13" fmla="*/ 0 h 8"/>
                <a:gd name="T14" fmla="*/ 0 w 4"/>
                <a:gd name="T15" fmla="*/ 1 h 8"/>
                <a:gd name="T16" fmla="*/ 1 w 4"/>
                <a:gd name="T17" fmla="*/ 0 h 8"/>
                <a:gd name="T18" fmla="*/ 2 w 4"/>
                <a:gd name="T19" fmla="*/ 1 h 8"/>
                <a:gd name="T20" fmla="*/ 3 w 4"/>
                <a:gd name="T21" fmla="*/ 5 h 8"/>
                <a:gd name="T22" fmla="*/ 3 w 4"/>
                <a:gd name="T23" fmla="*/ 8 h 8"/>
                <a:gd name="T24" fmla="*/ 4 w 4"/>
                <a:gd name="T25" fmla="*/ 8 h 8"/>
                <a:gd name="T26" fmla="*/ 4 w 4"/>
                <a:gd name="T27" fmla="*/ 1 h 8"/>
                <a:gd name="T28" fmla="*/ 1 w 4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8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6"/>
                    <a:pt x="1" y="4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3" y="2"/>
                    <a:pt x="3" y="5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7" name="Freeform 455"/>
            <p:cNvSpPr/>
            <p:nvPr/>
          </p:nvSpPr>
          <p:spPr bwMode="auto">
            <a:xfrm>
              <a:off x="896" y="1413"/>
              <a:ext cx="3" cy="13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2 h 9"/>
                <a:gd name="T4" fmla="*/ 0 w 2"/>
                <a:gd name="T5" fmla="*/ 8 h 9"/>
                <a:gd name="T6" fmla="*/ 0 w 2"/>
                <a:gd name="T7" fmla="*/ 8 h 9"/>
                <a:gd name="T8" fmla="*/ 1 w 2"/>
                <a:gd name="T9" fmla="*/ 5 h 9"/>
                <a:gd name="T10" fmla="*/ 1 w 2"/>
                <a:gd name="T11" fmla="*/ 2 h 9"/>
                <a:gd name="T12" fmla="*/ 1 w 2"/>
                <a:gd name="T13" fmla="*/ 1 h 9"/>
                <a:gd name="T14" fmla="*/ 2 w 2"/>
                <a:gd name="T15" fmla="*/ 3 h 9"/>
                <a:gd name="T16" fmla="*/ 1 w 2"/>
                <a:gd name="T17" fmla="*/ 9 h 9"/>
                <a:gd name="T18" fmla="*/ 2 w 2"/>
                <a:gd name="T19" fmla="*/ 8 h 9"/>
                <a:gd name="T20" fmla="*/ 2 w 2"/>
                <a:gd name="T21" fmla="*/ 3 h 9"/>
                <a:gd name="T22" fmla="*/ 2 w 2"/>
                <a:gd name="T23" fmla="*/ 1 h 9"/>
                <a:gd name="T24" fmla="*/ 1 w 2"/>
                <a:gd name="T25" fmla="*/ 0 h 9"/>
                <a:gd name="T26" fmla="*/ 1 w 2"/>
                <a:gd name="T27" fmla="*/ 0 h 9"/>
                <a:gd name="T28" fmla="*/ 0 w 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0"/>
                    <a:pt x="0" y="0"/>
                    <a:pt x="0" y="2"/>
                  </a:cubicBezTo>
                  <a:cubicBezTo>
                    <a:pt x="0" y="2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1" y="5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3"/>
                    <a:pt x="2" y="6"/>
                    <a:pt x="1" y="9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7"/>
                    <a:pt x="2" y="4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8" name="Freeform 457"/>
            <p:cNvSpPr/>
            <p:nvPr/>
          </p:nvSpPr>
          <p:spPr bwMode="auto">
            <a:xfrm>
              <a:off x="1310" y="735"/>
              <a:ext cx="31" cy="20"/>
            </a:xfrm>
            <a:custGeom>
              <a:avLst/>
              <a:gdLst>
                <a:gd name="T0" fmla="*/ 18 w 21"/>
                <a:gd name="T1" fmla="*/ 14 h 14"/>
                <a:gd name="T2" fmla="*/ 19 w 21"/>
                <a:gd name="T3" fmla="*/ 9 h 14"/>
                <a:gd name="T4" fmla="*/ 21 w 21"/>
                <a:gd name="T5" fmla="*/ 3 h 14"/>
                <a:gd name="T6" fmla="*/ 16 w 21"/>
                <a:gd name="T7" fmla="*/ 1 h 14"/>
                <a:gd name="T8" fmla="*/ 11 w 21"/>
                <a:gd name="T9" fmla="*/ 0 h 14"/>
                <a:gd name="T10" fmla="*/ 9 w 21"/>
                <a:gd name="T11" fmla="*/ 2 h 14"/>
                <a:gd name="T12" fmla="*/ 8 w 21"/>
                <a:gd name="T13" fmla="*/ 1 h 14"/>
                <a:gd name="T14" fmla="*/ 6 w 21"/>
                <a:gd name="T15" fmla="*/ 2 h 14"/>
                <a:gd name="T16" fmla="*/ 1 w 21"/>
                <a:gd name="T17" fmla="*/ 9 h 14"/>
                <a:gd name="T18" fmla="*/ 1 w 21"/>
                <a:gd name="T19" fmla="*/ 13 h 14"/>
                <a:gd name="T20" fmla="*/ 5 w 21"/>
                <a:gd name="T21" fmla="*/ 14 h 14"/>
                <a:gd name="T22" fmla="*/ 18 w 21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4">
                  <a:moveTo>
                    <a:pt x="18" y="14"/>
                  </a:moveTo>
                  <a:cubicBezTo>
                    <a:pt x="18" y="14"/>
                    <a:pt x="21" y="14"/>
                    <a:pt x="19" y="9"/>
                  </a:cubicBezTo>
                  <a:cubicBezTo>
                    <a:pt x="19" y="9"/>
                    <a:pt x="21" y="6"/>
                    <a:pt x="21" y="3"/>
                  </a:cubicBezTo>
                  <a:cubicBezTo>
                    <a:pt x="21" y="3"/>
                    <a:pt x="18" y="1"/>
                    <a:pt x="16" y="1"/>
                  </a:cubicBezTo>
                  <a:cubicBezTo>
                    <a:pt x="16" y="1"/>
                    <a:pt x="10" y="1"/>
                    <a:pt x="11" y="0"/>
                  </a:cubicBezTo>
                  <a:cubicBezTo>
                    <a:pt x="11" y="0"/>
                    <a:pt x="10" y="1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6" y="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12"/>
                    <a:pt x="1" y="13"/>
                  </a:cubicBezTo>
                  <a:cubicBezTo>
                    <a:pt x="1" y="13"/>
                    <a:pt x="3" y="14"/>
                    <a:pt x="5" y="14"/>
                  </a:cubicBezTo>
                  <a:cubicBezTo>
                    <a:pt x="18" y="14"/>
                    <a:pt x="18" y="14"/>
                    <a:pt x="1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79" name="Freeform 458"/>
            <p:cNvSpPr/>
            <p:nvPr/>
          </p:nvSpPr>
          <p:spPr bwMode="auto">
            <a:xfrm>
              <a:off x="1323" y="736"/>
              <a:ext cx="2" cy="16"/>
            </a:xfrm>
            <a:custGeom>
              <a:avLst/>
              <a:gdLst>
                <a:gd name="T0" fmla="*/ 0 w 1"/>
                <a:gd name="T1" fmla="*/ 9 h 11"/>
                <a:gd name="T2" fmla="*/ 1 w 1"/>
                <a:gd name="T3" fmla="*/ 0 h 11"/>
                <a:gd name="T4" fmla="*/ 1 w 1"/>
                <a:gd name="T5" fmla="*/ 11 h 11"/>
                <a:gd name="T6" fmla="*/ 0 w 1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9"/>
                  </a:moveTo>
                  <a:cubicBezTo>
                    <a:pt x="0" y="9"/>
                    <a:pt x="0" y="1"/>
                    <a:pt x="1" y="0"/>
                  </a:cubicBezTo>
                  <a:cubicBezTo>
                    <a:pt x="1" y="0"/>
                    <a:pt x="1" y="9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0" name="Freeform 459"/>
            <p:cNvSpPr>
              <a:spLocks noEditPoints="1"/>
            </p:cNvSpPr>
            <p:nvPr/>
          </p:nvSpPr>
          <p:spPr bwMode="auto">
            <a:xfrm>
              <a:off x="1329" y="739"/>
              <a:ext cx="12" cy="16"/>
            </a:xfrm>
            <a:custGeom>
              <a:avLst/>
              <a:gdLst>
                <a:gd name="T0" fmla="*/ 5 w 8"/>
                <a:gd name="T1" fmla="*/ 6 h 11"/>
                <a:gd name="T2" fmla="*/ 4 w 8"/>
                <a:gd name="T3" fmla="*/ 9 h 11"/>
                <a:gd name="T4" fmla="*/ 6 w 8"/>
                <a:gd name="T5" fmla="*/ 11 h 11"/>
                <a:gd name="T6" fmla="*/ 5 w 8"/>
                <a:gd name="T7" fmla="*/ 6 h 11"/>
                <a:gd name="T8" fmla="*/ 7 w 8"/>
                <a:gd name="T9" fmla="*/ 0 h 11"/>
                <a:gd name="T10" fmla="*/ 6 w 8"/>
                <a:gd name="T11" fmla="*/ 4 h 11"/>
                <a:gd name="T12" fmla="*/ 0 w 8"/>
                <a:gd name="T13" fmla="*/ 7 h 11"/>
                <a:gd name="T14" fmla="*/ 1 w 8"/>
                <a:gd name="T15" fmla="*/ 7 h 11"/>
                <a:gd name="T16" fmla="*/ 2 w 8"/>
                <a:gd name="T17" fmla="*/ 7 h 11"/>
                <a:gd name="T18" fmla="*/ 5 w 8"/>
                <a:gd name="T19" fmla="*/ 6 h 11"/>
                <a:gd name="T20" fmla="*/ 5 w 8"/>
                <a:gd name="T21" fmla="*/ 6 h 11"/>
                <a:gd name="T22" fmla="*/ 7 w 8"/>
                <a:gd name="T23" fmla="*/ 0 h 11"/>
                <a:gd name="T24" fmla="*/ 6 w 8"/>
                <a:gd name="T25" fmla="*/ 0 h 11"/>
                <a:gd name="T26" fmla="*/ 7 w 8"/>
                <a:gd name="T27" fmla="*/ 0 h 11"/>
                <a:gd name="T28" fmla="*/ 6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5" y="6"/>
                  </a:moveTo>
                  <a:cubicBezTo>
                    <a:pt x="5" y="6"/>
                    <a:pt x="7" y="9"/>
                    <a:pt x="4" y="9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8" y="9"/>
                    <a:pt x="5" y="6"/>
                    <a:pt x="5" y="6"/>
                  </a:cubicBezTo>
                  <a:moveTo>
                    <a:pt x="7" y="0"/>
                  </a:moveTo>
                  <a:cubicBezTo>
                    <a:pt x="7" y="1"/>
                    <a:pt x="6" y="4"/>
                    <a:pt x="6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3"/>
                    <a:pt x="7" y="1"/>
                    <a:pt x="7" y="0"/>
                  </a:cubicBezTo>
                  <a:moveTo>
                    <a:pt x="6" y="0"/>
                  </a:move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1" name="Freeform 460"/>
            <p:cNvSpPr>
              <a:spLocks noEditPoints="1"/>
            </p:cNvSpPr>
            <p:nvPr/>
          </p:nvSpPr>
          <p:spPr bwMode="auto">
            <a:xfrm>
              <a:off x="1312" y="738"/>
              <a:ext cx="11" cy="13"/>
            </a:xfrm>
            <a:custGeom>
              <a:avLst/>
              <a:gdLst>
                <a:gd name="T0" fmla="*/ 8 w 8"/>
                <a:gd name="T1" fmla="*/ 3 h 9"/>
                <a:gd name="T2" fmla="*/ 8 w 8"/>
                <a:gd name="T3" fmla="*/ 2 h 9"/>
                <a:gd name="T4" fmla="*/ 8 w 8"/>
                <a:gd name="T5" fmla="*/ 3 h 9"/>
                <a:gd name="T6" fmla="*/ 8 w 8"/>
                <a:gd name="T7" fmla="*/ 8 h 9"/>
                <a:gd name="T8" fmla="*/ 6 w 8"/>
                <a:gd name="T9" fmla="*/ 9 h 9"/>
                <a:gd name="T10" fmla="*/ 5 w 8"/>
                <a:gd name="T11" fmla="*/ 7 h 9"/>
                <a:gd name="T12" fmla="*/ 8 w 8"/>
                <a:gd name="T13" fmla="*/ 3 h 9"/>
                <a:gd name="T14" fmla="*/ 8 w 8"/>
                <a:gd name="T15" fmla="*/ 0 h 9"/>
                <a:gd name="T16" fmla="*/ 4 w 8"/>
                <a:gd name="T17" fmla="*/ 6 h 9"/>
                <a:gd name="T18" fmla="*/ 6 w 8"/>
                <a:gd name="T19" fmla="*/ 9 h 9"/>
                <a:gd name="T20" fmla="*/ 8 w 8"/>
                <a:gd name="T21" fmla="*/ 8 h 9"/>
                <a:gd name="T22" fmla="*/ 8 w 8"/>
                <a:gd name="T23" fmla="*/ 0 h 9"/>
                <a:gd name="T24" fmla="*/ 8 w 8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5"/>
                    <a:pt x="8" y="8"/>
                    <a:pt x="8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4" y="9"/>
                    <a:pt x="5" y="7"/>
                    <a:pt x="5" y="7"/>
                  </a:cubicBezTo>
                  <a:cubicBezTo>
                    <a:pt x="7" y="6"/>
                    <a:pt x="8" y="4"/>
                    <a:pt x="8" y="3"/>
                  </a:cubicBezTo>
                  <a:moveTo>
                    <a:pt x="8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0" y="8"/>
                    <a:pt x="4" y="9"/>
                    <a:pt x="6" y="9"/>
                  </a:cubicBezTo>
                  <a:cubicBezTo>
                    <a:pt x="7" y="9"/>
                    <a:pt x="8" y="9"/>
                    <a:pt x="8" y="8"/>
                  </a:cubicBezTo>
                  <a:cubicBezTo>
                    <a:pt x="7" y="5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2" name="Freeform 461"/>
            <p:cNvSpPr>
              <a:spLocks noEditPoints="1"/>
            </p:cNvSpPr>
            <p:nvPr/>
          </p:nvSpPr>
          <p:spPr bwMode="auto">
            <a:xfrm>
              <a:off x="1326" y="738"/>
              <a:ext cx="13" cy="11"/>
            </a:xfrm>
            <a:custGeom>
              <a:avLst/>
              <a:gdLst>
                <a:gd name="T0" fmla="*/ 4 w 9"/>
                <a:gd name="T1" fmla="*/ 3 h 8"/>
                <a:gd name="T2" fmla="*/ 4 w 9"/>
                <a:gd name="T3" fmla="*/ 1 h 8"/>
                <a:gd name="T4" fmla="*/ 5 w 9"/>
                <a:gd name="T5" fmla="*/ 1 h 8"/>
                <a:gd name="T6" fmla="*/ 2 w 9"/>
                <a:gd name="T7" fmla="*/ 8 h 8"/>
                <a:gd name="T8" fmla="*/ 4 w 9"/>
                <a:gd name="T9" fmla="*/ 3 h 8"/>
                <a:gd name="T10" fmla="*/ 4 w 9"/>
                <a:gd name="T11" fmla="*/ 3 h 8"/>
                <a:gd name="T12" fmla="*/ 5 w 9"/>
                <a:gd name="T13" fmla="*/ 0 h 8"/>
                <a:gd name="T14" fmla="*/ 3 w 9"/>
                <a:gd name="T15" fmla="*/ 0 h 8"/>
                <a:gd name="T16" fmla="*/ 0 w 9"/>
                <a:gd name="T17" fmla="*/ 8 h 8"/>
                <a:gd name="T18" fmla="*/ 1 w 9"/>
                <a:gd name="T19" fmla="*/ 8 h 8"/>
                <a:gd name="T20" fmla="*/ 2 w 9"/>
                <a:gd name="T21" fmla="*/ 8 h 8"/>
                <a:gd name="T22" fmla="*/ 6 w 9"/>
                <a:gd name="T23" fmla="*/ 3 h 8"/>
                <a:gd name="T24" fmla="*/ 5 w 9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8">
                  <a:moveTo>
                    <a:pt x="4" y="3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9" y="2"/>
                    <a:pt x="2" y="8"/>
                    <a:pt x="2" y="8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5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6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3" name="Freeform 462"/>
            <p:cNvSpPr/>
            <p:nvPr/>
          </p:nvSpPr>
          <p:spPr bwMode="auto">
            <a:xfrm>
              <a:off x="1332" y="748"/>
              <a:ext cx="7" cy="4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1 h 3"/>
                <a:gd name="T4" fmla="*/ 2 w 5"/>
                <a:gd name="T5" fmla="*/ 3 h 3"/>
                <a:gd name="T6" fmla="*/ 3 w 5"/>
                <a:gd name="T7" fmla="*/ 0 h 3"/>
                <a:gd name="T8" fmla="*/ 3 w 5"/>
                <a:gd name="T9" fmla="*/ 0 h 3"/>
                <a:gd name="T10" fmla="*/ 3 w 5"/>
                <a:gd name="T11" fmla="*/ 0 h 3"/>
                <a:gd name="T12" fmla="*/ 3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3"/>
                  </a:cubicBezTo>
                  <a:cubicBezTo>
                    <a:pt x="5" y="3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4" name="Freeform 463"/>
            <p:cNvSpPr/>
            <p:nvPr/>
          </p:nvSpPr>
          <p:spPr bwMode="auto">
            <a:xfrm>
              <a:off x="1284" y="748"/>
              <a:ext cx="83" cy="100"/>
            </a:xfrm>
            <a:custGeom>
              <a:avLst/>
              <a:gdLst>
                <a:gd name="T0" fmla="*/ 24 w 57"/>
                <a:gd name="T1" fmla="*/ 5 h 69"/>
                <a:gd name="T2" fmla="*/ 13 w 57"/>
                <a:gd name="T3" fmla="*/ 19 h 69"/>
                <a:gd name="T4" fmla="*/ 12 w 57"/>
                <a:gd name="T5" fmla="*/ 25 h 69"/>
                <a:gd name="T6" fmla="*/ 13 w 57"/>
                <a:gd name="T7" fmla="*/ 29 h 69"/>
                <a:gd name="T8" fmla="*/ 11 w 57"/>
                <a:gd name="T9" fmla="*/ 34 h 69"/>
                <a:gd name="T10" fmla="*/ 12 w 57"/>
                <a:gd name="T11" fmla="*/ 37 h 69"/>
                <a:gd name="T12" fmla="*/ 11 w 57"/>
                <a:gd name="T13" fmla="*/ 40 h 69"/>
                <a:gd name="T14" fmla="*/ 11 w 57"/>
                <a:gd name="T15" fmla="*/ 42 h 69"/>
                <a:gd name="T16" fmla="*/ 11 w 57"/>
                <a:gd name="T17" fmla="*/ 43 h 69"/>
                <a:gd name="T18" fmla="*/ 10 w 57"/>
                <a:gd name="T19" fmla="*/ 48 h 69"/>
                <a:gd name="T20" fmla="*/ 9 w 57"/>
                <a:gd name="T21" fmla="*/ 59 h 69"/>
                <a:gd name="T22" fmla="*/ 8 w 57"/>
                <a:gd name="T23" fmla="*/ 63 h 69"/>
                <a:gd name="T24" fmla="*/ 3 w 57"/>
                <a:gd name="T25" fmla="*/ 66 h 69"/>
                <a:gd name="T26" fmla="*/ 17 w 57"/>
                <a:gd name="T27" fmla="*/ 68 h 69"/>
                <a:gd name="T28" fmla="*/ 39 w 57"/>
                <a:gd name="T29" fmla="*/ 68 h 69"/>
                <a:gd name="T30" fmla="*/ 48 w 57"/>
                <a:gd name="T31" fmla="*/ 67 h 69"/>
                <a:gd name="T32" fmla="*/ 55 w 57"/>
                <a:gd name="T33" fmla="*/ 65 h 69"/>
                <a:gd name="T34" fmla="*/ 55 w 57"/>
                <a:gd name="T35" fmla="*/ 62 h 69"/>
                <a:gd name="T36" fmla="*/ 51 w 57"/>
                <a:gd name="T37" fmla="*/ 60 h 69"/>
                <a:gd name="T38" fmla="*/ 48 w 57"/>
                <a:gd name="T39" fmla="*/ 60 h 69"/>
                <a:gd name="T40" fmla="*/ 48 w 57"/>
                <a:gd name="T41" fmla="*/ 56 h 69"/>
                <a:gd name="T42" fmla="*/ 46 w 57"/>
                <a:gd name="T43" fmla="*/ 54 h 69"/>
                <a:gd name="T44" fmla="*/ 47 w 57"/>
                <a:gd name="T45" fmla="*/ 43 h 69"/>
                <a:gd name="T46" fmla="*/ 47 w 57"/>
                <a:gd name="T47" fmla="*/ 36 h 69"/>
                <a:gd name="T48" fmla="*/ 47 w 57"/>
                <a:gd name="T49" fmla="*/ 33 h 69"/>
                <a:gd name="T50" fmla="*/ 47 w 57"/>
                <a:gd name="T51" fmla="*/ 27 h 69"/>
                <a:gd name="T52" fmla="*/ 48 w 57"/>
                <a:gd name="T53" fmla="*/ 21 h 69"/>
                <a:gd name="T54" fmla="*/ 43 w 57"/>
                <a:gd name="T55" fmla="*/ 12 h 69"/>
                <a:gd name="T56" fmla="*/ 32 w 57"/>
                <a:gd name="T57" fmla="*/ 1 h 69"/>
                <a:gd name="T58" fmla="*/ 24 w 57"/>
                <a:gd name="T59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69">
                  <a:moveTo>
                    <a:pt x="24" y="5"/>
                  </a:moveTo>
                  <a:cubicBezTo>
                    <a:pt x="24" y="5"/>
                    <a:pt x="13" y="6"/>
                    <a:pt x="13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7"/>
                    <a:pt x="13" y="29"/>
                  </a:cubicBezTo>
                  <a:cubicBezTo>
                    <a:pt x="13" y="29"/>
                    <a:pt x="13" y="30"/>
                    <a:pt x="11" y="34"/>
                  </a:cubicBezTo>
                  <a:cubicBezTo>
                    <a:pt x="11" y="34"/>
                    <a:pt x="11" y="35"/>
                    <a:pt x="12" y="37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3" y="42"/>
                    <a:pt x="11" y="43"/>
                  </a:cubicBezTo>
                  <a:cubicBezTo>
                    <a:pt x="11" y="43"/>
                    <a:pt x="10" y="43"/>
                    <a:pt x="10" y="48"/>
                  </a:cubicBezTo>
                  <a:cubicBezTo>
                    <a:pt x="10" y="48"/>
                    <a:pt x="10" y="58"/>
                    <a:pt x="9" y="59"/>
                  </a:cubicBezTo>
                  <a:cubicBezTo>
                    <a:pt x="9" y="59"/>
                    <a:pt x="8" y="60"/>
                    <a:pt x="8" y="63"/>
                  </a:cubicBezTo>
                  <a:cubicBezTo>
                    <a:pt x="8" y="63"/>
                    <a:pt x="0" y="63"/>
                    <a:pt x="3" y="66"/>
                  </a:cubicBezTo>
                  <a:cubicBezTo>
                    <a:pt x="3" y="66"/>
                    <a:pt x="13" y="69"/>
                    <a:pt x="17" y="68"/>
                  </a:cubicBezTo>
                  <a:cubicBezTo>
                    <a:pt x="17" y="68"/>
                    <a:pt x="37" y="67"/>
                    <a:pt x="39" y="68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53" y="64"/>
                    <a:pt x="55" y="65"/>
                  </a:cubicBezTo>
                  <a:cubicBezTo>
                    <a:pt x="55" y="65"/>
                    <a:pt x="57" y="62"/>
                    <a:pt x="55" y="62"/>
                  </a:cubicBezTo>
                  <a:cubicBezTo>
                    <a:pt x="55" y="62"/>
                    <a:pt x="52" y="60"/>
                    <a:pt x="51" y="60"/>
                  </a:cubicBezTo>
                  <a:cubicBezTo>
                    <a:pt x="51" y="60"/>
                    <a:pt x="49" y="59"/>
                    <a:pt x="48" y="60"/>
                  </a:cubicBezTo>
                  <a:cubicBezTo>
                    <a:pt x="48" y="60"/>
                    <a:pt x="47" y="58"/>
                    <a:pt x="48" y="56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47"/>
                    <a:pt x="47" y="43"/>
                  </a:cubicBezTo>
                  <a:cubicBezTo>
                    <a:pt x="47" y="43"/>
                    <a:pt x="48" y="37"/>
                    <a:pt x="47" y="36"/>
                  </a:cubicBezTo>
                  <a:cubicBezTo>
                    <a:pt x="47" y="36"/>
                    <a:pt x="46" y="33"/>
                    <a:pt x="47" y="33"/>
                  </a:cubicBezTo>
                  <a:cubicBezTo>
                    <a:pt x="47" y="33"/>
                    <a:pt x="48" y="32"/>
                    <a:pt x="47" y="27"/>
                  </a:cubicBezTo>
                  <a:cubicBezTo>
                    <a:pt x="47" y="27"/>
                    <a:pt x="47" y="21"/>
                    <a:pt x="48" y="21"/>
                  </a:cubicBezTo>
                  <a:cubicBezTo>
                    <a:pt x="48" y="21"/>
                    <a:pt x="48" y="17"/>
                    <a:pt x="43" y="12"/>
                  </a:cubicBezTo>
                  <a:cubicBezTo>
                    <a:pt x="43" y="12"/>
                    <a:pt x="35" y="2"/>
                    <a:pt x="32" y="1"/>
                  </a:cubicBezTo>
                  <a:cubicBezTo>
                    <a:pt x="32" y="1"/>
                    <a:pt x="25" y="0"/>
                    <a:pt x="2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5" name="Freeform 464"/>
            <p:cNvSpPr/>
            <p:nvPr/>
          </p:nvSpPr>
          <p:spPr bwMode="auto">
            <a:xfrm>
              <a:off x="1303" y="755"/>
              <a:ext cx="16" cy="12"/>
            </a:xfrm>
            <a:custGeom>
              <a:avLst/>
              <a:gdLst>
                <a:gd name="T0" fmla="*/ 11 w 11"/>
                <a:gd name="T1" fmla="*/ 0 h 8"/>
                <a:gd name="T2" fmla="*/ 10 w 11"/>
                <a:gd name="T3" fmla="*/ 0 h 8"/>
                <a:gd name="T4" fmla="*/ 4 w 11"/>
                <a:gd name="T5" fmla="*/ 4 h 8"/>
                <a:gd name="T6" fmla="*/ 2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4" y="4"/>
                    <a:pt x="4" y="4"/>
                  </a:cubicBezTo>
                  <a:cubicBezTo>
                    <a:pt x="0" y="8"/>
                    <a:pt x="2" y="8"/>
                    <a:pt x="2" y="8"/>
                  </a:cubicBezTo>
                  <a:cubicBezTo>
                    <a:pt x="5" y="7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6" name="Freeform 465"/>
            <p:cNvSpPr/>
            <p:nvPr/>
          </p:nvSpPr>
          <p:spPr bwMode="auto">
            <a:xfrm>
              <a:off x="1313" y="777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7" name="Freeform 466"/>
            <p:cNvSpPr/>
            <p:nvPr/>
          </p:nvSpPr>
          <p:spPr bwMode="auto">
            <a:xfrm>
              <a:off x="1331" y="824"/>
              <a:ext cx="3" cy="4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1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8" name="Freeform 467"/>
            <p:cNvSpPr/>
            <p:nvPr/>
          </p:nvSpPr>
          <p:spPr bwMode="auto">
            <a:xfrm>
              <a:off x="1313" y="757"/>
              <a:ext cx="12" cy="13"/>
            </a:xfrm>
            <a:custGeom>
              <a:avLst/>
              <a:gdLst>
                <a:gd name="T0" fmla="*/ 5 w 8"/>
                <a:gd name="T1" fmla="*/ 0 h 9"/>
                <a:gd name="T2" fmla="*/ 1 w 8"/>
                <a:gd name="T3" fmla="*/ 5 h 9"/>
                <a:gd name="T4" fmla="*/ 3 w 8"/>
                <a:gd name="T5" fmla="*/ 5 h 9"/>
                <a:gd name="T6" fmla="*/ 5 w 8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0"/>
                  </a:moveTo>
                  <a:cubicBezTo>
                    <a:pt x="5" y="0"/>
                    <a:pt x="8" y="9"/>
                    <a:pt x="1" y="5"/>
                  </a:cubicBezTo>
                  <a:cubicBezTo>
                    <a:pt x="1" y="5"/>
                    <a:pt x="0" y="3"/>
                    <a:pt x="3" y="5"/>
                  </a:cubicBezTo>
                  <a:cubicBezTo>
                    <a:pt x="3" y="5"/>
                    <a:pt x="6" y="6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89" name="Freeform 469"/>
            <p:cNvSpPr/>
            <p:nvPr/>
          </p:nvSpPr>
          <p:spPr bwMode="auto">
            <a:xfrm>
              <a:off x="1322" y="749"/>
              <a:ext cx="23" cy="11"/>
            </a:xfrm>
            <a:custGeom>
              <a:avLst/>
              <a:gdLst>
                <a:gd name="T0" fmla="*/ 4 w 16"/>
                <a:gd name="T1" fmla="*/ 0 h 7"/>
                <a:gd name="T2" fmla="*/ 6 w 16"/>
                <a:gd name="T3" fmla="*/ 5 h 7"/>
                <a:gd name="T4" fmla="*/ 0 w 16"/>
                <a:gd name="T5" fmla="*/ 4 h 7"/>
                <a:gd name="T6" fmla="*/ 4 w 1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7">
                  <a:moveTo>
                    <a:pt x="4" y="0"/>
                  </a:moveTo>
                  <a:cubicBezTo>
                    <a:pt x="4" y="0"/>
                    <a:pt x="15" y="5"/>
                    <a:pt x="6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6" y="7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0" name="Freeform 472"/>
            <p:cNvSpPr/>
            <p:nvPr/>
          </p:nvSpPr>
          <p:spPr bwMode="auto">
            <a:xfrm>
              <a:off x="1309" y="744"/>
              <a:ext cx="10" cy="8"/>
            </a:xfrm>
            <a:custGeom>
              <a:avLst/>
              <a:gdLst>
                <a:gd name="T0" fmla="*/ 7 w 7"/>
                <a:gd name="T1" fmla="*/ 0 h 6"/>
                <a:gd name="T2" fmla="*/ 3 w 7"/>
                <a:gd name="T3" fmla="*/ 5 h 6"/>
                <a:gd name="T4" fmla="*/ 6 w 7"/>
                <a:gd name="T5" fmla="*/ 6 h 6"/>
                <a:gd name="T6" fmla="*/ 7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cubicBezTo>
                    <a:pt x="7" y="0"/>
                    <a:pt x="2" y="3"/>
                    <a:pt x="3" y="5"/>
                  </a:cubicBezTo>
                  <a:cubicBezTo>
                    <a:pt x="3" y="5"/>
                    <a:pt x="3" y="6"/>
                    <a:pt x="6" y="6"/>
                  </a:cubicBezTo>
                  <a:cubicBezTo>
                    <a:pt x="6" y="6"/>
                    <a:pt x="0" y="6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1" name="Freeform 473"/>
            <p:cNvSpPr/>
            <p:nvPr/>
          </p:nvSpPr>
          <p:spPr bwMode="auto">
            <a:xfrm>
              <a:off x="1286" y="764"/>
              <a:ext cx="46" cy="81"/>
            </a:xfrm>
            <a:custGeom>
              <a:avLst/>
              <a:gdLst>
                <a:gd name="T0" fmla="*/ 18 w 32"/>
                <a:gd name="T1" fmla="*/ 0 h 56"/>
                <a:gd name="T2" fmla="*/ 14 w 32"/>
                <a:gd name="T3" fmla="*/ 7 h 56"/>
                <a:gd name="T4" fmla="*/ 23 w 32"/>
                <a:gd name="T5" fmla="*/ 13 h 56"/>
                <a:gd name="T6" fmla="*/ 14 w 32"/>
                <a:gd name="T7" fmla="*/ 14 h 56"/>
                <a:gd name="T8" fmla="*/ 14 w 32"/>
                <a:gd name="T9" fmla="*/ 19 h 56"/>
                <a:gd name="T10" fmla="*/ 12 w 32"/>
                <a:gd name="T11" fmla="*/ 31 h 56"/>
                <a:gd name="T12" fmla="*/ 15 w 32"/>
                <a:gd name="T13" fmla="*/ 34 h 56"/>
                <a:gd name="T14" fmla="*/ 10 w 32"/>
                <a:gd name="T15" fmla="*/ 50 h 56"/>
                <a:gd name="T16" fmla="*/ 8 w 32"/>
                <a:gd name="T17" fmla="*/ 52 h 56"/>
                <a:gd name="T18" fmla="*/ 3 w 32"/>
                <a:gd name="T19" fmla="*/ 54 h 56"/>
                <a:gd name="T20" fmla="*/ 8 w 32"/>
                <a:gd name="T21" fmla="*/ 52 h 56"/>
                <a:gd name="T22" fmla="*/ 8 w 32"/>
                <a:gd name="T23" fmla="*/ 49 h 56"/>
                <a:gd name="T24" fmla="*/ 10 w 32"/>
                <a:gd name="T25" fmla="*/ 33 h 56"/>
                <a:gd name="T26" fmla="*/ 11 w 32"/>
                <a:gd name="T27" fmla="*/ 30 h 56"/>
                <a:gd name="T28" fmla="*/ 10 w 32"/>
                <a:gd name="T29" fmla="*/ 23 h 56"/>
                <a:gd name="T30" fmla="*/ 12 w 32"/>
                <a:gd name="T31" fmla="*/ 18 h 56"/>
                <a:gd name="T32" fmla="*/ 18 w 32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56">
                  <a:moveTo>
                    <a:pt x="18" y="0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9"/>
                    <a:pt x="23" y="13"/>
                  </a:cubicBezTo>
                  <a:cubicBezTo>
                    <a:pt x="23" y="13"/>
                    <a:pt x="26" y="15"/>
                    <a:pt x="14" y="14"/>
                  </a:cubicBezTo>
                  <a:cubicBezTo>
                    <a:pt x="14" y="14"/>
                    <a:pt x="12" y="15"/>
                    <a:pt x="14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32" y="36"/>
                    <a:pt x="15" y="34"/>
                  </a:cubicBezTo>
                  <a:cubicBezTo>
                    <a:pt x="15" y="34"/>
                    <a:pt x="14" y="31"/>
                    <a:pt x="10" y="50"/>
                  </a:cubicBezTo>
                  <a:cubicBezTo>
                    <a:pt x="10" y="50"/>
                    <a:pt x="21" y="56"/>
                    <a:pt x="8" y="52"/>
                  </a:cubicBezTo>
                  <a:cubicBezTo>
                    <a:pt x="8" y="52"/>
                    <a:pt x="3" y="54"/>
                    <a:pt x="3" y="54"/>
                  </a:cubicBezTo>
                  <a:cubicBezTo>
                    <a:pt x="3" y="54"/>
                    <a:pt x="0" y="53"/>
                    <a:pt x="8" y="52"/>
                  </a:cubicBezTo>
                  <a:cubicBezTo>
                    <a:pt x="8" y="52"/>
                    <a:pt x="7" y="51"/>
                    <a:pt x="8" y="49"/>
                  </a:cubicBezTo>
                  <a:cubicBezTo>
                    <a:pt x="8" y="49"/>
                    <a:pt x="11" y="34"/>
                    <a:pt x="10" y="33"/>
                  </a:cubicBezTo>
                  <a:cubicBezTo>
                    <a:pt x="10" y="33"/>
                    <a:pt x="15" y="33"/>
                    <a:pt x="11" y="30"/>
                  </a:cubicBezTo>
                  <a:cubicBezTo>
                    <a:pt x="11" y="30"/>
                    <a:pt x="12" y="24"/>
                    <a:pt x="10" y="23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9" y="11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2" name="Freeform 474"/>
            <p:cNvSpPr/>
            <p:nvPr/>
          </p:nvSpPr>
          <p:spPr bwMode="auto">
            <a:xfrm>
              <a:off x="1303" y="774"/>
              <a:ext cx="6" cy="19"/>
            </a:xfrm>
            <a:custGeom>
              <a:avLst/>
              <a:gdLst>
                <a:gd name="T0" fmla="*/ 2 w 4"/>
                <a:gd name="T1" fmla="*/ 4 h 13"/>
                <a:gd name="T2" fmla="*/ 3 w 4"/>
                <a:gd name="T3" fmla="*/ 4 h 13"/>
                <a:gd name="T4" fmla="*/ 2 w 4"/>
                <a:gd name="T5" fmla="*/ 2 h 13"/>
                <a:gd name="T6" fmla="*/ 1 w 4"/>
                <a:gd name="T7" fmla="*/ 2 h 13"/>
                <a:gd name="T8" fmla="*/ 0 w 4"/>
                <a:gd name="T9" fmla="*/ 4 h 13"/>
                <a:gd name="T10" fmla="*/ 1 w 4"/>
                <a:gd name="T11" fmla="*/ 7 h 13"/>
                <a:gd name="T12" fmla="*/ 1 w 4"/>
                <a:gd name="T13" fmla="*/ 11 h 13"/>
                <a:gd name="T14" fmla="*/ 1 w 4"/>
                <a:gd name="T15" fmla="*/ 9 h 13"/>
                <a:gd name="T16" fmla="*/ 0 w 4"/>
                <a:gd name="T17" fmla="*/ 10 h 13"/>
                <a:gd name="T18" fmla="*/ 1 w 4"/>
                <a:gd name="T19" fmla="*/ 13 h 13"/>
                <a:gd name="T20" fmla="*/ 1 w 4"/>
                <a:gd name="T21" fmla="*/ 12 h 13"/>
                <a:gd name="T22" fmla="*/ 3 w 4"/>
                <a:gd name="T23" fmla="*/ 8 h 13"/>
                <a:gd name="T24" fmla="*/ 1 w 4"/>
                <a:gd name="T25" fmla="*/ 4 h 13"/>
                <a:gd name="T26" fmla="*/ 2 w 4"/>
                <a:gd name="T2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2"/>
                    <a:pt x="2" y="2"/>
                  </a:cubicBezTo>
                  <a:cubicBezTo>
                    <a:pt x="2" y="2"/>
                    <a:pt x="2" y="0"/>
                    <a:pt x="1" y="2"/>
                  </a:cubicBezTo>
                  <a:cubicBezTo>
                    <a:pt x="1" y="2"/>
                    <a:pt x="0" y="2"/>
                    <a:pt x="0" y="4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4" y="10"/>
                    <a:pt x="1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2"/>
                  </a:cubicBezTo>
                  <a:cubicBezTo>
                    <a:pt x="1" y="12"/>
                    <a:pt x="4" y="11"/>
                    <a:pt x="3" y="8"/>
                  </a:cubicBezTo>
                  <a:cubicBezTo>
                    <a:pt x="3" y="8"/>
                    <a:pt x="1" y="5"/>
                    <a:pt x="1" y="4"/>
                  </a:cubicBezTo>
                  <a:cubicBezTo>
                    <a:pt x="1" y="4"/>
                    <a:pt x="1" y="1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3" name="Freeform 475"/>
            <p:cNvSpPr/>
            <p:nvPr/>
          </p:nvSpPr>
          <p:spPr bwMode="auto">
            <a:xfrm>
              <a:off x="1309" y="777"/>
              <a:ext cx="4" cy="15"/>
            </a:xfrm>
            <a:custGeom>
              <a:avLst/>
              <a:gdLst>
                <a:gd name="T0" fmla="*/ 0 w 3"/>
                <a:gd name="T1" fmla="*/ 1 h 10"/>
                <a:gd name="T2" fmla="*/ 0 w 3"/>
                <a:gd name="T3" fmla="*/ 2 h 10"/>
                <a:gd name="T4" fmla="*/ 1 w 3"/>
                <a:gd name="T5" fmla="*/ 1 h 10"/>
                <a:gd name="T6" fmla="*/ 1 w 3"/>
                <a:gd name="T7" fmla="*/ 7 h 10"/>
                <a:gd name="T8" fmla="*/ 1 w 3"/>
                <a:gd name="T9" fmla="*/ 9 h 10"/>
                <a:gd name="T10" fmla="*/ 1 w 3"/>
                <a:gd name="T11" fmla="*/ 10 h 10"/>
                <a:gd name="T12" fmla="*/ 2 w 3"/>
                <a:gd name="T13" fmla="*/ 10 h 10"/>
                <a:gd name="T14" fmla="*/ 3 w 3"/>
                <a:gd name="T15" fmla="*/ 0 h 10"/>
                <a:gd name="T16" fmla="*/ 2 w 3"/>
                <a:gd name="T17" fmla="*/ 0 h 10"/>
                <a:gd name="T18" fmla="*/ 0 w 3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0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6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3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4" name="Freeform 476"/>
            <p:cNvSpPr/>
            <p:nvPr/>
          </p:nvSpPr>
          <p:spPr bwMode="auto">
            <a:xfrm>
              <a:off x="1331" y="78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1 w 3"/>
                <a:gd name="T5" fmla="*/ 3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5" name="Freeform 477"/>
            <p:cNvSpPr/>
            <p:nvPr/>
          </p:nvSpPr>
          <p:spPr bwMode="auto">
            <a:xfrm>
              <a:off x="1331" y="78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1 w 3"/>
                <a:gd name="T5" fmla="*/ 3 h 3"/>
                <a:gd name="T6" fmla="*/ 3 w 3"/>
                <a:gd name="T7" fmla="*/ 0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6" name="Freeform 478"/>
            <p:cNvSpPr>
              <a:spLocks noEditPoints="1"/>
            </p:cNvSpPr>
            <p:nvPr/>
          </p:nvSpPr>
          <p:spPr bwMode="auto">
            <a:xfrm>
              <a:off x="1313" y="777"/>
              <a:ext cx="10" cy="15"/>
            </a:xfrm>
            <a:custGeom>
              <a:avLst/>
              <a:gdLst>
                <a:gd name="T0" fmla="*/ 3 w 7"/>
                <a:gd name="T1" fmla="*/ 0 h 10"/>
                <a:gd name="T2" fmla="*/ 1 w 7"/>
                <a:gd name="T3" fmla="*/ 2 h 10"/>
                <a:gd name="T4" fmla="*/ 0 w 7"/>
                <a:gd name="T5" fmla="*/ 7 h 10"/>
                <a:gd name="T6" fmla="*/ 2 w 7"/>
                <a:gd name="T7" fmla="*/ 10 h 10"/>
                <a:gd name="T8" fmla="*/ 3 w 7"/>
                <a:gd name="T9" fmla="*/ 9 h 10"/>
                <a:gd name="T10" fmla="*/ 6 w 7"/>
                <a:gd name="T11" fmla="*/ 7 h 10"/>
                <a:gd name="T12" fmla="*/ 6 w 7"/>
                <a:gd name="T13" fmla="*/ 2 h 10"/>
                <a:gd name="T14" fmla="*/ 3 w 7"/>
                <a:gd name="T15" fmla="*/ 0 h 10"/>
                <a:gd name="T16" fmla="*/ 4 w 7"/>
                <a:gd name="T17" fmla="*/ 8 h 10"/>
                <a:gd name="T18" fmla="*/ 2 w 7"/>
                <a:gd name="T19" fmla="*/ 7 h 10"/>
                <a:gd name="T20" fmla="*/ 3 w 7"/>
                <a:gd name="T21" fmla="*/ 2 h 10"/>
                <a:gd name="T22" fmla="*/ 4 w 7"/>
                <a:gd name="T23" fmla="*/ 2 h 10"/>
                <a:gd name="T24" fmla="*/ 4 w 7"/>
                <a:gd name="T2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1" y="0"/>
                    <a:pt x="1" y="2"/>
                    <a:pt x="1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0"/>
                    <a:pt x="2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5" y="10"/>
                    <a:pt x="6" y="7"/>
                    <a:pt x="6" y="7"/>
                  </a:cubicBezTo>
                  <a:cubicBezTo>
                    <a:pt x="5" y="6"/>
                    <a:pt x="6" y="2"/>
                    <a:pt x="6" y="2"/>
                  </a:cubicBezTo>
                  <a:cubicBezTo>
                    <a:pt x="7" y="0"/>
                    <a:pt x="3" y="0"/>
                    <a:pt x="3" y="0"/>
                  </a:cubicBezTo>
                  <a:moveTo>
                    <a:pt x="4" y="8"/>
                  </a:moveTo>
                  <a:cubicBezTo>
                    <a:pt x="4" y="8"/>
                    <a:pt x="2" y="10"/>
                    <a:pt x="2" y="7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0"/>
                    <a:pt x="4" y="2"/>
                  </a:cubicBezTo>
                  <a:cubicBezTo>
                    <a:pt x="4" y="2"/>
                    <a:pt x="4" y="7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7" name="Freeform 479"/>
            <p:cNvSpPr>
              <a:spLocks noEditPoints="1"/>
            </p:cNvSpPr>
            <p:nvPr/>
          </p:nvSpPr>
          <p:spPr bwMode="auto">
            <a:xfrm>
              <a:off x="1322" y="776"/>
              <a:ext cx="9" cy="16"/>
            </a:xfrm>
            <a:custGeom>
              <a:avLst/>
              <a:gdLst>
                <a:gd name="T0" fmla="*/ 6 w 6"/>
                <a:gd name="T1" fmla="*/ 2 h 11"/>
                <a:gd name="T2" fmla="*/ 5 w 6"/>
                <a:gd name="T3" fmla="*/ 1 h 11"/>
                <a:gd name="T4" fmla="*/ 1 w 6"/>
                <a:gd name="T5" fmla="*/ 4 h 11"/>
                <a:gd name="T6" fmla="*/ 3 w 6"/>
                <a:gd name="T7" fmla="*/ 11 h 11"/>
                <a:gd name="T8" fmla="*/ 6 w 6"/>
                <a:gd name="T9" fmla="*/ 8 h 11"/>
                <a:gd name="T10" fmla="*/ 6 w 6"/>
                <a:gd name="T11" fmla="*/ 2 h 11"/>
                <a:gd name="T12" fmla="*/ 3 w 6"/>
                <a:gd name="T13" fmla="*/ 9 h 11"/>
                <a:gd name="T14" fmla="*/ 2 w 6"/>
                <a:gd name="T15" fmla="*/ 5 h 11"/>
                <a:gd name="T16" fmla="*/ 4 w 6"/>
                <a:gd name="T17" fmla="*/ 2 h 11"/>
                <a:gd name="T18" fmla="*/ 4 w 6"/>
                <a:gd name="T19" fmla="*/ 4 h 11"/>
                <a:gd name="T20" fmla="*/ 3 w 6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1">
                  <a:moveTo>
                    <a:pt x="6" y="2"/>
                  </a:moveTo>
                  <a:cubicBezTo>
                    <a:pt x="6" y="2"/>
                    <a:pt x="6" y="0"/>
                    <a:pt x="5" y="1"/>
                  </a:cubicBezTo>
                  <a:cubicBezTo>
                    <a:pt x="5" y="1"/>
                    <a:pt x="1" y="1"/>
                    <a:pt x="1" y="4"/>
                  </a:cubicBezTo>
                  <a:cubicBezTo>
                    <a:pt x="1" y="4"/>
                    <a:pt x="0" y="11"/>
                    <a:pt x="3" y="11"/>
                  </a:cubicBezTo>
                  <a:cubicBezTo>
                    <a:pt x="3" y="11"/>
                    <a:pt x="6" y="11"/>
                    <a:pt x="6" y="8"/>
                  </a:cubicBezTo>
                  <a:cubicBezTo>
                    <a:pt x="6" y="2"/>
                    <a:pt x="6" y="2"/>
                    <a:pt x="6" y="2"/>
                  </a:cubicBezTo>
                  <a:moveTo>
                    <a:pt x="3" y="9"/>
                  </a:moveTo>
                  <a:cubicBezTo>
                    <a:pt x="3" y="9"/>
                    <a:pt x="2" y="10"/>
                    <a:pt x="2" y="5"/>
                  </a:cubicBezTo>
                  <a:cubicBezTo>
                    <a:pt x="2" y="5"/>
                    <a:pt x="2" y="1"/>
                    <a:pt x="4" y="2"/>
                  </a:cubicBezTo>
                  <a:cubicBezTo>
                    <a:pt x="4" y="2"/>
                    <a:pt x="5" y="1"/>
                    <a:pt x="4" y="4"/>
                  </a:cubicBezTo>
                  <a:cubicBezTo>
                    <a:pt x="4" y="4"/>
                    <a:pt x="5" y="10"/>
                    <a:pt x="3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8" name="Freeform 480"/>
            <p:cNvSpPr>
              <a:spLocks noEditPoints="1"/>
            </p:cNvSpPr>
            <p:nvPr/>
          </p:nvSpPr>
          <p:spPr bwMode="auto">
            <a:xfrm>
              <a:off x="1334" y="776"/>
              <a:ext cx="8" cy="16"/>
            </a:xfrm>
            <a:custGeom>
              <a:avLst/>
              <a:gdLst>
                <a:gd name="T0" fmla="*/ 4 w 6"/>
                <a:gd name="T1" fmla="*/ 1 h 11"/>
                <a:gd name="T2" fmla="*/ 2 w 6"/>
                <a:gd name="T3" fmla="*/ 0 h 11"/>
                <a:gd name="T4" fmla="*/ 0 w 6"/>
                <a:gd name="T5" fmla="*/ 3 h 11"/>
                <a:gd name="T6" fmla="*/ 0 w 6"/>
                <a:gd name="T7" fmla="*/ 9 h 11"/>
                <a:gd name="T8" fmla="*/ 2 w 6"/>
                <a:gd name="T9" fmla="*/ 11 h 11"/>
                <a:gd name="T10" fmla="*/ 5 w 6"/>
                <a:gd name="T11" fmla="*/ 9 h 11"/>
                <a:gd name="T12" fmla="*/ 4 w 6"/>
                <a:gd name="T13" fmla="*/ 1 h 11"/>
                <a:gd name="T14" fmla="*/ 2 w 6"/>
                <a:gd name="T15" fmla="*/ 10 h 11"/>
                <a:gd name="T16" fmla="*/ 2 w 6"/>
                <a:gd name="T17" fmla="*/ 7 h 11"/>
                <a:gd name="T18" fmla="*/ 2 w 6"/>
                <a:gd name="T19" fmla="*/ 2 h 11"/>
                <a:gd name="T20" fmla="*/ 4 w 6"/>
                <a:gd name="T21" fmla="*/ 3 h 11"/>
                <a:gd name="T22" fmla="*/ 2 w 6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1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0"/>
                    <a:pt x="0" y="3"/>
                  </a:cubicBezTo>
                  <a:cubicBezTo>
                    <a:pt x="0" y="3"/>
                    <a:pt x="1" y="6"/>
                    <a:pt x="0" y="9"/>
                  </a:cubicBezTo>
                  <a:cubicBezTo>
                    <a:pt x="0" y="9"/>
                    <a:pt x="0" y="11"/>
                    <a:pt x="2" y="11"/>
                  </a:cubicBezTo>
                  <a:cubicBezTo>
                    <a:pt x="2" y="11"/>
                    <a:pt x="5" y="11"/>
                    <a:pt x="5" y="9"/>
                  </a:cubicBezTo>
                  <a:cubicBezTo>
                    <a:pt x="5" y="9"/>
                    <a:pt x="6" y="1"/>
                    <a:pt x="4" y="1"/>
                  </a:cubicBezTo>
                  <a:moveTo>
                    <a:pt x="2" y="10"/>
                  </a:moveTo>
                  <a:cubicBezTo>
                    <a:pt x="2" y="10"/>
                    <a:pt x="1" y="10"/>
                    <a:pt x="2" y="7"/>
                  </a:cubicBezTo>
                  <a:cubicBezTo>
                    <a:pt x="2" y="7"/>
                    <a:pt x="2" y="2"/>
                    <a:pt x="2" y="2"/>
                  </a:cubicBezTo>
                  <a:cubicBezTo>
                    <a:pt x="2" y="2"/>
                    <a:pt x="3" y="0"/>
                    <a:pt x="4" y="3"/>
                  </a:cubicBezTo>
                  <a:cubicBezTo>
                    <a:pt x="4" y="3"/>
                    <a:pt x="4" y="11"/>
                    <a:pt x="2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9" name="Freeform 481"/>
            <p:cNvSpPr>
              <a:spLocks noEditPoints="1"/>
            </p:cNvSpPr>
            <p:nvPr/>
          </p:nvSpPr>
          <p:spPr bwMode="auto">
            <a:xfrm>
              <a:off x="1341" y="774"/>
              <a:ext cx="7" cy="19"/>
            </a:xfrm>
            <a:custGeom>
              <a:avLst/>
              <a:gdLst>
                <a:gd name="T0" fmla="*/ 4 w 5"/>
                <a:gd name="T1" fmla="*/ 3 h 13"/>
                <a:gd name="T2" fmla="*/ 1 w 5"/>
                <a:gd name="T3" fmla="*/ 3 h 13"/>
                <a:gd name="T4" fmla="*/ 1 w 5"/>
                <a:gd name="T5" fmla="*/ 10 h 13"/>
                <a:gd name="T6" fmla="*/ 3 w 5"/>
                <a:gd name="T7" fmla="*/ 12 h 13"/>
                <a:gd name="T8" fmla="*/ 5 w 5"/>
                <a:gd name="T9" fmla="*/ 9 h 13"/>
                <a:gd name="T10" fmla="*/ 4 w 5"/>
                <a:gd name="T11" fmla="*/ 3 h 13"/>
                <a:gd name="T12" fmla="*/ 3 w 5"/>
                <a:gd name="T13" fmla="*/ 11 h 13"/>
                <a:gd name="T14" fmla="*/ 2 w 5"/>
                <a:gd name="T15" fmla="*/ 7 h 13"/>
                <a:gd name="T16" fmla="*/ 3 w 5"/>
                <a:gd name="T17" fmla="*/ 3 h 13"/>
                <a:gd name="T18" fmla="*/ 4 w 5"/>
                <a:gd name="T19" fmla="*/ 6 h 13"/>
                <a:gd name="T20" fmla="*/ 3 w 5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3">
                  <a:moveTo>
                    <a:pt x="4" y="3"/>
                  </a:moveTo>
                  <a:cubicBezTo>
                    <a:pt x="2" y="0"/>
                    <a:pt x="1" y="3"/>
                    <a:pt x="1" y="3"/>
                  </a:cubicBezTo>
                  <a:cubicBezTo>
                    <a:pt x="2" y="3"/>
                    <a:pt x="1" y="10"/>
                    <a:pt x="1" y="10"/>
                  </a:cubicBezTo>
                  <a:cubicBezTo>
                    <a:pt x="0" y="12"/>
                    <a:pt x="3" y="12"/>
                    <a:pt x="3" y="12"/>
                  </a:cubicBezTo>
                  <a:cubicBezTo>
                    <a:pt x="5" y="13"/>
                    <a:pt x="5" y="9"/>
                    <a:pt x="5" y="9"/>
                  </a:cubicBezTo>
                  <a:cubicBezTo>
                    <a:pt x="5" y="3"/>
                    <a:pt x="4" y="3"/>
                    <a:pt x="4" y="3"/>
                  </a:cubicBezTo>
                  <a:moveTo>
                    <a:pt x="3" y="11"/>
                  </a:moveTo>
                  <a:cubicBezTo>
                    <a:pt x="3" y="11"/>
                    <a:pt x="2" y="11"/>
                    <a:pt x="2" y="7"/>
                  </a:cubicBezTo>
                  <a:cubicBezTo>
                    <a:pt x="2" y="7"/>
                    <a:pt x="2" y="2"/>
                    <a:pt x="3" y="3"/>
                  </a:cubicBezTo>
                  <a:cubicBezTo>
                    <a:pt x="3" y="3"/>
                    <a:pt x="4" y="2"/>
                    <a:pt x="4" y="6"/>
                  </a:cubicBezTo>
                  <a:cubicBezTo>
                    <a:pt x="4" y="6"/>
                    <a:pt x="5" y="11"/>
                    <a:pt x="3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0" name="Freeform 482"/>
            <p:cNvSpPr>
              <a:spLocks noEditPoints="1"/>
            </p:cNvSpPr>
            <p:nvPr/>
          </p:nvSpPr>
          <p:spPr bwMode="auto">
            <a:xfrm>
              <a:off x="1348" y="776"/>
              <a:ext cx="4" cy="18"/>
            </a:xfrm>
            <a:custGeom>
              <a:avLst/>
              <a:gdLst>
                <a:gd name="T0" fmla="*/ 3 w 3"/>
                <a:gd name="T1" fmla="*/ 4 h 13"/>
                <a:gd name="T2" fmla="*/ 1 w 3"/>
                <a:gd name="T3" fmla="*/ 2 h 13"/>
                <a:gd name="T4" fmla="*/ 0 w 3"/>
                <a:gd name="T5" fmla="*/ 3 h 13"/>
                <a:gd name="T6" fmla="*/ 0 w 3"/>
                <a:gd name="T7" fmla="*/ 10 h 13"/>
                <a:gd name="T8" fmla="*/ 2 w 3"/>
                <a:gd name="T9" fmla="*/ 11 h 13"/>
                <a:gd name="T10" fmla="*/ 2 w 3"/>
                <a:gd name="T11" fmla="*/ 8 h 13"/>
                <a:gd name="T12" fmla="*/ 3 w 3"/>
                <a:gd name="T13" fmla="*/ 4 h 13"/>
                <a:gd name="T14" fmla="*/ 1 w 3"/>
                <a:gd name="T15" fmla="*/ 11 h 13"/>
                <a:gd name="T16" fmla="*/ 1 w 3"/>
                <a:gd name="T17" fmla="*/ 6 h 13"/>
                <a:gd name="T18" fmla="*/ 1 w 3"/>
                <a:gd name="T19" fmla="*/ 3 h 13"/>
                <a:gd name="T20" fmla="*/ 2 w 3"/>
                <a:gd name="T21" fmla="*/ 4 h 13"/>
                <a:gd name="T22" fmla="*/ 1 w 3"/>
                <a:gd name="T2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3">
                  <a:moveTo>
                    <a:pt x="3" y="4"/>
                  </a:moveTo>
                  <a:cubicBezTo>
                    <a:pt x="3" y="4"/>
                    <a:pt x="2" y="1"/>
                    <a:pt x="1" y="2"/>
                  </a:cubicBezTo>
                  <a:cubicBezTo>
                    <a:pt x="1" y="2"/>
                    <a:pt x="0" y="0"/>
                    <a:pt x="0" y="3"/>
                  </a:cubicBezTo>
                  <a:cubicBezTo>
                    <a:pt x="0" y="3"/>
                    <a:pt x="1" y="5"/>
                    <a:pt x="0" y="10"/>
                  </a:cubicBezTo>
                  <a:cubicBezTo>
                    <a:pt x="0" y="10"/>
                    <a:pt x="0" y="13"/>
                    <a:pt x="2" y="11"/>
                  </a:cubicBezTo>
                  <a:cubicBezTo>
                    <a:pt x="2" y="11"/>
                    <a:pt x="3" y="11"/>
                    <a:pt x="2" y="8"/>
                  </a:cubicBezTo>
                  <a:cubicBezTo>
                    <a:pt x="2" y="8"/>
                    <a:pt x="2" y="4"/>
                    <a:pt x="3" y="4"/>
                  </a:cubicBezTo>
                  <a:moveTo>
                    <a:pt x="1" y="11"/>
                  </a:moveTo>
                  <a:cubicBezTo>
                    <a:pt x="1" y="11"/>
                    <a:pt x="0" y="10"/>
                    <a:pt x="1" y="6"/>
                  </a:cubicBezTo>
                  <a:cubicBezTo>
                    <a:pt x="1" y="6"/>
                    <a:pt x="1" y="3"/>
                    <a:pt x="1" y="3"/>
                  </a:cubicBezTo>
                  <a:cubicBezTo>
                    <a:pt x="1" y="3"/>
                    <a:pt x="2" y="2"/>
                    <a:pt x="2" y="4"/>
                  </a:cubicBezTo>
                  <a:cubicBezTo>
                    <a:pt x="2" y="4"/>
                    <a:pt x="2" y="11"/>
                    <a:pt x="1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1" name="Freeform 483"/>
            <p:cNvSpPr/>
            <p:nvPr/>
          </p:nvSpPr>
          <p:spPr bwMode="auto">
            <a:xfrm>
              <a:off x="1332" y="822"/>
              <a:ext cx="13" cy="16"/>
            </a:xfrm>
            <a:custGeom>
              <a:avLst/>
              <a:gdLst>
                <a:gd name="T0" fmla="*/ 7 w 9"/>
                <a:gd name="T1" fmla="*/ 5 h 11"/>
                <a:gd name="T2" fmla="*/ 0 w 9"/>
                <a:gd name="T3" fmla="*/ 3 h 11"/>
                <a:gd name="T4" fmla="*/ 2 w 9"/>
                <a:gd name="T5" fmla="*/ 11 h 11"/>
                <a:gd name="T6" fmla="*/ 7 w 9"/>
                <a:gd name="T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7" y="5"/>
                  </a:moveTo>
                  <a:cubicBezTo>
                    <a:pt x="9" y="0"/>
                    <a:pt x="3" y="3"/>
                    <a:pt x="0" y="3"/>
                  </a:cubicBezTo>
                  <a:cubicBezTo>
                    <a:pt x="0" y="6"/>
                    <a:pt x="1" y="10"/>
                    <a:pt x="2" y="11"/>
                  </a:cubicBezTo>
                  <a:cubicBezTo>
                    <a:pt x="3" y="8"/>
                    <a:pt x="6" y="7"/>
                    <a:pt x="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2" name="Freeform 484"/>
            <p:cNvSpPr>
              <a:spLocks noEditPoints="1"/>
            </p:cNvSpPr>
            <p:nvPr/>
          </p:nvSpPr>
          <p:spPr bwMode="auto">
            <a:xfrm>
              <a:off x="1350" y="796"/>
              <a:ext cx="4" cy="41"/>
            </a:xfrm>
            <a:custGeom>
              <a:avLst/>
              <a:gdLst>
                <a:gd name="T0" fmla="*/ 1 w 3"/>
                <a:gd name="T1" fmla="*/ 22 h 28"/>
                <a:gd name="T2" fmla="*/ 2 w 3"/>
                <a:gd name="T3" fmla="*/ 26 h 28"/>
                <a:gd name="T4" fmla="*/ 2 w 3"/>
                <a:gd name="T5" fmla="*/ 28 h 28"/>
                <a:gd name="T6" fmla="*/ 3 w 3"/>
                <a:gd name="T7" fmla="*/ 28 h 28"/>
                <a:gd name="T8" fmla="*/ 1 w 3"/>
                <a:gd name="T9" fmla="*/ 22 h 28"/>
                <a:gd name="T10" fmla="*/ 1 w 3"/>
                <a:gd name="T11" fmla="*/ 22 h 28"/>
                <a:gd name="T12" fmla="*/ 1 w 3"/>
                <a:gd name="T13" fmla="*/ 22 h 28"/>
                <a:gd name="T14" fmla="*/ 1 w 3"/>
                <a:gd name="T15" fmla="*/ 0 h 28"/>
                <a:gd name="T16" fmla="*/ 1 w 3"/>
                <a:gd name="T17" fmla="*/ 1 h 28"/>
                <a:gd name="T18" fmla="*/ 1 w 3"/>
                <a:gd name="T19" fmla="*/ 1 h 28"/>
                <a:gd name="T20" fmla="*/ 1 w 3"/>
                <a:gd name="T21" fmla="*/ 10 h 28"/>
                <a:gd name="T22" fmla="*/ 1 w 3"/>
                <a:gd name="T23" fmla="*/ 17 h 28"/>
                <a:gd name="T24" fmla="*/ 1 w 3"/>
                <a:gd name="T25" fmla="*/ 11 h 28"/>
                <a:gd name="T26" fmla="*/ 1 w 3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8">
                  <a:moveTo>
                    <a:pt x="1" y="22"/>
                  </a:moveTo>
                  <a:cubicBezTo>
                    <a:pt x="1" y="24"/>
                    <a:pt x="2" y="26"/>
                    <a:pt x="2" y="26"/>
                  </a:cubicBezTo>
                  <a:cubicBezTo>
                    <a:pt x="1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1" y="10"/>
                    <a:pt x="1" y="10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1" y="14"/>
                    <a:pt x="1" y="11"/>
                    <a:pt x="1" y="11"/>
                  </a:cubicBezTo>
                  <a:cubicBezTo>
                    <a:pt x="2" y="8"/>
                    <a:pt x="1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3" name="Freeform 485"/>
            <p:cNvSpPr/>
            <p:nvPr/>
          </p:nvSpPr>
          <p:spPr bwMode="auto">
            <a:xfrm>
              <a:off x="1358" y="834"/>
              <a:ext cx="2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4" name="Freeform 486"/>
            <p:cNvSpPr>
              <a:spLocks noEditPoints="1"/>
            </p:cNvSpPr>
            <p:nvPr/>
          </p:nvSpPr>
          <p:spPr bwMode="auto">
            <a:xfrm>
              <a:off x="1354" y="835"/>
              <a:ext cx="10" cy="5"/>
            </a:xfrm>
            <a:custGeom>
              <a:avLst/>
              <a:gdLst>
                <a:gd name="T0" fmla="*/ 3 w 7"/>
                <a:gd name="T1" fmla="*/ 0 h 3"/>
                <a:gd name="T2" fmla="*/ 3 w 7"/>
                <a:gd name="T3" fmla="*/ 0 h 3"/>
                <a:gd name="T4" fmla="*/ 3 w 7"/>
                <a:gd name="T5" fmla="*/ 0 h 3"/>
                <a:gd name="T6" fmla="*/ 5 w 7"/>
                <a:gd name="T7" fmla="*/ 1 h 3"/>
                <a:gd name="T8" fmla="*/ 6 w 7"/>
                <a:gd name="T9" fmla="*/ 2 h 3"/>
                <a:gd name="T10" fmla="*/ 7 w 7"/>
                <a:gd name="T11" fmla="*/ 2 h 3"/>
                <a:gd name="T12" fmla="*/ 7 w 7"/>
                <a:gd name="T13" fmla="*/ 3 h 3"/>
                <a:gd name="T14" fmla="*/ 7 w 7"/>
                <a:gd name="T15" fmla="*/ 3 h 3"/>
                <a:gd name="T16" fmla="*/ 4 w 7"/>
                <a:gd name="T17" fmla="*/ 1 h 3"/>
                <a:gd name="T18" fmla="*/ 3 w 7"/>
                <a:gd name="T19" fmla="*/ 0 h 3"/>
                <a:gd name="T20" fmla="*/ 3 w 7"/>
                <a:gd name="T21" fmla="*/ 0 h 3"/>
                <a:gd name="T22" fmla="*/ 3 w 7"/>
                <a:gd name="T23" fmla="*/ 0 h 3"/>
                <a:gd name="T24" fmla="*/ 3 w 7"/>
                <a:gd name="T25" fmla="*/ 0 h 3"/>
                <a:gd name="T26" fmla="*/ 2 w 7"/>
                <a:gd name="T27" fmla="*/ 0 h 3"/>
                <a:gd name="T28" fmla="*/ 0 w 7"/>
                <a:gd name="T29" fmla="*/ 1 h 3"/>
                <a:gd name="T30" fmla="*/ 2 w 7"/>
                <a:gd name="T31" fmla="*/ 0 h 3"/>
                <a:gd name="T32" fmla="*/ 2 w 7"/>
                <a:gd name="T33" fmla="*/ 0 h 3"/>
                <a:gd name="T34" fmla="*/ 3 w 7"/>
                <a:gd name="T35" fmla="*/ 0 h 3"/>
                <a:gd name="T36" fmla="*/ 3 w 7"/>
                <a:gd name="T37" fmla="*/ 0 h 3"/>
                <a:gd name="T38" fmla="*/ 3 w 7"/>
                <a:gd name="T39" fmla="*/ 0 h 3"/>
                <a:gd name="T40" fmla="*/ 3 w 7"/>
                <a:gd name="T41" fmla="*/ 0 h 3"/>
                <a:gd name="T42" fmla="*/ 3 w 7"/>
                <a:gd name="T43" fmla="*/ 0 h 3"/>
                <a:gd name="T44" fmla="*/ 3 w 7"/>
                <a:gd name="T45" fmla="*/ 0 h 3"/>
                <a:gd name="T46" fmla="*/ 3 w 7"/>
                <a:gd name="T47" fmla="*/ 0 h 3"/>
                <a:gd name="T48" fmla="*/ 3 w 7"/>
                <a:gd name="T49" fmla="*/ 0 h 3"/>
                <a:gd name="T50" fmla="*/ 3 w 7"/>
                <a:gd name="T5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1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5" name="Freeform 487"/>
            <p:cNvSpPr>
              <a:spLocks noEditPoints="1"/>
            </p:cNvSpPr>
            <p:nvPr/>
          </p:nvSpPr>
          <p:spPr bwMode="auto">
            <a:xfrm>
              <a:off x="1350" y="771"/>
              <a:ext cx="2" cy="10"/>
            </a:xfrm>
            <a:custGeom>
              <a:avLst/>
              <a:gdLst>
                <a:gd name="T0" fmla="*/ 2 w 2"/>
                <a:gd name="T1" fmla="*/ 7 h 7"/>
                <a:gd name="T2" fmla="*/ 1 w 2"/>
                <a:gd name="T3" fmla="*/ 7 h 7"/>
                <a:gd name="T4" fmla="*/ 1 w 2"/>
                <a:gd name="T5" fmla="*/ 7 h 7"/>
                <a:gd name="T6" fmla="*/ 2 w 2"/>
                <a:gd name="T7" fmla="*/ 7 h 7"/>
                <a:gd name="T8" fmla="*/ 0 w 2"/>
                <a:gd name="T9" fmla="*/ 0 h 7"/>
                <a:gd name="T10" fmla="*/ 1 w 2"/>
                <a:gd name="T11" fmla="*/ 5 h 7"/>
                <a:gd name="T12" fmla="*/ 2 w 2"/>
                <a:gd name="T13" fmla="*/ 7 h 7"/>
                <a:gd name="T14" fmla="*/ 2 w 2"/>
                <a:gd name="T15" fmla="*/ 4 h 7"/>
                <a:gd name="T16" fmla="*/ 0 w 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moveTo>
                    <a:pt x="0" y="0"/>
                  </a:move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6"/>
                    <a:pt x="2" y="7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6" name="Freeform 488"/>
            <p:cNvSpPr/>
            <p:nvPr/>
          </p:nvSpPr>
          <p:spPr bwMode="auto">
            <a:xfrm>
              <a:off x="1351" y="778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2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7" name="Freeform 489"/>
            <p:cNvSpPr>
              <a:spLocks noEditPoints="1"/>
            </p:cNvSpPr>
            <p:nvPr/>
          </p:nvSpPr>
          <p:spPr bwMode="auto">
            <a:xfrm>
              <a:off x="1307" y="755"/>
              <a:ext cx="43" cy="25"/>
            </a:xfrm>
            <a:custGeom>
              <a:avLst/>
              <a:gdLst>
                <a:gd name="T0" fmla="*/ 4 w 29"/>
                <a:gd name="T1" fmla="*/ 15 h 17"/>
                <a:gd name="T2" fmla="*/ 4 w 29"/>
                <a:gd name="T3" fmla="*/ 15 h 17"/>
                <a:gd name="T4" fmla="*/ 4 w 29"/>
                <a:gd name="T5" fmla="*/ 15 h 17"/>
                <a:gd name="T6" fmla="*/ 4 w 29"/>
                <a:gd name="T7" fmla="*/ 15 h 17"/>
                <a:gd name="T8" fmla="*/ 9 w 29"/>
                <a:gd name="T9" fmla="*/ 8 h 17"/>
                <a:gd name="T10" fmla="*/ 11 w 29"/>
                <a:gd name="T11" fmla="*/ 4 h 17"/>
                <a:gd name="T12" fmla="*/ 15 w 29"/>
                <a:gd name="T13" fmla="*/ 12 h 17"/>
                <a:gd name="T14" fmla="*/ 21 w 29"/>
                <a:gd name="T15" fmla="*/ 11 h 17"/>
                <a:gd name="T16" fmla="*/ 20 w 29"/>
                <a:gd name="T17" fmla="*/ 12 h 17"/>
                <a:gd name="T18" fmla="*/ 19 w 29"/>
                <a:gd name="T19" fmla="*/ 12 h 17"/>
                <a:gd name="T20" fmla="*/ 11 w 29"/>
                <a:gd name="T21" fmla="*/ 16 h 17"/>
                <a:gd name="T22" fmla="*/ 9 w 29"/>
                <a:gd name="T23" fmla="*/ 8 h 17"/>
                <a:gd name="T24" fmla="*/ 9 w 29"/>
                <a:gd name="T25" fmla="*/ 8 h 17"/>
                <a:gd name="T26" fmla="*/ 9 w 29"/>
                <a:gd name="T27" fmla="*/ 8 h 17"/>
                <a:gd name="T28" fmla="*/ 9 w 29"/>
                <a:gd name="T29" fmla="*/ 8 h 17"/>
                <a:gd name="T30" fmla="*/ 9 w 29"/>
                <a:gd name="T31" fmla="*/ 0 h 17"/>
                <a:gd name="T32" fmla="*/ 8 w 29"/>
                <a:gd name="T33" fmla="*/ 8 h 17"/>
                <a:gd name="T34" fmla="*/ 5 w 29"/>
                <a:gd name="T35" fmla="*/ 6 h 17"/>
                <a:gd name="T36" fmla="*/ 4 w 29"/>
                <a:gd name="T37" fmla="*/ 6 h 17"/>
                <a:gd name="T38" fmla="*/ 0 w 29"/>
                <a:gd name="T39" fmla="*/ 14 h 17"/>
                <a:gd name="T40" fmla="*/ 3 w 29"/>
                <a:gd name="T41" fmla="*/ 15 h 17"/>
                <a:gd name="T42" fmla="*/ 3 w 29"/>
                <a:gd name="T43" fmla="*/ 15 h 17"/>
                <a:gd name="T44" fmla="*/ 4 w 29"/>
                <a:gd name="T45" fmla="*/ 15 h 17"/>
                <a:gd name="T46" fmla="*/ 2 w 29"/>
                <a:gd name="T47" fmla="*/ 13 h 17"/>
                <a:gd name="T48" fmla="*/ 0 w 29"/>
                <a:gd name="T49" fmla="*/ 13 h 17"/>
                <a:gd name="T50" fmla="*/ 4 w 29"/>
                <a:gd name="T51" fmla="*/ 6 h 17"/>
                <a:gd name="T52" fmla="*/ 4 w 29"/>
                <a:gd name="T53" fmla="*/ 6 h 17"/>
                <a:gd name="T54" fmla="*/ 4 w 29"/>
                <a:gd name="T55" fmla="*/ 15 h 17"/>
                <a:gd name="T56" fmla="*/ 6 w 29"/>
                <a:gd name="T57" fmla="*/ 16 h 17"/>
                <a:gd name="T58" fmla="*/ 7 w 29"/>
                <a:gd name="T59" fmla="*/ 15 h 17"/>
                <a:gd name="T60" fmla="*/ 7 w 29"/>
                <a:gd name="T61" fmla="*/ 15 h 17"/>
                <a:gd name="T62" fmla="*/ 8 w 29"/>
                <a:gd name="T63" fmla="*/ 15 h 17"/>
                <a:gd name="T64" fmla="*/ 10 w 29"/>
                <a:gd name="T65" fmla="*/ 17 h 17"/>
                <a:gd name="T66" fmla="*/ 11 w 29"/>
                <a:gd name="T67" fmla="*/ 17 h 17"/>
                <a:gd name="T68" fmla="*/ 14 w 29"/>
                <a:gd name="T69" fmla="*/ 15 h 17"/>
                <a:gd name="T70" fmla="*/ 20 w 29"/>
                <a:gd name="T71" fmla="*/ 13 h 17"/>
                <a:gd name="T72" fmla="*/ 21 w 29"/>
                <a:gd name="T73" fmla="*/ 13 h 17"/>
                <a:gd name="T74" fmla="*/ 22 w 29"/>
                <a:gd name="T75" fmla="*/ 13 h 17"/>
                <a:gd name="T76" fmla="*/ 21 w 29"/>
                <a:gd name="T77" fmla="*/ 14 h 17"/>
                <a:gd name="T78" fmla="*/ 21 w 29"/>
                <a:gd name="T79" fmla="*/ 14 h 17"/>
                <a:gd name="T80" fmla="*/ 25 w 29"/>
                <a:gd name="T81" fmla="*/ 12 h 17"/>
                <a:gd name="T82" fmla="*/ 23 w 29"/>
                <a:gd name="T83" fmla="*/ 10 h 17"/>
                <a:gd name="T84" fmla="*/ 19 w 29"/>
                <a:gd name="T85" fmla="*/ 5 h 17"/>
                <a:gd name="T86" fmla="*/ 20 w 29"/>
                <a:gd name="T87" fmla="*/ 5 h 17"/>
                <a:gd name="T88" fmla="*/ 29 w 29"/>
                <a:gd name="T89" fmla="*/ 11 h 17"/>
                <a:gd name="T90" fmla="*/ 28 w 29"/>
                <a:gd name="T91" fmla="*/ 9 h 17"/>
                <a:gd name="T92" fmla="*/ 20 w 29"/>
                <a:gd name="T93" fmla="*/ 0 h 17"/>
                <a:gd name="T94" fmla="*/ 17 w 29"/>
                <a:gd name="T95" fmla="*/ 2 h 17"/>
                <a:gd name="T96" fmla="*/ 14 w 29"/>
                <a:gd name="T97" fmla="*/ 1 h 17"/>
                <a:gd name="T98" fmla="*/ 11 w 29"/>
                <a:gd name="T99" fmla="*/ 0 h 17"/>
                <a:gd name="T100" fmla="*/ 10 w 29"/>
                <a:gd name="T101" fmla="*/ 0 h 17"/>
                <a:gd name="T102" fmla="*/ 10 w 29"/>
                <a:gd name="T103" fmla="*/ 0 h 17"/>
                <a:gd name="T104" fmla="*/ 10 w 29"/>
                <a:gd name="T105" fmla="*/ 0 h 17"/>
                <a:gd name="T106" fmla="*/ 10 w 29"/>
                <a:gd name="T107" fmla="*/ 0 h 17"/>
                <a:gd name="T108" fmla="*/ 10 w 29"/>
                <a:gd name="T109" fmla="*/ 0 h 17"/>
                <a:gd name="T110" fmla="*/ 9 w 29"/>
                <a:gd name="T111" fmla="*/ 0 h 17"/>
                <a:gd name="T112" fmla="*/ 20 w 29"/>
                <a:gd name="T113" fmla="*/ 0 h 17"/>
                <a:gd name="T114" fmla="*/ 20 w 29"/>
                <a:gd name="T115" fmla="*/ 0 h 17"/>
                <a:gd name="T116" fmla="*/ 20 w 29"/>
                <a:gd name="T117" fmla="*/ 0 h 17"/>
                <a:gd name="T118" fmla="*/ 20 w 29"/>
                <a:gd name="T1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17"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moveTo>
                    <a:pt x="9" y="8"/>
                  </a:moveTo>
                  <a:cubicBezTo>
                    <a:pt x="9" y="8"/>
                    <a:pt x="10" y="7"/>
                    <a:pt x="11" y="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9" y="11"/>
                    <a:pt x="21" y="11"/>
                  </a:cubicBezTo>
                  <a:cubicBezTo>
                    <a:pt x="23" y="11"/>
                    <a:pt x="23" y="12"/>
                    <a:pt x="20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8" y="12"/>
                    <a:pt x="15" y="13"/>
                    <a:pt x="11" y="16"/>
                  </a:cubicBezTo>
                  <a:cubicBezTo>
                    <a:pt x="11" y="16"/>
                    <a:pt x="11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9" y="0"/>
                  </a:moveTo>
                  <a:cubicBezTo>
                    <a:pt x="9" y="0"/>
                    <a:pt x="12" y="8"/>
                    <a:pt x="8" y="8"/>
                  </a:cubicBezTo>
                  <a:cubicBezTo>
                    <a:pt x="7" y="8"/>
                    <a:pt x="6" y="7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2" y="7"/>
                    <a:pt x="0" y="14"/>
                  </a:cubicBezTo>
                  <a:cubicBezTo>
                    <a:pt x="0" y="14"/>
                    <a:pt x="1" y="14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3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6" y="15"/>
                    <a:pt x="6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10" y="15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6" y="14"/>
                    <a:pt x="18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2" y="13"/>
                  </a:cubicBezTo>
                  <a:cubicBezTo>
                    <a:pt x="22" y="13"/>
                    <a:pt x="22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3" y="13"/>
                    <a:pt x="25" y="12"/>
                  </a:cubicBezTo>
                  <a:cubicBezTo>
                    <a:pt x="25" y="12"/>
                    <a:pt x="22" y="12"/>
                    <a:pt x="23" y="10"/>
                  </a:cubicBezTo>
                  <a:cubicBezTo>
                    <a:pt x="23" y="10"/>
                    <a:pt x="15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0" y="5"/>
                    <a:pt x="25" y="5"/>
                    <a:pt x="29" y="11"/>
                  </a:cubicBezTo>
                  <a:cubicBezTo>
                    <a:pt x="28" y="10"/>
                    <a:pt x="28" y="9"/>
                    <a:pt x="28" y="9"/>
                  </a:cubicBezTo>
                  <a:cubicBezTo>
                    <a:pt x="28" y="9"/>
                    <a:pt x="23" y="3"/>
                    <a:pt x="20" y="0"/>
                  </a:cubicBezTo>
                  <a:cubicBezTo>
                    <a:pt x="20" y="1"/>
                    <a:pt x="19" y="2"/>
                    <a:pt x="17" y="2"/>
                  </a:cubicBezTo>
                  <a:cubicBezTo>
                    <a:pt x="17" y="2"/>
                    <a:pt x="15" y="2"/>
                    <a:pt x="14" y="1"/>
                  </a:cubicBezTo>
                  <a:cubicBezTo>
                    <a:pt x="14" y="1"/>
                    <a:pt x="12" y="1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8" name="Freeform 490"/>
            <p:cNvSpPr/>
            <p:nvPr/>
          </p:nvSpPr>
          <p:spPr bwMode="auto">
            <a:xfrm>
              <a:off x="1307" y="764"/>
              <a:ext cx="6" cy="13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7 h 9"/>
                <a:gd name="T4" fmla="*/ 2 w 4"/>
                <a:gd name="T5" fmla="*/ 7 h 9"/>
                <a:gd name="T6" fmla="*/ 4 w 4"/>
                <a:gd name="T7" fmla="*/ 9 h 9"/>
                <a:gd name="T8" fmla="*/ 4 w 4"/>
                <a:gd name="T9" fmla="*/ 9 h 9"/>
                <a:gd name="T10" fmla="*/ 4 w 4"/>
                <a:gd name="T11" fmla="*/ 9 h 9"/>
                <a:gd name="T12" fmla="*/ 4 w 4"/>
                <a:gd name="T13" fmla="*/ 9 h 9"/>
                <a:gd name="T14" fmla="*/ 4 w 4"/>
                <a:gd name="T15" fmla="*/ 9 h 9"/>
                <a:gd name="T16" fmla="*/ 4 w 4"/>
                <a:gd name="T17" fmla="*/ 0 h 9"/>
                <a:gd name="T18" fmla="*/ 4 w 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0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3" y="7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9" name="Freeform 491"/>
            <p:cNvSpPr>
              <a:spLocks noEditPoints="1"/>
            </p:cNvSpPr>
            <p:nvPr/>
          </p:nvSpPr>
          <p:spPr bwMode="auto">
            <a:xfrm>
              <a:off x="1320" y="761"/>
              <a:ext cx="21" cy="17"/>
            </a:xfrm>
            <a:custGeom>
              <a:avLst/>
              <a:gdLst>
                <a:gd name="T0" fmla="*/ 0 w 14"/>
                <a:gd name="T1" fmla="*/ 4 h 12"/>
                <a:gd name="T2" fmla="*/ 0 w 14"/>
                <a:gd name="T3" fmla="*/ 4 h 12"/>
                <a:gd name="T4" fmla="*/ 0 w 14"/>
                <a:gd name="T5" fmla="*/ 4 h 12"/>
                <a:gd name="T6" fmla="*/ 2 w 14"/>
                <a:gd name="T7" fmla="*/ 0 h 12"/>
                <a:gd name="T8" fmla="*/ 0 w 14"/>
                <a:gd name="T9" fmla="*/ 4 h 12"/>
                <a:gd name="T10" fmla="*/ 0 w 14"/>
                <a:gd name="T11" fmla="*/ 4 h 12"/>
                <a:gd name="T12" fmla="*/ 2 w 14"/>
                <a:gd name="T13" fmla="*/ 12 h 12"/>
                <a:gd name="T14" fmla="*/ 10 w 14"/>
                <a:gd name="T15" fmla="*/ 8 h 12"/>
                <a:gd name="T16" fmla="*/ 11 w 14"/>
                <a:gd name="T17" fmla="*/ 8 h 12"/>
                <a:gd name="T18" fmla="*/ 12 w 14"/>
                <a:gd name="T19" fmla="*/ 7 h 12"/>
                <a:gd name="T20" fmla="*/ 6 w 14"/>
                <a:gd name="T21" fmla="*/ 8 h 12"/>
                <a:gd name="T22" fmla="*/ 2 w 14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2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12"/>
                    <a:pt x="2" y="12"/>
                  </a:cubicBezTo>
                  <a:cubicBezTo>
                    <a:pt x="6" y="9"/>
                    <a:pt x="9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8"/>
                    <a:pt x="14" y="7"/>
                    <a:pt x="12" y="7"/>
                  </a:cubicBezTo>
                  <a:cubicBezTo>
                    <a:pt x="10" y="7"/>
                    <a:pt x="6" y="8"/>
                    <a:pt x="6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0" name="Freeform 493"/>
            <p:cNvSpPr/>
            <p:nvPr/>
          </p:nvSpPr>
          <p:spPr bwMode="auto">
            <a:xfrm>
              <a:off x="1322" y="755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1" name="Freeform 494"/>
            <p:cNvSpPr>
              <a:spLocks noEditPoints="1"/>
            </p:cNvSpPr>
            <p:nvPr/>
          </p:nvSpPr>
          <p:spPr bwMode="auto">
            <a:xfrm>
              <a:off x="1328" y="777"/>
              <a:ext cx="24" cy="19"/>
            </a:xfrm>
            <a:custGeom>
              <a:avLst/>
              <a:gdLst>
                <a:gd name="T0" fmla="*/ 11 w 17"/>
                <a:gd name="T1" fmla="*/ 6 h 13"/>
                <a:gd name="T2" fmla="*/ 11 w 17"/>
                <a:gd name="T3" fmla="*/ 6 h 13"/>
                <a:gd name="T4" fmla="*/ 12 w 17"/>
                <a:gd name="T5" fmla="*/ 9 h 13"/>
                <a:gd name="T6" fmla="*/ 12 w 17"/>
                <a:gd name="T7" fmla="*/ 9 h 13"/>
                <a:gd name="T8" fmla="*/ 12 w 17"/>
                <a:gd name="T9" fmla="*/ 9 h 13"/>
                <a:gd name="T10" fmla="*/ 13 w 17"/>
                <a:gd name="T11" fmla="*/ 6 h 13"/>
                <a:gd name="T12" fmla="*/ 11 w 17"/>
                <a:gd name="T13" fmla="*/ 6 h 13"/>
                <a:gd name="T14" fmla="*/ 5 w 17"/>
                <a:gd name="T15" fmla="*/ 6 h 13"/>
                <a:gd name="T16" fmla="*/ 2 w 17"/>
                <a:gd name="T17" fmla="*/ 8 h 13"/>
                <a:gd name="T18" fmla="*/ 1 w 17"/>
                <a:gd name="T19" fmla="*/ 9 h 13"/>
                <a:gd name="T20" fmla="*/ 0 w 17"/>
                <a:gd name="T21" fmla="*/ 12 h 13"/>
                <a:gd name="T22" fmla="*/ 6 w 17"/>
                <a:gd name="T23" fmla="*/ 10 h 13"/>
                <a:gd name="T24" fmla="*/ 4 w 17"/>
                <a:gd name="T25" fmla="*/ 8 h 13"/>
                <a:gd name="T26" fmla="*/ 4 w 17"/>
                <a:gd name="T27" fmla="*/ 8 h 13"/>
                <a:gd name="T28" fmla="*/ 3 w 17"/>
                <a:gd name="T29" fmla="*/ 10 h 13"/>
                <a:gd name="T30" fmla="*/ 2 w 17"/>
                <a:gd name="T31" fmla="*/ 10 h 13"/>
                <a:gd name="T32" fmla="*/ 2 w 17"/>
                <a:gd name="T33" fmla="*/ 8 h 13"/>
                <a:gd name="T34" fmla="*/ 3 w 17"/>
                <a:gd name="T35" fmla="*/ 8 h 13"/>
                <a:gd name="T36" fmla="*/ 5 w 17"/>
                <a:gd name="T37" fmla="*/ 6 h 13"/>
                <a:gd name="T38" fmla="*/ 5 w 17"/>
                <a:gd name="T39" fmla="*/ 6 h 13"/>
                <a:gd name="T40" fmla="*/ 16 w 17"/>
                <a:gd name="T41" fmla="*/ 3 h 13"/>
                <a:gd name="T42" fmla="*/ 16 w 17"/>
                <a:gd name="T43" fmla="*/ 7 h 13"/>
                <a:gd name="T44" fmla="*/ 16 w 17"/>
                <a:gd name="T45" fmla="*/ 7 h 13"/>
                <a:gd name="T46" fmla="*/ 16 w 17"/>
                <a:gd name="T47" fmla="*/ 9 h 13"/>
                <a:gd name="T48" fmla="*/ 16 w 17"/>
                <a:gd name="T49" fmla="*/ 13 h 13"/>
                <a:gd name="T50" fmla="*/ 16 w 17"/>
                <a:gd name="T51" fmla="*/ 13 h 13"/>
                <a:gd name="T52" fmla="*/ 16 w 17"/>
                <a:gd name="T53" fmla="*/ 3 h 13"/>
                <a:gd name="T54" fmla="*/ 8 w 17"/>
                <a:gd name="T55" fmla="*/ 3 h 13"/>
                <a:gd name="T56" fmla="*/ 6 w 17"/>
                <a:gd name="T57" fmla="*/ 4 h 13"/>
                <a:gd name="T58" fmla="*/ 6 w 17"/>
                <a:gd name="T59" fmla="*/ 5 h 13"/>
                <a:gd name="T60" fmla="*/ 8 w 17"/>
                <a:gd name="T61" fmla="*/ 4 h 13"/>
                <a:gd name="T62" fmla="*/ 8 w 17"/>
                <a:gd name="T63" fmla="*/ 3 h 13"/>
                <a:gd name="T64" fmla="*/ 4 w 17"/>
                <a:gd name="T65" fmla="*/ 1 h 13"/>
                <a:gd name="T66" fmla="*/ 3 w 17"/>
                <a:gd name="T67" fmla="*/ 3 h 13"/>
                <a:gd name="T68" fmla="*/ 3 w 17"/>
                <a:gd name="T69" fmla="*/ 4 h 13"/>
                <a:gd name="T70" fmla="*/ 5 w 17"/>
                <a:gd name="T71" fmla="*/ 4 h 13"/>
                <a:gd name="T72" fmla="*/ 4 w 17"/>
                <a:gd name="T73" fmla="*/ 2 h 13"/>
                <a:gd name="T74" fmla="*/ 4 w 17"/>
                <a:gd name="T75" fmla="*/ 1 h 13"/>
                <a:gd name="T76" fmla="*/ 12 w 17"/>
                <a:gd name="T77" fmla="*/ 1 h 13"/>
                <a:gd name="T78" fmla="*/ 12 w 17"/>
                <a:gd name="T79" fmla="*/ 1 h 13"/>
                <a:gd name="T80" fmla="*/ 12 w 17"/>
                <a:gd name="T81" fmla="*/ 1 h 13"/>
                <a:gd name="T82" fmla="*/ 11 w 17"/>
                <a:gd name="T83" fmla="*/ 2 h 13"/>
                <a:gd name="T84" fmla="*/ 12 w 17"/>
                <a:gd name="T85" fmla="*/ 2 h 13"/>
                <a:gd name="T86" fmla="*/ 12 w 17"/>
                <a:gd name="T87" fmla="*/ 1 h 13"/>
                <a:gd name="T88" fmla="*/ 12 w 17"/>
                <a:gd name="T89" fmla="*/ 1 h 13"/>
                <a:gd name="T90" fmla="*/ 7 w 17"/>
                <a:gd name="T91" fmla="*/ 0 h 13"/>
                <a:gd name="T92" fmla="*/ 6 w 17"/>
                <a:gd name="T93" fmla="*/ 1 h 13"/>
                <a:gd name="T94" fmla="*/ 6 w 17"/>
                <a:gd name="T95" fmla="*/ 3 h 13"/>
                <a:gd name="T96" fmla="*/ 7 w 17"/>
                <a:gd name="T97" fmla="*/ 3 h 13"/>
                <a:gd name="T98" fmla="*/ 8 w 17"/>
                <a:gd name="T99" fmla="*/ 2 h 13"/>
                <a:gd name="T100" fmla="*/ 8 w 17"/>
                <a:gd name="T101" fmla="*/ 2 h 13"/>
                <a:gd name="T102" fmla="*/ 7 w 17"/>
                <a:gd name="T103" fmla="*/ 0 h 13"/>
                <a:gd name="T104" fmla="*/ 10 w 17"/>
                <a:gd name="T105" fmla="*/ 0 h 13"/>
                <a:gd name="T106" fmla="*/ 9 w 17"/>
                <a:gd name="T107" fmla="*/ 0 h 13"/>
                <a:gd name="T108" fmla="*/ 9 w 17"/>
                <a:gd name="T109" fmla="*/ 2 h 13"/>
                <a:gd name="T110" fmla="*/ 9 w 17"/>
                <a:gd name="T111" fmla="*/ 2 h 13"/>
                <a:gd name="T112" fmla="*/ 9 w 17"/>
                <a:gd name="T113" fmla="*/ 2 h 13"/>
                <a:gd name="T114" fmla="*/ 9 w 17"/>
                <a:gd name="T115" fmla="*/ 3 h 13"/>
                <a:gd name="T116" fmla="*/ 10 w 17"/>
                <a:gd name="T117" fmla="*/ 2 h 13"/>
                <a:gd name="T118" fmla="*/ 10 w 17"/>
                <a:gd name="T119" fmla="*/ 1 h 13"/>
                <a:gd name="T120" fmla="*/ 10 w 17"/>
                <a:gd name="T1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" h="13"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8"/>
                    <a:pt x="13" y="6"/>
                  </a:cubicBezTo>
                  <a:cubicBezTo>
                    <a:pt x="12" y="6"/>
                    <a:pt x="12" y="6"/>
                    <a:pt x="11" y="6"/>
                  </a:cubicBezTo>
                  <a:moveTo>
                    <a:pt x="5" y="6"/>
                  </a:moveTo>
                  <a:cubicBezTo>
                    <a:pt x="4" y="6"/>
                    <a:pt x="3" y="7"/>
                    <a:pt x="2" y="8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16" y="3"/>
                  </a:moveTo>
                  <a:cubicBezTo>
                    <a:pt x="16" y="5"/>
                    <a:pt x="16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9"/>
                  </a:cubicBezTo>
                  <a:cubicBezTo>
                    <a:pt x="17" y="9"/>
                    <a:pt x="17" y="10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2"/>
                    <a:pt x="17" y="9"/>
                    <a:pt x="16" y="3"/>
                  </a:cubicBezTo>
                  <a:moveTo>
                    <a:pt x="8" y="3"/>
                  </a:moveTo>
                  <a:cubicBezTo>
                    <a:pt x="7" y="3"/>
                    <a:pt x="7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4" y="1"/>
                  </a:moveTo>
                  <a:cubicBezTo>
                    <a:pt x="4" y="2"/>
                    <a:pt x="3" y="2"/>
                    <a:pt x="3" y="3"/>
                  </a:cubicBezTo>
                  <a:cubicBezTo>
                    <a:pt x="3" y="3"/>
                    <a:pt x="2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7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" name="Freeform 495"/>
            <p:cNvSpPr/>
            <p:nvPr/>
          </p:nvSpPr>
          <p:spPr bwMode="auto">
            <a:xfrm>
              <a:off x="1284" y="841"/>
              <a:ext cx="86" cy="7"/>
            </a:xfrm>
            <a:custGeom>
              <a:avLst/>
              <a:gdLst>
                <a:gd name="T0" fmla="*/ 56 w 59"/>
                <a:gd name="T1" fmla="*/ 0 h 5"/>
                <a:gd name="T2" fmla="*/ 55 w 59"/>
                <a:gd name="T3" fmla="*/ 1 h 5"/>
                <a:gd name="T4" fmla="*/ 55 w 59"/>
                <a:gd name="T5" fmla="*/ 1 h 5"/>
                <a:gd name="T6" fmla="*/ 48 w 59"/>
                <a:gd name="T7" fmla="*/ 3 h 5"/>
                <a:gd name="T8" fmla="*/ 39 w 59"/>
                <a:gd name="T9" fmla="*/ 4 h 5"/>
                <a:gd name="T10" fmla="*/ 36 w 59"/>
                <a:gd name="T11" fmla="*/ 4 h 5"/>
                <a:gd name="T12" fmla="*/ 17 w 59"/>
                <a:gd name="T13" fmla="*/ 4 h 5"/>
                <a:gd name="T14" fmla="*/ 15 w 59"/>
                <a:gd name="T15" fmla="*/ 5 h 5"/>
                <a:gd name="T16" fmla="*/ 3 w 59"/>
                <a:gd name="T17" fmla="*/ 2 h 5"/>
                <a:gd name="T18" fmla="*/ 3 w 59"/>
                <a:gd name="T19" fmla="*/ 1 h 5"/>
                <a:gd name="T20" fmla="*/ 3 w 59"/>
                <a:gd name="T21" fmla="*/ 1 h 5"/>
                <a:gd name="T22" fmla="*/ 5 w 59"/>
                <a:gd name="T23" fmla="*/ 4 h 5"/>
                <a:gd name="T24" fmla="*/ 15 w 59"/>
                <a:gd name="T25" fmla="*/ 5 h 5"/>
                <a:gd name="T26" fmla="*/ 18 w 59"/>
                <a:gd name="T27" fmla="*/ 5 h 5"/>
                <a:gd name="T28" fmla="*/ 40 w 59"/>
                <a:gd name="T29" fmla="*/ 5 h 5"/>
                <a:gd name="T30" fmla="*/ 51 w 59"/>
                <a:gd name="T31" fmla="*/ 3 h 5"/>
                <a:gd name="T32" fmla="*/ 57 w 59"/>
                <a:gd name="T33" fmla="*/ 0 h 5"/>
                <a:gd name="T34" fmla="*/ 56 w 59"/>
                <a:gd name="T35" fmla="*/ 0 h 5"/>
                <a:gd name="T36" fmla="*/ 56 w 59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">
                  <a:moveTo>
                    <a:pt x="56" y="0"/>
                  </a:moveTo>
                  <a:cubicBezTo>
                    <a:pt x="56" y="0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3" y="1"/>
                    <a:pt x="48" y="3"/>
                    <a:pt x="48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7" y="4"/>
                    <a:pt x="36" y="4"/>
                  </a:cubicBezTo>
                  <a:cubicBezTo>
                    <a:pt x="29" y="4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0" y="5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2"/>
                    <a:pt x="5" y="4"/>
                  </a:cubicBezTo>
                  <a:cubicBezTo>
                    <a:pt x="5" y="4"/>
                    <a:pt x="10" y="5"/>
                    <a:pt x="15" y="5"/>
                  </a:cubicBezTo>
                  <a:cubicBezTo>
                    <a:pt x="16" y="5"/>
                    <a:pt x="17" y="5"/>
                    <a:pt x="18" y="5"/>
                  </a:cubicBezTo>
                  <a:cubicBezTo>
                    <a:pt x="18" y="5"/>
                    <a:pt x="37" y="5"/>
                    <a:pt x="40" y="5"/>
                  </a:cubicBezTo>
                  <a:cubicBezTo>
                    <a:pt x="40" y="5"/>
                    <a:pt x="47" y="5"/>
                    <a:pt x="51" y="3"/>
                  </a:cubicBezTo>
                  <a:cubicBezTo>
                    <a:pt x="51" y="3"/>
                    <a:pt x="59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3" name="Freeform 496"/>
            <p:cNvSpPr>
              <a:spLocks noEditPoints="1"/>
            </p:cNvSpPr>
            <p:nvPr/>
          </p:nvSpPr>
          <p:spPr bwMode="auto">
            <a:xfrm>
              <a:off x="1288" y="786"/>
              <a:ext cx="78" cy="62"/>
            </a:xfrm>
            <a:custGeom>
              <a:avLst/>
              <a:gdLst>
                <a:gd name="T0" fmla="*/ 30 w 53"/>
                <a:gd name="T1" fmla="*/ 28 h 43"/>
                <a:gd name="T2" fmla="*/ 30 w 53"/>
                <a:gd name="T3" fmla="*/ 28 h 43"/>
                <a:gd name="T4" fmla="*/ 36 w 53"/>
                <a:gd name="T5" fmla="*/ 0 h 43"/>
                <a:gd name="T6" fmla="*/ 36 w 53"/>
                <a:gd name="T7" fmla="*/ 3 h 43"/>
                <a:gd name="T8" fmla="*/ 36 w 53"/>
                <a:gd name="T9" fmla="*/ 4 h 43"/>
                <a:gd name="T10" fmla="*/ 32 w 53"/>
                <a:gd name="T11" fmla="*/ 7 h 43"/>
                <a:gd name="T12" fmla="*/ 24 w 53"/>
                <a:gd name="T13" fmla="*/ 18 h 43"/>
                <a:gd name="T14" fmla="*/ 23 w 53"/>
                <a:gd name="T15" fmla="*/ 36 h 43"/>
                <a:gd name="T16" fmla="*/ 29 w 53"/>
                <a:gd name="T17" fmla="*/ 35 h 43"/>
                <a:gd name="T18" fmla="*/ 29 w 53"/>
                <a:gd name="T19" fmla="*/ 36 h 43"/>
                <a:gd name="T20" fmla="*/ 22 w 53"/>
                <a:gd name="T21" fmla="*/ 38 h 43"/>
                <a:gd name="T22" fmla="*/ 15 w 53"/>
                <a:gd name="T23" fmla="*/ 41 h 43"/>
                <a:gd name="T24" fmla="*/ 9 w 53"/>
                <a:gd name="T25" fmla="*/ 42 h 43"/>
                <a:gd name="T26" fmla="*/ 0 w 53"/>
                <a:gd name="T27" fmla="*/ 40 h 43"/>
                <a:gd name="T28" fmla="*/ 14 w 53"/>
                <a:gd name="T29" fmla="*/ 42 h 43"/>
                <a:gd name="T30" fmla="*/ 36 w 53"/>
                <a:gd name="T31" fmla="*/ 42 h 43"/>
                <a:gd name="T32" fmla="*/ 52 w 53"/>
                <a:gd name="T33" fmla="*/ 39 h 43"/>
                <a:gd name="T34" fmla="*/ 53 w 53"/>
                <a:gd name="T35" fmla="*/ 38 h 43"/>
                <a:gd name="T36" fmla="*/ 51 w 53"/>
                <a:gd name="T37" fmla="*/ 38 h 43"/>
                <a:gd name="T38" fmla="*/ 51 w 53"/>
                <a:gd name="T39" fmla="*/ 36 h 43"/>
                <a:gd name="T40" fmla="*/ 50 w 53"/>
                <a:gd name="T41" fmla="*/ 35 h 43"/>
                <a:gd name="T42" fmla="*/ 48 w 53"/>
                <a:gd name="T43" fmla="*/ 34 h 43"/>
                <a:gd name="T44" fmla="*/ 48 w 53"/>
                <a:gd name="T45" fmla="*/ 34 h 43"/>
                <a:gd name="T46" fmla="*/ 46 w 53"/>
                <a:gd name="T47" fmla="*/ 35 h 43"/>
                <a:gd name="T48" fmla="*/ 38 w 53"/>
                <a:gd name="T49" fmla="*/ 39 h 43"/>
                <a:gd name="T50" fmla="*/ 39 w 53"/>
                <a:gd name="T51" fmla="*/ 34 h 43"/>
                <a:gd name="T52" fmla="*/ 32 w 53"/>
                <a:gd name="T53" fmla="*/ 36 h 43"/>
                <a:gd name="T54" fmla="*/ 30 w 53"/>
                <a:gd name="T55" fmla="*/ 28 h 43"/>
                <a:gd name="T56" fmla="*/ 30 w 53"/>
                <a:gd name="T57" fmla="*/ 26 h 43"/>
                <a:gd name="T58" fmla="*/ 31 w 53"/>
                <a:gd name="T59" fmla="*/ 26 h 43"/>
                <a:gd name="T60" fmla="*/ 33 w 53"/>
                <a:gd name="T61" fmla="*/ 25 h 43"/>
                <a:gd name="T62" fmla="*/ 37 w 53"/>
                <a:gd name="T63" fmla="*/ 23 h 43"/>
                <a:gd name="T64" fmla="*/ 37 w 53"/>
                <a:gd name="T65" fmla="*/ 21 h 43"/>
                <a:gd name="T66" fmla="*/ 39 w 53"/>
                <a:gd name="T67" fmla="*/ 18 h 43"/>
                <a:gd name="T68" fmla="*/ 40 w 53"/>
                <a:gd name="T69" fmla="*/ 12 h 43"/>
                <a:gd name="T70" fmla="*/ 38 w 53"/>
                <a:gd name="T71" fmla="*/ 9 h 43"/>
                <a:gd name="T72" fmla="*/ 41 w 53"/>
                <a:gd name="T73" fmla="*/ 6 h 43"/>
                <a:gd name="T74" fmla="*/ 41 w 53"/>
                <a:gd name="T75" fmla="*/ 3 h 43"/>
                <a:gd name="T76" fmla="*/ 41 w 53"/>
                <a:gd name="T77" fmla="*/ 0 h 43"/>
                <a:gd name="T78" fmla="*/ 40 w 53"/>
                <a:gd name="T79" fmla="*/ 4 h 43"/>
                <a:gd name="T80" fmla="*/ 39 w 53"/>
                <a:gd name="T81" fmla="*/ 4 h 43"/>
                <a:gd name="T82" fmla="*/ 37 w 53"/>
                <a:gd name="T8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43">
                  <a:moveTo>
                    <a:pt x="30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37" y="0"/>
                  </a:moveTo>
                  <a:cubicBezTo>
                    <a:pt x="37" y="0"/>
                    <a:pt x="36" y="0"/>
                    <a:pt x="36" y="0"/>
                  </a:cubicBezTo>
                  <a:cubicBezTo>
                    <a:pt x="36" y="1"/>
                    <a:pt x="36" y="2"/>
                    <a:pt x="36" y="2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4" y="4"/>
                    <a:pt x="32" y="7"/>
                  </a:cubicBezTo>
                  <a:cubicBezTo>
                    <a:pt x="30" y="8"/>
                    <a:pt x="17" y="13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18"/>
                    <a:pt x="33" y="18"/>
                    <a:pt x="25" y="27"/>
                  </a:cubicBezTo>
                  <a:cubicBezTo>
                    <a:pt x="25" y="27"/>
                    <a:pt x="17" y="36"/>
                    <a:pt x="23" y="36"/>
                  </a:cubicBezTo>
                  <a:cubicBezTo>
                    <a:pt x="24" y="36"/>
                    <a:pt x="26" y="36"/>
                    <a:pt x="2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6" y="38"/>
                    <a:pt x="23" y="38"/>
                  </a:cubicBezTo>
                  <a:cubicBezTo>
                    <a:pt x="23" y="38"/>
                    <a:pt x="23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16" y="38"/>
                    <a:pt x="15" y="41"/>
                  </a:cubicBezTo>
                  <a:cubicBezTo>
                    <a:pt x="15" y="41"/>
                    <a:pt x="14" y="42"/>
                    <a:pt x="12" y="42"/>
                  </a:cubicBezTo>
                  <a:cubicBezTo>
                    <a:pt x="11" y="42"/>
                    <a:pt x="10" y="42"/>
                    <a:pt x="9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7" y="43"/>
                    <a:pt x="12" y="43"/>
                  </a:cubicBezTo>
                  <a:cubicBezTo>
                    <a:pt x="13" y="43"/>
                    <a:pt x="14" y="43"/>
                    <a:pt x="14" y="42"/>
                  </a:cubicBezTo>
                  <a:cubicBezTo>
                    <a:pt x="14" y="42"/>
                    <a:pt x="26" y="42"/>
                    <a:pt x="33" y="42"/>
                  </a:cubicBezTo>
                  <a:cubicBezTo>
                    <a:pt x="34" y="42"/>
                    <a:pt x="36" y="42"/>
                    <a:pt x="36" y="4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50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8"/>
                    <a:pt x="53" y="38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8"/>
                    <a:pt x="51" y="38"/>
                    <a:pt x="51" y="38"/>
                  </a:cubicBezTo>
                  <a:cubicBezTo>
                    <a:pt x="51" y="38"/>
                    <a:pt x="50" y="38"/>
                    <a:pt x="50" y="38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8" y="37"/>
                    <a:pt x="45" y="40"/>
                    <a:pt x="45" y="40"/>
                  </a:cubicBezTo>
                  <a:cubicBezTo>
                    <a:pt x="45" y="39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5"/>
                    <a:pt x="46" y="35"/>
                  </a:cubicBezTo>
                  <a:cubicBezTo>
                    <a:pt x="42" y="39"/>
                    <a:pt x="40" y="39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36"/>
                    <a:pt x="45" y="35"/>
                    <a:pt x="45" y="35"/>
                  </a:cubicBezTo>
                  <a:cubicBezTo>
                    <a:pt x="45" y="35"/>
                    <a:pt x="42" y="34"/>
                    <a:pt x="39" y="34"/>
                  </a:cubicBezTo>
                  <a:cubicBezTo>
                    <a:pt x="36" y="34"/>
                    <a:pt x="33" y="35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5"/>
                    <a:pt x="30" y="31"/>
                    <a:pt x="30" y="28"/>
                  </a:cubicBezTo>
                  <a:cubicBezTo>
                    <a:pt x="30" y="29"/>
                    <a:pt x="30" y="29"/>
                    <a:pt x="29" y="29"/>
                  </a:cubicBezTo>
                  <a:cubicBezTo>
                    <a:pt x="29" y="27"/>
                    <a:pt x="29" y="27"/>
                    <a:pt x="3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6"/>
                    <a:pt x="32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4"/>
                    <a:pt x="36" y="23"/>
                    <a:pt x="37" y="23"/>
                  </a:cubicBezTo>
                  <a:cubicBezTo>
                    <a:pt x="39" y="23"/>
                    <a:pt x="40" y="23"/>
                    <a:pt x="41" y="25"/>
                  </a:cubicBezTo>
                  <a:cubicBezTo>
                    <a:pt x="41" y="25"/>
                    <a:pt x="40" y="21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29" y="20"/>
                    <a:pt x="39" y="18"/>
                  </a:cubicBezTo>
                  <a:cubicBezTo>
                    <a:pt x="39" y="18"/>
                    <a:pt x="44" y="17"/>
                    <a:pt x="39" y="17"/>
                  </a:cubicBezTo>
                  <a:cubicBezTo>
                    <a:pt x="39" y="17"/>
                    <a:pt x="34" y="15"/>
                    <a:pt x="40" y="12"/>
                  </a:cubicBezTo>
                  <a:cubicBezTo>
                    <a:pt x="40" y="12"/>
                    <a:pt x="46" y="9"/>
                    <a:pt x="39" y="9"/>
                  </a:cubicBezTo>
                  <a:cubicBezTo>
                    <a:pt x="39" y="9"/>
                    <a:pt x="39" y="9"/>
                    <a:pt x="38" y="9"/>
                  </a:cubicBezTo>
                  <a:cubicBezTo>
                    <a:pt x="38" y="9"/>
                    <a:pt x="38" y="9"/>
                    <a:pt x="37" y="9"/>
                  </a:cubicBezTo>
                  <a:cubicBezTo>
                    <a:pt x="35" y="9"/>
                    <a:pt x="30" y="8"/>
                    <a:pt x="41" y="6"/>
                  </a:cubicBezTo>
                  <a:cubicBezTo>
                    <a:pt x="41" y="6"/>
                    <a:pt x="42" y="5"/>
                    <a:pt x="42" y="5"/>
                  </a:cubicBezTo>
                  <a:cubicBezTo>
                    <a:pt x="41" y="5"/>
                    <a:pt x="41" y="3"/>
                    <a:pt x="41" y="3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1" y="0"/>
                    <a:pt x="41" y="1"/>
                    <a:pt x="41" y="1"/>
                  </a:cubicBezTo>
                  <a:cubicBezTo>
                    <a:pt x="41" y="1"/>
                    <a:pt x="41" y="4"/>
                    <a:pt x="40" y="4"/>
                  </a:cubicBezTo>
                  <a:cubicBezTo>
                    <a:pt x="40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7" y="4"/>
                    <a:pt x="37" y="2"/>
                  </a:cubicBezTo>
                  <a:cubicBezTo>
                    <a:pt x="37" y="2"/>
                    <a:pt x="37" y="1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4" name="Freeform 497"/>
            <p:cNvSpPr/>
            <p:nvPr/>
          </p:nvSpPr>
          <p:spPr bwMode="auto">
            <a:xfrm>
              <a:off x="1331" y="824"/>
              <a:ext cx="3" cy="4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2 h 3"/>
                <a:gd name="T12" fmla="*/ 1 w 2"/>
                <a:gd name="T13" fmla="*/ 2 h 3"/>
                <a:gd name="T14" fmla="*/ 2 w 2"/>
                <a:gd name="T15" fmla="*/ 0 h 3"/>
                <a:gd name="T16" fmla="*/ 1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1"/>
                    <a:pt x="0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5" name="Freeform 498"/>
            <p:cNvSpPr>
              <a:spLocks noEditPoints="1"/>
            </p:cNvSpPr>
            <p:nvPr/>
          </p:nvSpPr>
          <p:spPr bwMode="auto">
            <a:xfrm>
              <a:off x="1335" y="787"/>
              <a:ext cx="16" cy="5"/>
            </a:xfrm>
            <a:custGeom>
              <a:avLst/>
              <a:gdLst>
                <a:gd name="T0" fmla="*/ 10 w 11"/>
                <a:gd name="T1" fmla="*/ 0 h 3"/>
                <a:gd name="T2" fmla="*/ 10 w 11"/>
                <a:gd name="T3" fmla="*/ 3 h 3"/>
                <a:gd name="T4" fmla="*/ 11 w 11"/>
                <a:gd name="T5" fmla="*/ 1 h 3"/>
                <a:gd name="T6" fmla="*/ 10 w 11"/>
                <a:gd name="T7" fmla="*/ 1 h 3"/>
                <a:gd name="T8" fmla="*/ 10 w 11"/>
                <a:gd name="T9" fmla="*/ 1 h 3"/>
                <a:gd name="T10" fmla="*/ 10 w 11"/>
                <a:gd name="T11" fmla="*/ 0 h 3"/>
                <a:gd name="T12" fmla="*/ 3 w 11"/>
                <a:gd name="T13" fmla="*/ 0 h 3"/>
                <a:gd name="T14" fmla="*/ 1 w 11"/>
                <a:gd name="T15" fmla="*/ 0 h 3"/>
                <a:gd name="T16" fmla="*/ 1 w 11"/>
                <a:gd name="T17" fmla="*/ 2 h 3"/>
                <a:gd name="T18" fmla="*/ 2 w 11"/>
                <a:gd name="T19" fmla="*/ 2 h 3"/>
                <a:gd name="T20" fmla="*/ 3 w 11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3">
                  <a:moveTo>
                    <a:pt x="10" y="0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2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6" name="Freeform 499"/>
            <p:cNvSpPr>
              <a:spLocks noEditPoints="1"/>
            </p:cNvSpPr>
            <p:nvPr/>
          </p:nvSpPr>
          <p:spPr bwMode="auto">
            <a:xfrm>
              <a:off x="1332" y="821"/>
              <a:ext cx="22" cy="16"/>
            </a:xfrm>
            <a:custGeom>
              <a:avLst/>
              <a:gdLst>
                <a:gd name="T0" fmla="*/ 15 w 15"/>
                <a:gd name="T1" fmla="*/ 11 h 11"/>
                <a:gd name="T2" fmla="*/ 15 w 15"/>
                <a:gd name="T3" fmla="*/ 11 h 11"/>
                <a:gd name="T4" fmla="*/ 15 w 15"/>
                <a:gd name="T5" fmla="*/ 11 h 11"/>
                <a:gd name="T6" fmla="*/ 15 w 15"/>
                <a:gd name="T7" fmla="*/ 11 h 11"/>
                <a:gd name="T8" fmla="*/ 15 w 15"/>
                <a:gd name="T9" fmla="*/ 11 h 11"/>
                <a:gd name="T10" fmla="*/ 7 w 15"/>
                <a:gd name="T11" fmla="*/ 5 h 11"/>
                <a:gd name="T12" fmla="*/ 7 w 15"/>
                <a:gd name="T13" fmla="*/ 6 h 11"/>
                <a:gd name="T14" fmla="*/ 7 w 15"/>
                <a:gd name="T15" fmla="*/ 5 h 11"/>
                <a:gd name="T16" fmla="*/ 0 w 15"/>
                <a:gd name="T17" fmla="*/ 4 h 11"/>
                <a:gd name="T18" fmla="*/ 0 w 15"/>
                <a:gd name="T19" fmla="*/ 4 h 11"/>
                <a:gd name="T20" fmla="*/ 0 w 15"/>
                <a:gd name="T21" fmla="*/ 4 h 11"/>
                <a:gd name="T22" fmla="*/ 1 w 15"/>
                <a:gd name="T23" fmla="*/ 4 h 11"/>
                <a:gd name="T24" fmla="*/ 0 w 15"/>
                <a:gd name="T25" fmla="*/ 4 h 11"/>
                <a:gd name="T26" fmla="*/ 1 w 15"/>
                <a:gd name="T27" fmla="*/ 4 h 11"/>
                <a:gd name="T28" fmla="*/ 1 w 15"/>
                <a:gd name="T29" fmla="*/ 4 h 11"/>
                <a:gd name="T30" fmla="*/ 1 w 15"/>
                <a:gd name="T31" fmla="*/ 4 h 11"/>
                <a:gd name="T32" fmla="*/ 1 w 15"/>
                <a:gd name="T33" fmla="*/ 4 h 11"/>
                <a:gd name="T34" fmla="*/ 1 w 15"/>
                <a:gd name="T35" fmla="*/ 4 h 11"/>
                <a:gd name="T36" fmla="*/ 1 w 15"/>
                <a:gd name="T37" fmla="*/ 4 h 11"/>
                <a:gd name="T38" fmla="*/ 1 w 15"/>
                <a:gd name="T39" fmla="*/ 4 h 11"/>
                <a:gd name="T40" fmla="*/ 4 w 15"/>
                <a:gd name="T41" fmla="*/ 3 h 11"/>
                <a:gd name="T42" fmla="*/ 1 w 15"/>
                <a:gd name="T43" fmla="*/ 4 h 11"/>
                <a:gd name="T44" fmla="*/ 4 w 15"/>
                <a:gd name="T45" fmla="*/ 3 h 11"/>
                <a:gd name="T46" fmla="*/ 4 w 15"/>
                <a:gd name="T47" fmla="*/ 3 h 11"/>
                <a:gd name="T48" fmla="*/ 4 w 15"/>
                <a:gd name="T49" fmla="*/ 3 h 11"/>
                <a:gd name="T50" fmla="*/ 4 w 15"/>
                <a:gd name="T51" fmla="*/ 3 h 11"/>
                <a:gd name="T52" fmla="*/ 4 w 15"/>
                <a:gd name="T53" fmla="*/ 3 h 11"/>
                <a:gd name="T54" fmla="*/ 4 w 15"/>
                <a:gd name="T55" fmla="*/ 3 h 11"/>
                <a:gd name="T56" fmla="*/ 4 w 15"/>
                <a:gd name="T57" fmla="*/ 3 h 11"/>
                <a:gd name="T58" fmla="*/ 4 w 15"/>
                <a:gd name="T59" fmla="*/ 3 h 11"/>
                <a:gd name="T60" fmla="*/ 4 w 15"/>
                <a:gd name="T61" fmla="*/ 3 h 11"/>
                <a:gd name="T62" fmla="*/ 4 w 15"/>
                <a:gd name="T63" fmla="*/ 3 h 11"/>
                <a:gd name="T64" fmla="*/ 5 w 15"/>
                <a:gd name="T65" fmla="*/ 3 h 11"/>
                <a:gd name="T66" fmla="*/ 5 w 15"/>
                <a:gd name="T67" fmla="*/ 3 h 11"/>
                <a:gd name="T68" fmla="*/ 5 w 15"/>
                <a:gd name="T69" fmla="*/ 3 h 11"/>
                <a:gd name="T70" fmla="*/ 6 w 15"/>
                <a:gd name="T71" fmla="*/ 3 h 11"/>
                <a:gd name="T72" fmla="*/ 7 w 15"/>
                <a:gd name="T73" fmla="*/ 5 h 11"/>
                <a:gd name="T74" fmla="*/ 6 w 15"/>
                <a:gd name="T75" fmla="*/ 3 h 11"/>
                <a:gd name="T76" fmla="*/ 6 w 15"/>
                <a:gd name="T77" fmla="*/ 3 h 11"/>
                <a:gd name="T78" fmla="*/ 6 w 15"/>
                <a:gd name="T79" fmla="*/ 3 h 11"/>
                <a:gd name="T80" fmla="*/ 6 w 15"/>
                <a:gd name="T81" fmla="*/ 3 h 11"/>
                <a:gd name="T82" fmla="*/ 6 w 15"/>
                <a:gd name="T83" fmla="*/ 3 h 11"/>
                <a:gd name="T84" fmla="*/ 13 w 15"/>
                <a:gd name="T85" fmla="*/ 0 h 11"/>
                <a:gd name="T86" fmla="*/ 13 w 15"/>
                <a:gd name="T87" fmla="*/ 5 h 11"/>
                <a:gd name="T88" fmla="*/ 13 w 15"/>
                <a:gd name="T89" fmla="*/ 4 h 11"/>
                <a:gd name="T90" fmla="*/ 13 w 15"/>
                <a:gd name="T91" fmla="*/ 4 h 11"/>
                <a:gd name="T92" fmla="*/ 13 w 15"/>
                <a:gd name="T93" fmla="*/ 4 h 11"/>
                <a:gd name="T94" fmla="*/ 13 w 15"/>
                <a:gd name="T9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" h="11"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7" y="5"/>
                  </a:moveTo>
                  <a:cubicBezTo>
                    <a:pt x="7" y="5"/>
                    <a:pt x="7" y="5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2" y="4"/>
                    <a:pt x="3" y="4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6" y="3"/>
                  </a:moveTo>
                  <a:cubicBezTo>
                    <a:pt x="7" y="3"/>
                    <a:pt x="8" y="4"/>
                    <a:pt x="7" y="5"/>
                  </a:cubicBezTo>
                  <a:cubicBezTo>
                    <a:pt x="8" y="4"/>
                    <a:pt x="7" y="3"/>
                    <a:pt x="6" y="3"/>
                  </a:cubicBezTo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13" y="0"/>
                  </a:moveTo>
                  <a:cubicBezTo>
                    <a:pt x="13" y="2"/>
                    <a:pt x="13" y="4"/>
                    <a:pt x="13" y="5"/>
                  </a:cubicBezTo>
                  <a:cubicBezTo>
                    <a:pt x="13" y="5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7" name="Freeform 500"/>
            <p:cNvSpPr/>
            <p:nvPr/>
          </p:nvSpPr>
          <p:spPr bwMode="auto">
            <a:xfrm>
              <a:off x="1312" y="777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1 w 1"/>
                <a:gd name="T5" fmla="*/ 1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8" name="Freeform 501"/>
            <p:cNvSpPr/>
            <p:nvPr/>
          </p:nvSpPr>
          <p:spPr bwMode="auto">
            <a:xfrm>
              <a:off x="1331" y="789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9" name="Freeform 502"/>
            <p:cNvSpPr/>
            <p:nvPr/>
          </p:nvSpPr>
          <p:spPr bwMode="auto">
            <a:xfrm>
              <a:off x="1316" y="777"/>
              <a:ext cx="6" cy="3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1 w 4"/>
                <a:gd name="T5" fmla="*/ 0 h 2"/>
                <a:gd name="T6" fmla="*/ 0 w 4"/>
                <a:gd name="T7" fmla="*/ 1 h 2"/>
                <a:gd name="T8" fmla="*/ 4 w 4"/>
                <a:gd name="T9" fmla="*/ 2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3" y="1"/>
                    <a:pt x="4" y="2"/>
                  </a:cubicBezTo>
                  <a:cubicBezTo>
                    <a:pt x="4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0" name="Freeform 503"/>
            <p:cNvSpPr>
              <a:spLocks noEditPoints="1"/>
            </p:cNvSpPr>
            <p:nvPr/>
          </p:nvSpPr>
          <p:spPr bwMode="auto">
            <a:xfrm>
              <a:off x="1323" y="777"/>
              <a:ext cx="8" cy="13"/>
            </a:xfrm>
            <a:custGeom>
              <a:avLst/>
              <a:gdLst>
                <a:gd name="T0" fmla="*/ 5 w 5"/>
                <a:gd name="T1" fmla="*/ 8 h 9"/>
                <a:gd name="T2" fmla="*/ 4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2 h 9"/>
                <a:gd name="T10" fmla="*/ 0 w 5"/>
                <a:gd name="T11" fmla="*/ 2 h 9"/>
                <a:gd name="T12" fmla="*/ 3 w 5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8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5" y="9"/>
                    <a:pt x="5" y="8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1" name="Freeform 504"/>
            <p:cNvSpPr>
              <a:spLocks noEditPoints="1"/>
            </p:cNvSpPr>
            <p:nvPr/>
          </p:nvSpPr>
          <p:spPr bwMode="auto">
            <a:xfrm>
              <a:off x="1334" y="776"/>
              <a:ext cx="7" cy="16"/>
            </a:xfrm>
            <a:custGeom>
              <a:avLst/>
              <a:gdLst>
                <a:gd name="T0" fmla="*/ 5 w 5"/>
                <a:gd name="T1" fmla="*/ 7 h 11"/>
                <a:gd name="T2" fmla="*/ 4 w 5"/>
                <a:gd name="T3" fmla="*/ 8 h 11"/>
                <a:gd name="T4" fmla="*/ 3 w 5"/>
                <a:gd name="T5" fmla="*/ 10 h 11"/>
                <a:gd name="T6" fmla="*/ 2 w 5"/>
                <a:gd name="T7" fmla="*/ 10 h 11"/>
                <a:gd name="T8" fmla="*/ 2 w 5"/>
                <a:gd name="T9" fmla="*/ 8 h 11"/>
                <a:gd name="T10" fmla="*/ 0 w 5"/>
                <a:gd name="T11" fmla="*/ 9 h 11"/>
                <a:gd name="T12" fmla="*/ 2 w 5"/>
                <a:gd name="T13" fmla="*/ 11 h 11"/>
                <a:gd name="T14" fmla="*/ 5 w 5"/>
                <a:gd name="T15" fmla="*/ 10 h 11"/>
                <a:gd name="T16" fmla="*/ 5 w 5"/>
                <a:gd name="T17" fmla="*/ 9 h 11"/>
                <a:gd name="T18" fmla="*/ 5 w 5"/>
                <a:gd name="T19" fmla="*/ 7 h 11"/>
                <a:gd name="T20" fmla="*/ 2 w 5"/>
                <a:gd name="T21" fmla="*/ 5 h 11"/>
                <a:gd name="T22" fmla="*/ 1 w 5"/>
                <a:gd name="T23" fmla="*/ 7 h 11"/>
                <a:gd name="T24" fmla="*/ 1 w 5"/>
                <a:gd name="T25" fmla="*/ 7 h 11"/>
                <a:gd name="T26" fmla="*/ 2 w 5"/>
                <a:gd name="T27" fmla="*/ 6 h 11"/>
                <a:gd name="T28" fmla="*/ 2 w 5"/>
                <a:gd name="T29" fmla="*/ 5 h 11"/>
                <a:gd name="T30" fmla="*/ 5 w 5"/>
                <a:gd name="T31" fmla="*/ 3 h 11"/>
                <a:gd name="T32" fmla="*/ 4 w 5"/>
                <a:gd name="T33" fmla="*/ 4 h 11"/>
                <a:gd name="T34" fmla="*/ 4 w 5"/>
                <a:gd name="T35" fmla="*/ 5 h 11"/>
                <a:gd name="T36" fmla="*/ 5 w 5"/>
                <a:gd name="T37" fmla="*/ 4 h 11"/>
                <a:gd name="T38" fmla="*/ 5 w 5"/>
                <a:gd name="T39" fmla="*/ 3 h 11"/>
                <a:gd name="T40" fmla="*/ 3 w 5"/>
                <a:gd name="T41" fmla="*/ 0 h 11"/>
                <a:gd name="T42" fmla="*/ 0 w 5"/>
                <a:gd name="T43" fmla="*/ 2 h 11"/>
                <a:gd name="T44" fmla="*/ 0 w 5"/>
                <a:gd name="T45" fmla="*/ 3 h 11"/>
                <a:gd name="T46" fmla="*/ 1 w 5"/>
                <a:gd name="T47" fmla="*/ 5 h 11"/>
                <a:gd name="T48" fmla="*/ 2 w 5"/>
                <a:gd name="T49" fmla="*/ 4 h 11"/>
                <a:gd name="T50" fmla="*/ 2 w 5"/>
                <a:gd name="T51" fmla="*/ 2 h 11"/>
                <a:gd name="T52" fmla="*/ 3 w 5"/>
                <a:gd name="T53" fmla="*/ 1 h 11"/>
                <a:gd name="T54" fmla="*/ 4 w 5"/>
                <a:gd name="T55" fmla="*/ 3 h 11"/>
                <a:gd name="T56" fmla="*/ 4 w 5"/>
                <a:gd name="T57" fmla="*/ 3 h 11"/>
                <a:gd name="T58" fmla="*/ 5 w 5"/>
                <a:gd name="T59" fmla="*/ 3 h 11"/>
                <a:gd name="T60" fmla="*/ 5 w 5"/>
                <a:gd name="T61" fmla="*/ 1 h 11"/>
                <a:gd name="T62" fmla="*/ 4 w 5"/>
                <a:gd name="T63" fmla="*/ 1 h 11"/>
                <a:gd name="T64" fmla="*/ 3 w 5"/>
                <a:gd name="T65" fmla="*/ 1 h 11"/>
                <a:gd name="T66" fmla="*/ 3 w 5"/>
                <a:gd name="T67" fmla="*/ 0 h 11"/>
                <a:gd name="T68" fmla="*/ 3 w 5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7"/>
                    <a:pt x="4" y="7"/>
                    <a:pt x="4" y="8"/>
                  </a:cubicBezTo>
                  <a:cubicBezTo>
                    <a:pt x="4" y="9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2" y="8"/>
                  </a:cubicBezTo>
                  <a:cubicBezTo>
                    <a:pt x="1" y="8"/>
                    <a:pt x="1" y="9"/>
                    <a:pt x="0" y="9"/>
                  </a:cubicBezTo>
                  <a:cubicBezTo>
                    <a:pt x="0" y="10"/>
                    <a:pt x="0" y="11"/>
                    <a:pt x="2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8"/>
                    <a:pt x="5" y="7"/>
                  </a:cubicBezTo>
                  <a:moveTo>
                    <a:pt x="2" y="5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2" y="6"/>
                  </a:cubicBezTo>
                  <a:cubicBezTo>
                    <a:pt x="2" y="6"/>
                    <a:pt x="2" y="6"/>
                    <a:pt x="2" y="5"/>
                  </a:cubicBezTo>
                  <a:moveTo>
                    <a:pt x="5" y="3"/>
                  </a:moveTo>
                  <a:cubicBezTo>
                    <a:pt x="5" y="3"/>
                    <a:pt x="5" y="3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2" name="Freeform 505"/>
            <p:cNvSpPr>
              <a:spLocks noEditPoints="1"/>
            </p:cNvSpPr>
            <p:nvPr/>
          </p:nvSpPr>
          <p:spPr bwMode="auto">
            <a:xfrm>
              <a:off x="1342" y="777"/>
              <a:ext cx="6" cy="15"/>
            </a:xfrm>
            <a:custGeom>
              <a:avLst/>
              <a:gdLst>
                <a:gd name="T0" fmla="*/ 1 w 4"/>
                <a:gd name="T1" fmla="*/ 6 h 10"/>
                <a:gd name="T2" fmla="*/ 0 w 4"/>
                <a:gd name="T3" fmla="*/ 6 h 10"/>
                <a:gd name="T4" fmla="*/ 0 w 4"/>
                <a:gd name="T5" fmla="*/ 8 h 10"/>
                <a:gd name="T6" fmla="*/ 2 w 4"/>
                <a:gd name="T7" fmla="*/ 10 h 10"/>
                <a:gd name="T8" fmla="*/ 2 w 4"/>
                <a:gd name="T9" fmla="*/ 10 h 10"/>
                <a:gd name="T10" fmla="*/ 3 w 4"/>
                <a:gd name="T11" fmla="*/ 10 h 10"/>
                <a:gd name="T12" fmla="*/ 4 w 4"/>
                <a:gd name="T13" fmla="*/ 7 h 10"/>
                <a:gd name="T14" fmla="*/ 4 w 4"/>
                <a:gd name="T15" fmla="*/ 6 h 10"/>
                <a:gd name="T16" fmla="*/ 3 w 4"/>
                <a:gd name="T17" fmla="*/ 6 h 10"/>
                <a:gd name="T18" fmla="*/ 2 w 4"/>
                <a:gd name="T19" fmla="*/ 9 h 10"/>
                <a:gd name="T20" fmla="*/ 2 w 4"/>
                <a:gd name="T21" fmla="*/ 9 h 10"/>
                <a:gd name="T22" fmla="*/ 2 w 4"/>
                <a:gd name="T23" fmla="*/ 9 h 10"/>
                <a:gd name="T24" fmla="*/ 1 w 4"/>
                <a:gd name="T25" fmla="*/ 6 h 10"/>
                <a:gd name="T26" fmla="*/ 1 w 4"/>
                <a:gd name="T27" fmla="*/ 0 h 10"/>
                <a:gd name="T28" fmla="*/ 0 w 4"/>
                <a:gd name="T29" fmla="*/ 0 h 10"/>
                <a:gd name="T30" fmla="*/ 0 w 4"/>
                <a:gd name="T31" fmla="*/ 1 h 10"/>
                <a:gd name="T32" fmla="*/ 0 w 4"/>
                <a:gd name="T33" fmla="*/ 2 h 10"/>
                <a:gd name="T34" fmla="*/ 1 w 4"/>
                <a:gd name="T35" fmla="*/ 2 h 10"/>
                <a:gd name="T36" fmla="*/ 2 w 4"/>
                <a:gd name="T37" fmla="*/ 1 h 10"/>
                <a:gd name="T38" fmla="*/ 2 w 4"/>
                <a:gd name="T39" fmla="*/ 1 h 10"/>
                <a:gd name="T40" fmla="*/ 2 w 4"/>
                <a:gd name="T41" fmla="*/ 1 h 10"/>
                <a:gd name="T42" fmla="*/ 2 w 4"/>
                <a:gd name="T43" fmla="*/ 1 h 10"/>
                <a:gd name="T44" fmla="*/ 1 w 4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10">
                  <a:moveTo>
                    <a:pt x="1" y="6"/>
                  </a:move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1" y="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3" name="Freeform 506"/>
            <p:cNvSpPr/>
            <p:nvPr/>
          </p:nvSpPr>
          <p:spPr bwMode="auto">
            <a:xfrm>
              <a:off x="1348" y="787"/>
              <a:ext cx="3" cy="6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1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1 h 4"/>
                <a:gd name="T18" fmla="*/ 1 w 2"/>
                <a:gd name="T19" fmla="*/ 3 h 4"/>
                <a:gd name="T20" fmla="*/ 1 w 2"/>
                <a:gd name="T21" fmla="*/ 0 h 4"/>
                <a:gd name="T22" fmla="*/ 0 w 2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1" y="3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4" name="Freeform 507"/>
            <p:cNvSpPr/>
            <p:nvPr/>
          </p:nvSpPr>
          <p:spPr bwMode="auto">
            <a:xfrm>
              <a:off x="1332" y="825"/>
              <a:ext cx="12" cy="13"/>
            </a:xfrm>
            <a:custGeom>
              <a:avLst/>
              <a:gdLst>
                <a:gd name="T0" fmla="*/ 6 w 8"/>
                <a:gd name="T1" fmla="*/ 0 h 9"/>
                <a:gd name="T2" fmla="*/ 6 w 8"/>
                <a:gd name="T3" fmla="*/ 0 h 9"/>
                <a:gd name="T4" fmla="*/ 5 w 8"/>
                <a:gd name="T5" fmla="*/ 0 h 9"/>
                <a:gd name="T6" fmla="*/ 5 w 8"/>
                <a:gd name="T7" fmla="*/ 0 h 9"/>
                <a:gd name="T8" fmla="*/ 4 w 8"/>
                <a:gd name="T9" fmla="*/ 0 h 9"/>
                <a:gd name="T10" fmla="*/ 4 w 8"/>
                <a:gd name="T11" fmla="*/ 0 h 9"/>
                <a:gd name="T12" fmla="*/ 4 w 8"/>
                <a:gd name="T13" fmla="*/ 0 h 9"/>
                <a:gd name="T14" fmla="*/ 4 w 8"/>
                <a:gd name="T15" fmla="*/ 0 h 9"/>
                <a:gd name="T16" fmla="*/ 4 w 8"/>
                <a:gd name="T17" fmla="*/ 0 h 9"/>
                <a:gd name="T18" fmla="*/ 4 w 8"/>
                <a:gd name="T19" fmla="*/ 0 h 9"/>
                <a:gd name="T20" fmla="*/ 4 w 8"/>
                <a:gd name="T21" fmla="*/ 0 h 9"/>
                <a:gd name="T22" fmla="*/ 1 w 8"/>
                <a:gd name="T23" fmla="*/ 1 h 9"/>
                <a:gd name="T24" fmla="*/ 1 w 8"/>
                <a:gd name="T25" fmla="*/ 1 h 9"/>
                <a:gd name="T26" fmla="*/ 1 w 8"/>
                <a:gd name="T27" fmla="*/ 1 h 9"/>
                <a:gd name="T28" fmla="*/ 1 w 8"/>
                <a:gd name="T29" fmla="*/ 1 h 9"/>
                <a:gd name="T30" fmla="*/ 1 w 8"/>
                <a:gd name="T31" fmla="*/ 1 h 9"/>
                <a:gd name="T32" fmla="*/ 1 w 8"/>
                <a:gd name="T33" fmla="*/ 1 h 9"/>
                <a:gd name="T34" fmla="*/ 0 w 8"/>
                <a:gd name="T35" fmla="*/ 1 h 9"/>
                <a:gd name="T36" fmla="*/ 0 w 8"/>
                <a:gd name="T37" fmla="*/ 1 h 9"/>
                <a:gd name="T38" fmla="*/ 0 w 8"/>
                <a:gd name="T39" fmla="*/ 1 h 9"/>
                <a:gd name="T40" fmla="*/ 0 w 8"/>
                <a:gd name="T41" fmla="*/ 1 h 9"/>
                <a:gd name="T42" fmla="*/ 0 w 8"/>
                <a:gd name="T43" fmla="*/ 1 h 9"/>
                <a:gd name="T44" fmla="*/ 0 w 8"/>
                <a:gd name="T45" fmla="*/ 1 h 9"/>
                <a:gd name="T46" fmla="*/ 0 w 8"/>
                <a:gd name="T47" fmla="*/ 1 h 9"/>
                <a:gd name="T48" fmla="*/ 2 w 8"/>
                <a:gd name="T49" fmla="*/ 9 h 9"/>
                <a:gd name="T50" fmla="*/ 2 w 8"/>
                <a:gd name="T51" fmla="*/ 9 h 9"/>
                <a:gd name="T52" fmla="*/ 7 w 8"/>
                <a:gd name="T53" fmla="*/ 3 h 9"/>
                <a:gd name="T54" fmla="*/ 7 w 8"/>
                <a:gd name="T55" fmla="*/ 3 h 9"/>
                <a:gd name="T56" fmla="*/ 7 w 8"/>
                <a:gd name="T57" fmla="*/ 2 h 9"/>
                <a:gd name="T58" fmla="*/ 7 w 8"/>
                <a:gd name="T59" fmla="*/ 2 h 9"/>
                <a:gd name="T60" fmla="*/ 6 w 8"/>
                <a:gd name="T61" fmla="*/ 0 h 9"/>
                <a:gd name="T62" fmla="*/ 6 w 8"/>
                <a:gd name="T6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6"/>
                    <a:pt x="6" y="5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5" name="Freeform 508"/>
            <p:cNvSpPr/>
            <p:nvPr/>
          </p:nvSpPr>
          <p:spPr bwMode="auto">
            <a:xfrm>
              <a:off x="1331" y="790"/>
              <a:ext cx="24" cy="48"/>
            </a:xfrm>
            <a:custGeom>
              <a:avLst/>
              <a:gdLst>
                <a:gd name="T0" fmla="*/ 14 w 17"/>
                <a:gd name="T1" fmla="*/ 1 h 33"/>
                <a:gd name="T2" fmla="*/ 13 w 17"/>
                <a:gd name="T3" fmla="*/ 2 h 33"/>
                <a:gd name="T4" fmla="*/ 8 w 17"/>
                <a:gd name="T5" fmla="*/ 6 h 33"/>
                <a:gd name="T6" fmla="*/ 10 w 17"/>
                <a:gd name="T7" fmla="*/ 6 h 33"/>
                <a:gd name="T8" fmla="*/ 10 w 17"/>
                <a:gd name="T9" fmla="*/ 14 h 33"/>
                <a:gd name="T10" fmla="*/ 7 w 17"/>
                <a:gd name="T11" fmla="*/ 18 h 33"/>
                <a:gd name="T12" fmla="*/ 12 w 17"/>
                <a:gd name="T13" fmla="*/ 22 h 33"/>
                <a:gd name="T14" fmla="*/ 4 w 17"/>
                <a:gd name="T15" fmla="*/ 22 h 33"/>
                <a:gd name="T16" fmla="*/ 1 w 17"/>
                <a:gd name="T17" fmla="*/ 23 h 33"/>
                <a:gd name="T18" fmla="*/ 2 w 17"/>
                <a:gd name="T19" fmla="*/ 23 h 33"/>
                <a:gd name="T20" fmla="*/ 1 w 17"/>
                <a:gd name="T21" fmla="*/ 25 h 33"/>
                <a:gd name="T22" fmla="*/ 1 w 17"/>
                <a:gd name="T23" fmla="*/ 25 h 33"/>
                <a:gd name="T24" fmla="*/ 2 w 17"/>
                <a:gd name="T25" fmla="*/ 25 h 33"/>
                <a:gd name="T26" fmla="*/ 2 w 17"/>
                <a:gd name="T27" fmla="*/ 25 h 33"/>
                <a:gd name="T28" fmla="*/ 2 w 17"/>
                <a:gd name="T29" fmla="*/ 25 h 33"/>
                <a:gd name="T30" fmla="*/ 5 w 17"/>
                <a:gd name="T31" fmla="*/ 24 h 33"/>
                <a:gd name="T32" fmla="*/ 5 w 17"/>
                <a:gd name="T33" fmla="*/ 24 h 33"/>
                <a:gd name="T34" fmla="*/ 5 w 17"/>
                <a:gd name="T35" fmla="*/ 24 h 33"/>
                <a:gd name="T36" fmla="*/ 5 w 17"/>
                <a:gd name="T37" fmla="*/ 24 h 33"/>
                <a:gd name="T38" fmla="*/ 6 w 17"/>
                <a:gd name="T39" fmla="*/ 24 h 33"/>
                <a:gd name="T40" fmla="*/ 7 w 17"/>
                <a:gd name="T41" fmla="*/ 24 h 33"/>
                <a:gd name="T42" fmla="*/ 7 w 17"/>
                <a:gd name="T43" fmla="*/ 24 h 33"/>
                <a:gd name="T44" fmla="*/ 8 w 17"/>
                <a:gd name="T45" fmla="*/ 26 h 33"/>
                <a:gd name="T46" fmla="*/ 8 w 17"/>
                <a:gd name="T47" fmla="*/ 27 h 33"/>
                <a:gd name="T48" fmla="*/ 3 w 17"/>
                <a:gd name="T49" fmla="*/ 33 h 33"/>
                <a:gd name="T50" fmla="*/ 10 w 17"/>
                <a:gd name="T51" fmla="*/ 31 h 33"/>
                <a:gd name="T52" fmla="*/ 16 w 17"/>
                <a:gd name="T53" fmla="*/ 32 h 33"/>
                <a:gd name="T54" fmla="*/ 15 w 17"/>
                <a:gd name="T55" fmla="*/ 32 h 33"/>
                <a:gd name="T56" fmla="*/ 14 w 17"/>
                <a:gd name="T57" fmla="*/ 26 h 33"/>
                <a:gd name="T58" fmla="*/ 14 w 17"/>
                <a:gd name="T59" fmla="*/ 14 h 33"/>
                <a:gd name="T60" fmla="*/ 14 w 17"/>
                <a:gd name="T61" fmla="*/ 5 h 33"/>
                <a:gd name="T62" fmla="*/ 14 w 17"/>
                <a:gd name="T6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33">
                  <a:moveTo>
                    <a:pt x="14" y="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" y="5"/>
                    <a:pt x="6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6"/>
                    <a:pt x="11" y="9"/>
                    <a:pt x="11" y="9"/>
                  </a:cubicBezTo>
                  <a:cubicBezTo>
                    <a:pt x="5" y="12"/>
                    <a:pt x="10" y="14"/>
                    <a:pt x="10" y="14"/>
                  </a:cubicBezTo>
                  <a:cubicBezTo>
                    <a:pt x="15" y="14"/>
                    <a:pt x="10" y="15"/>
                    <a:pt x="10" y="15"/>
                  </a:cubicBezTo>
                  <a:cubicBezTo>
                    <a:pt x="0" y="17"/>
                    <a:pt x="7" y="18"/>
                    <a:pt x="7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11" y="18"/>
                    <a:pt x="12" y="22"/>
                    <a:pt x="12" y="22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7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3"/>
                    <a:pt x="1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4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9" y="25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9"/>
                    <a:pt x="4" y="30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2"/>
                    <a:pt x="7" y="31"/>
                    <a:pt x="10" y="31"/>
                  </a:cubicBezTo>
                  <a:cubicBezTo>
                    <a:pt x="13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5" y="32"/>
                    <a:pt x="15" y="32"/>
                  </a:cubicBezTo>
                  <a:cubicBezTo>
                    <a:pt x="15" y="32"/>
                    <a:pt x="14" y="31"/>
                    <a:pt x="15" y="30"/>
                  </a:cubicBezTo>
                  <a:cubicBezTo>
                    <a:pt x="15" y="30"/>
                    <a:pt x="14" y="28"/>
                    <a:pt x="14" y="26"/>
                  </a:cubicBezTo>
                  <a:cubicBezTo>
                    <a:pt x="14" y="25"/>
                    <a:pt x="14" y="23"/>
                    <a:pt x="14" y="21"/>
                  </a:cubicBezTo>
                  <a:cubicBezTo>
                    <a:pt x="13" y="18"/>
                    <a:pt x="13" y="15"/>
                    <a:pt x="14" y="14"/>
                  </a:cubicBezTo>
                  <a:cubicBezTo>
                    <a:pt x="14" y="14"/>
                    <a:pt x="15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6" name="Freeform 509"/>
            <p:cNvSpPr/>
            <p:nvPr/>
          </p:nvSpPr>
          <p:spPr bwMode="auto">
            <a:xfrm>
              <a:off x="1350" y="790"/>
              <a:ext cx="1" cy="3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0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7" name="Freeform 510"/>
            <p:cNvSpPr>
              <a:spLocks noEditPoints="1"/>
            </p:cNvSpPr>
            <p:nvPr/>
          </p:nvSpPr>
          <p:spPr bwMode="auto">
            <a:xfrm>
              <a:off x="1332" y="825"/>
              <a:ext cx="10" cy="13"/>
            </a:xfrm>
            <a:custGeom>
              <a:avLst/>
              <a:gdLst>
                <a:gd name="T0" fmla="*/ 7 w 7"/>
                <a:gd name="T1" fmla="*/ 3 h 9"/>
                <a:gd name="T2" fmla="*/ 7 w 7"/>
                <a:gd name="T3" fmla="*/ 3 h 9"/>
                <a:gd name="T4" fmla="*/ 2 w 7"/>
                <a:gd name="T5" fmla="*/ 9 h 9"/>
                <a:gd name="T6" fmla="*/ 2 w 7"/>
                <a:gd name="T7" fmla="*/ 9 h 9"/>
                <a:gd name="T8" fmla="*/ 7 w 7"/>
                <a:gd name="T9" fmla="*/ 3 h 9"/>
                <a:gd name="T10" fmla="*/ 7 w 7"/>
                <a:gd name="T11" fmla="*/ 3 h 9"/>
                <a:gd name="T12" fmla="*/ 7 w 7"/>
                <a:gd name="T13" fmla="*/ 2 h 9"/>
                <a:gd name="T14" fmla="*/ 7 w 7"/>
                <a:gd name="T15" fmla="*/ 2 h 9"/>
                <a:gd name="T16" fmla="*/ 7 w 7"/>
                <a:gd name="T17" fmla="*/ 2 h 9"/>
                <a:gd name="T18" fmla="*/ 0 w 7"/>
                <a:gd name="T19" fmla="*/ 1 h 9"/>
                <a:gd name="T20" fmla="*/ 0 w 7"/>
                <a:gd name="T21" fmla="*/ 1 h 9"/>
                <a:gd name="T22" fmla="*/ 0 w 7"/>
                <a:gd name="T23" fmla="*/ 1 h 9"/>
                <a:gd name="T24" fmla="*/ 0 w 7"/>
                <a:gd name="T25" fmla="*/ 1 h 9"/>
                <a:gd name="T26" fmla="*/ 0 w 7"/>
                <a:gd name="T27" fmla="*/ 1 h 9"/>
                <a:gd name="T28" fmla="*/ 0 w 7"/>
                <a:gd name="T29" fmla="*/ 1 h 9"/>
                <a:gd name="T30" fmla="*/ 1 w 7"/>
                <a:gd name="T31" fmla="*/ 1 h 9"/>
                <a:gd name="T32" fmla="*/ 1 w 7"/>
                <a:gd name="T33" fmla="*/ 1 h 9"/>
                <a:gd name="T34" fmla="*/ 1 w 7"/>
                <a:gd name="T35" fmla="*/ 1 h 9"/>
                <a:gd name="T36" fmla="*/ 1 w 7"/>
                <a:gd name="T37" fmla="*/ 1 h 9"/>
                <a:gd name="T38" fmla="*/ 1 w 7"/>
                <a:gd name="T39" fmla="*/ 1 h 9"/>
                <a:gd name="T40" fmla="*/ 1 w 7"/>
                <a:gd name="T41" fmla="*/ 1 h 9"/>
                <a:gd name="T42" fmla="*/ 1 w 7"/>
                <a:gd name="T43" fmla="*/ 1 h 9"/>
                <a:gd name="T44" fmla="*/ 1 w 7"/>
                <a:gd name="T45" fmla="*/ 1 h 9"/>
                <a:gd name="T46" fmla="*/ 1 w 7"/>
                <a:gd name="T47" fmla="*/ 1 h 9"/>
                <a:gd name="T48" fmla="*/ 4 w 7"/>
                <a:gd name="T49" fmla="*/ 0 h 9"/>
                <a:gd name="T50" fmla="*/ 4 w 7"/>
                <a:gd name="T51" fmla="*/ 0 h 9"/>
                <a:gd name="T52" fmla="*/ 4 w 7"/>
                <a:gd name="T53" fmla="*/ 0 h 9"/>
                <a:gd name="T54" fmla="*/ 4 w 7"/>
                <a:gd name="T55" fmla="*/ 0 h 9"/>
                <a:gd name="T56" fmla="*/ 4 w 7"/>
                <a:gd name="T57" fmla="*/ 0 h 9"/>
                <a:gd name="T58" fmla="*/ 4 w 7"/>
                <a:gd name="T59" fmla="*/ 0 h 9"/>
                <a:gd name="T60" fmla="*/ 4 w 7"/>
                <a:gd name="T61" fmla="*/ 0 h 9"/>
                <a:gd name="T62" fmla="*/ 4 w 7"/>
                <a:gd name="T63" fmla="*/ 0 h 9"/>
                <a:gd name="T64" fmla="*/ 4 w 7"/>
                <a:gd name="T65" fmla="*/ 0 h 9"/>
                <a:gd name="T66" fmla="*/ 5 w 7"/>
                <a:gd name="T67" fmla="*/ 0 h 9"/>
                <a:gd name="T68" fmla="*/ 4 w 7"/>
                <a:gd name="T69" fmla="*/ 0 h 9"/>
                <a:gd name="T70" fmla="*/ 5 w 7"/>
                <a:gd name="T71" fmla="*/ 0 h 9"/>
                <a:gd name="T72" fmla="*/ 6 w 7"/>
                <a:gd name="T73" fmla="*/ 0 h 9"/>
                <a:gd name="T74" fmla="*/ 5 w 7"/>
                <a:gd name="T75" fmla="*/ 0 h 9"/>
                <a:gd name="T76" fmla="*/ 6 w 7"/>
                <a:gd name="T77" fmla="*/ 0 h 9"/>
                <a:gd name="T78" fmla="*/ 6 w 7"/>
                <a:gd name="T79" fmla="*/ 0 h 9"/>
                <a:gd name="T80" fmla="*/ 6 w 7"/>
                <a:gd name="T81" fmla="*/ 0 h 9"/>
                <a:gd name="T82" fmla="*/ 6 w 7"/>
                <a:gd name="T83" fmla="*/ 0 h 9"/>
                <a:gd name="T84" fmla="*/ 6 w 7"/>
                <a:gd name="T8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" h="9"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5"/>
                    <a:pt x="3" y="6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6"/>
                    <a:pt x="6" y="5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8" name="Freeform 511"/>
            <p:cNvSpPr>
              <a:spLocks noEditPoints="1"/>
            </p:cNvSpPr>
            <p:nvPr/>
          </p:nvSpPr>
          <p:spPr bwMode="auto">
            <a:xfrm>
              <a:off x="1355" y="835"/>
              <a:ext cx="3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1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9" name="Freeform 512"/>
            <p:cNvSpPr>
              <a:spLocks noEditPoints="1"/>
            </p:cNvSpPr>
            <p:nvPr/>
          </p:nvSpPr>
          <p:spPr bwMode="auto">
            <a:xfrm>
              <a:off x="1344" y="835"/>
              <a:ext cx="14" cy="7"/>
            </a:xfrm>
            <a:custGeom>
              <a:avLst/>
              <a:gdLst>
                <a:gd name="T0" fmla="*/ 8 w 10"/>
                <a:gd name="T1" fmla="*/ 1 h 5"/>
                <a:gd name="T2" fmla="*/ 9 w 10"/>
                <a:gd name="T3" fmla="*/ 0 h 5"/>
                <a:gd name="T4" fmla="*/ 8 w 10"/>
                <a:gd name="T5" fmla="*/ 1 h 5"/>
                <a:gd name="T6" fmla="*/ 9 w 10"/>
                <a:gd name="T7" fmla="*/ 0 h 5"/>
                <a:gd name="T8" fmla="*/ 7 w 10"/>
                <a:gd name="T9" fmla="*/ 1 h 5"/>
                <a:gd name="T10" fmla="*/ 7 w 10"/>
                <a:gd name="T11" fmla="*/ 1 h 5"/>
                <a:gd name="T12" fmla="*/ 7 w 10"/>
                <a:gd name="T13" fmla="*/ 1 h 5"/>
                <a:gd name="T14" fmla="*/ 7 w 10"/>
                <a:gd name="T15" fmla="*/ 1 h 5"/>
                <a:gd name="T16" fmla="*/ 7 w 10"/>
                <a:gd name="T17" fmla="*/ 1 h 5"/>
                <a:gd name="T18" fmla="*/ 0 w 10"/>
                <a:gd name="T19" fmla="*/ 5 h 5"/>
                <a:gd name="T20" fmla="*/ 1 w 10"/>
                <a:gd name="T21" fmla="*/ 5 h 5"/>
                <a:gd name="T22" fmla="*/ 8 w 10"/>
                <a:gd name="T23" fmla="*/ 1 h 5"/>
                <a:gd name="T24" fmla="*/ 10 w 10"/>
                <a:gd name="T25" fmla="*/ 0 h 5"/>
                <a:gd name="T26" fmla="*/ 10 w 10"/>
                <a:gd name="T27" fmla="*/ 0 h 5"/>
                <a:gd name="T28" fmla="*/ 10 w 10"/>
                <a:gd name="T29" fmla="*/ 0 h 5"/>
                <a:gd name="T30" fmla="*/ 9 w 10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5">
                  <a:moveTo>
                    <a:pt x="8" y="1"/>
                  </a:moveTo>
                  <a:cubicBezTo>
                    <a:pt x="8" y="1"/>
                    <a:pt x="9" y="1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moveTo>
                    <a:pt x="9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1" y="2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4" y="5"/>
                    <a:pt x="8" y="1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0" name="Freeform 513"/>
            <p:cNvSpPr>
              <a:spLocks noEditPoints="1"/>
            </p:cNvSpPr>
            <p:nvPr/>
          </p:nvSpPr>
          <p:spPr bwMode="auto">
            <a:xfrm>
              <a:off x="1354" y="835"/>
              <a:ext cx="10" cy="9"/>
            </a:xfrm>
            <a:custGeom>
              <a:avLst/>
              <a:gdLst>
                <a:gd name="T0" fmla="*/ 6 w 7"/>
                <a:gd name="T1" fmla="*/ 2 h 6"/>
                <a:gd name="T2" fmla="*/ 5 w 7"/>
                <a:gd name="T3" fmla="*/ 4 h 6"/>
                <a:gd name="T4" fmla="*/ 6 w 7"/>
                <a:gd name="T5" fmla="*/ 4 h 6"/>
                <a:gd name="T6" fmla="*/ 7 w 7"/>
                <a:gd name="T7" fmla="*/ 3 h 6"/>
                <a:gd name="T8" fmla="*/ 7 w 7"/>
                <a:gd name="T9" fmla="*/ 2 h 6"/>
                <a:gd name="T10" fmla="*/ 6 w 7"/>
                <a:gd name="T11" fmla="*/ 2 h 6"/>
                <a:gd name="T12" fmla="*/ 3 w 7"/>
                <a:gd name="T13" fmla="*/ 0 h 6"/>
                <a:gd name="T14" fmla="*/ 3 w 7"/>
                <a:gd name="T15" fmla="*/ 0 h 6"/>
                <a:gd name="T16" fmla="*/ 0 w 7"/>
                <a:gd name="T17" fmla="*/ 6 h 6"/>
                <a:gd name="T18" fmla="*/ 5 w 7"/>
                <a:gd name="T19" fmla="*/ 1 h 6"/>
                <a:gd name="T20" fmla="*/ 5 w 7"/>
                <a:gd name="T21" fmla="*/ 1 h 6"/>
                <a:gd name="T22" fmla="*/ 3 w 7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6" y="2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5"/>
                    <a:pt x="0" y="6"/>
                  </a:cubicBezTo>
                  <a:cubicBezTo>
                    <a:pt x="0" y="6"/>
                    <a:pt x="3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1" name="Freeform 514"/>
            <p:cNvSpPr>
              <a:spLocks noEditPoints="1"/>
            </p:cNvSpPr>
            <p:nvPr/>
          </p:nvSpPr>
          <p:spPr bwMode="auto">
            <a:xfrm>
              <a:off x="1329" y="762"/>
              <a:ext cx="22" cy="27"/>
            </a:xfrm>
            <a:custGeom>
              <a:avLst/>
              <a:gdLst>
                <a:gd name="T0" fmla="*/ 4 w 15"/>
                <a:gd name="T1" fmla="*/ 16 h 18"/>
                <a:gd name="T2" fmla="*/ 2 w 15"/>
                <a:gd name="T3" fmla="*/ 18 h 18"/>
                <a:gd name="T4" fmla="*/ 3 w 15"/>
                <a:gd name="T5" fmla="*/ 18 h 18"/>
                <a:gd name="T6" fmla="*/ 3 w 15"/>
                <a:gd name="T7" fmla="*/ 18 h 18"/>
                <a:gd name="T8" fmla="*/ 3 w 15"/>
                <a:gd name="T9" fmla="*/ 18 h 18"/>
                <a:gd name="T10" fmla="*/ 3 w 15"/>
                <a:gd name="T11" fmla="*/ 18 h 18"/>
                <a:gd name="T12" fmla="*/ 4 w 15"/>
                <a:gd name="T13" fmla="*/ 16 h 18"/>
                <a:gd name="T14" fmla="*/ 7 w 15"/>
                <a:gd name="T15" fmla="*/ 14 h 18"/>
                <a:gd name="T16" fmla="*/ 5 w 15"/>
                <a:gd name="T17" fmla="*/ 15 h 18"/>
                <a:gd name="T18" fmla="*/ 5 w 15"/>
                <a:gd name="T19" fmla="*/ 16 h 18"/>
                <a:gd name="T20" fmla="*/ 5 w 15"/>
                <a:gd name="T21" fmla="*/ 17 h 18"/>
                <a:gd name="T22" fmla="*/ 7 w 15"/>
                <a:gd name="T23" fmla="*/ 17 h 18"/>
                <a:gd name="T24" fmla="*/ 7 w 15"/>
                <a:gd name="T25" fmla="*/ 14 h 18"/>
                <a:gd name="T26" fmla="*/ 15 w 15"/>
                <a:gd name="T27" fmla="*/ 13 h 18"/>
                <a:gd name="T28" fmla="*/ 15 w 15"/>
                <a:gd name="T29" fmla="*/ 17 h 18"/>
                <a:gd name="T30" fmla="*/ 15 w 15"/>
                <a:gd name="T31" fmla="*/ 13 h 18"/>
                <a:gd name="T32" fmla="*/ 15 w 15"/>
                <a:gd name="T33" fmla="*/ 13 h 18"/>
                <a:gd name="T34" fmla="*/ 9 w 15"/>
                <a:gd name="T35" fmla="*/ 12 h 18"/>
                <a:gd name="T36" fmla="*/ 8 w 15"/>
                <a:gd name="T37" fmla="*/ 13 h 18"/>
                <a:gd name="T38" fmla="*/ 8 w 15"/>
                <a:gd name="T39" fmla="*/ 16 h 18"/>
                <a:gd name="T40" fmla="*/ 9 w 15"/>
                <a:gd name="T41" fmla="*/ 16 h 18"/>
                <a:gd name="T42" fmla="*/ 9 w 15"/>
                <a:gd name="T43" fmla="*/ 12 h 18"/>
                <a:gd name="T44" fmla="*/ 14 w 15"/>
                <a:gd name="T45" fmla="*/ 11 h 18"/>
                <a:gd name="T46" fmla="*/ 14 w 15"/>
                <a:gd name="T47" fmla="*/ 12 h 18"/>
                <a:gd name="T48" fmla="*/ 14 w 15"/>
                <a:gd name="T49" fmla="*/ 15 h 18"/>
                <a:gd name="T50" fmla="*/ 14 w 15"/>
                <a:gd name="T51" fmla="*/ 17 h 18"/>
                <a:gd name="T52" fmla="*/ 14 w 15"/>
                <a:gd name="T53" fmla="*/ 18 h 18"/>
                <a:gd name="T54" fmla="*/ 14 w 15"/>
                <a:gd name="T55" fmla="*/ 18 h 18"/>
                <a:gd name="T56" fmla="*/ 15 w 15"/>
                <a:gd name="T57" fmla="*/ 18 h 18"/>
                <a:gd name="T58" fmla="*/ 15 w 15"/>
                <a:gd name="T59" fmla="*/ 13 h 18"/>
                <a:gd name="T60" fmla="*/ 14 w 15"/>
                <a:gd name="T61" fmla="*/ 11 h 18"/>
                <a:gd name="T62" fmla="*/ 11 w 15"/>
                <a:gd name="T63" fmla="*/ 11 h 18"/>
                <a:gd name="T64" fmla="*/ 11 w 15"/>
                <a:gd name="T65" fmla="*/ 12 h 18"/>
                <a:gd name="T66" fmla="*/ 10 w 15"/>
                <a:gd name="T67" fmla="*/ 12 h 18"/>
                <a:gd name="T68" fmla="*/ 10 w 15"/>
                <a:gd name="T69" fmla="*/ 15 h 18"/>
                <a:gd name="T70" fmla="*/ 10 w 15"/>
                <a:gd name="T71" fmla="*/ 16 h 18"/>
                <a:gd name="T72" fmla="*/ 10 w 15"/>
                <a:gd name="T73" fmla="*/ 16 h 18"/>
                <a:gd name="T74" fmla="*/ 12 w 15"/>
                <a:gd name="T75" fmla="*/ 16 h 18"/>
                <a:gd name="T76" fmla="*/ 12 w 15"/>
                <a:gd name="T77" fmla="*/ 14 h 18"/>
                <a:gd name="T78" fmla="*/ 11 w 15"/>
                <a:gd name="T79" fmla="*/ 11 h 18"/>
                <a:gd name="T80" fmla="*/ 4 w 15"/>
                <a:gd name="T81" fmla="*/ 0 h 18"/>
                <a:gd name="T82" fmla="*/ 8 w 15"/>
                <a:gd name="T83" fmla="*/ 5 h 18"/>
                <a:gd name="T84" fmla="*/ 10 w 15"/>
                <a:gd name="T85" fmla="*/ 7 h 18"/>
                <a:gd name="T86" fmla="*/ 6 w 15"/>
                <a:gd name="T87" fmla="*/ 9 h 18"/>
                <a:gd name="T88" fmla="*/ 7 w 15"/>
                <a:gd name="T89" fmla="*/ 10 h 18"/>
                <a:gd name="T90" fmla="*/ 8 w 15"/>
                <a:gd name="T91" fmla="*/ 10 h 18"/>
                <a:gd name="T92" fmla="*/ 9 w 15"/>
                <a:gd name="T93" fmla="*/ 10 h 18"/>
                <a:gd name="T94" fmla="*/ 10 w 15"/>
                <a:gd name="T95" fmla="*/ 10 h 18"/>
                <a:gd name="T96" fmla="*/ 12 w 15"/>
                <a:gd name="T97" fmla="*/ 11 h 18"/>
                <a:gd name="T98" fmla="*/ 13 w 15"/>
                <a:gd name="T99" fmla="*/ 16 h 18"/>
                <a:gd name="T100" fmla="*/ 13 w 15"/>
                <a:gd name="T101" fmla="*/ 17 h 18"/>
                <a:gd name="T102" fmla="*/ 13 w 15"/>
                <a:gd name="T103" fmla="*/ 12 h 18"/>
                <a:gd name="T104" fmla="*/ 14 w 15"/>
                <a:gd name="T105" fmla="*/ 10 h 18"/>
                <a:gd name="T106" fmla="*/ 14 w 15"/>
                <a:gd name="T107" fmla="*/ 11 h 18"/>
                <a:gd name="T108" fmla="*/ 14 w 15"/>
                <a:gd name="T109" fmla="*/ 11 h 18"/>
                <a:gd name="T110" fmla="*/ 15 w 15"/>
                <a:gd name="T111" fmla="*/ 11 h 18"/>
                <a:gd name="T112" fmla="*/ 14 w 15"/>
                <a:gd name="T113" fmla="*/ 6 h 18"/>
                <a:gd name="T114" fmla="*/ 5 w 15"/>
                <a:gd name="T115" fmla="*/ 0 h 18"/>
                <a:gd name="T116" fmla="*/ 4 w 15"/>
                <a:gd name="T1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18">
                  <a:moveTo>
                    <a:pt x="4" y="16"/>
                  </a:moveTo>
                  <a:cubicBezTo>
                    <a:pt x="2" y="17"/>
                    <a:pt x="2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6"/>
                    <a:pt x="4" y="16"/>
                  </a:cubicBezTo>
                  <a:moveTo>
                    <a:pt x="7" y="14"/>
                  </a:moveTo>
                  <a:cubicBezTo>
                    <a:pt x="6" y="14"/>
                    <a:pt x="6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7" y="16"/>
                    <a:pt x="7" y="15"/>
                    <a:pt x="7" y="14"/>
                  </a:cubicBezTo>
                  <a:moveTo>
                    <a:pt x="15" y="13"/>
                  </a:moveTo>
                  <a:cubicBezTo>
                    <a:pt x="15" y="14"/>
                    <a:pt x="15" y="16"/>
                    <a:pt x="15" y="17"/>
                  </a:cubicBezTo>
                  <a:cubicBezTo>
                    <a:pt x="15" y="16"/>
                    <a:pt x="15" y="15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9" y="12"/>
                  </a:moveTo>
                  <a:cubicBezTo>
                    <a:pt x="9" y="13"/>
                    <a:pt x="9" y="13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9" y="15"/>
                    <a:pt x="9" y="14"/>
                    <a:pt x="9" y="12"/>
                  </a:cubicBezTo>
                  <a:moveTo>
                    <a:pt x="14" y="11"/>
                  </a:moveTo>
                  <a:cubicBezTo>
                    <a:pt x="14" y="11"/>
                    <a:pt x="14" y="12"/>
                    <a:pt x="14" y="12"/>
                  </a:cubicBezTo>
                  <a:cubicBezTo>
                    <a:pt x="14" y="12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5" y="16"/>
                    <a:pt x="15" y="13"/>
                    <a:pt x="15" y="13"/>
                  </a:cubicBezTo>
                  <a:cubicBezTo>
                    <a:pt x="15" y="12"/>
                    <a:pt x="15" y="11"/>
                    <a:pt x="14" y="11"/>
                  </a:cubicBezTo>
                  <a:moveTo>
                    <a:pt x="11" y="11"/>
                  </a:move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3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2" y="11"/>
                    <a:pt x="11" y="11"/>
                    <a:pt x="11" y="11"/>
                  </a:cubicBezTo>
                  <a:moveTo>
                    <a:pt x="4" y="0"/>
                  </a:moveTo>
                  <a:cubicBezTo>
                    <a:pt x="0" y="0"/>
                    <a:pt x="8" y="5"/>
                    <a:pt x="8" y="5"/>
                  </a:cubicBezTo>
                  <a:cubicBezTo>
                    <a:pt x="7" y="7"/>
                    <a:pt x="10" y="7"/>
                    <a:pt x="10" y="7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2" y="11"/>
                    <a:pt x="13" y="11"/>
                    <a:pt x="13" y="16"/>
                  </a:cubicBezTo>
                  <a:cubicBezTo>
                    <a:pt x="13" y="16"/>
                    <a:pt x="13" y="17"/>
                    <a:pt x="13" y="17"/>
                  </a:cubicBezTo>
                  <a:cubicBezTo>
                    <a:pt x="13" y="14"/>
                    <a:pt x="13" y="12"/>
                    <a:pt x="13" y="12"/>
                  </a:cubicBezTo>
                  <a:cubicBezTo>
                    <a:pt x="13" y="11"/>
                    <a:pt x="13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0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2" name="Freeform 515"/>
            <p:cNvSpPr/>
            <p:nvPr/>
          </p:nvSpPr>
          <p:spPr bwMode="auto">
            <a:xfrm>
              <a:off x="1332" y="789"/>
              <a:ext cx="2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1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3" name="Freeform 516"/>
            <p:cNvSpPr>
              <a:spLocks noEditPoints="1"/>
            </p:cNvSpPr>
            <p:nvPr/>
          </p:nvSpPr>
          <p:spPr bwMode="auto">
            <a:xfrm>
              <a:off x="1334" y="776"/>
              <a:ext cx="7" cy="13"/>
            </a:xfrm>
            <a:custGeom>
              <a:avLst/>
              <a:gdLst>
                <a:gd name="T0" fmla="*/ 2 w 5"/>
                <a:gd name="T1" fmla="*/ 6 h 9"/>
                <a:gd name="T2" fmla="*/ 1 w 5"/>
                <a:gd name="T3" fmla="*/ 7 h 9"/>
                <a:gd name="T4" fmla="*/ 0 w 5"/>
                <a:gd name="T5" fmla="*/ 9 h 9"/>
                <a:gd name="T6" fmla="*/ 0 w 5"/>
                <a:gd name="T7" fmla="*/ 9 h 9"/>
                <a:gd name="T8" fmla="*/ 2 w 5"/>
                <a:gd name="T9" fmla="*/ 8 h 9"/>
                <a:gd name="T10" fmla="*/ 2 w 5"/>
                <a:gd name="T11" fmla="*/ 7 h 9"/>
                <a:gd name="T12" fmla="*/ 2 w 5"/>
                <a:gd name="T13" fmla="*/ 6 h 9"/>
                <a:gd name="T14" fmla="*/ 5 w 5"/>
                <a:gd name="T15" fmla="*/ 4 h 9"/>
                <a:gd name="T16" fmla="*/ 4 w 5"/>
                <a:gd name="T17" fmla="*/ 5 h 9"/>
                <a:gd name="T18" fmla="*/ 4 w 5"/>
                <a:gd name="T19" fmla="*/ 8 h 9"/>
                <a:gd name="T20" fmla="*/ 5 w 5"/>
                <a:gd name="T21" fmla="*/ 7 h 9"/>
                <a:gd name="T22" fmla="*/ 5 w 5"/>
                <a:gd name="T23" fmla="*/ 4 h 9"/>
                <a:gd name="T24" fmla="*/ 3 w 5"/>
                <a:gd name="T25" fmla="*/ 0 h 9"/>
                <a:gd name="T26" fmla="*/ 3 w 5"/>
                <a:gd name="T27" fmla="*/ 1 h 9"/>
                <a:gd name="T28" fmla="*/ 4 w 5"/>
                <a:gd name="T29" fmla="*/ 1 h 9"/>
                <a:gd name="T30" fmla="*/ 5 w 5"/>
                <a:gd name="T31" fmla="*/ 1 h 9"/>
                <a:gd name="T32" fmla="*/ 4 w 5"/>
                <a:gd name="T33" fmla="*/ 1 h 9"/>
                <a:gd name="T34" fmla="*/ 3 w 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9">
                  <a:moveTo>
                    <a:pt x="2" y="6"/>
                  </a:moveTo>
                  <a:cubicBezTo>
                    <a:pt x="1" y="6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8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moveTo>
                    <a:pt x="5" y="4"/>
                  </a:move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3" y="0"/>
                  </a:move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4" name="Freeform 517"/>
            <p:cNvSpPr>
              <a:spLocks noEditPoints="1"/>
            </p:cNvSpPr>
            <p:nvPr/>
          </p:nvSpPr>
          <p:spPr bwMode="auto">
            <a:xfrm>
              <a:off x="1342" y="777"/>
              <a:ext cx="6" cy="9"/>
            </a:xfrm>
            <a:custGeom>
              <a:avLst/>
              <a:gdLst>
                <a:gd name="T0" fmla="*/ 1 w 4"/>
                <a:gd name="T1" fmla="*/ 2 h 6"/>
                <a:gd name="T2" fmla="*/ 0 w 4"/>
                <a:gd name="T3" fmla="*/ 2 h 6"/>
                <a:gd name="T4" fmla="*/ 0 w 4"/>
                <a:gd name="T5" fmla="*/ 6 h 6"/>
                <a:gd name="T6" fmla="*/ 1 w 4"/>
                <a:gd name="T7" fmla="*/ 6 h 6"/>
                <a:gd name="T8" fmla="*/ 1 w 4"/>
                <a:gd name="T9" fmla="*/ 5 h 6"/>
                <a:gd name="T10" fmla="*/ 1 w 4"/>
                <a:gd name="T11" fmla="*/ 2 h 6"/>
                <a:gd name="T12" fmla="*/ 1 w 4"/>
                <a:gd name="T13" fmla="*/ 0 h 6"/>
                <a:gd name="T14" fmla="*/ 0 w 4"/>
                <a:gd name="T15" fmla="*/ 0 h 6"/>
                <a:gd name="T16" fmla="*/ 1 w 4"/>
                <a:gd name="T17" fmla="*/ 0 h 6"/>
                <a:gd name="T18" fmla="*/ 2 w 4"/>
                <a:gd name="T19" fmla="*/ 1 h 6"/>
                <a:gd name="T20" fmla="*/ 3 w 4"/>
                <a:gd name="T21" fmla="*/ 4 h 6"/>
                <a:gd name="T22" fmla="*/ 3 w 4"/>
                <a:gd name="T23" fmla="*/ 6 h 6"/>
                <a:gd name="T24" fmla="*/ 4 w 4"/>
                <a:gd name="T25" fmla="*/ 6 h 6"/>
                <a:gd name="T26" fmla="*/ 3 w 4"/>
                <a:gd name="T27" fmla="*/ 1 h 6"/>
                <a:gd name="T28" fmla="*/ 1 w 4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5"/>
                    <a:pt x="1" y="3"/>
                    <a:pt x="1" y="2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3" y="1"/>
                    <a:pt x="3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5" name="Freeform 518"/>
            <p:cNvSpPr/>
            <p:nvPr/>
          </p:nvSpPr>
          <p:spPr bwMode="auto">
            <a:xfrm>
              <a:off x="1348" y="777"/>
              <a:ext cx="3" cy="12"/>
            </a:xfrm>
            <a:custGeom>
              <a:avLst/>
              <a:gdLst>
                <a:gd name="T0" fmla="*/ 1 w 2"/>
                <a:gd name="T1" fmla="*/ 0 h 8"/>
                <a:gd name="T2" fmla="*/ 0 w 2"/>
                <a:gd name="T3" fmla="*/ 2 h 8"/>
                <a:gd name="T4" fmla="*/ 0 w 2"/>
                <a:gd name="T5" fmla="*/ 7 h 8"/>
                <a:gd name="T6" fmla="*/ 1 w 2"/>
                <a:gd name="T7" fmla="*/ 7 h 8"/>
                <a:gd name="T8" fmla="*/ 1 w 2"/>
                <a:gd name="T9" fmla="*/ 5 h 8"/>
                <a:gd name="T10" fmla="*/ 1 w 2"/>
                <a:gd name="T11" fmla="*/ 2 h 8"/>
                <a:gd name="T12" fmla="*/ 1 w 2"/>
                <a:gd name="T13" fmla="*/ 1 h 8"/>
                <a:gd name="T14" fmla="*/ 2 w 2"/>
                <a:gd name="T15" fmla="*/ 3 h 8"/>
                <a:gd name="T16" fmla="*/ 2 w 2"/>
                <a:gd name="T17" fmla="*/ 8 h 8"/>
                <a:gd name="T18" fmla="*/ 2 w 2"/>
                <a:gd name="T19" fmla="*/ 7 h 8"/>
                <a:gd name="T20" fmla="*/ 2 w 2"/>
                <a:gd name="T21" fmla="*/ 3 h 8"/>
                <a:gd name="T22" fmla="*/ 2 w 2"/>
                <a:gd name="T23" fmla="*/ 1 h 8"/>
                <a:gd name="T24" fmla="*/ 1 w 2"/>
                <a:gd name="T25" fmla="*/ 1 h 8"/>
                <a:gd name="T26" fmla="*/ 1 w 2"/>
                <a:gd name="T27" fmla="*/ 1 h 8"/>
                <a:gd name="T28" fmla="*/ 1 w 2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5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6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2" y="4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6" name="Freeform 519"/>
            <p:cNvSpPr/>
            <p:nvPr/>
          </p:nvSpPr>
          <p:spPr bwMode="auto">
            <a:xfrm>
              <a:off x="1313" y="777"/>
              <a:ext cx="25" cy="47"/>
            </a:xfrm>
            <a:custGeom>
              <a:avLst/>
              <a:gdLst>
                <a:gd name="T0" fmla="*/ 17 w 17"/>
                <a:gd name="T1" fmla="*/ 22 h 32"/>
                <a:gd name="T2" fmla="*/ 17 w 17"/>
                <a:gd name="T3" fmla="*/ 24 h 32"/>
                <a:gd name="T4" fmla="*/ 15 w 17"/>
                <a:gd name="T5" fmla="*/ 26 h 32"/>
                <a:gd name="T6" fmla="*/ 13 w 17"/>
                <a:gd name="T7" fmla="*/ 28 h 32"/>
                <a:gd name="T8" fmla="*/ 11 w 17"/>
                <a:gd name="T9" fmla="*/ 29 h 32"/>
                <a:gd name="T10" fmla="*/ 11 w 17"/>
                <a:gd name="T11" fmla="*/ 31 h 32"/>
                <a:gd name="T12" fmla="*/ 11 w 17"/>
                <a:gd name="T13" fmla="*/ 32 h 32"/>
                <a:gd name="T14" fmla="*/ 10 w 17"/>
                <a:gd name="T15" fmla="*/ 32 h 32"/>
                <a:gd name="T16" fmla="*/ 7 w 17"/>
                <a:gd name="T17" fmla="*/ 32 h 32"/>
                <a:gd name="T18" fmla="*/ 6 w 17"/>
                <a:gd name="T19" fmla="*/ 32 h 32"/>
                <a:gd name="T20" fmla="*/ 6 w 17"/>
                <a:gd name="T21" fmla="*/ 30 h 32"/>
                <a:gd name="T22" fmla="*/ 6 w 17"/>
                <a:gd name="T23" fmla="*/ 29 h 32"/>
                <a:gd name="T24" fmla="*/ 2 w 17"/>
                <a:gd name="T25" fmla="*/ 28 h 32"/>
                <a:gd name="T26" fmla="*/ 0 w 17"/>
                <a:gd name="T27" fmla="*/ 27 h 32"/>
                <a:gd name="T28" fmla="*/ 0 w 17"/>
                <a:gd name="T29" fmla="*/ 27 h 32"/>
                <a:gd name="T30" fmla="*/ 0 w 17"/>
                <a:gd name="T31" fmla="*/ 25 h 32"/>
                <a:gd name="T32" fmla="*/ 0 w 17"/>
                <a:gd name="T33" fmla="*/ 24 h 32"/>
                <a:gd name="T34" fmla="*/ 1 w 17"/>
                <a:gd name="T35" fmla="*/ 24 h 32"/>
                <a:gd name="T36" fmla="*/ 1 w 17"/>
                <a:gd name="T37" fmla="*/ 24 h 32"/>
                <a:gd name="T38" fmla="*/ 2 w 17"/>
                <a:gd name="T39" fmla="*/ 24 h 32"/>
                <a:gd name="T40" fmla="*/ 4 w 17"/>
                <a:gd name="T41" fmla="*/ 24 h 32"/>
                <a:gd name="T42" fmla="*/ 7 w 17"/>
                <a:gd name="T43" fmla="*/ 25 h 32"/>
                <a:gd name="T44" fmla="*/ 10 w 17"/>
                <a:gd name="T45" fmla="*/ 24 h 32"/>
                <a:gd name="T46" fmla="*/ 12 w 17"/>
                <a:gd name="T47" fmla="*/ 22 h 32"/>
                <a:gd name="T48" fmla="*/ 11 w 17"/>
                <a:gd name="T49" fmla="*/ 19 h 32"/>
                <a:gd name="T50" fmla="*/ 7 w 17"/>
                <a:gd name="T51" fmla="*/ 17 h 32"/>
                <a:gd name="T52" fmla="*/ 5 w 17"/>
                <a:gd name="T53" fmla="*/ 16 h 32"/>
                <a:gd name="T54" fmla="*/ 3 w 17"/>
                <a:gd name="T55" fmla="*/ 15 h 32"/>
                <a:gd name="T56" fmla="*/ 1 w 17"/>
                <a:gd name="T57" fmla="*/ 13 h 32"/>
                <a:gd name="T58" fmla="*/ 0 w 17"/>
                <a:gd name="T59" fmla="*/ 10 h 32"/>
                <a:gd name="T60" fmla="*/ 2 w 17"/>
                <a:gd name="T61" fmla="*/ 5 h 32"/>
                <a:gd name="T62" fmla="*/ 7 w 17"/>
                <a:gd name="T63" fmla="*/ 3 h 32"/>
                <a:gd name="T64" fmla="*/ 7 w 17"/>
                <a:gd name="T65" fmla="*/ 1 h 32"/>
                <a:gd name="T66" fmla="*/ 7 w 17"/>
                <a:gd name="T67" fmla="*/ 0 h 32"/>
                <a:gd name="T68" fmla="*/ 8 w 17"/>
                <a:gd name="T69" fmla="*/ 0 h 32"/>
                <a:gd name="T70" fmla="*/ 11 w 17"/>
                <a:gd name="T71" fmla="*/ 0 h 32"/>
                <a:gd name="T72" fmla="*/ 12 w 17"/>
                <a:gd name="T73" fmla="*/ 0 h 32"/>
                <a:gd name="T74" fmla="*/ 12 w 17"/>
                <a:gd name="T75" fmla="*/ 1 h 32"/>
                <a:gd name="T76" fmla="*/ 12 w 17"/>
                <a:gd name="T77" fmla="*/ 3 h 32"/>
                <a:gd name="T78" fmla="*/ 14 w 17"/>
                <a:gd name="T79" fmla="*/ 3 h 32"/>
                <a:gd name="T80" fmla="*/ 15 w 17"/>
                <a:gd name="T81" fmla="*/ 4 h 32"/>
                <a:gd name="T82" fmla="*/ 16 w 17"/>
                <a:gd name="T83" fmla="*/ 4 h 32"/>
                <a:gd name="T84" fmla="*/ 16 w 17"/>
                <a:gd name="T85" fmla="*/ 6 h 32"/>
                <a:gd name="T86" fmla="*/ 15 w 17"/>
                <a:gd name="T87" fmla="*/ 7 h 32"/>
                <a:gd name="T88" fmla="*/ 14 w 17"/>
                <a:gd name="T89" fmla="*/ 7 h 32"/>
                <a:gd name="T90" fmla="*/ 12 w 17"/>
                <a:gd name="T91" fmla="*/ 7 h 32"/>
                <a:gd name="T92" fmla="*/ 10 w 17"/>
                <a:gd name="T93" fmla="*/ 7 h 32"/>
                <a:gd name="T94" fmla="*/ 6 w 17"/>
                <a:gd name="T95" fmla="*/ 7 h 32"/>
                <a:gd name="T96" fmla="*/ 5 w 17"/>
                <a:gd name="T97" fmla="*/ 10 h 32"/>
                <a:gd name="T98" fmla="*/ 7 w 17"/>
                <a:gd name="T99" fmla="*/ 12 h 32"/>
                <a:gd name="T100" fmla="*/ 10 w 17"/>
                <a:gd name="T101" fmla="*/ 13 h 32"/>
                <a:gd name="T102" fmla="*/ 15 w 17"/>
                <a:gd name="T103" fmla="*/ 17 h 32"/>
                <a:gd name="T104" fmla="*/ 17 w 17"/>
                <a:gd name="T105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" h="32">
                  <a:moveTo>
                    <a:pt x="17" y="22"/>
                  </a:moveTo>
                  <a:cubicBezTo>
                    <a:pt x="17" y="23"/>
                    <a:pt x="17" y="24"/>
                    <a:pt x="17" y="24"/>
                  </a:cubicBezTo>
                  <a:cubicBezTo>
                    <a:pt x="16" y="25"/>
                    <a:pt x="16" y="26"/>
                    <a:pt x="15" y="26"/>
                  </a:cubicBezTo>
                  <a:cubicBezTo>
                    <a:pt x="15" y="27"/>
                    <a:pt x="14" y="27"/>
                    <a:pt x="13" y="28"/>
                  </a:cubicBezTo>
                  <a:cubicBezTo>
                    <a:pt x="13" y="28"/>
                    <a:pt x="12" y="28"/>
                    <a:pt x="11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2"/>
                    <a:pt x="11" y="32"/>
                  </a:cubicBezTo>
                  <a:cubicBezTo>
                    <a:pt x="11" y="32"/>
                    <a:pt x="10" y="32"/>
                    <a:pt x="10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6" y="32"/>
                  </a:cubicBezTo>
                  <a:cubicBezTo>
                    <a:pt x="6" y="31"/>
                    <a:pt x="6" y="31"/>
                    <a:pt x="6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9"/>
                    <a:pt x="3" y="29"/>
                    <a:pt x="2" y="28"/>
                  </a:cubicBezTo>
                  <a:cubicBezTo>
                    <a:pt x="1" y="28"/>
                    <a:pt x="0" y="2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4" y="25"/>
                    <a:pt x="5" y="25"/>
                    <a:pt x="7" y="25"/>
                  </a:cubicBezTo>
                  <a:cubicBezTo>
                    <a:pt x="8" y="25"/>
                    <a:pt x="9" y="25"/>
                    <a:pt x="10" y="24"/>
                  </a:cubicBezTo>
                  <a:cubicBezTo>
                    <a:pt x="11" y="24"/>
                    <a:pt x="12" y="23"/>
                    <a:pt x="12" y="22"/>
                  </a:cubicBezTo>
                  <a:cubicBezTo>
                    <a:pt x="12" y="21"/>
                    <a:pt x="12" y="20"/>
                    <a:pt x="11" y="19"/>
                  </a:cubicBezTo>
                  <a:cubicBezTo>
                    <a:pt x="10" y="19"/>
                    <a:pt x="9" y="18"/>
                    <a:pt x="7" y="17"/>
                  </a:cubicBezTo>
                  <a:cubicBezTo>
                    <a:pt x="7" y="17"/>
                    <a:pt x="6" y="17"/>
                    <a:pt x="5" y="16"/>
                  </a:cubicBezTo>
                  <a:cubicBezTo>
                    <a:pt x="4" y="16"/>
                    <a:pt x="3" y="15"/>
                    <a:pt x="3" y="15"/>
                  </a:cubicBezTo>
                  <a:cubicBezTo>
                    <a:pt x="2" y="14"/>
                    <a:pt x="1" y="13"/>
                    <a:pt x="1" y="13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8"/>
                    <a:pt x="1" y="7"/>
                    <a:pt x="2" y="5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2" y="7"/>
                    <a:pt x="11" y="7"/>
                    <a:pt x="10" y="7"/>
                  </a:cubicBezTo>
                  <a:cubicBezTo>
                    <a:pt x="8" y="7"/>
                    <a:pt x="7" y="7"/>
                    <a:pt x="6" y="7"/>
                  </a:cubicBezTo>
                  <a:cubicBezTo>
                    <a:pt x="6" y="8"/>
                    <a:pt x="5" y="9"/>
                    <a:pt x="5" y="10"/>
                  </a:cubicBezTo>
                  <a:cubicBezTo>
                    <a:pt x="5" y="10"/>
                    <a:pt x="6" y="11"/>
                    <a:pt x="7" y="12"/>
                  </a:cubicBezTo>
                  <a:cubicBezTo>
                    <a:pt x="7" y="12"/>
                    <a:pt x="8" y="13"/>
                    <a:pt x="10" y="13"/>
                  </a:cubicBezTo>
                  <a:cubicBezTo>
                    <a:pt x="12" y="14"/>
                    <a:pt x="14" y="15"/>
                    <a:pt x="15" y="17"/>
                  </a:cubicBezTo>
                  <a:cubicBezTo>
                    <a:pt x="16" y="18"/>
                    <a:pt x="17" y="20"/>
                    <a:pt x="1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7" name="Freeform 520"/>
            <p:cNvSpPr/>
            <p:nvPr/>
          </p:nvSpPr>
          <p:spPr bwMode="auto">
            <a:xfrm>
              <a:off x="1291" y="2636"/>
              <a:ext cx="48" cy="33"/>
            </a:xfrm>
            <a:custGeom>
              <a:avLst/>
              <a:gdLst>
                <a:gd name="T0" fmla="*/ 29 w 33"/>
                <a:gd name="T1" fmla="*/ 23 h 23"/>
                <a:gd name="T2" fmla="*/ 29 w 33"/>
                <a:gd name="T3" fmla="*/ 15 h 23"/>
                <a:gd name="T4" fmla="*/ 32 w 33"/>
                <a:gd name="T5" fmla="*/ 5 h 23"/>
                <a:gd name="T6" fmla="*/ 24 w 33"/>
                <a:gd name="T7" fmla="*/ 3 h 23"/>
                <a:gd name="T8" fmla="*/ 16 w 33"/>
                <a:gd name="T9" fmla="*/ 0 h 23"/>
                <a:gd name="T10" fmla="*/ 14 w 33"/>
                <a:gd name="T11" fmla="*/ 4 h 23"/>
                <a:gd name="T12" fmla="*/ 12 w 33"/>
                <a:gd name="T13" fmla="*/ 3 h 23"/>
                <a:gd name="T14" fmla="*/ 9 w 33"/>
                <a:gd name="T15" fmla="*/ 3 h 23"/>
                <a:gd name="T16" fmla="*/ 1 w 33"/>
                <a:gd name="T17" fmla="*/ 15 h 23"/>
                <a:gd name="T18" fmla="*/ 1 w 33"/>
                <a:gd name="T19" fmla="*/ 22 h 23"/>
                <a:gd name="T20" fmla="*/ 8 w 33"/>
                <a:gd name="T21" fmla="*/ 23 h 23"/>
                <a:gd name="T22" fmla="*/ 29 w 33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3">
                  <a:moveTo>
                    <a:pt x="29" y="23"/>
                  </a:moveTo>
                  <a:cubicBezTo>
                    <a:pt x="29" y="23"/>
                    <a:pt x="33" y="23"/>
                    <a:pt x="29" y="15"/>
                  </a:cubicBezTo>
                  <a:cubicBezTo>
                    <a:pt x="29" y="15"/>
                    <a:pt x="33" y="11"/>
                    <a:pt x="32" y="5"/>
                  </a:cubicBezTo>
                  <a:cubicBezTo>
                    <a:pt x="32" y="5"/>
                    <a:pt x="28" y="2"/>
                    <a:pt x="24" y="3"/>
                  </a:cubicBezTo>
                  <a:cubicBezTo>
                    <a:pt x="24" y="3"/>
                    <a:pt x="15" y="2"/>
                    <a:pt x="16" y="0"/>
                  </a:cubicBezTo>
                  <a:cubicBezTo>
                    <a:pt x="16" y="0"/>
                    <a:pt x="14" y="3"/>
                    <a:pt x="14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0" y="1"/>
                    <a:pt x="9" y="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20"/>
                    <a:pt x="1" y="22"/>
                  </a:cubicBezTo>
                  <a:cubicBezTo>
                    <a:pt x="1" y="22"/>
                    <a:pt x="4" y="23"/>
                    <a:pt x="8" y="23"/>
                  </a:cubicBezTo>
                  <a:cubicBezTo>
                    <a:pt x="29" y="23"/>
                    <a:pt x="29" y="23"/>
                    <a:pt x="29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8" name="Freeform 521"/>
            <p:cNvSpPr/>
            <p:nvPr/>
          </p:nvSpPr>
          <p:spPr bwMode="auto">
            <a:xfrm>
              <a:off x="1310" y="2640"/>
              <a:ext cx="5" cy="25"/>
            </a:xfrm>
            <a:custGeom>
              <a:avLst/>
              <a:gdLst>
                <a:gd name="T0" fmla="*/ 1 w 3"/>
                <a:gd name="T1" fmla="*/ 14 h 17"/>
                <a:gd name="T2" fmla="*/ 3 w 3"/>
                <a:gd name="T3" fmla="*/ 0 h 17"/>
                <a:gd name="T4" fmla="*/ 2 w 3"/>
                <a:gd name="T5" fmla="*/ 17 h 17"/>
                <a:gd name="T6" fmla="*/ 1 w 3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7">
                  <a:moveTo>
                    <a:pt x="1" y="14"/>
                  </a:moveTo>
                  <a:cubicBezTo>
                    <a:pt x="1" y="14"/>
                    <a:pt x="0" y="1"/>
                    <a:pt x="3" y="0"/>
                  </a:cubicBezTo>
                  <a:cubicBezTo>
                    <a:pt x="3" y="0"/>
                    <a:pt x="2" y="13"/>
                    <a:pt x="2" y="17"/>
                  </a:cubicBez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9" name="Freeform 522"/>
            <p:cNvSpPr>
              <a:spLocks noEditPoints="1"/>
            </p:cNvSpPr>
            <p:nvPr/>
          </p:nvSpPr>
          <p:spPr bwMode="auto">
            <a:xfrm>
              <a:off x="1322" y="2643"/>
              <a:ext cx="17" cy="26"/>
            </a:xfrm>
            <a:custGeom>
              <a:avLst/>
              <a:gdLst>
                <a:gd name="T0" fmla="*/ 7 w 12"/>
                <a:gd name="T1" fmla="*/ 10 h 18"/>
                <a:gd name="T2" fmla="*/ 5 w 12"/>
                <a:gd name="T3" fmla="*/ 15 h 18"/>
                <a:gd name="T4" fmla="*/ 8 w 12"/>
                <a:gd name="T5" fmla="*/ 18 h 18"/>
                <a:gd name="T6" fmla="*/ 7 w 12"/>
                <a:gd name="T7" fmla="*/ 10 h 18"/>
                <a:gd name="T8" fmla="*/ 10 w 12"/>
                <a:gd name="T9" fmla="*/ 1 h 18"/>
                <a:gd name="T10" fmla="*/ 8 w 12"/>
                <a:gd name="T11" fmla="*/ 7 h 18"/>
                <a:gd name="T12" fmla="*/ 0 w 12"/>
                <a:gd name="T13" fmla="*/ 12 h 18"/>
                <a:gd name="T14" fmla="*/ 1 w 12"/>
                <a:gd name="T15" fmla="*/ 12 h 18"/>
                <a:gd name="T16" fmla="*/ 2 w 12"/>
                <a:gd name="T17" fmla="*/ 12 h 18"/>
                <a:gd name="T18" fmla="*/ 7 w 12"/>
                <a:gd name="T19" fmla="*/ 10 h 18"/>
                <a:gd name="T20" fmla="*/ 7 w 12"/>
                <a:gd name="T21" fmla="*/ 10 h 18"/>
                <a:gd name="T22" fmla="*/ 10 w 12"/>
                <a:gd name="T23" fmla="*/ 1 h 18"/>
                <a:gd name="T24" fmla="*/ 9 w 12"/>
                <a:gd name="T25" fmla="*/ 0 h 18"/>
                <a:gd name="T26" fmla="*/ 10 w 12"/>
                <a:gd name="T27" fmla="*/ 1 h 18"/>
                <a:gd name="T28" fmla="*/ 9 w 12"/>
                <a:gd name="T2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8">
                  <a:moveTo>
                    <a:pt x="7" y="10"/>
                  </a:moveTo>
                  <a:cubicBezTo>
                    <a:pt x="7" y="10"/>
                    <a:pt x="11" y="15"/>
                    <a:pt x="5" y="15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12" y="15"/>
                    <a:pt x="7" y="10"/>
                    <a:pt x="7" y="10"/>
                  </a:cubicBezTo>
                  <a:moveTo>
                    <a:pt x="10" y="1"/>
                  </a:moveTo>
                  <a:cubicBezTo>
                    <a:pt x="10" y="3"/>
                    <a:pt x="8" y="7"/>
                    <a:pt x="8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1" y="6"/>
                    <a:pt x="11" y="2"/>
                    <a:pt x="10" y="1"/>
                  </a:cubicBezTo>
                  <a:moveTo>
                    <a:pt x="9" y="0"/>
                  </a:moveTo>
                  <a:cubicBezTo>
                    <a:pt x="9" y="0"/>
                    <a:pt x="10" y="0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0" name="Freeform 523"/>
            <p:cNvSpPr>
              <a:spLocks noEditPoints="1"/>
            </p:cNvSpPr>
            <p:nvPr/>
          </p:nvSpPr>
          <p:spPr bwMode="auto">
            <a:xfrm>
              <a:off x="1293" y="2641"/>
              <a:ext cx="19" cy="22"/>
            </a:xfrm>
            <a:custGeom>
              <a:avLst/>
              <a:gdLst>
                <a:gd name="T0" fmla="*/ 12 w 13"/>
                <a:gd name="T1" fmla="*/ 5 h 15"/>
                <a:gd name="T2" fmla="*/ 12 w 13"/>
                <a:gd name="T3" fmla="*/ 3 h 15"/>
                <a:gd name="T4" fmla="*/ 12 w 13"/>
                <a:gd name="T5" fmla="*/ 5 h 15"/>
                <a:gd name="T6" fmla="*/ 13 w 13"/>
                <a:gd name="T7" fmla="*/ 13 h 15"/>
                <a:gd name="T8" fmla="*/ 9 w 13"/>
                <a:gd name="T9" fmla="*/ 14 h 15"/>
                <a:gd name="T10" fmla="*/ 8 w 13"/>
                <a:gd name="T11" fmla="*/ 11 h 15"/>
                <a:gd name="T12" fmla="*/ 12 w 13"/>
                <a:gd name="T13" fmla="*/ 5 h 15"/>
                <a:gd name="T14" fmla="*/ 13 w 13"/>
                <a:gd name="T15" fmla="*/ 0 h 15"/>
                <a:gd name="T16" fmla="*/ 7 w 13"/>
                <a:gd name="T17" fmla="*/ 9 h 15"/>
                <a:gd name="T18" fmla="*/ 10 w 13"/>
                <a:gd name="T19" fmla="*/ 15 h 15"/>
                <a:gd name="T20" fmla="*/ 13 w 13"/>
                <a:gd name="T21" fmla="*/ 13 h 15"/>
                <a:gd name="T22" fmla="*/ 13 w 13"/>
                <a:gd name="T23" fmla="*/ 0 h 15"/>
                <a:gd name="T24" fmla="*/ 13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2" y="5"/>
                  </a:move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12" y="8"/>
                    <a:pt x="13" y="13"/>
                    <a:pt x="13" y="13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6" y="14"/>
                    <a:pt x="8" y="11"/>
                    <a:pt x="8" y="11"/>
                  </a:cubicBezTo>
                  <a:cubicBezTo>
                    <a:pt x="11" y="10"/>
                    <a:pt x="12" y="7"/>
                    <a:pt x="12" y="5"/>
                  </a:cubicBezTo>
                  <a:moveTo>
                    <a:pt x="13" y="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0" y="13"/>
                    <a:pt x="6" y="14"/>
                    <a:pt x="10" y="15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2" y="9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1" name="Freeform 524"/>
            <p:cNvSpPr>
              <a:spLocks noEditPoints="1"/>
            </p:cNvSpPr>
            <p:nvPr/>
          </p:nvSpPr>
          <p:spPr bwMode="auto">
            <a:xfrm>
              <a:off x="1316" y="2640"/>
              <a:ext cx="20" cy="20"/>
            </a:xfrm>
            <a:custGeom>
              <a:avLst/>
              <a:gdLst>
                <a:gd name="T0" fmla="*/ 6 w 14"/>
                <a:gd name="T1" fmla="*/ 5 h 14"/>
                <a:gd name="T2" fmla="*/ 6 w 14"/>
                <a:gd name="T3" fmla="*/ 2 h 14"/>
                <a:gd name="T4" fmla="*/ 8 w 14"/>
                <a:gd name="T5" fmla="*/ 3 h 14"/>
                <a:gd name="T6" fmla="*/ 3 w 14"/>
                <a:gd name="T7" fmla="*/ 13 h 14"/>
                <a:gd name="T8" fmla="*/ 6 w 14"/>
                <a:gd name="T9" fmla="*/ 5 h 14"/>
                <a:gd name="T10" fmla="*/ 6 w 14"/>
                <a:gd name="T11" fmla="*/ 5 h 14"/>
                <a:gd name="T12" fmla="*/ 7 w 14"/>
                <a:gd name="T13" fmla="*/ 0 h 14"/>
                <a:gd name="T14" fmla="*/ 5 w 14"/>
                <a:gd name="T15" fmla="*/ 1 h 14"/>
                <a:gd name="T16" fmla="*/ 0 w 14"/>
                <a:gd name="T17" fmla="*/ 14 h 14"/>
                <a:gd name="T18" fmla="*/ 2 w 14"/>
                <a:gd name="T19" fmla="*/ 14 h 14"/>
                <a:gd name="T20" fmla="*/ 3 w 14"/>
                <a:gd name="T21" fmla="*/ 14 h 14"/>
                <a:gd name="T22" fmla="*/ 10 w 14"/>
                <a:gd name="T23" fmla="*/ 5 h 14"/>
                <a:gd name="T24" fmla="*/ 7 w 14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4">
                  <a:moveTo>
                    <a:pt x="6" y="5"/>
                  </a:moveTo>
                  <a:cubicBezTo>
                    <a:pt x="2" y="3"/>
                    <a:pt x="4" y="2"/>
                    <a:pt x="6" y="2"/>
                  </a:cubicBezTo>
                  <a:cubicBezTo>
                    <a:pt x="7" y="2"/>
                    <a:pt x="8" y="3"/>
                    <a:pt x="8" y="3"/>
                  </a:cubicBezTo>
                  <a:cubicBezTo>
                    <a:pt x="14" y="4"/>
                    <a:pt x="3" y="13"/>
                    <a:pt x="3" y="13"/>
                  </a:cubicBezTo>
                  <a:cubicBezTo>
                    <a:pt x="9" y="6"/>
                    <a:pt x="7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7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2" y="1"/>
                    <a:pt x="1" y="10"/>
                    <a:pt x="0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2" name="Freeform 525"/>
            <p:cNvSpPr/>
            <p:nvPr/>
          </p:nvSpPr>
          <p:spPr bwMode="auto">
            <a:xfrm>
              <a:off x="1325" y="2657"/>
              <a:ext cx="13" cy="8"/>
            </a:xfrm>
            <a:custGeom>
              <a:avLst/>
              <a:gdLst>
                <a:gd name="T0" fmla="*/ 5 w 9"/>
                <a:gd name="T1" fmla="*/ 0 h 5"/>
                <a:gd name="T2" fmla="*/ 0 w 9"/>
                <a:gd name="T3" fmla="*/ 2 h 5"/>
                <a:gd name="T4" fmla="*/ 3 w 9"/>
                <a:gd name="T5" fmla="*/ 5 h 5"/>
                <a:gd name="T6" fmla="*/ 5 w 9"/>
                <a:gd name="T7" fmla="*/ 0 h 5"/>
                <a:gd name="T8" fmla="*/ 5 w 9"/>
                <a:gd name="T9" fmla="*/ 0 h 5"/>
                <a:gd name="T10" fmla="*/ 5 w 9"/>
                <a:gd name="T11" fmla="*/ 0 h 5"/>
                <a:gd name="T12" fmla="*/ 5 w 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2" y="4"/>
                    <a:pt x="3" y="5"/>
                  </a:cubicBezTo>
                  <a:cubicBezTo>
                    <a:pt x="9" y="5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3" name="Freeform 526"/>
            <p:cNvSpPr/>
            <p:nvPr/>
          </p:nvSpPr>
          <p:spPr bwMode="auto">
            <a:xfrm>
              <a:off x="1248" y="2657"/>
              <a:ext cx="132" cy="163"/>
            </a:xfrm>
            <a:custGeom>
              <a:avLst/>
              <a:gdLst>
                <a:gd name="T0" fmla="*/ 39 w 91"/>
                <a:gd name="T1" fmla="*/ 8 h 112"/>
                <a:gd name="T2" fmla="*/ 20 w 91"/>
                <a:gd name="T3" fmla="*/ 30 h 112"/>
                <a:gd name="T4" fmla="*/ 20 w 91"/>
                <a:gd name="T5" fmla="*/ 40 h 112"/>
                <a:gd name="T6" fmla="*/ 21 w 91"/>
                <a:gd name="T7" fmla="*/ 47 h 112"/>
                <a:gd name="T8" fmla="*/ 18 w 91"/>
                <a:gd name="T9" fmla="*/ 55 h 112"/>
                <a:gd name="T10" fmla="*/ 19 w 91"/>
                <a:gd name="T11" fmla="*/ 60 h 112"/>
                <a:gd name="T12" fmla="*/ 18 w 91"/>
                <a:gd name="T13" fmla="*/ 65 h 112"/>
                <a:gd name="T14" fmla="*/ 18 w 91"/>
                <a:gd name="T15" fmla="*/ 67 h 112"/>
                <a:gd name="T16" fmla="*/ 18 w 91"/>
                <a:gd name="T17" fmla="*/ 70 h 112"/>
                <a:gd name="T18" fmla="*/ 17 w 91"/>
                <a:gd name="T19" fmla="*/ 77 h 112"/>
                <a:gd name="T20" fmla="*/ 14 w 91"/>
                <a:gd name="T21" fmla="*/ 96 h 112"/>
                <a:gd name="T22" fmla="*/ 13 w 91"/>
                <a:gd name="T23" fmla="*/ 101 h 112"/>
                <a:gd name="T24" fmla="*/ 5 w 91"/>
                <a:gd name="T25" fmla="*/ 107 h 112"/>
                <a:gd name="T26" fmla="*/ 28 w 91"/>
                <a:gd name="T27" fmla="*/ 111 h 112"/>
                <a:gd name="T28" fmla="*/ 64 w 91"/>
                <a:gd name="T29" fmla="*/ 110 h 112"/>
                <a:gd name="T30" fmla="*/ 78 w 91"/>
                <a:gd name="T31" fmla="*/ 109 h 112"/>
                <a:gd name="T32" fmla="*/ 89 w 91"/>
                <a:gd name="T33" fmla="*/ 104 h 112"/>
                <a:gd name="T34" fmla="*/ 88 w 91"/>
                <a:gd name="T35" fmla="*/ 100 h 112"/>
                <a:gd name="T36" fmla="*/ 83 w 91"/>
                <a:gd name="T37" fmla="*/ 96 h 112"/>
                <a:gd name="T38" fmla="*/ 78 w 91"/>
                <a:gd name="T39" fmla="*/ 97 h 112"/>
                <a:gd name="T40" fmla="*/ 77 w 91"/>
                <a:gd name="T41" fmla="*/ 91 h 112"/>
                <a:gd name="T42" fmla="*/ 75 w 91"/>
                <a:gd name="T43" fmla="*/ 87 h 112"/>
                <a:gd name="T44" fmla="*/ 76 w 91"/>
                <a:gd name="T45" fmla="*/ 70 h 112"/>
                <a:gd name="T46" fmla="*/ 76 w 91"/>
                <a:gd name="T47" fmla="*/ 58 h 112"/>
                <a:gd name="T48" fmla="*/ 76 w 91"/>
                <a:gd name="T49" fmla="*/ 53 h 112"/>
                <a:gd name="T50" fmla="*/ 76 w 91"/>
                <a:gd name="T51" fmla="*/ 45 h 112"/>
                <a:gd name="T52" fmla="*/ 77 w 91"/>
                <a:gd name="T53" fmla="*/ 34 h 112"/>
                <a:gd name="T54" fmla="*/ 70 w 91"/>
                <a:gd name="T55" fmla="*/ 20 h 112"/>
                <a:gd name="T56" fmla="*/ 52 w 91"/>
                <a:gd name="T57" fmla="*/ 2 h 112"/>
                <a:gd name="T58" fmla="*/ 39 w 91"/>
                <a:gd name="T59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" h="112">
                  <a:moveTo>
                    <a:pt x="39" y="8"/>
                  </a:moveTo>
                  <a:cubicBezTo>
                    <a:pt x="39" y="8"/>
                    <a:pt x="21" y="10"/>
                    <a:pt x="20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19" y="45"/>
                    <a:pt x="21" y="47"/>
                  </a:cubicBezTo>
                  <a:cubicBezTo>
                    <a:pt x="21" y="47"/>
                    <a:pt x="21" y="48"/>
                    <a:pt x="18" y="55"/>
                  </a:cubicBezTo>
                  <a:cubicBezTo>
                    <a:pt x="18" y="55"/>
                    <a:pt x="18" y="56"/>
                    <a:pt x="19" y="60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6"/>
                    <a:pt x="18" y="67"/>
                  </a:cubicBezTo>
                  <a:cubicBezTo>
                    <a:pt x="18" y="67"/>
                    <a:pt x="20" y="69"/>
                    <a:pt x="18" y="70"/>
                  </a:cubicBezTo>
                  <a:cubicBezTo>
                    <a:pt x="18" y="70"/>
                    <a:pt x="17" y="70"/>
                    <a:pt x="17" y="77"/>
                  </a:cubicBezTo>
                  <a:cubicBezTo>
                    <a:pt x="17" y="77"/>
                    <a:pt x="16" y="93"/>
                    <a:pt x="14" y="96"/>
                  </a:cubicBezTo>
                  <a:cubicBezTo>
                    <a:pt x="14" y="96"/>
                    <a:pt x="12" y="98"/>
                    <a:pt x="13" y="101"/>
                  </a:cubicBezTo>
                  <a:cubicBezTo>
                    <a:pt x="13" y="101"/>
                    <a:pt x="0" y="101"/>
                    <a:pt x="5" y="107"/>
                  </a:cubicBezTo>
                  <a:cubicBezTo>
                    <a:pt x="5" y="107"/>
                    <a:pt x="20" y="112"/>
                    <a:pt x="28" y="111"/>
                  </a:cubicBezTo>
                  <a:cubicBezTo>
                    <a:pt x="28" y="111"/>
                    <a:pt x="59" y="109"/>
                    <a:pt x="64" y="11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09"/>
                    <a:pt x="86" y="104"/>
                    <a:pt x="89" y="104"/>
                  </a:cubicBezTo>
                  <a:cubicBezTo>
                    <a:pt x="89" y="104"/>
                    <a:pt x="91" y="101"/>
                    <a:pt x="88" y="100"/>
                  </a:cubicBezTo>
                  <a:cubicBezTo>
                    <a:pt x="88" y="100"/>
                    <a:pt x="83" y="97"/>
                    <a:pt x="83" y="96"/>
                  </a:cubicBezTo>
                  <a:cubicBezTo>
                    <a:pt x="83" y="96"/>
                    <a:pt x="79" y="95"/>
                    <a:pt x="78" y="97"/>
                  </a:cubicBezTo>
                  <a:cubicBezTo>
                    <a:pt x="78" y="97"/>
                    <a:pt x="76" y="94"/>
                    <a:pt x="77" y="91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3" y="77"/>
                    <a:pt x="76" y="70"/>
                  </a:cubicBezTo>
                  <a:cubicBezTo>
                    <a:pt x="76" y="70"/>
                    <a:pt x="77" y="60"/>
                    <a:pt x="76" y="58"/>
                  </a:cubicBezTo>
                  <a:cubicBezTo>
                    <a:pt x="76" y="58"/>
                    <a:pt x="74" y="54"/>
                    <a:pt x="76" y="53"/>
                  </a:cubicBezTo>
                  <a:cubicBezTo>
                    <a:pt x="76" y="53"/>
                    <a:pt x="77" y="52"/>
                    <a:pt x="76" y="45"/>
                  </a:cubicBezTo>
                  <a:cubicBezTo>
                    <a:pt x="76" y="45"/>
                    <a:pt x="75" y="35"/>
                    <a:pt x="77" y="34"/>
                  </a:cubicBezTo>
                  <a:cubicBezTo>
                    <a:pt x="77" y="34"/>
                    <a:pt x="77" y="28"/>
                    <a:pt x="70" y="20"/>
                  </a:cubicBezTo>
                  <a:cubicBezTo>
                    <a:pt x="70" y="20"/>
                    <a:pt x="57" y="4"/>
                    <a:pt x="52" y="2"/>
                  </a:cubicBezTo>
                  <a:cubicBezTo>
                    <a:pt x="52" y="2"/>
                    <a:pt x="41" y="0"/>
                    <a:pt x="39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4" name="Freeform 527"/>
            <p:cNvSpPr/>
            <p:nvPr/>
          </p:nvSpPr>
          <p:spPr bwMode="auto">
            <a:xfrm>
              <a:off x="1278" y="2669"/>
              <a:ext cx="26" cy="19"/>
            </a:xfrm>
            <a:custGeom>
              <a:avLst/>
              <a:gdLst>
                <a:gd name="T0" fmla="*/ 18 w 18"/>
                <a:gd name="T1" fmla="*/ 0 h 13"/>
                <a:gd name="T2" fmla="*/ 17 w 18"/>
                <a:gd name="T3" fmla="*/ 0 h 13"/>
                <a:gd name="T4" fmla="*/ 7 w 18"/>
                <a:gd name="T5" fmla="*/ 7 h 13"/>
                <a:gd name="T6" fmla="*/ 3 w 18"/>
                <a:gd name="T7" fmla="*/ 13 h 13"/>
                <a:gd name="T8" fmla="*/ 18 w 1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1" y="2"/>
                    <a:pt x="7" y="7"/>
                    <a:pt x="7" y="7"/>
                  </a:cubicBezTo>
                  <a:cubicBezTo>
                    <a:pt x="0" y="12"/>
                    <a:pt x="3" y="13"/>
                    <a:pt x="3" y="13"/>
                  </a:cubicBezTo>
                  <a:cubicBezTo>
                    <a:pt x="8" y="11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5" name="Freeform 528"/>
            <p:cNvSpPr/>
            <p:nvPr/>
          </p:nvSpPr>
          <p:spPr bwMode="auto">
            <a:xfrm>
              <a:off x="1296" y="270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6" name="Freeform 529"/>
            <p:cNvSpPr/>
            <p:nvPr/>
          </p:nvSpPr>
          <p:spPr bwMode="auto">
            <a:xfrm>
              <a:off x="1322" y="2779"/>
              <a:ext cx="6" cy="6"/>
            </a:xfrm>
            <a:custGeom>
              <a:avLst/>
              <a:gdLst>
                <a:gd name="T0" fmla="*/ 1 w 4"/>
                <a:gd name="T1" fmla="*/ 4 h 4"/>
                <a:gd name="T2" fmla="*/ 3 w 4"/>
                <a:gd name="T3" fmla="*/ 4 h 4"/>
                <a:gd name="T4" fmla="*/ 4 w 4"/>
                <a:gd name="T5" fmla="*/ 1 h 4"/>
                <a:gd name="T6" fmla="*/ 3 w 4"/>
                <a:gd name="T7" fmla="*/ 0 h 4"/>
                <a:gd name="T8" fmla="*/ 1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7" name="Freeform 530"/>
            <p:cNvSpPr/>
            <p:nvPr/>
          </p:nvSpPr>
          <p:spPr bwMode="auto">
            <a:xfrm>
              <a:off x="1294" y="2670"/>
              <a:ext cx="19" cy="22"/>
            </a:xfrm>
            <a:custGeom>
              <a:avLst/>
              <a:gdLst>
                <a:gd name="T0" fmla="*/ 9 w 13"/>
                <a:gd name="T1" fmla="*/ 0 h 15"/>
                <a:gd name="T2" fmla="*/ 2 w 13"/>
                <a:gd name="T3" fmla="*/ 9 h 15"/>
                <a:gd name="T4" fmla="*/ 6 w 13"/>
                <a:gd name="T5" fmla="*/ 9 h 15"/>
                <a:gd name="T6" fmla="*/ 9 w 13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cubicBezTo>
                    <a:pt x="9" y="0"/>
                    <a:pt x="13" y="15"/>
                    <a:pt x="2" y="9"/>
                  </a:cubicBezTo>
                  <a:cubicBezTo>
                    <a:pt x="2" y="9"/>
                    <a:pt x="0" y="6"/>
                    <a:pt x="6" y="9"/>
                  </a:cubicBezTo>
                  <a:cubicBezTo>
                    <a:pt x="6" y="9"/>
                    <a:pt x="11" y="1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8" name="Freeform 533"/>
            <p:cNvSpPr/>
            <p:nvPr/>
          </p:nvSpPr>
          <p:spPr bwMode="auto">
            <a:xfrm>
              <a:off x="1319" y="2643"/>
              <a:ext cx="17" cy="16"/>
            </a:xfrm>
            <a:custGeom>
              <a:avLst/>
              <a:gdLst>
                <a:gd name="T0" fmla="*/ 4 w 12"/>
                <a:gd name="T1" fmla="*/ 0 h 11"/>
                <a:gd name="T2" fmla="*/ 4 w 12"/>
                <a:gd name="T3" fmla="*/ 3 h 11"/>
                <a:gd name="T4" fmla="*/ 4 w 12"/>
                <a:gd name="T5" fmla="*/ 3 h 11"/>
                <a:gd name="T6" fmla="*/ 1 w 12"/>
                <a:gd name="T7" fmla="*/ 11 h 11"/>
                <a:gd name="T8" fmla="*/ 6 w 12"/>
                <a:gd name="T9" fmla="*/ 1 h 11"/>
                <a:gd name="T10" fmla="*/ 4 w 1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4" y="0"/>
                  </a:moveTo>
                  <a:cubicBezTo>
                    <a:pt x="2" y="0"/>
                    <a:pt x="0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7" y="4"/>
                    <a:pt x="1" y="11"/>
                  </a:cubicBezTo>
                  <a:cubicBezTo>
                    <a:pt x="1" y="11"/>
                    <a:pt x="12" y="2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9" name="Freeform 534"/>
            <p:cNvSpPr>
              <a:spLocks noEditPoints="1"/>
            </p:cNvSpPr>
            <p:nvPr/>
          </p:nvSpPr>
          <p:spPr bwMode="auto">
            <a:xfrm>
              <a:off x="1302" y="2646"/>
              <a:ext cx="10" cy="16"/>
            </a:xfrm>
            <a:custGeom>
              <a:avLst/>
              <a:gdLst>
                <a:gd name="T0" fmla="*/ 6 w 7"/>
                <a:gd name="T1" fmla="*/ 2 h 11"/>
                <a:gd name="T2" fmla="*/ 2 w 7"/>
                <a:gd name="T3" fmla="*/ 8 h 11"/>
                <a:gd name="T4" fmla="*/ 3 w 7"/>
                <a:gd name="T5" fmla="*/ 11 h 11"/>
                <a:gd name="T6" fmla="*/ 7 w 7"/>
                <a:gd name="T7" fmla="*/ 10 h 11"/>
                <a:gd name="T8" fmla="*/ 6 w 7"/>
                <a:gd name="T9" fmla="*/ 2 h 11"/>
                <a:gd name="T10" fmla="*/ 6 w 7"/>
                <a:gd name="T11" fmla="*/ 0 h 11"/>
                <a:gd name="T12" fmla="*/ 6 w 7"/>
                <a:gd name="T13" fmla="*/ 2 h 11"/>
                <a:gd name="T14" fmla="*/ 6 w 7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6" y="2"/>
                  </a:moveTo>
                  <a:cubicBezTo>
                    <a:pt x="6" y="4"/>
                    <a:pt x="5" y="7"/>
                    <a:pt x="2" y="8"/>
                  </a:cubicBezTo>
                  <a:cubicBezTo>
                    <a:pt x="2" y="8"/>
                    <a:pt x="0" y="11"/>
                    <a:pt x="3" y="11"/>
                  </a:cubicBezTo>
                  <a:cubicBezTo>
                    <a:pt x="4" y="11"/>
                    <a:pt x="5" y="11"/>
                    <a:pt x="7" y="10"/>
                  </a:cubicBezTo>
                  <a:cubicBezTo>
                    <a:pt x="7" y="10"/>
                    <a:pt x="6" y="5"/>
                    <a:pt x="6" y="2"/>
                  </a:cubicBezTo>
                  <a:moveTo>
                    <a:pt x="6" y="0"/>
                  </a:moveTo>
                  <a:cubicBezTo>
                    <a:pt x="6" y="0"/>
                    <a:pt x="6" y="1"/>
                    <a:pt x="6" y="2"/>
                  </a:cubicBezTo>
                  <a:cubicBezTo>
                    <a:pt x="6" y="1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0" name="Freeform 535"/>
            <p:cNvSpPr/>
            <p:nvPr/>
          </p:nvSpPr>
          <p:spPr bwMode="auto">
            <a:xfrm>
              <a:off x="1287" y="2650"/>
              <a:ext cx="16" cy="15"/>
            </a:xfrm>
            <a:custGeom>
              <a:avLst/>
              <a:gdLst>
                <a:gd name="T0" fmla="*/ 11 w 11"/>
                <a:gd name="T1" fmla="*/ 0 h 10"/>
                <a:gd name="T2" fmla="*/ 5 w 11"/>
                <a:gd name="T3" fmla="*/ 9 h 10"/>
                <a:gd name="T4" fmla="*/ 11 w 11"/>
                <a:gd name="T5" fmla="*/ 10 h 10"/>
                <a:gd name="T6" fmla="*/ 11 w 1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1" y="0"/>
                    <a:pt x="4" y="5"/>
                    <a:pt x="5" y="9"/>
                  </a:cubicBezTo>
                  <a:cubicBezTo>
                    <a:pt x="5" y="9"/>
                    <a:pt x="5" y="10"/>
                    <a:pt x="11" y="10"/>
                  </a:cubicBezTo>
                  <a:cubicBezTo>
                    <a:pt x="11" y="10"/>
                    <a:pt x="0" y="1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1" name="Freeform 536"/>
            <p:cNvSpPr/>
            <p:nvPr/>
          </p:nvSpPr>
          <p:spPr bwMode="auto">
            <a:xfrm>
              <a:off x="1249" y="2684"/>
              <a:ext cx="77" cy="130"/>
            </a:xfrm>
            <a:custGeom>
              <a:avLst/>
              <a:gdLst>
                <a:gd name="T0" fmla="*/ 30 w 53"/>
                <a:gd name="T1" fmla="*/ 0 h 90"/>
                <a:gd name="T2" fmla="*/ 24 w 53"/>
                <a:gd name="T3" fmla="*/ 12 h 90"/>
                <a:gd name="T4" fmla="*/ 37 w 53"/>
                <a:gd name="T5" fmla="*/ 20 h 90"/>
                <a:gd name="T6" fmla="*/ 24 w 53"/>
                <a:gd name="T7" fmla="*/ 23 h 90"/>
                <a:gd name="T8" fmla="*/ 23 w 53"/>
                <a:gd name="T9" fmla="*/ 30 h 90"/>
                <a:gd name="T10" fmla="*/ 21 w 53"/>
                <a:gd name="T11" fmla="*/ 50 h 90"/>
                <a:gd name="T12" fmla="*/ 25 w 53"/>
                <a:gd name="T13" fmla="*/ 55 h 90"/>
                <a:gd name="T14" fmla="*/ 16 w 53"/>
                <a:gd name="T15" fmla="*/ 81 h 90"/>
                <a:gd name="T16" fmla="*/ 13 w 53"/>
                <a:gd name="T17" fmla="*/ 85 h 90"/>
                <a:gd name="T18" fmla="*/ 5 w 53"/>
                <a:gd name="T19" fmla="*/ 88 h 90"/>
                <a:gd name="T20" fmla="*/ 13 w 53"/>
                <a:gd name="T21" fmla="*/ 83 h 90"/>
                <a:gd name="T22" fmla="*/ 14 w 53"/>
                <a:gd name="T23" fmla="*/ 79 h 90"/>
                <a:gd name="T24" fmla="*/ 17 w 53"/>
                <a:gd name="T25" fmla="*/ 54 h 90"/>
                <a:gd name="T26" fmla="*/ 18 w 53"/>
                <a:gd name="T27" fmla="*/ 48 h 90"/>
                <a:gd name="T28" fmla="*/ 17 w 53"/>
                <a:gd name="T29" fmla="*/ 37 h 90"/>
                <a:gd name="T30" fmla="*/ 20 w 53"/>
                <a:gd name="T31" fmla="*/ 29 h 90"/>
                <a:gd name="T32" fmla="*/ 30 w 53"/>
                <a:gd name="T3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0">
                  <a:moveTo>
                    <a:pt x="30" y="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5" y="14"/>
                    <a:pt x="37" y="20"/>
                  </a:cubicBezTo>
                  <a:cubicBezTo>
                    <a:pt x="37" y="20"/>
                    <a:pt x="42" y="24"/>
                    <a:pt x="24" y="23"/>
                  </a:cubicBezTo>
                  <a:cubicBezTo>
                    <a:pt x="24" y="23"/>
                    <a:pt x="20" y="25"/>
                    <a:pt x="23" y="3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53" y="57"/>
                    <a:pt x="25" y="55"/>
                  </a:cubicBezTo>
                  <a:cubicBezTo>
                    <a:pt x="25" y="55"/>
                    <a:pt x="24" y="49"/>
                    <a:pt x="16" y="81"/>
                  </a:cubicBezTo>
                  <a:cubicBezTo>
                    <a:pt x="16" y="81"/>
                    <a:pt x="35" y="90"/>
                    <a:pt x="13" y="85"/>
                  </a:cubicBezTo>
                  <a:cubicBezTo>
                    <a:pt x="13" y="85"/>
                    <a:pt x="6" y="86"/>
                    <a:pt x="5" y="88"/>
                  </a:cubicBezTo>
                  <a:cubicBezTo>
                    <a:pt x="5" y="88"/>
                    <a:pt x="0" y="85"/>
                    <a:pt x="13" y="83"/>
                  </a:cubicBezTo>
                  <a:cubicBezTo>
                    <a:pt x="13" y="83"/>
                    <a:pt x="11" y="83"/>
                    <a:pt x="14" y="79"/>
                  </a:cubicBezTo>
                  <a:cubicBezTo>
                    <a:pt x="14" y="79"/>
                    <a:pt x="18" y="54"/>
                    <a:pt x="17" y="54"/>
                  </a:cubicBezTo>
                  <a:cubicBezTo>
                    <a:pt x="17" y="54"/>
                    <a:pt x="25" y="53"/>
                    <a:pt x="18" y="48"/>
                  </a:cubicBezTo>
                  <a:cubicBezTo>
                    <a:pt x="18" y="48"/>
                    <a:pt x="20" y="39"/>
                    <a:pt x="17" y="3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15" y="18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2" name="Freeform 537"/>
            <p:cNvSpPr/>
            <p:nvPr/>
          </p:nvSpPr>
          <p:spPr bwMode="auto">
            <a:xfrm>
              <a:off x="1278" y="2700"/>
              <a:ext cx="9" cy="30"/>
            </a:xfrm>
            <a:custGeom>
              <a:avLst/>
              <a:gdLst>
                <a:gd name="T0" fmla="*/ 3 w 6"/>
                <a:gd name="T1" fmla="*/ 7 h 21"/>
                <a:gd name="T2" fmla="*/ 5 w 6"/>
                <a:gd name="T3" fmla="*/ 7 h 21"/>
                <a:gd name="T4" fmla="*/ 3 w 6"/>
                <a:gd name="T5" fmla="*/ 3 h 21"/>
                <a:gd name="T6" fmla="*/ 2 w 6"/>
                <a:gd name="T7" fmla="*/ 3 h 21"/>
                <a:gd name="T8" fmla="*/ 0 w 6"/>
                <a:gd name="T9" fmla="*/ 7 h 21"/>
                <a:gd name="T10" fmla="*/ 1 w 6"/>
                <a:gd name="T11" fmla="*/ 11 h 21"/>
                <a:gd name="T12" fmla="*/ 1 w 6"/>
                <a:gd name="T13" fmla="*/ 17 h 21"/>
                <a:gd name="T14" fmla="*/ 1 w 6"/>
                <a:gd name="T15" fmla="*/ 15 h 21"/>
                <a:gd name="T16" fmla="*/ 0 w 6"/>
                <a:gd name="T17" fmla="*/ 16 h 21"/>
                <a:gd name="T18" fmla="*/ 2 w 6"/>
                <a:gd name="T19" fmla="*/ 21 h 21"/>
                <a:gd name="T20" fmla="*/ 2 w 6"/>
                <a:gd name="T21" fmla="*/ 19 h 21"/>
                <a:gd name="T22" fmla="*/ 5 w 6"/>
                <a:gd name="T23" fmla="*/ 13 h 21"/>
                <a:gd name="T24" fmla="*/ 1 w 6"/>
                <a:gd name="T25" fmla="*/ 7 h 21"/>
                <a:gd name="T26" fmla="*/ 3 w 6"/>
                <a:gd name="T27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21">
                  <a:moveTo>
                    <a:pt x="3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3"/>
                    <a:pt x="3" y="3"/>
                  </a:cubicBezTo>
                  <a:cubicBezTo>
                    <a:pt x="3" y="3"/>
                    <a:pt x="3" y="0"/>
                    <a:pt x="2" y="3"/>
                  </a:cubicBezTo>
                  <a:cubicBezTo>
                    <a:pt x="2" y="3"/>
                    <a:pt x="1" y="3"/>
                    <a:pt x="0" y="7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1"/>
                    <a:pt x="6" y="17"/>
                    <a:pt x="1" y="17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3"/>
                    <a:pt x="0" y="1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19"/>
                  </a:cubicBezTo>
                  <a:cubicBezTo>
                    <a:pt x="2" y="19"/>
                    <a:pt x="6" y="18"/>
                    <a:pt x="5" y="13"/>
                  </a:cubicBezTo>
                  <a:cubicBezTo>
                    <a:pt x="5" y="13"/>
                    <a:pt x="1" y="9"/>
                    <a:pt x="1" y="7"/>
                  </a:cubicBezTo>
                  <a:cubicBezTo>
                    <a:pt x="1" y="7"/>
                    <a:pt x="2" y="2"/>
                    <a:pt x="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3" name="Freeform 538"/>
            <p:cNvSpPr/>
            <p:nvPr/>
          </p:nvSpPr>
          <p:spPr bwMode="auto">
            <a:xfrm>
              <a:off x="1287" y="2704"/>
              <a:ext cx="9" cy="23"/>
            </a:xfrm>
            <a:custGeom>
              <a:avLst/>
              <a:gdLst>
                <a:gd name="T0" fmla="*/ 0 w 6"/>
                <a:gd name="T1" fmla="*/ 2 h 16"/>
                <a:gd name="T2" fmla="*/ 0 w 6"/>
                <a:gd name="T3" fmla="*/ 4 h 16"/>
                <a:gd name="T4" fmla="*/ 3 w 6"/>
                <a:gd name="T5" fmla="*/ 3 h 16"/>
                <a:gd name="T6" fmla="*/ 2 w 6"/>
                <a:gd name="T7" fmla="*/ 12 h 16"/>
                <a:gd name="T8" fmla="*/ 2 w 6"/>
                <a:gd name="T9" fmla="*/ 16 h 16"/>
                <a:gd name="T10" fmla="*/ 2 w 6"/>
                <a:gd name="T11" fmla="*/ 16 h 16"/>
                <a:gd name="T12" fmla="*/ 4 w 6"/>
                <a:gd name="T13" fmla="*/ 16 h 16"/>
                <a:gd name="T14" fmla="*/ 6 w 6"/>
                <a:gd name="T15" fmla="*/ 0 h 16"/>
                <a:gd name="T16" fmla="*/ 4 w 6"/>
                <a:gd name="T17" fmla="*/ 0 h 16"/>
                <a:gd name="T18" fmla="*/ 0 w 6"/>
                <a:gd name="T1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6"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9"/>
                    <a:pt x="2" y="1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5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4" name="Freeform 539"/>
            <p:cNvSpPr/>
            <p:nvPr/>
          </p:nvSpPr>
          <p:spPr bwMode="auto">
            <a:xfrm>
              <a:off x="1322" y="2723"/>
              <a:ext cx="6" cy="6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6 h 6"/>
                <a:gd name="T4" fmla="*/ 3 w 6"/>
                <a:gd name="T5" fmla="*/ 6 h 6"/>
                <a:gd name="T6" fmla="*/ 6 w 6"/>
                <a:gd name="T7" fmla="*/ 1 h 6"/>
                <a:gd name="T8" fmla="*/ 1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6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5" name="Freeform 540"/>
            <p:cNvSpPr/>
            <p:nvPr/>
          </p:nvSpPr>
          <p:spPr bwMode="auto">
            <a:xfrm>
              <a:off x="1322" y="2723"/>
              <a:ext cx="6" cy="6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6 h 6"/>
                <a:gd name="T4" fmla="*/ 3 w 6"/>
                <a:gd name="T5" fmla="*/ 6 h 6"/>
                <a:gd name="T6" fmla="*/ 6 w 6"/>
                <a:gd name="T7" fmla="*/ 1 h 6"/>
                <a:gd name="T8" fmla="*/ 1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6" y="1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6" name="Freeform 541"/>
            <p:cNvSpPr>
              <a:spLocks noEditPoints="1"/>
            </p:cNvSpPr>
            <p:nvPr/>
          </p:nvSpPr>
          <p:spPr bwMode="auto">
            <a:xfrm>
              <a:off x="1294" y="2704"/>
              <a:ext cx="16" cy="25"/>
            </a:xfrm>
            <a:custGeom>
              <a:avLst/>
              <a:gdLst>
                <a:gd name="T0" fmla="*/ 6 w 11"/>
                <a:gd name="T1" fmla="*/ 1 h 17"/>
                <a:gd name="T2" fmla="*/ 2 w 11"/>
                <a:gd name="T3" fmla="*/ 4 h 17"/>
                <a:gd name="T4" fmla="*/ 1 w 11"/>
                <a:gd name="T5" fmla="*/ 12 h 17"/>
                <a:gd name="T6" fmla="*/ 3 w 11"/>
                <a:gd name="T7" fmla="*/ 16 h 17"/>
                <a:gd name="T8" fmla="*/ 6 w 11"/>
                <a:gd name="T9" fmla="*/ 16 h 17"/>
                <a:gd name="T10" fmla="*/ 9 w 11"/>
                <a:gd name="T11" fmla="*/ 12 h 17"/>
                <a:gd name="T12" fmla="*/ 10 w 11"/>
                <a:gd name="T13" fmla="*/ 4 h 17"/>
                <a:gd name="T14" fmla="*/ 6 w 11"/>
                <a:gd name="T15" fmla="*/ 1 h 17"/>
                <a:gd name="T16" fmla="*/ 6 w 11"/>
                <a:gd name="T17" fmla="*/ 13 h 17"/>
                <a:gd name="T18" fmla="*/ 4 w 11"/>
                <a:gd name="T19" fmla="*/ 12 h 17"/>
                <a:gd name="T20" fmla="*/ 5 w 11"/>
                <a:gd name="T21" fmla="*/ 4 h 17"/>
                <a:gd name="T22" fmla="*/ 8 w 11"/>
                <a:gd name="T23" fmla="*/ 4 h 17"/>
                <a:gd name="T24" fmla="*/ 6 w 11"/>
                <a:gd name="T2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7">
                  <a:moveTo>
                    <a:pt x="6" y="1"/>
                  </a:moveTo>
                  <a:cubicBezTo>
                    <a:pt x="2" y="0"/>
                    <a:pt x="2" y="4"/>
                    <a:pt x="2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6"/>
                    <a:pt x="3" y="16"/>
                    <a:pt x="3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9" y="16"/>
                    <a:pt x="9" y="12"/>
                    <a:pt x="9" y="12"/>
                  </a:cubicBezTo>
                  <a:cubicBezTo>
                    <a:pt x="9" y="10"/>
                    <a:pt x="10" y="4"/>
                    <a:pt x="10" y="4"/>
                  </a:cubicBezTo>
                  <a:cubicBezTo>
                    <a:pt x="11" y="0"/>
                    <a:pt x="6" y="1"/>
                    <a:pt x="6" y="1"/>
                  </a:cubicBezTo>
                  <a:moveTo>
                    <a:pt x="6" y="13"/>
                  </a:moveTo>
                  <a:cubicBezTo>
                    <a:pt x="6" y="13"/>
                    <a:pt x="4" y="17"/>
                    <a:pt x="4" y="1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1"/>
                    <a:pt x="8" y="4"/>
                  </a:cubicBezTo>
                  <a:cubicBezTo>
                    <a:pt x="8" y="4"/>
                    <a:pt x="6" y="12"/>
                    <a:pt x="6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7" name="Freeform 542"/>
            <p:cNvSpPr>
              <a:spLocks noEditPoints="1"/>
            </p:cNvSpPr>
            <p:nvPr/>
          </p:nvSpPr>
          <p:spPr bwMode="auto">
            <a:xfrm>
              <a:off x="1307" y="2704"/>
              <a:ext cx="16" cy="25"/>
            </a:xfrm>
            <a:custGeom>
              <a:avLst/>
              <a:gdLst>
                <a:gd name="T0" fmla="*/ 11 w 11"/>
                <a:gd name="T1" fmla="*/ 2 h 17"/>
                <a:gd name="T2" fmla="*/ 8 w 11"/>
                <a:gd name="T3" fmla="*/ 0 h 17"/>
                <a:gd name="T4" fmla="*/ 2 w 11"/>
                <a:gd name="T5" fmla="*/ 5 h 17"/>
                <a:gd name="T6" fmla="*/ 5 w 11"/>
                <a:gd name="T7" fmla="*/ 16 h 17"/>
                <a:gd name="T8" fmla="*/ 11 w 11"/>
                <a:gd name="T9" fmla="*/ 12 h 17"/>
                <a:gd name="T10" fmla="*/ 11 w 11"/>
                <a:gd name="T11" fmla="*/ 2 h 17"/>
                <a:gd name="T12" fmla="*/ 6 w 11"/>
                <a:gd name="T13" fmla="*/ 14 h 17"/>
                <a:gd name="T14" fmla="*/ 5 w 11"/>
                <a:gd name="T15" fmla="*/ 8 h 17"/>
                <a:gd name="T16" fmla="*/ 7 w 11"/>
                <a:gd name="T17" fmla="*/ 1 h 17"/>
                <a:gd name="T18" fmla="*/ 8 w 11"/>
                <a:gd name="T19" fmla="*/ 6 h 17"/>
                <a:gd name="T20" fmla="*/ 6 w 11"/>
                <a:gd name="T2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11" y="2"/>
                  </a:moveTo>
                  <a:cubicBezTo>
                    <a:pt x="11" y="2"/>
                    <a:pt x="11" y="0"/>
                    <a:pt x="8" y="0"/>
                  </a:cubicBezTo>
                  <a:cubicBezTo>
                    <a:pt x="8" y="0"/>
                    <a:pt x="3" y="0"/>
                    <a:pt x="2" y="5"/>
                  </a:cubicBezTo>
                  <a:cubicBezTo>
                    <a:pt x="2" y="5"/>
                    <a:pt x="0" y="17"/>
                    <a:pt x="5" y="16"/>
                  </a:cubicBezTo>
                  <a:cubicBezTo>
                    <a:pt x="5" y="16"/>
                    <a:pt x="11" y="17"/>
                    <a:pt x="11" y="1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6" y="14"/>
                  </a:moveTo>
                  <a:cubicBezTo>
                    <a:pt x="6" y="14"/>
                    <a:pt x="4" y="15"/>
                    <a:pt x="5" y="8"/>
                  </a:cubicBezTo>
                  <a:cubicBezTo>
                    <a:pt x="5" y="8"/>
                    <a:pt x="4" y="1"/>
                    <a:pt x="7" y="1"/>
                  </a:cubicBezTo>
                  <a:cubicBezTo>
                    <a:pt x="7" y="1"/>
                    <a:pt x="8" y="1"/>
                    <a:pt x="8" y="6"/>
                  </a:cubicBezTo>
                  <a:cubicBezTo>
                    <a:pt x="8" y="6"/>
                    <a:pt x="9" y="15"/>
                    <a:pt x="6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8" name="Freeform 543"/>
            <p:cNvSpPr>
              <a:spLocks noEditPoints="1"/>
            </p:cNvSpPr>
            <p:nvPr/>
          </p:nvSpPr>
          <p:spPr bwMode="auto">
            <a:xfrm>
              <a:off x="1328" y="2702"/>
              <a:ext cx="14" cy="27"/>
            </a:xfrm>
            <a:custGeom>
              <a:avLst/>
              <a:gdLst>
                <a:gd name="T0" fmla="*/ 7 w 10"/>
                <a:gd name="T1" fmla="*/ 2 h 18"/>
                <a:gd name="T2" fmla="*/ 3 w 10"/>
                <a:gd name="T3" fmla="*/ 1 h 18"/>
                <a:gd name="T4" fmla="*/ 1 w 10"/>
                <a:gd name="T5" fmla="*/ 5 h 18"/>
                <a:gd name="T6" fmla="*/ 0 w 10"/>
                <a:gd name="T7" fmla="*/ 14 h 18"/>
                <a:gd name="T8" fmla="*/ 3 w 10"/>
                <a:gd name="T9" fmla="*/ 18 h 18"/>
                <a:gd name="T10" fmla="*/ 8 w 10"/>
                <a:gd name="T11" fmla="*/ 15 h 18"/>
                <a:gd name="T12" fmla="*/ 7 w 10"/>
                <a:gd name="T13" fmla="*/ 2 h 18"/>
                <a:gd name="T14" fmla="*/ 3 w 10"/>
                <a:gd name="T15" fmla="*/ 16 h 18"/>
                <a:gd name="T16" fmla="*/ 3 w 10"/>
                <a:gd name="T17" fmla="*/ 12 h 18"/>
                <a:gd name="T18" fmla="*/ 3 w 10"/>
                <a:gd name="T19" fmla="*/ 3 h 18"/>
                <a:gd name="T20" fmla="*/ 6 w 10"/>
                <a:gd name="T21" fmla="*/ 5 h 18"/>
                <a:gd name="T22" fmla="*/ 3 w 10"/>
                <a:gd name="T2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8">
                  <a:moveTo>
                    <a:pt x="7" y="2"/>
                  </a:moveTo>
                  <a:cubicBezTo>
                    <a:pt x="7" y="2"/>
                    <a:pt x="5" y="0"/>
                    <a:pt x="3" y="1"/>
                  </a:cubicBezTo>
                  <a:cubicBezTo>
                    <a:pt x="3" y="1"/>
                    <a:pt x="0" y="0"/>
                    <a:pt x="1" y="5"/>
                  </a:cubicBezTo>
                  <a:cubicBezTo>
                    <a:pt x="1" y="5"/>
                    <a:pt x="1" y="9"/>
                    <a:pt x="0" y="14"/>
                  </a:cubicBezTo>
                  <a:cubicBezTo>
                    <a:pt x="0" y="14"/>
                    <a:pt x="0" y="18"/>
                    <a:pt x="3" y="18"/>
                  </a:cubicBezTo>
                  <a:cubicBezTo>
                    <a:pt x="3" y="18"/>
                    <a:pt x="7" y="18"/>
                    <a:pt x="8" y="15"/>
                  </a:cubicBezTo>
                  <a:cubicBezTo>
                    <a:pt x="8" y="15"/>
                    <a:pt x="10" y="2"/>
                    <a:pt x="7" y="2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3" y="12"/>
                  </a:cubicBezTo>
                  <a:cubicBezTo>
                    <a:pt x="3" y="12"/>
                    <a:pt x="3" y="4"/>
                    <a:pt x="3" y="3"/>
                  </a:cubicBezTo>
                  <a:cubicBezTo>
                    <a:pt x="3" y="3"/>
                    <a:pt x="5" y="1"/>
                    <a:pt x="6" y="5"/>
                  </a:cubicBezTo>
                  <a:cubicBezTo>
                    <a:pt x="6" y="5"/>
                    <a:pt x="7" y="17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59" name="Freeform 544"/>
            <p:cNvSpPr>
              <a:spLocks noEditPoints="1"/>
            </p:cNvSpPr>
            <p:nvPr/>
          </p:nvSpPr>
          <p:spPr bwMode="auto">
            <a:xfrm>
              <a:off x="1341" y="2701"/>
              <a:ext cx="10" cy="29"/>
            </a:xfrm>
            <a:custGeom>
              <a:avLst/>
              <a:gdLst>
                <a:gd name="T0" fmla="*/ 6 w 7"/>
                <a:gd name="T1" fmla="*/ 3 h 20"/>
                <a:gd name="T2" fmla="*/ 0 w 7"/>
                <a:gd name="T3" fmla="*/ 4 h 20"/>
                <a:gd name="T4" fmla="*/ 0 w 7"/>
                <a:gd name="T5" fmla="*/ 15 h 20"/>
                <a:gd name="T6" fmla="*/ 4 w 7"/>
                <a:gd name="T7" fmla="*/ 19 h 20"/>
                <a:gd name="T8" fmla="*/ 7 w 7"/>
                <a:gd name="T9" fmla="*/ 13 h 20"/>
                <a:gd name="T10" fmla="*/ 6 w 7"/>
                <a:gd name="T11" fmla="*/ 3 h 20"/>
                <a:gd name="T12" fmla="*/ 4 w 7"/>
                <a:gd name="T13" fmla="*/ 17 h 20"/>
                <a:gd name="T14" fmla="*/ 3 w 7"/>
                <a:gd name="T15" fmla="*/ 10 h 20"/>
                <a:gd name="T16" fmla="*/ 4 w 7"/>
                <a:gd name="T17" fmla="*/ 3 h 20"/>
                <a:gd name="T18" fmla="*/ 5 w 7"/>
                <a:gd name="T19" fmla="*/ 8 h 20"/>
                <a:gd name="T20" fmla="*/ 4 w 7"/>
                <a:gd name="T21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0">
                  <a:moveTo>
                    <a:pt x="6" y="3"/>
                  </a:moveTo>
                  <a:cubicBezTo>
                    <a:pt x="2" y="0"/>
                    <a:pt x="0" y="4"/>
                    <a:pt x="0" y="4"/>
                  </a:cubicBezTo>
                  <a:cubicBezTo>
                    <a:pt x="2" y="4"/>
                    <a:pt x="0" y="15"/>
                    <a:pt x="0" y="15"/>
                  </a:cubicBezTo>
                  <a:cubicBezTo>
                    <a:pt x="0" y="19"/>
                    <a:pt x="4" y="19"/>
                    <a:pt x="4" y="19"/>
                  </a:cubicBezTo>
                  <a:cubicBezTo>
                    <a:pt x="7" y="20"/>
                    <a:pt x="7" y="13"/>
                    <a:pt x="7" y="13"/>
                  </a:cubicBezTo>
                  <a:cubicBezTo>
                    <a:pt x="7" y="4"/>
                    <a:pt x="6" y="3"/>
                    <a:pt x="6" y="3"/>
                  </a:cubicBezTo>
                  <a:moveTo>
                    <a:pt x="4" y="17"/>
                  </a:moveTo>
                  <a:cubicBezTo>
                    <a:pt x="4" y="17"/>
                    <a:pt x="2" y="17"/>
                    <a:pt x="3" y="10"/>
                  </a:cubicBezTo>
                  <a:cubicBezTo>
                    <a:pt x="3" y="10"/>
                    <a:pt x="2" y="3"/>
                    <a:pt x="4" y="3"/>
                  </a:cubicBezTo>
                  <a:cubicBezTo>
                    <a:pt x="4" y="3"/>
                    <a:pt x="5" y="3"/>
                    <a:pt x="5" y="8"/>
                  </a:cubicBezTo>
                  <a:cubicBezTo>
                    <a:pt x="5" y="8"/>
                    <a:pt x="6" y="17"/>
                    <a:pt x="4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0" name="Freeform 545"/>
            <p:cNvSpPr>
              <a:spLocks noEditPoints="1"/>
            </p:cNvSpPr>
            <p:nvPr/>
          </p:nvSpPr>
          <p:spPr bwMode="auto">
            <a:xfrm>
              <a:off x="1351" y="2704"/>
              <a:ext cx="7" cy="29"/>
            </a:xfrm>
            <a:custGeom>
              <a:avLst/>
              <a:gdLst>
                <a:gd name="T0" fmla="*/ 4 w 5"/>
                <a:gd name="T1" fmla="*/ 5 h 20"/>
                <a:gd name="T2" fmla="*/ 2 w 5"/>
                <a:gd name="T3" fmla="*/ 1 h 20"/>
                <a:gd name="T4" fmla="*/ 0 w 5"/>
                <a:gd name="T5" fmla="*/ 4 h 20"/>
                <a:gd name="T6" fmla="*/ 0 w 5"/>
                <a:gd name="T7" fmla="*/ 15 h 20"/>
                <a:gd name="T8" fmla="*/ 3 w 5"/>
                <a:gd name="T9" fmla="*/ 17 h 20"/>
                <a:gd name="T10" fmla="*/ 3 w 5"/>
                <a:gd name="T11" fmla="*/ 12 h 20"/>
                <a:gd name="T12" fmla="*/ 4 w 5"/>
                <a:gd name="T13" fmla="*/ 5 h 20"/>
                <a:gd name="T14" fmla="*/ 2 w 5"/>
                <a:gd name="T15" fmla="*/ 16 h 20"/>
                <a:gd name="T16" fmla="*/ 2 w 5"/>
                <a:gd name="T17" fmla="*/ 8 h 20"/>
                <a:gd name="T18" fmla="*/ 2 w 5"/>
                <a:gd name="T19" fmla="*/ 3 h 20"/>
                <a:gd name="T20" fmla="*/ 3 w 5"/>
                <a:gd name="T21" fmla="*/ 5 h 20"/>
                <a:gd name="T22" fmla="*/ 2 w 5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20">
                  <a:moveTo>
                    <a:pt x="4" y="5"/>
                  </a:moveTo>
                  <a:cubicBezTo>
                    <a:pt x="4" y="5"/>
                    <a:pt x="4" y="1"/>
                    <a:pt x="2" y="1"/>
                  </a:cubicBezTo>
                  <a:cubicBezTo>
                    <a:pt x="2" y="1"/>
                    <a:pt x="0" y="0"/>
                    <a:pt x="0" y="4"/>
                  </a:cubicBezTo>
                  <a:cubicBezTo>
                    <a:pt x="0" y="4"/>
                    <a:pt x="1" y="7"/>
                    <a:pt x="0" y="15"/>
                  </a:cubicBezTo>
                  <a:cubicBezTo>
                    <a:pt x="0" y="15"/>
                    <a:pt x="0" y="20"/>
                    <a:pt x="3" y="17"/>
                  </a:cubicBezTo>
                  <a:cubicBezTo>
                    <a:pt x="3" y="17"/>
                    <a:pt x="5" y="17"/>
                    <a:pt x="3" y="12"/>
                  </a:cubicBezTo>
                  <a:cubicBezTo>
                    <a:pt x="3" y="12"/>
                    <a:pt x="3" y="6"/>
                    <a:pt x="4" y="5"/>
                  </a:cubicBezTo>
                  <a:moveTo>
                    <a:pt x="2" y="16"/>
                  </a:moveTo>
                  <a:cubicBezTo>
                    <a:pt x="2" y="16"/>
                    <a:pt x="0" y="16"/>
                    <a:pt x="2" y="8"/>
                  </a:cubicBezTo>
                  <a:cubicBezTo>
                    <a:pt x="2" y="8"/>
                    <a:pt x="1" y="4"/>
                    <a:pt x="2" y="3"/>
                  </a:cubicBezTo>
                  <a:cubicBezTo>
                    <a:pt x="2" y="3"/>
                    <a:pt x="3" y="2"/>
                    <a:pt x="3" y="5"/>
                  </a:cubicBezTo>
                  <a:cubicBezTo>
                    <a:pt x="3" y="5"/>
                    <a:pt x="3" y="16"/>
                    <a:pt x="2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1" name="Freeform 546"/>
            <p:cNvSpPr/>
            <p:nvPr/>
          </p:nvSpPr>
          <p:spPr bwMode="auto">
            <a:xfrm>
              <a:off x="1326" y="2778"/>
              <a:ext cx="19" cy="25"/>
            </a:xfrm>
            <a:custGeom>
              <a:avLst/>
              <a:gdLst>
                <a:gd name="T0" fmla="*/ 11 w 13"/>
                <a:gd name="T1" fmla="*/ 7 h 17"/>
                <a:gd name="T2" fmla="*/ 0 w 13"/>
                <a:gd name="T3" fmla="*/ 5 h 17"/>
                <a:gd name="T4" fmla="*/ 2 w 13"/>
                <a:gd name="T5" fmla="*/ 17 h 17"/>
                <a:gd name="T6" fmla="*/ 11 w 13"/>
                <a:gd name="T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1" y="7"/>
                  </a:moveTo>
                  <a:cubicBezTo>
                    <a:pt x="13" y="0"/>
                    <a:pt x="4" y="4"/>
                    <a:pt x="0" y="5"/>
                  </a:cubicBezTo>
                  <a:cubicBezTo>
                    <a:pt x="0" y="9"/>
                    <a:pt x="2" y="15"/>
                    <a:pt x="2" y="17"/>
                  </a:cubicBezTo>
                  <a:cubicBezTo>
                    <a:pt x="5" y="13"/>
                    <a:pt x="9" y="11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2" name="Freeform 547"/>
            <p:cNvSpPr>
              <a:spLocks noEditPoints="1"/>
            </p:cNvSpPr>
            <p:nvPr/>
          </p:nvSpPr>
          <p:spPr bwMode="auto">
            <a:xfrm>
              <a:off x="1354" y="2734"/>
              <a:ext cx="6" cy="66"/>
            </a:xfrm>
            <a:custGeom>
              <a:avLst/>
              <a:gdLst>
                <a:gd name="T0" fmla="*/ 2 w 4"/>
                <a:gd name="T1" fmla="*/ 36 h 45"/>
                <a:gd name="T2" fmla="*/ 2 w 4"/>
                <a:gd name="T3" fmla="*/ 42 h 45"/>
                <a:gd name="T4" fmla="*/ 3 w 4"/>
                <a:gd name="T5" fmla="*/ 45 h 45"/>
                <a:gd name="T6" fmla="*/ 4 w 4"/>
                <a:gd name="T7" fmla="*/ 45 h 45"/>
                <a:gd name="T8" fmla="*/ 2 w 4"/>
                <a:gd name="T9" fmla="*/ 36 h 45"/>
                <a:gd name="T10" fmla="*/ 2 w 4"/>
                <a:gd name="T11" fmla="*/ 36 h 45"/>
                <a:gd name="T12" fmla="*/ 2 w 4"/>
                <a:gd name="T13" fmla="*/ 36 h 45"/>
                <a:gd name="T14" fmla="*/ 2 w 4"/>
                <a:gd name="T15" fmla="*/ 0 h 45"/>
                <a:gd name="T16" fmla="*/ 1 w 4"/>
                <a:gd name="T17" fmla="*/ 2 h 45"/>
                <a:gd name="T18" fmla="*/ 1 w 4"/>
                <a:gd name="T19" fmla="*/ 2 h 45"/>
                <a:gd name="T20" fmla="*/ 1 w 4"/>
                <a:gd name="T21" fmla="*/ 17 h 45"/>
                <a:gd name="T22" fmla="*/ 1 w 4"/>
                <a:gd name="T23" fmla="*/ 28 h 45"/>
                <a:gd name="T24" fmla="*/ 1 w 4"/>
                <a:gd name="T25" fmla="*/ 18 h 45"/>
                <a:gd name="T26" fmla="*/ 2 w 4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5">
                  <a:moveTo>
                    <a:pt x="2" y="36"/>
                  </a:moveTo>
                  <a:cubicBezTo>
                    <a:pt x="2" y="39"/>
                    <a:pt x="2" y="42"/>
                    <a:pt x="2" y="42"/>
                  </a:cubicBezTo>
                  <a:cubicBezTo>
                    <a:pt x="1" y="44"/>
                    <a:pt x="2" y="45"/>
                    <a:pt x="3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2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1" y="17"/>
                    <a:pt x="1" y="17"/>
                  </a:cubicBezTo>
                  <a:cubicBezTo>
                    <a:pt x="0" y="18"/>
                    <a:pt x="0" y="24"/>
                    <a:pt x="1" y="28"/>
                  </a:cubicBezTo>
                  <a:cubicBezTo>
                    <a:pt x="1" y="23"/>
                    <a:pt x="1" y="18"/>
                    <a:pt x="1" y="18"/>
                  </a:cubicBezTo>
                  <a:cubicBezTo>
                    <a:pt x="3" y="13"/>
                    <a:pt x="2" y="2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3" name="Freeform 548"/>
            <p:cNvSpPr/>
            <p:nvPr/>
          </p:nvSpPr>
          <p:spPr bwMode="auto">
            <a:xfrm>
              <a:off x="1368" y="2795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4" name="Freeform 549"/>
            <p:cNvSpPr>
              <a:spLocks noEditPoints="1"/>
            </p:cNvSpPr>
            <p:nvPr/>
          </p:nvSpPr>
          <p:spPr bwMode="auto">
            <a:xfrm>
              <a:off x="1360" y="2797"/>
              <a:ext cx="17" cy="9"/>
            </a:xfrm>
            <a:custGeom>
              <a:avLst/>
              <a:gdLst>
                <a:gd name="T0" fmla="*/ 6 w 12"/>
                <a:gd name="T1" fmla="*/ 1 h 6"/>
                <a:gd name="T2" fmla="*/ 6 w 12"/>
                <a:gd name="T3" fmla="*/ 1 h 6"/>
                <a:gd name="T4" fmla="*/ 6 w 12"/>
                <a:gd name="T5" fmla="*/ 1 h 6"/>
                <a:gd name="T6" fmla="*/ 9 w 12"/>
                <a:gd name="T7" fmla="*/ 3 h 6"/>
                <a:gd name="T8" fmla="*/ 10 w 12"/>
                <a:gd name="T9" fmla="*/ 4 h 6"/>
                <a:gd name="T10" fmla="*/ 12 w 12"/>
                <a:gd name="T11" fmla="*/ 5 h 6"/>
                <a:gd name="T12" fmla="*/ 12 w 12"/>
                <a:gd name="T13" fmla="*/ 6 h 6"/>
                <a:gd name="T14" fmla="*/ 12 w 12"/>
                <a:gd name="T15" fmla="*/ 6 h 6"/>
                <a:gd name="T16" fmla="*/ 7 w 12"/>
                <a:gd name="T17" fmla="*/ 2 h 6"/>
                <a:gd name="T18" fmla="*/ 6 w 12"/>
                <a:gd name="T19" fmla="*/ 1 h 6"/>
                <a:gd name="T20" fmla="*/ 6 w 12"/>
                <a:gd name="T21" fmla="*/ 1 h 6"/>
                <a:gd name="T22" fmla="*/ 6 w 12"/>
                <a:gd name="T23" fmla="*/ 1 h 6"/>
                <a:gd name="T24" fmla="*/ 6 w 12"/>
                <a:gd name="T25" fmla="*/ 1 h 6"/>
                <a:gd name="T26" fmla="*/ 4 w 12"/>
                <a:gd name="T27" fmla="*/ 0 h 6"/>
                <a:gd name="T28" fmla="*/ 0 w 12"/>
                <a:gd name="T29" fmla="*/ 2 h 6"/>
                <a:gd name="T30" fmla="*/ 4 w 12"/>
                <a:gd name="T31" fmla="*/ 0 h 6"/>
                <a:gd name="T32" fmla="*/ 4 w 12"/>
                <a:gd name="T33" fmla="*/ 0 h 6"/>
                <a:gd name="T34" fmla="*/ 6 w 12"/>
                <a:gd name="T35" fmla="*/ 0 h 6"/>
                <a:gd name="T36" fmla="*/ 5 w 12"/>
                <a:gd name="T37" fmla="*/ 1 h 6"/>
                <a:gd name="T38" fmla="*/ 5 w 12"/>
                <a:gd name="T39" fmla="*/ 1 h 6"/>
                <a:gd name="T40" fmla="*/ 5 w 12"/>
                <a:gd name="T41" fmla="*/ 1 h 6"/>
                <a:gd name="T42" fmla="*/ 5 w 12"/>
                <a:gd name="T43" fmla="*/ 1 h 6"/>
                <a:gd name="T44" fmla="*/ 6 w 12"/>
                <a:gd name="T45" fmla="*/ 1 h 6"/>
                <a:gd name="T46" fmla="*/ 5 w 12"/>
                <a:gd name="T47" fmla="*/ 1 h 6"/>
                <a:gd name="T48" fmla="*/ 6 w 12"/>
                <a:gd name="T49" fmla="*/ 0 h 6"/>
                <a:gd name="T50" fmla="*/ 6 w 12"/>
                <a:gd name="T5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6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10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3"/>
                    <a:pt x="7" y="2"/>
                  </a:cubicBezTo>
                  <a:cubicBezTo>
                    <a:pt x="7" y="2"/>
                    <a:pt x="7" y="1"/>
                    <a:pt x="6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6" y="0"/>
                  </a:move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5" name="Freeform 550"/>
            <p:cNvSpPr>
              <a:spLocks noEditPoints="1"/>
            </p:cNvSpPr>
            <p:nvPr/>
          </p:nvSpPr>
          <p:spPr bwMode="auto">
            <a:xfrm>
              <a:off x="1352" y="2694"/>
              <a:ext cx="5" cy="19"/>
            </a:xfrm>
            <a:custGeom>
              <a:avLst/>
              <a:gdLst>
                <a:gd name="T0" fmla="*/ 3 w 3"/>
                <a:gd name="T1" fmla="*/ 12 h 13"/>
                <a:gd name="T2" fmla="*/ 3 w 3"/>
                <a:gd name="T3" fmla="*/ 13 h 13"/>
                <a:gd name="T4" fmla="*/ 3 w 3"/>
                <a:gd name="T5" fmla="*/ 13 h 13"/>
                <a:gd name="T6" fmla="*/ 3 w 3"/>
                <a:gd name="T7" fmla="*/ 12 h 13"/>
                <a:gd name="T8" fmla="*/ 0 w 3"/>
                <a:gd name="T9" fmla="*/ 0 h 13"/>
                <a:gd name="T10" fmla="*/ 2 w 3"/>
                <a:gd name="T11" fmla="*/ 9 h 13"/>
                <a:gd name="T12" fmla="*/ 3 w 3"/>
                <a:gd name="T13" fmla="*/ 12 h 13"/>
                <a:gd name="T14" fmla="*/ 3 w 3"/>
                <a:gd name="T15" fmla="*/ 8 h 13"/>
                <a:gd name="T16" fmla="*/ 0 w 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3">
                  <a:moveTo>
                    <a:pt x="3" y="12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2"/>
                  </a:cubicBezTo>
                  <a:moveTo>
                    <a:pt x="0" y="0"/>
                  </a:moveTo>
                  <a:cubicBezTo>
                    <a:pt x="1" y="4"/>
                    <a:pt x="2" y="6"/>
                    <a:pt x="2" y="9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2" y="5"/>
                    <a:pt x="1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6" name="Freeform 551"/>
            <p:cNvSpPr/>
            <p:nvPr/>
          </p:nvSpPr>
          <p:spPr bwMode="auto">
            <a:xfrm>
              <a:off x="1355" y="2707"/>
              <a:ext cx="2" cy="6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3 h 4"/>
                <a:gd name="T6" fmla="*/ 1 w 1"/>
                <a:gd name="T7" fmla="*/ 3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1"/>
                    <a:pt x="1" y="2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7" name="Freeform 552"/>
            <p:cNvSpPr>
              <a:spLocks noEditPoints="1"/>
            </p:cNvSpPr>
            <p:nvPr/>
          </p:nvSpPr>
          <p:spPr bwMode="auto">
            <a:xfrm>
              <a:off x="1286" y="2669"/>
              <a:ext cx="66" cy="39"/>
            </a:xfrm>
            <a:custGeom>
              <a:avLst/>
              <a:gdLst>
                <a:gd name="T0" fmla="*/ 7 w 46"/>
                <a:gd name="T1" fmla="*/ 24 h 27"/>
                <a:gd name="T2" fmla="*/ 6 w 46"/>
                <a:gd name="T3" fmla="*/ 25 h 27"/>
                <a:gd name="T4" fmla="*/ 7 w 46"/>
                <a:gd name="T5" fmla="*/ 25 h 27"/>
                <a:gd name="T6" fmla="*/ 7 w 46"/>
                <a:gd name="T7" fmla="*/ 24 h 27"/>
                <a:gd name="T8" fmla="*/ 14 w 46"/>
                <a:gd name="T9" fmla="*/ 13 h 27"/>
                <a:gd name="T10" fmla="*/ 17 w 46"/>
                <a:gd name="T11" fmla="*/ 7 h 27"/>
                <a:gd name="T12" fmla="*/ 24 w 46"/>
                <a:gd name="T13" fmla="*/ 19 h 27"/>
                <a:gd name="T14" fmla="*/ 34 w 46"/>
                <a:gd name="T15" fmla="*/ 19 h 27"/>
                <a:gd name="T16" fmla="*/ 32 w 46"/>
                <a:gd name="T17" fmla="*/ 20 h 27"/>
                <a:gd name="T18" fmla="*/ 31 w 46"/>
                <a:gd name="T19" fmla="*/ 20 h 27"/>
                <a:gd name="T20" fmla="*/ 18 w 46"/>
                <a:gd name="T21" fmla="*/ 26 h 27"/>
                <a:gd name="T22" fmla="*/ 15 w 46"/>
                <a:gd name="T23" fmla="*/ 13 h 27"/>
                <a:gd name="T24" fmla="*/ 14 w 46"/>
                <a:gd name="T25" fmla="*/ 13 h 27"/>
                <a:gd name="T26" fmla="*/ 14 w 46"/>
                <a:gd name="T27" fmla="*/ 13 h 27"/>
                <a:gd name="T28" fmla="*/ 14 w 46"/>
                <a:gd name="T29" fmla="*/ 13 h 27"/>
                <a:gd name="T30" fmla="*/ 15 w 46"/>
                <a:gd name="T31" fmla="*/ 0 h 27"/>
                <a:gd name="T32" fmla="*/ 13 w 46"/>
                <a:gd name="T33" fmla="*/ 13 h 27"/>
                <a:gd name="T34" fmla="*/ 8 w 46"/>
                <a:gd name="T35" fmla="*/ 10 h 27"/>
                <a:gd name="T36" fmla="*/ 7 w 46"/>
                <a:gd name="T37" fmla="*/ 10 h 27"/>
                <a:gd name="T38" fmla="*/ 0 w 46"/>
                <a:gd name="T39" fmla="*/ 22 h 27"/>
                <a:gd name="T40" fmla="*/ 4 w 46"/>
                <a:gd name="T41" fmla="*/ 24 h 27"/>
                <a:gd name="T42" fmla="*/ 5 w 46"/>
                <a:gd name="T43" fmla="*/ 24 h 27"/>
                <a:gd name="T44" fmla="*/ 7 w 46"/>
                <a:gd name="T45" fmla="*/ 24 h 27"/>
                <a:gd name="T46" fmla="*/ 3 w 46"/>
                <a:gd name="T47" fmla="*/ 21 h 27"/>
                <a:gd name="T48" fmla="*/ 1 w 46"/>
                <a:gd name="T49" fmla="*/ 22 h 27"/>
                <a:gd name="T50" fmla="*/ 6 w 46"/>
                <a:gd name="T51" fmla="*/ 10 h 27"/>
                <a:gd name="T52" fmla="*/ 6 w 46"/>
                <a:gd name="T53" fmla="*/ 11 h 27"/>
                <a:gd name="T54" fmla="*/ 7 w 46"/>
                <a:gd name="T55" fmla="*/ 25 h 27"/>
                <a:gd name="T56" fmla="*/ 9 w 46"/>
                <a:gd name="T57" fmla="*/ 26 h 27"/>
                <a:gd name="T58" fmla="*/ 11 w 46"/>
                <a:gd name="T59" fmla="*/ 25 h 27"/>
                <a:gd name="T60" fmla="*/ 12 w 46"/>
                <a:gd name="T61" fmla="*/ 25 h 27"/>
                <a:gd name="T62" fmla="*/ 12 w 46"/>
                <a:gd name="T63" fmla="*/ 25 h 27"/>
                <a:gd name="T64" fmla="*/ 16 w 46"/>
                <a:gd name="T65" fmla="*/ 27 h 27"/>
                <a:gd name="T66" fmla="*/ 18 w 46"/>
                <a:gd name="T67" fmla="*/ 27 h 27"/>
                <a:gd name="T68" fmla="*/ 23 w 46"/>
                <a:gd name="T69" fmla="*/ 24 h 27"/>
                <a:gd name="T70" fmla="*/ 33 w 46"/>
                <a:gd name="T71" fmla="*/ 21 h 27"/>
                <a:gd name="T72" fmla="*/ 34 w 46"/>
                <a:gd name="T73" fmla="*/ 21 h 27"/>
                <a:gd name="T74" fmla="*/ 35 w 46"/>
                <a:gd name="T75" fmla="*/ 21 h 27"/>
                <a:gd name="T76" fmla="*/ 33 w 46"/>
                <a:gd name="T77" fmla="*/ 23 h 27"/>
                <a:gd name="T78" fmla="*/ 34 w 46"/>
                <a:gd name="T79" fmla="*/ 23 h 27"/>
                <a:gd name="T80" fmla="*/ 40 w 46"/>
                <a:gd name="T81" fmla="*/ 19 h 27"/>
                <a:gd name="T82" fmla="*/ 37 w 46"/>
                <a:gd name="T83" fmla="*/ 17 h 27"/>
                <a:gd name="T84" fmla="*/ 30 w 46"/>
                <a:gd name="T85" fmla="*/ 8 h 27"/>
                <a:gd name="T86" fmla="*/ 32 w 46"/>
                <a:gd name="T87" fmla="*/ 9 h 27"/>
                <a:gd name="T88" fmla="*/ 46 w 46"/>
                <a:gd name="T89" fmla="*/ 17 h 27"/>
                <a:gd name="T90" fmla="*/ 45 w 46"/>
                <a:gd name="T91" fmla="*/ 14 h 27"/>
                <a:gd name="T92" fmla="*/ 32 w 46"/>
                <a:gd name="T93" fmla="*/ 1 h 27"/>
                <a:gd name="T94" fmla="*/ 28 w 46"/>
                <a:gd name="T95" fmla="*/ 3 h 27"/>
                <a:gd name="T96" fmla="*/ 22 w 46"/>
                <a:gd name="T97" fmla="*/ 2 h 27"/>
                <a:gd name="T98" fmla="*/ 17 w 46"/>
                <a:gd name="T99" fmla="*/ 1 h 27"/>
                <a:gd name="T100" fmla="*/ 16 w 46"/>
                <a:gd name="T101" fmla="*/ 0 h 27"/>
                <a:gd name="T102" fmla="*/ 16 w 46"/>
                <a:gd name="T103" fmla="*/ 0 h 27"/>
                <a:gd name="T104" fmla="*/ 16 w 46"/>
                <a:gd name="T105" fmla="*/ 0 h 27"/>
                <a:gd name="T106" fmla="*/ 16 w 46"/>
                <a:gd name="T107" fmla="*/ 0 h 27"/>
                <a:gd name="T108" fmla="*/ 16 w 46"/>
                <a:gd name="T109" fmla="*/ 0 h 27"/>
                <a:gd name="T110" fmla="*/ 15 w 46"/>
                <a:gd name="T111" fmla="*/ 0 h 27"/>
                <a:gd name="T112" fmla="*/ 32 w 46"/>
                <a:gd name="T113" fmla="*/ 0 h 27"/>
                <a:gd name="T114" fmla="*/ 32 w 46"/>
                <a:gd name="T115" fmla="*/ 1 h 27"/>
                <a:gd name="T116" fmla="*/ 32 w 46"/>
                <a:gd name="T117" fmla="*/ 0 h 27"/>
                <a:gd name="T118" fmla="*/ 32 w 46"/>
                <a:gd name="T1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" h="27">
                  <a:moveTo>
                    <a:pt x="7" y="24"/>
                  </a:moveTo>
                  <a:cubicBezTo>
                    <a:pt x="7" y="25"/>
                    <a:pt x="7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4"/>
                  </a:cubicBezTo>
                  <a:moveTo>
                    <a:pt x="14" y="13"/>
                  </a:moveTo>
                  <a:cubicBezTo>
                    <a:pt x="15" y="13"/>
                    <a:pt x="17" y="12"/>
                    <a:pt x="17" y="7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31" y="19"/>
                    <a:pt x="34" y="19"/>
                  </a:cubicBezTo>
                  <a:cubicBezTo>
                    <a:pt x="37" y="19"/>
                    <a:pt x="37" y="19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29" y="20"/>
                    <a:pt x="24" y="21"/>
                    <a:pt x="18" y="26"/>
                  </a:cubicBezTo>
                  <a:cubicBezTo>
                    <a:pt x="18" y="26"/>
                    <a:pt x="18" y="13"/>
                    <a:pt x="15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moveTo>
                    <a:pt x="15" y="0"/>
                  </a:moveTo>
                  <a:cubicBezTo>
                    <a:pt x="15" y="0"/>
                    <a:pt x="19" y="13"/>
                    <a:pt x="13" y="13"/>
                  </a:cubicBezTo>
                  <a:cubicBezTo>
                    <a:pt x="12" y="13"/>
                    <a:pt x="10" y="12"/>
                    <a:pt x="8" y="10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0"/>
                    <a:pt x="4" y="11"/>
                    <a:pt x="0" y="22"/>
                  </a:cubicBezTo>
                  <a:cubicBezTo>
                    <a:pt x="0" y="22"/>
                    <a:pt x="1" y="23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5" y="21"/>
                    <a:pt x="3" y="21"/>
                  </a:cubicBezTo>
                  <a:cubicBezTo>
                    <a:pt x="2" y="21"/>
                    <a:pt x="1" y="21"/>
                    <a:pt x="1" y="22"/>
                  </a:cubicBezTo>
                  <a:cubicBezTo>
                    <a:pt x="1" y="22"/>
                    <a:pt x="5" y="10"/>
                    <a:pt x="6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6" y="25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5"/>
                    <a:pt x="21" y="25"/>
                    <a:pt x="23" y="24"/>
                  </a:cubicBezTo>
                  <a:cubicBezTo>
                    <a:pt x="26" y="23"/>
                    <a:pt x="30" y="21"/>
                    <a:pt x="33" y="21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4" y="21"/>
                    <a:pt x="34" y="21"/>
                    <a:pt x="35" y="21"/>
                  </a:cubicBezTo>
                  <a:cubicBezTo>
                    <a:pt x="35" y="21"/>
                    <a:pt x="36" y="21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5" y="23"/>
                    <a:pt x="37" y="21"/>
                    <a:pt x="40" y="19"/>
                  </a:cubicBezTo>
                  <a:cubicBezTo>
                    <a:pt x="40" y="19"/>
                    <a:pt x="35" y="19"/>
                    <a:pt x="37" y="17"/>
                  </a:cubicBezTo>
                  <a:cubicBezTo>
                    <a:pt x="37" y="17"/>
                    <a:pt x="25" y="8"/>
                    <a:pt x="30" y="8"/>
                  </a:cubicBezTo>
                  <a:cubicBezTo>
                    <a:pt x="31" y="8"/>
                    <a:pt x="31" y="9"/>
                    <a:pt x="32" y="9"/>
                  </a:cubicBezTo>
                  <a:cubicBezTo>
                    <a:pt x="32" y="9"/>
                    <a:pt x="40" y="9"/>
                    <a:pt x="46" y="17"/>
                  </a:cubicBezTo>
                  <a:cubicBezTo>
                    <a:pt x="46" y="16"/>
                    <a:pt x="45" y="15"/>
                    <a:pt x="45" y="14"/>
                  </a:cubicBezTo>
                  <a:cubicBezTo>
                    <a:pt x="45" y="14"/>
                    <a:pt x="36" y="5"/>
                    <a:pt x="32" y="1"/>
                  </a:cubicBezTo>
                  <a:cubicBezTo>
                    <a:pt x="32" y="2"/>
                    <a:pt x="31" y="3"/>
                    <a:pt x="28" y="3"/>
                  </a:cubicBezTo>
                  <a:cubicBezTo>
                    <a:pt x="26" y="3"/>
                    <a:pt x="25" y="3"/>
                    <a:pt x="22" y="2"/>
                  </a:cubicBezTo>
                  <a:cubicBezTo>
                    <a:pt x="22" y="2"/>
                    <a:pt x="20" y="1"/>
                    <a:pt x="17" y="1"/>
                  </a:cubicBezTo>
                  <a:cubicBezTo>
                    <a:pt x="17" y="1"/>
                    <a:pt x="16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32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8" name="Freeform 553"/>
            <p:cNvSpPr/>
            <p:nvPr/>
          </p:nvSpPr>
          <p:spPr bwMode="auto">
            <a:xfrm>
              <a:off x="1287" y="2684"/>
              <a:ext cx="9" cy="21"/>
            </a:xfrm>
            <a:custGeom>
              <a:avLst/>
              <a:gdLst>
                <a:gd name="T0" fmla="*/ 5 w 6"/>
                <a:gd name="T1" fmla="*/ 0 h 15"/>
                <a:gd name="T2" fmla="*/ 0 w 6"/>
                <a:gd name="T3" fmla="*/ 12 h 15"/>
                <a:gd name="T4" fmla="*/ 2 w 6"/>
                <a:gd name="T5" fmla="*/ 11 h 15"/>
                <a:gd name="T6" fmla="*/ 6 w 6"/>
                <a:gd name="T7" fmla="*/ 14 h 15"/>
                <a:gd name="T8" fmla="*/ 6 w 6"/>
                <a:gd name="T9" fmla="*/ 14 h 15"/>
                <a:gd name="T10" fmla="*/ 6 w 6"/>
                <a:gd name="T11" fmla="*/ 14 h 15"/>
                <a:gd name="T12" fmla="*/ 6 w 6"/>
                <a:gd name="T13" fmla="*/ 15 h 15"/>
                <a:gd name="T14" fmla="*/ 6 w 6"/>
                <a:gd name="T15" fmla="*/ 15 h 15"/>
                <a:gd name="T16" fmla="*/ 5 w 6"/>
                <a:gd name="T17" fmla="*/ 1 h 15"/>
                <a:gd name="T18" fmla="*/ 5 w 6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5">
                  <a:moveTo>
                    <a:pt x="5" y="0"/>
                  </a:moveTo>
                  <a:cubicBezTo>
                    <a:pt x="4" y="0"/>
                    <a:pt x="0" y="12"/>
                    <a:pt x="0" y="12"/>
                  </a:cubicBezTo>
                  <a:cubicBezTo>
                    <a:pt x="0" y="11"/>
                    <a:pt x="1" y="11"/>
                    <a:pt x="2" y="11"/>
                  </a:cubicBezTo>
                  <a:cubicBezTo>
                    <a:pt x="4" y="11"/>
                    <a:pt x="5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9" name="Freeform 554"/>
            <p:cNvSpPr>
              <a:spLocks noEditPoints="1"/>
            </p:cNvSpPr>
            <p:nvPr/>
          </p:nvSpPr>
          <p:spPr bwMode="auto">
            <a:xfrm>
              <a:off x="1306" y="2679"/>
              <a:ext cx="33" cy="28"/>
            </a:xfrm>
            <a:custGeom>
              <a:avLst/>
              <a:gdLst>
                <a:gd name="T0" fmla="*/ 0 w 23"/>
                <a:gd name="T1" fmla="*/ 6 h 19"/>
                <a:gd name="T2" fmla="*/ 0 w 23"/>
                <a:gd name="T3" fmla="*/ 6 h 19"/>
                <a:gd name="T4" fmla="*/ 0 w 23"/>
                <a:gd name="T5" fmla="*/ 6 h 19"/>
                <a:gd name="T6" fmla="*/ 3 w 23"/>
                <a:gd name="T7" fmla="*/ 0 h 19"/>
                <a:gd name="T8" fmla="*/ 0 w 23"/>
                <a:gd name="T9" fmla="*/ 6 h 19"/>
                <a:gd name="T10" fmla="*/ 1 w 23"/>
                <a:gd name="T11" fmla="*/ 6 h 19"/>
                <a:gd name="T12" fmla="*/ 4 w 23"/>
                <a:gd name="T13" fmla="*/ 19 h 19"/>
                <a:gd name="T14" fmla="*/ 17 w 23"/>
                <a:gd name="T15" fmla="*/ 13 h 19"/>
                <a:gd name="T16" fmla="*/ 18 w 23"/>
                <a:gd name="T17" fmla="*/ 13 h 19"/>
                <a:gd name="T18" fmla="*/ 20 w 23"/>
                <a:gd name="T19" fmla="*/ 12 h 19"/>
                <a:gd name="T20" fmla="*/ 10 w 23"/>
                <a:gd name="T21" fmla="*/ 12 h 19"/>
                <a:gd name="T22" fmla="*/ 3 w 23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9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3" y="0"/>
                  </a:moveTo>
                  <a:cubicBezTo>
                    <a:pt x="3" y="5"/>
                    <a:pt x="1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4" y="19"/>
                    <a:pt x="4" y="19"/>
                  </a:cubicBezTo>
                  <a:cubicBezTo>
                    <a:pt x="10" y="14"/>
                    <a:pt x="15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3" y="12"/>
                    <a:pt x="23" y="12"/>
                    <a:pt x="20" y="12"/>
                  </a:cubicBezTo>
                  <a:cubicBezTo>
                    <a:pt x="17" y="12"/>
                    <a:pt x="10" y="12"/>
                    <a:pt x="10" y="1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0" name="Freeform 556"/>
            <p:cNvSpPr/>
            <p:nvPr/>
          </p:nvSpPr>
          <p:spPr bwMode="auto">
            <a:xfrm>
              <a:off x="1309" y="266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1" name="Freeform 557"/>
            <p:cNvSpPr>
              <a:spLocks noEditPoints="1"/>
            </p:cNvSpPr>
            <p:nvPr/>
          </p:nvSpPr>
          <p:spPr bwMode="auto">
            <a:xfrm>
              <a:off x="1318" y="2704"/>
              <a:ext cx="40" cy="30"/>
            </a:xfrm>
            <a:custGeom>
              <a:avLst/>
              <a:gdLst>
                <a:gd name="T0" fmla="*/ 19 w 28"/>
                <a:gd name="T1" fmla="*/ 10 h 21"/>
                <a:gd name="T2" fmla="*/ 19 w 28"/>
                <a:gd name="T3" fmla="*/ 10 h 21"/>
                <a:gd name="T4" fmla="*/ 20 w 28"/>
                <a:gd name="T5" fmla="*/ 15 h 21"/>
                <a:gd name="T6" fmla="*/ 20 w 28"/>
                <a:gd name="T7" fmla="*/ 15 h 21"/>
                <a:gd name="T8" fmla="*/ 20 w 28"/>
                <a:gd name="T9" fmla="*/ 15 h 21"/>
                <a:gd name="T10" fmla="*/ 21 w 28"/>
                <a:gd name="T11" fmla="*/ 10 h 21"/>
                <a:gd name="T12" fmla="*/ 19 w 28"/>
                <a:gd name="T13" fmla="*/ 10 h 21"/>
                <a:gd name="T14" fmla="*/ 8 w 28"/>
                <a:gd name="T15" fmla="*/ 9 h 21"/>
                <a:gd name="T16" fmla="*/ 3 w 28"/>
                <a:gd name="T17" fmla="*/ 14 h 21"/>
                <a:gd name="T18" fmla="*/ 2 w 28"/>
                <a:gd name="T19" fmla="*/ 15 h 21"/>
                <a:gd name="T20" fmla="*/ 0 w 28"/>
                <a:gd name="T21" fmla="*/ 20 h 21"/>
                <a:gd name="T22" fmla="*/ 10 w 28"/>
                <a:gd name="T23" fmla="*/ 17 h 21"/>
                <a:gd name="T24" fmla="*/ 7 w 28"/>
                <a:gd name="T25" fmla="*/ 13 h 21"/>
                <a:gd name="T26" fmla="*/ 7 w 28"/>
                <a:gd name="T27" fmla="*/ 14 h 21"/>
                <a:gd name="T28" fmla="*/ 5 w 28"/>
                <a:gd name="T29" fmla="*/ 17 h 21"/>
                <a:gd name="T30" fmla="*/ 3 w 28"/>
                <a:gd name="T31" fmla="*/ 17 h 21"/>
                <a:gd name="T32" fmla="*/ 4 w 28"/>
                <a:gd name="T33" fmla="*/ 13 h 21"/>
                <a:gd name="T34" fmla="*/ 6 w 28"/>
                <a:gd name="T35" fmla="*/ 13 h 21"/>
                <a:gd name="T36" fmla="*/ 8 w 28"/>
                <a:gd name="T37" fmla="*/ 10 h 21"/>
                <a:gd name="T38" fmla="*/ 8 w 28"/>
                <a:gd name="T39" fmla="*/ 9 h 21"/>
                <a:gd name="T40" fmla="*/ 27 w 28"/>
                <a:gd name="T41" fmla="*/ 6 h 21"/>
                <a:gd name="T42" fmla="*/ 26 w 28"/>
                <a:gd name="T43" fmla="*/ 11 h 21"/>
                <a:gd name="T44" fmla="*/ 26 w 28"/>
                <a:gd name="T45" fmla="*/ 12 h 21"/>
                <a:gd name="T46" fmla="*/ 27 w 28"/>
                <a:gd name="T47" fmla="*/ 15 h 21"/>
                <a:gd name="T48" fmla="*/ 27 w 28"/>
                <a:gd name="T49" fmla="*/ 21 h 21"/>
                <a:gd name="T50" fmla="*/ 27 w 28"/>
                <a:gd name="T51" fmla="*/ 21 h 21"/>
                <a:gd name="T52" fmla="*/ 27 w 28"/>
                <a:gd name="T53" fmla="*/ 6 h 21"/>
                <a:gd name="T54" fmla="*/ 13 w 28"/>
                <a:gd name="T55" fmla="*/ 5 h 21"/>
                <a:gd name="T56" fmla="*/ 10 w 28"/>
                <a:gd name="T57" fmla="*/ 8 h 21"/>
                <a:gd name="T58" fmla="*/ 10 w 28"/>
                <a:gd name="T59" fmla="*/ 8 h 21"/>
                <a:gd name="T60" fmla="*/ 13 w 28"/>
                <a:gd name="T61" fmla="*/ 6 h 21"/>
                <a:gd name="T62" fmla="*/ 13 w 28"/>
                <a:gd name="T63" fmla="*/ 5 h 21"/>
                <a:gd name="T64" fmla="*/ 8 w 28"/>
                <a:gd name="T65" fmla="*/ 2 h 21"/>
                <a:gd name="T66" fmla="*/ 5 w 28"/>
                <a:gd name="T67" fmla="*/ 5 h 21"/>
                <a:gd name="T68" fmla="*/ 6 w 28"/>
                <a:gd name="T69" fmla="*/ 6 h 21"/>
                <a:gd name="T70" fmla="*/ 8 w 28"/>
                <a:gd name="T71" fmla="*/ 6 h 21"/>
                <a:gd name="T72" fmla="*/ 8 w 28"/>
                <a:gd name="T73" fmla="*/ 4 h 21"/>
                <a:gd name="T74" fmla="*/ 8 w 28"/>
                <a:gd name="T75" fmla="*/ 2 h 21"/>
                <a:gd name="T76" fmla="*/ 20 w 28"/>
                <a:gd name="T77" fmla="*/ 1 h 21"/>
                <a:gd name="T78" fmla="*/ 20 w 28"/>
                <a:gd name="T79" fmla="*/ 1 h 21"/>
                <a:gd name="T80" fmla="*/ 20 w 28"/>
                <a:gd name="T81" fmla="*/ 1 h 21"/>
                <a:gd name="T82" fmla="*/ 19 w 28"/>
                <a:gd name="T83" fmla="*/ 3 h 21"/>
                <a:gd name="T84" fmla="*/ 19 w 28"/>
                <a:gd name="T85" fmla="*/ 3 h 21"/>
                <a:gd name="T86" fmla="*/ 20 w 28"/>
                <a:gd name="T87" fmla="*/ 1 h 21"/>
                <a:gd name="T88" fmla="*/ 20 w 28"/>
                <a:gd name="T89" fmla="*/ 1 h 21"/>
                <a:gd name="T90" fmla="*/ 11 w 28"/>
                <a:gd name="T91" fmla="*/ 1 h 21"/>
                <a:gd name="T92" fmla="*/ 10 w 28"/>
                <a:gd name="T93" fmla="*/ 2 h 21"/>
                <a:gd name="T94" fmla="*/ 10 w 28"/>
                <a:gd name="T95" fmla="*/ 5 h 21"/>
                <a:gd name="T96" fmla="*/ 11 w 28"/>
                <a:gd name="T97" fmla="*/ 5 h 21"/>
                <a:gd name="T98" fmla="*/ 13 w 28"/>
                <a:gd name="T99" fmla="*/ 4 h 21"/>
                <a:gd name="T100" fmla="*/ 13 w 28"/>
                <a:gd name="T101" fmla="*/ 4 h 21"/>
                <a:gd name="T102" fmla="*/ 11 w 28"/>
                <a:gd name="T103" fmla="*/ 1 h 21"/>
                <a:gd name="T104" fmla="*/ 17 w 28"/>
                <a:gd name="T105" fmla="*/ 0 h 21"/>
                <a:gd name="T106" fmla="*/ 14 w 28"/>
                <a:gd name="T107" fmla="*/ 1 h 21"/>
                <a:gd name="T108" fmla="*/ 15 w 28"/>
                <a:gd name="T109" fmla="*/ 3 h 21"/>
                <a:gd name="T110" fmla="*/ 16 w 28"/>
                <a:gd name="T111" fmla="*/ 3 h 21"/>
                <a:gd name="T112" fmla="*/ 15 w 28"/>
                <a:gd name="T113" fmla="*/ 3 h 21"/>
                <a:gd name="T114" fmla="*/ 16 w 28"/>
                <a:gd name="T115" fmla="*/ 5 h 21"/>
                <a:gd name="T116" fmla="*/ 17 w 28"/>
                <a:gd name="T117" fmla="*/ 4 h 21"/>
                <a:gd name="T118" fmla="*/ 16 w 28"/>
                <a:gd name="T119" fmla="*/ 2 h 21"/>
                <a:gd name="T120" fmla="*/ 17 w 28"/>
                <a:gd name="T1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" h="21"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5"/>
                    <a:pt x="21" y="13"/>
                    <a:pt x="21" y="10"/>
                  </a:cubicBezTo>
                  <a:cubicBezTo>
                    <a:pt x="20" y="10"/>
                    <a:pt x="20" y="10"/>
                    <a:pt x="19" y="10"/>
                  </a:cubicBezTo>
                  <a:moveTo>
                    <a:pt x="8" y="9"/>
                  </a:moveTo>
                  <a:cubicBezTo>
                    <a:pt x="6" y="11"/>
                    <a:pt x="5" y="12"/>
                    <a:pt x="3" y="14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1" y="17"/>
                    <a:pt x="0" y="18"/>
                    <a:pt x="0" y="2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7"/>
                    <a:pt x="7" y="14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2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moveTo>
                    <a:pt x="27" y="6"/>
                  </a:moveTo>
                  <a:cubicBezTo>
                    <a:pt x="27" y="8"/>
                    <a:pt x="27" y="10"/>
                    <a:pt x="26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3"/>
                    <a:pt x="27" y="14"/>
                    <a:pt x="27" y="15"/>
                  </a:cubicBezTo>
                  <a:cubicBezTo>
                    <a:pt x="27" y="15"/>
                    <a:pt x="28" y="16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19"/>
                    <a:pt x="28" y="15"/>
                    <a:pt x="27" y="6"/>
                  </a:cubicBezTo>
                  <a:moveTo>
                    <a:pt x="13" y="5"/>
                  </a:moveTo>
                  <a:cubicBezTo>
                    <a:pt x="12" y="6"/>
                    <a:pt x="11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moveTo>
                    <a:pt x="8" y="2"/>
                  </a:moveTo>
                  <a:cubicBezTo>
                    <a:pt x="7" y="3"/>
                    <a:pt x="6" y="4"/>
                    <a:pt x="5" y="5"/>
                  </a:cubicBezTo>
                  <a:cubicBezTo>
                    <a:pt x="5" y="5"/>
                    <a:pt x="4" y="6"/>
                    <a:pt x="6" y="6"/>
                  </a:cubicBezTo>
                  <a:cubicBezTo>
                    <a:pt x="6" y="6"/>
                    <a:pt x="7" y="6"/>
                    <a:pt x="8" y="6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3"/>
                    <a:pt x="8" y="2"/>
                  </a:cubicBezTo>
                  <a:moveTo>
                    <a:pt x="20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2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moveTo>
                    <a:pt x="11" y="1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2" y="1"/>
                    <a:pt x="11" y="1"/>
                  </a:cubicBezTo>
                  <a:moveTo>
                    <a:pt x="17" y="0"/>
                  </a:moveTo>
                  <a:cubicBezTo>
                    <a:pt x="17" y="0"/>
                    <a:pt x="16" y="1"/>
                    <a:pt x="14" y="1"/>
                  </a:cubicBezTo>
                  <a:cubicBezTo>
                    <a:pt x="15" y="1"/>
                    <a:pt x="15" y="2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6" y="4"/>
                    <a:pt x="16" y="4"/>
                    <a:pt x="16" y="5"/>
                  </a:cubicBezTo>
                  <a:cubicBezTo>
                    <a:pt x="16" y="5"/>
                    <a:pt x="16" y="5"/>
                    <a:pt x="17" y="4"/>
                  </a:cubicBezTo>
                  <a:cubicBezTo>
                    <a:pt x="17" y="3"/>
                    <a:pt x="17" y="2"/>
                    <a:pt x="16" y="2"/>
                  </a:cubicBezTo>
                  <a:cubicBezTo>
                    <a:pt x="16" y="2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2" name="Freeform 558"/>
            <p:cNvSpPr/>
            <p:nvPr/>
          </p:nvSpPr>
          <p:spPr bwMode="auto">
            <a:xfrm>
              <a:off x="1248" y="2807"/>
              <a:ext cx="138" cy="13"/>
            </a:xfrm>
            <a:custGeom>
              <a:avLst/>
              <a:gdLst>
                <a:gd name="T0" fmla="*/ 90 w 95"/>
                <a:gd name="T1" fmla="*/ 0 h 9"/>
                <a:gd name="T2" fmla="*/ 89 w 95"/>
                <a:gd name="T3" fmla="*/ 1 h 9"/>
                <a:gd name="T4" fmla="*/ 89 w 95"/>
                <a:gd name="T5" fmla="*/ 1 h 9"/>
                <a:gd name="T6" fmla="*/ 78 w 95"/>
                <a:gd name="T7" fmla="*/ 6 h 9"/>
                <a:gd name="T8" fmla="*/ 64 w 95"/>
                <a:gd name="T9" fmla="*/ 7 h 9"/>
                <a:gd name="T10" fmla="*/ 58 w 95"/>
                <a:gd name="T11" fmla="*/ 6 h 9"/>
                <a:gd name="T12" fmla="*/ 28 w 95"/>
                <a:gd name="T13" fmla="*/ 8 h 9"/>
                <a:gd name="T14" fmla="*/ 25 w 95"/>
                <a:gd name="T15" fmla="*/ 8 h 9"/>
                <a:gd name="T16" fmla="*/ 5 w 95"/>
                <a:gd name="T17" fmla="*/ 4 h 9"/>
                <a:gd name="T18" fmla="*/ 4 w 95"/>
                <a:gd name="T19" fmla="*/ 2 h 9"/>
                <a:gd name="T20" fmla="*/ 4 w 95"/>
                <a:gd name="T21" fmla="*/ 2 h 9"/>
                <a:gd name="T22" fmla="*/ 8 w 95"/>
                <a:gd name="T23" fmla="*/ 6 h 9"/>
                <a:gd name="T24" fmla="*/ 24 w 95"/>
                <a:gd name="T25" fmla="*/ 9 h 9"/>
                <a:gd name="T26" fmla="*/ 29 w 95"/>
                <a:gd name="T27" fmla="*/ 9 h 9"/>
                <a:gd name="T28" fmla="*/ 64 w 95"/>
                <a:gd name="T29" fmla="*/ 8 h 9"/>
                <a:gd name="T30" fmla="*/ 82 w 95"/>
                <a:gd name="T31" fmla="*/ 5 h 9"/>
                <a:gd name="T32" fmla="*/ 92 w 95"/>
                <a:gd name="T33" fmla="*/ 1 h 9"/>
                <a:gd name="T34" fmla="*/ 90 w 95"/>
                <a:gd name="T35" fmla="*/ 1 h 9"/>
                <a:gd name="T36" fmla="*/ 90 w 95"/>
                <a:gd name="T3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9">
                  <a:moveTo>
                    <a:pt x="90" y="0"/>
                  </a:moveTo>
                  <a:cubicBezTo>
                    <a:pt x="90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6" y="1"/>
                    <a:pt x="78" y="6"/>
                    <a:pt x="78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7"/>
                    <a:pt x="60" y="6"/>
                    <a:pt x="58" y="6"/>
                  </a:cubicBezTo>
                  <a:cubicBezTo>
                    <a:pt x="47" y="6"/>
                    <a:pt x="28" y="8"/>
                    <a:pt x="28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17" y="8"/>
                    <a:pt x="5" y="4"/>
                    <a:pt x="5" y="4"/>
                  </a:cubicBezTo>
                  <a:cubicBezTo>
                    <a:pt x="5" y="3"/>
                    <a:pt x="5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0" y="3"/>
                    <a:pt x="8" y="6"/>
                  </a:cubicBezTo>
                  <a:cubicBezTo>
                    <a:pt x="8" y="6"/>
                    <a:pt x="16" y="9"/>
                    <a:pt x="24" y="9"/>
                  </a:cubicBezTo>
                  <a:cubicBezTo>
                    <a:pt x="25" y="9"/>
                    <a:pt x="27" y="9"/>
                    <a:pt x="29" y="9"/>
                  </a:cubicBezTo>
                  <a:cubicBezTo>
                    <a:pt x="29" y="9"/>
                    <a:pt x="59" y="8"/>
                    <a:pt x="64" y="8"/>
                  </a:cubicBezTo>
                  <a:cubicBezTo>
                    <a:pt x="64" y="8"/>
                    <a:pt x="76" y="8"/>
                    <a:pt x="82" y="5"/>
                  </a:cubicBezTo>
                  <a:cubicBezTo>
                    <a:pt x="82" y="5"/>
                    <a:pt x="95" y="1"/>
                    <a:pt x="92" y="1"/>
                  </a:cubicBezTo>
                  <a:cubicBezTo>
                    <a:pt x="91" y="1"/>
                    <a:pt x="91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3" name="Freeform 559"/>
            <p:cNvSpPr>
              <a:spLocks noEditPoints="1"/>
            </p:cNvSpPr>
            <p:nvPr/>
          </p:nvSpPr>
          <p:spPr bwMode="auto">
            <a:xfrm>
              <a:off x="1254" y="2718"/>
              <a:ext cx="125" cy="101"/>
            </a:xfrm>
            <a:custGeom>
              <a:avLst/>
              <a:gdLst>
                <a:gd name="T0" fmla="*/ 50 w 86"/>
                <a:gd name="T1" fmla="*/ 46 h 69"/>
                <a:gd name="T2" fmla="*/ 51 w 86"/>
                <a:gd name="T3" fmla="*/ 46 h 69"/>
                <a:gd name="T4" fmla="*/ 59 w 86"/>
                <a:gd name="T5" fmla="*/ 1 h 69"/>
                <a:gd name="T6" fmla="*/ 58 w 86"/>
                <a:gd name="T7" fmla="*/ 5 h 69"/>
                <a:gd name="T8" fmla="*/ 59 w 86"/>
                <a:gd name="T9" fmla="*/ 7 h 69"/>
                <a:gd name="T10" fmla="*/ 53 w 86"/>
                <a:gd name="T11" fmla="*/ 12 h 69"/>
                <a:gd name="T12" fmla="*/ 40 w 86"/>
                <a:gd name="T13" fmla="*/ 29 h 69"/>
                <a:gd name="T14" fmla="*/ 38 w 86"/>
                <a:gd name="T15" fmla="*/ 58 h 69"/>
                <a:gd name="T16" fmla="*/ 47 w 86"/>
                <a:gd name="T17" fmla="*/ 57 h 69"/>
                <a:gd name="T18" fmla="*/ 47 w 86"/>
                <a:gd name="T19" fmla="*/ 58 h 69"/>
                <a:gd name="T20" fmla="*/ 38 w 86"/>
                <a:gd name="T21" fmla="*/ 61 h 69"/>
                <a:gd name="T22" fmla="*/ 37 w 86"/>
                <a:gd name="T23" fmla="*/ 61 h 69"/>
                <a:gd name="T24" fmla="*/ 19 w 86"/>
                <a:gd name="T25" fmla="*/ 68 h 69"/>
                <a:gd name="T26" fmla="*/ 0 w 86"/>
                <a:gd name="T27" fmla="*/ 63 h 69"/>
                <a:gd name="T28" fmla="*/ 21 w 86"/>
                <a:gd name="T29" fmla="*/ 69 h 69"/>
                <a:gd name="T30" fmla="*/ 54 w 86"/>
                <a:gd name="T31" fmla="*/ 67 h 69"/>
                <a:gd name="T32" fmla="*/ 74 w 86"/>
                <a:gd name="T33" fmla="*/ 67 h 69"/>
                <a:gd name="T34" fmla="*/ 85 w 86"/>
                <a:gd name="T35" fmla="*/ 62 h 69"/>
                <a:gd name="T36" fmla="*/ 85 w 86"/>
                <a:gd name="T37" fmla="*/ 60 h 69"/>
                <a:gd name="T38" fmla="*/ 82 w 86"/>
                <a:gd name="T39" fmla="*/ 61 h 69"/>
                <a:gd name="T40" fmla="*/ 82 w 86"/>
                <a:gd name="T41" fmla="*/ 57 h 69"/>
                <a:gd name="T42" fmla="*/ 74 w 86"/>
                <a:gd name="T43" fmla="*/ 64 h 69"/>
                <a:gd name="T44" fmla="*/ 79 w 86"/>
                <a:gd name="T45" fmla="*/ 55 h 69"/>
                <a:gd name="T46" fmla="*/ 78 w 86"/>
                <a:gd name="T47" fmla="*/ 55 h 69"/>
                <a:gd name="T48" fmla="*/ 63 w 86"/>
                <a:gd name="T49" fmla="*/ 63 h 69"/>
                <a:gd name="T50" fmla="*/ 73 w 86"/>
                <a:gd name="T51" fmla="*/ 56 h 69"/>
                <a:gd name="T52" fmla="*/ 52 w 86"/>
                <a:gd name="T53" fmla="*/ 58 h 69"/>
                <a:gd name="T54" fmla="*/ 52 w 86"/>
                <a:gd name="T55" fmla="*/ 58 h 69"/>
                <a:gd name="T56" fmla="*/ 48 w 86"/>
                <a:gd name="T57" fmla="*/ 46 h 69"/>
                <a:gd name="T58" fmla="*/ 51 w 86"/>
                <a:gd name="T59" fmla="*/ 43 h 69"/>
                <a:gd name="T60" fmla="*/ 50 w 86"/>
                <a:gd name="T61" fmla="*/ 42 h 69"/>
                <a:gd name="T62" fmla="*/ 54 w 86"/>
                <a:gd name="T63" fmla="*/ 41 h 69"/>
                <a:gd name="T64" fmla="*/ 67 w 86"/>
                <a:gd name="T65" fmla="*/ 40 h 69"/>
                <a:gd name="T66" fmla="*/ 58 w 86"/>
                <a:gd name="T67" fmla="*/ 34 h 69"/>
                <a:gd name="T68" fmla="*/ 63 w 86"/>
                <a:gd name="T69" fmla="*/ 28 h 69"/>
                <a:gd name="T70" fmla="*/ 64 w 86"/>
                <a:gd name="T71" fmla="*/ 14 h 69"/>
                <a:gd name="T72" fmla="*/ 61 w 86"/>
                <a:gd name="T73" fmla="*/ 14 h 69"/>
                <a:gd name="T74" fmla="*/ 68 w 86"/>
                <a:gd name="T75" fmla="*/ 8 h 69"/>
                <a:gd name="T76" fmla="*/ 67 w 86"/>
                <a:gd name="T77" fmla="*/ 1 h 69"/>
                <a:gd name="T78" fmla="*/ 67 w 86"/>
                <a:gd name="T79" fmla="*/ 1 h 69"/>
                <a:gd name="T80" fmla="*/ 64 w 86"/>
                <a:gd name="T81" fmla="*/ 7 h 69"/>
                <a:gd name="T82" fmla="*/ 60 w 86"/>
                <a:gd name="T83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69">
                  <a:moveTo>
                    <a:pt x="51" y="46"/>
                  </a:move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0" y="46"/>
                    <a:pt x="51" y="46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59" y="1"/>
                  </a:cubicBezTo>
                  <a:cubicBezTo>
                    <a:pt x="59" y="2"/>
                    <a:pt x="59" y="4"/>
                    <a:pt x="59" y="4"/>
                  </a:cubicBezTo>
                  <a:cubicBezTo>
                    <a:pt x="59" y="4"/>
                    <a:pt x="59" y="5"/>
                    <a:pt x="58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5" y="7"/>
                    <a:pt x="53" y="12"/>
                  </a:cubicBezTo>
                  <a:cubicBezTo>
                    <a:pt x="50" y="13"/>
                    <a:pt x="29" y="22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55" y="29"/>
                    <a:pt x="42" y="44"/>
                  </a:cubicBezTo>
                  <a:cubicBezTo>
                    <a:pt x="42" y="44"/>
                    <a:pt x="28" y="58"/>
                    <a:pt x="38" y="58"/>
                  </a:cubicBezTo>
                  <a:cubicBezTo>
                    <a:pt x="40" y="58"/>
                    <a:pt x="42" y="58"/>
                    <a:pt x="45" y="57"/>
                  </a:cubicBezTo>
                  <a:cubicBezTo>
                    <a:pt x="45" y="57"/>
                    <a:pt x="46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2" y="61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5" y="61"/>
                    <a:pt x="27" y="61"/>
                    <a:pt x="25" y="66"/>
                  </a:cubicBezTo>
                  <a:cubicBezTo>
                    <a:pt x="25" y="66"/>
                    <a:pt x="24" y="68"/>
                    <a:pt x="19" y="68"/>
                  </a:cubicBezTo>
                  <a:cubicBezTo>
                    <a:pt x="18" y="68"/>
                    <a:pt x="17" y="68"/>
                    <a:pt x="16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4"/>
                    <a:pt x="1" y="64"/>
                    <a:pt x="1" y="65"/>
                  </a:cubicBezTo>
                  <a:cubicBezTo>
                    <a:pt x="1" y="65"/>
                    <a:pt x="13" y="69"/>
                    <a:pt x="21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43" y="67"/>
                    <a:pt x="54" y="67"/>
                  </a:cubicBezTo>
                  <a:cubicBezTo>
                    <a:pt x="56" y="67"/>
                    <a:pt x="59" y="68"/>
                    <a:pt x="60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7"/>
                    <a:pt x="82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6" y="62"/>
                    <a:pt x="86" y="61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4" y="61"/>
                    <a:pt x="84" y="62"/>
                    <a:pt x="83" y="62"/>
                  </a:cubicBezTo>
                  <a:cubicBezTo>
                    <a:pt x="82" y="62"/>
                    <a:pt x="82" y="61"/>
                    <a:pt x="82" y="61"/>
                  </a:cubicBezTo>
                  <a:cubicBezTo>
                    <a:pt x="84" y="59"/>
                    <a:pt x="83" y="58"/>
                    <a:pt x="83" y="58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9" y="60"/>
                    <a:pt x="74" y="64"/>
                    <a:pt x="74" y="64"/>
                  </a:cubicBezTo>
                  <a:cubicBezTo>
                    <a:pt x="73" y="63"/>
                    <a:pt x="79" y="56"/>
                    <a:pt x="79" y="5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7" y="56"/>
                    <a:pt x="76" y="56"/>
                    <a:pt x="75" y="57"/>
                  </a:cubicBezTo>
                  <a:cubicBezTo>
                    <a:pt x="68" y="62"/>
                    <a:pt x="65" y="63"/>
                    <a:pt x="63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4" y="59"/>
                    <a:pt x="73" y="56"/>
                    <a:pt x="73" y="56"/>
                  </a:cubicBezTo>
                  <a:cubicBezTo>
                    <a:pt x="73" y="56"/>
                    <a:pt x="68" y="56"/>
                    <a:pt x="63" y="56"/>
                  </a:cubicBezTo>
                  <a:cubicBezTo>
                    <a:pt x="59" y="56"/>
                    <a:pt x="54" y="56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6"/>
                    <a:pt x="50" y="50"/>
                    <a:pt x="50" y="46"/>
                  </a:cubicBezTo>
                  <a:cubicBezTo>
                    <a:pt x="49" y="46"/>
                    <a:pt x="49" y="46"/>
                    <a:pt x="48" y="46"/>
                  </a:cubicBezTo>
                  <a:cubicBezTo>
                    <a:pt x="47" y="44"/>
                    <a:pt x="48" y="43"/>
                    <a:pt x="50" y="42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2"/>
                    <a:pt x="52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9"/>
                    <a:pt x="58" y="37"/>
                    <a:pt x="61" y="37"/>
                  </a:cubicBezTo>
                  <a:cubicBezTo>
                    <a:pt x="63" y="37"/>
                    <a:pt x="65" y="38"/>
                    <a:pt x="67" y="40"/>
                  </a:cubicBezTo>
                  <a:cubicBezTo>
                    <a:pt x="67" y="40"/>
                    <a:pt x="66" y="34"/>
                    <a:pt x="60" y="34"/>
                  </a:cubicBezTo>
                  <a:cubicBezTo>
                    <a:pt x="59" y="34"/>
                    <a:pt x="59" y="34"/>
                    <a:pt x="58" y="34"/>
                  </a:cubicBezTo>
                  <a:cubicBezTo>
                    <a:pt x="58" y="34"/>
                    <a:pt x="47" y="32"/>
                    <a:pt x="64" y="29"/>
                  </a:cubicBezTo>
                  <a:cubicBezTo>
                    <a:pt x="64" y="29"/>
                    <a:pt x="72" y="28"/>
                    <a:pt x="63" y="28"/>
                  </a:cubicBezTo>
                  <a:cubicBezTo>
                    <a:pt x="63" y="28"/>
                    <a:pt x="55" y="25"/>
                    <a:pt x="66" y="20"/>
                  </a:cubicBezTo>
                  <a:cubicBezTo>
                    <a:pt x="66" y="20"/>
                    <a:pt x="75" y="14"/>
                    <a:pt x="64" y="14"/>
                  </a:cubicBezTo>
                  <a:cubicBezTo>
                    <a:pt x="64" y="14"/>
                    <a:pt x="63" y="14"/>
                    <a:pt x="62" y="14"/>
                  </a:cubicBezTo>
                  <a:cubicBezTo>
                    <a:pt x="62" y="14"/>
                    <a:pt x="62" y="14"/>
                    <a:pt x="61" y="14"/>
                  </a:cubicBezTo>
                  <a:cubicBezTo>
                    <a:pt x="57" y="14"/>
                    <a:pt x="49" y="14"/>
                    <a:pt x="67" y="9"/>
                  </a:cubicBezTo>
                  <a:cubicBezTo>
                    <a:pt x="67" y="9"/>
                    <a:pt x="68" y="9"/>
                    <a:pt x="68" y="8"/>
                  </a:cubicBezTo>
                  <a:cubicBezTo>
                    <a:pt x="67" y="8"/>
                    <a:pt x="67" y="5"/>
                    <a:pt x="67" y="5"/>
                  </a:cubicBezTo>
                  <a:cubicBezTo>
                    <a:pt x="67" y="4"/>
                    <a:pt x="67" y="2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7"/>
                    <a:pt x="65" y="7"/>
                  </a:cubicBezTo>
                  <a:cubicBezTo>
                    <a:pt x="65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7"/>
                    <a:pt x="60" y="7"/>
                    <a:pt x="60" y="3"/>
                  </a:cubicBezTo>
                  <a:cubicBezTo>
                    <a:pt x="60" y="3"/>
                    <a:pt x="60" y="2"/>
                    <a:pt x="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4" name="Freeform 560"/>
            <p:cNvSpPr/>
            <p:nvPr/>
          </p:nvSpPr>
          <p:spPr bwMode="auto">
            <a:xfrm>
              <a:off x="1322" y="2779"/>
              <a:ext cx="6" cy="6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4 h 4"/>
                <a:gd name="T4" fmla="*/ 3 w 4"/>
                <a:gd name="T5" fmla="*/ 4 h 4"/>
                <a:gd name="T6" fmla="*/ 3 w 4"/>
                <a:gd name="T7" fmla="*/ 4 h 4"/>
                <a:gd name="T8" fmla="*/ 3 w 4"/>
                <a:gd name="T9" fmla="*/ 4 h 4"/>
                <a:gd name="T10" fmla="*/ 3 w 4"/>
                <a:gd name="T11" fmla="*/ 4 h 4"/>
                <a:gd name="T12" fmla="*/ 3 w 4"/>
                <a:gd name="T13" fmla="*/ 4 h 4"/>
                <a:gd name="T14" fmla="*/ 4 w 4"/>
                <a:gd name="T15" fmla="*/ 1 h 4"/>
                <a:gd name="T16" fmla="*/ 3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5" name="Freeform 561"/>
            <p:cNvSpPr>
              <a:spLocks noEditPoints="1"/>
            </p:cNvSpPr>
            <p:nvPr/>
          </p:nvSpPr>
          <p:spPr bwMode="auto">
            <a:xfrm>
              <a:off x="1331" y="2720"/>
              <a:ext cx="24" cy="7"/>
            </a:xfrm>
            <a:custGeom>
              <a:avLst/>
              <a:gdLst>
                <a:gd name="T0" fmla="*/ 15 w 17"/>
                <a:gd name="T1" fmla="*/ 1 h 5"/>
                <a:gd name="T2" fmla="*/ 16 w 17"/>
                <a:gd name="T3" fmla="*/ 5 h 5"/>
                <a:gd name="T4" fmla="*/ 17 w 17"/>
                <a:gd name="T5" fmla="*/ 2 h 5"/>
                <a:gd name="T6" fmla="*/ 16 w 17"/>
                <a:gd name="T7" fmla="*/ 2 h 5"/>
                <a:gd name="T8" fmla="*/ 16 w 17"/>
                <a:gd name="T9" fmla="*/ 2 h 5"/>
                <a:gd name="T10" fmla="*/ 15 w 17"/>
                <a:gd name="T11" fmla="*/ 1 h 5"/>
                <a:gd name="T12" fmla="*/ 4 w 17"/>
                <a:gd name="T13" fmla="*/ 0 h 5"/>
                <a:gd name="T14" fmla="*/ 1 w 17"/>
                <a:gd name="T15" fmla="*/ 1 h 5"/>
                <a:gd name="T16" fmla="*/ 1 w 17"/>
                <a:gd name="T17" fmla="*/ 4 h 5"/>
                <a:gd name="T18" fmla="*/ 2 w 17"/>
                <a:gd name="T19" fmla="*/ 4 h 5"/>
                <a:gd name="T20" fmla="*/ 4 w 1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">
                  <a:moveTo>
                    <a:pt x="15" y="1"/>
                  </a:move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6" y="4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5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2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6" name="Freeform 562"/>
            <p:cNvSpPr>
              <a:spLocks noEditPoints="1"/>
            </p:cNvSpPr>
            <p:nvPr/>
          </p:nvSpPr>
          <p:spPr bwMode="auto">
            <a:xfrm>
              <a:off x="1328" y="2775"/>
              <a:ext cx="32" cy="25"/>
            </a:xfrm>
            <a:custGeom>
              <a:avLst/>
              <a:gdLst>
                <a:gd name="T0" fmla="*/ 22 w 22"/>
                <a:gd name="T1" fmla="*/ 17 h 17"/>
                <a:gd name="T2" fmla="*/ 22 w 22"/>
                <a:gd name="T3" fmla="*/ 17 h 17"/>
                <a:gd name="T4" fmla="*/ 22 w 22"/>
                <a:gd name="T5" fmla="*/ 17 h 17"/>
                <a:gd name="T6" fmla="*/ 22 w 22"/>
                <a:gd name="T7" fmla="*/ 17 h 17"/>
                <a:gd name="T8" fmla="*/ 22 w 22"/>
                <a:gd name="T9" fmla="*/ 17 h 17"/>
                <a:gd name="T10" fmla="*/ 10 w 22"/>
                <a:gd name="T11" fmla="*/ 9 h 17"/>
                <a:gd name="T12" fmla="*/ 10 w 22"/>
                <a:gd name="T13" fmla="*/ 9 h 17"/>
                <a:gd name="T14" fmla="*/ 10 w 22"/>
                <a:gd name="T15" fmla="*/ 9 h 17"/>
                <a:gd name="T16" fmla="*/ 8 w 22"/>
                <a:gd name="T17" fmla="*/ 5 h 17"/>
                <a:gd name="T18" fmla="*/ 10 w 22"/>
                <a:gd name="T19" fmla="*/ 9 h 17"/>
                <a:gd name="T20" fmla="*/ 8 w 22"/>
                <a:gd name="T21" fmla="*/ 5 h 17"/>
                <a:gd name="T22" fmla="*/ 8 w 22"/>
                <a:gd name="T23" fmla="*/ 5 h 17"/>
                <a:gd name="T24" fmla="*/ 0 w 22"/>
                <a:gd name="T25" fmla="*/ 7 h 17"/>
                <a:gd name="T26" fmla="*/ 8 w 22"/>
                <a:gd name="T27" fmla="*/ 5 h 17"/>
                <a:gd name="T28" fmla="*/ 8 w 22"/>
                <a:gd name="T29" fmla="*/ 5 h 17"/>
                <a:gd name="T30" fmla="*/ 19 w 22"/>
                <a:gd name="T31" fmla="*/ 0 h 17"/>
                <a:gd name="T32" fmla="*/ 20 w 22"/>
                <a:gd name="T33" fmla="*/ 8 h 17"/>
                <a:gd name="T34" fmla="*/ 20 w 22"/>
                <a:gd name="T35" fmla="*/ 6 h 17"/>
                <a:gd name="T36" fmla="*/ 20 w 22"/>
                <a:gd name="T37" fmla="*/ 6 h 17"/>
                <a:gd name="T38" fmla="*/ 20 w 22"/>
                <a:gd name="T39" fmla="*/ 6 h 17"/>
                <a:gd name="T40" fmla="*/ 19 w 22"/>
                <a:gd name="T4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7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8" y="5"/>
                  </a:moveTo>
                  <a:cubicBezTo>
                    <a:pt x="10" y="5"/>
                    <a:pt x="11" y="6"/>
                    <a:pt x="10" y="9"/>
                  </a:cubicBezTo>
                  <a:cubicBezTo>
                    <a:pt x="11" y="6"/>
                    <a:pt x="10" y="5"/>
                    <a:pt x="8" y="5"/>
                  </a:cubicBezTo>
                  <a:moveTo>
                    <a:pt x="8" y="5"/>
                  </a:moveTo>
                  <a:cubicBezTo>
                    <a:pt x="5" y="5"/>
                    <a:pt x="2" y="6"/>
                    <a:pt x="0" y="7"/>
                  </a:cubicBezTo>
                  <a:cubicBezTo>
                    <a:pt x="2" y="6"/>
                    <a:pt x="5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moveTo>
                    <a:pt x="19" y="0"/>
                  </a:moveTo>
                  <a:cubicBezTo>
                    <a:pt x="19" y="3"/>
                    <a:pt x="19" y="6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7" name="Freeform 563"/>
            <p:cNvSpPr/>
            <p:nvPr/>
          </p:nvSpPr>
          <p:spPr bwMode="auto">
            <a:xfrm>
              <a:off x="1291" y="2704"/>
              <a:ext cx="5" cy="1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1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8" name="Freeform 564"/>
            <p:cNvSpPr/>
            <p:nvPr/>
          </p:nvSpPr>
          <p:spPr bwMode="auto">
            <a:xfrm>
              <a:off x="1322" y="2723"/>
              <a:ext cx="6" cy="6"/>
            </a:xfrm>
            <a:custGeom>
              <a:avLst/>
              <a:gdLst>
                <a:gd name="T0" fmla="*/ 1 w 4"/>
                <a:gd name="T1" fmla="*/ 0 h 4"/>
                <a:gd name="T2" fmla="*/ 0 w 4"/>
                <a:gd name="T3" fmla="*/ 4 h 4"/>
                <a:gd name="T4" fmla="*/ 2 w 4"/>
                <a:gd name="T5" fmla="*/ 4 h 4"/>
                <a:gd name="T6" fmla="*/ 4 w 4"/>
                <a:gd name="T7" fmla="*/ 1 h 4"/>
                <a:gd name="T8" fmla="*/ 4 w 4"/>
                <a:gd name="T9" fmla="*/ 1 h 4"/>
                <a:gd name="T10" fmla="*/ 4 w 4"/>
                <a:gd name="T11" fmla="*/ 1 h 4"/>
                <a:gd name="T12" fmla="*/ 3 w 4"/>
                <a:gd name="T13" fmla="*/ 0 h 4"/>
                <a:gd name="T14" fmla="*/ 1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79" name="Freeform 565"/>
            <p:cNvSpPr/>
            <p:nvPr/>
          </p:nvSpPr>
          <p:spPr bwMode="auto">
            <a:xfrm>
              <a:off x="1299" y="2705"/>
              <a:ext cx="10" cy="3"/>
            </a:xfrm>
            <a:custGeom>
              <a:avLst/>
              <a:gdLst>
                <a:gd name="T0" fmla="*/ 3 w 7"/>
                <a:gd name="T1" fmla="*/ 0 h 2"/>
                <a:gd name="T2" fmla="*/ 3 w 7"/>
                <a:gd name="T3" fmla="*/ 0 h 2"/>
                <a:gd name="T4" fmla="*/ 2 w 7"/>
                <a:gd name="T5" fmla="*/ 0 h 2"/>
                <a:gd name="T6" fmla="*/ 0 w 7"/>
                <a:gd name="T7" fmla="*/ 1 h 2"/>
                <a:gd name="T8" fmla="*/ 7 w 7"/>
                <a:gd name="T9" fmla="*/ 2 h 2"/>
                <a:gd name="T10" fmla="*/ 3 w 7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2" y="1"/>
                    <a:pt x="5" y="2"/>
                    <a:pt x="7" y="2"/>
                  </a:cubicBezTo>
                  <a:cubicBezTo>
                    <a:pt x="7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0" name="Freeform 566"/>
            <p:cNvSpPr>
              <a:spLocks noEditPoints="1"/>
            </p:cNvSpPr>
            <p:nvPr/>
          </p:nvSpPr>
          <p:spPr bwMode="auto">
            <a:xfrm>
              <a:off x="1312" y="2704"/>
              <a:ext cx="10" cy="22"/>
            </a:xfrm>
            <a:custGeom>
              <a:avLst/>
              <a:gdLst>
                <a:gd name="T0" fmla="*/ 7 w 7"/>
                <a:gd name="T1" fmla="*/ 14 h 15"/>
                <a:gd name="T2" fmla="*/ 6 w 7"/>
                <a:gd name="T3" fmla="*/ 15 h 15"/>
                <a:gd name="T4" fmla="*/ 7 w 7"/>
                <a:gd name="T5" fmla="*/ 14 h 15"/>
                <a:gd name="T6" fmla="*/ 5 w 7"/>
                <a:gd name="T7" fmla="*/ 0 h 15"/>
                <a:gd name="T8" fmla="*/ 0 w 7"/>
                <a:gd name="T9" fmla="*/ 3 h 15"/>
                <a:gd name="T10" fmla="*/ 0 w 7"/>
                <a:gd name="T11" fmla="*/ 3 h 15"/>
                <a:gd name="T12" fmla="*/ 5 w 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7" y="14"/>
                  </a:moveTo>
                  <a:cubicBezTo>
                    <a:pt x="7" y="14"/>
                    <a:pt x="6" y="15"/>
                    <a:pt x="6" y="15"/>
                  </a:cubicBezTo>
                  <a:cubicBezTo>
                    <a:pt x="7" y="15"/>
                    <a:pt x="7" y="15"/>
                    <a:pt x="7" y="14"/>
                  </a:cubicBezTo>
                  <a:moveTo>
                    <a:pt x="5" y="0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" y="2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1" name="Freeform 567"/>
            <p:cNvSpPr>
              <a:spLocks noEditPoints="1"/>
            </p:cNvSpPr>
            <p:nvPr/>
          </p:nvSpPr>
          <p:spPr bwMode="auto">
            <a:xfrm>
              <a:off x="1328" y="2702"/>
              <a:ext cx="13" cy="27"/>
            </a:xfrm>
            <a:custGeom>
              <a:avLst/>
              <a:gdLst>
                <a:gd name="T0" fmla="*/ 8 w 9"/>
                <a:gd name="T1" fmla="*/ 12 h 18"/>
                <a:gd name="T2" fmla="*/ 6 w 9"/>
                <a:gd name="T3" fmla="*/ 12 h 18"/>
                <a:gd name="T4" fmla="*/ 4 w 9"/>
                <a:gd name="T5" fmla="*/ 16 h 18"/>
                <a:gd name="T6" fmla="*/ 3 w 9"/>
                <a:gd name="T7" fmla="*/ 16 h 18"/>
                <a:gd name="T8" fmla="*/ 3 w 9"/>
                <a:gd name="T9" fmla="*/ 13 h 18"/>
                <a:gd name="T10" fmla="*/ 0 w 9"/>
                <a:gd name="T11" fmla="*/ 14 h 18"/>
                <a:gd name="T12" fmla="*/ 3 w 9"/>
                <a:gd name="T13" fmla="*/ 18 h 18"/>
                <a:gd name="T14" fmla="*/ 7 w 9"/>
                <a:gd name="T15" fmla="*/ 16 h 18"/>
                <a:gd name="T16" fmla="*/ 8 w 9"/>
                <a:gd name="T17" fmla="*/ 15 h 18"/>
                <a:gd name="T18" fmla="*/ 8 w 9"/>
                <a:gd name="T19" fmla="*/ 12 h 18"/>
                <a:gd name="T20" fmla="*/ 3 w 9"/>
                <a:gd name="T21" fmla="*/ 9 h 18"/>
                <a:gd name="T22" fmla="*/ 1 w 9"/>
                <a:gd name="T23" fmla="*/ 10 h 18"/>
                <a:gd name="T24" fmla="*/ 1 w 9"/>
                <a:gd name="T25" fmla="*/ 11 h 18"/>
                <a:gd name="T26" fmla="*/ 3 w 9"/>
                <a:gd name="T27" fmla="*/ 9 h 18"/>
                <a:gd name="T28" fmla="*/ 3 w 9"/>
                <a:gd name="T29" fmla="*/ 9 h 18"/>
                <a:gd name="T30" fmla="*/ 8 w 9"/>
                <a:gd name="T31" fmla="*/ 4 h 18"/>
                <a:gd name="T32" fmla="*/ 6 w 9"/>
                <a:gd name="T33" fmla="*/ 6 h 18"/>
                <a:gd name="T34" fmla="*/ 6 w 9"/>
                <a:gd name="T35" fmla="*/ 7 h 18"/>
                <a:gd name="T36" fmla="*/ 9 w 9"/>
                <a:gd name="T37" fmla="*/ 6 h 18"/>
                <a:gd name="T38" fmla="*/ 8 w 9"/>
                <a:gd name="T39" fmla="*/ 4 h 18"/>
                <a:gd name="T40" fmla="*/ 4 w 9"/>
                <a:gd name="T41" fmla="*/ 0 h 18"/>
                <a:gd name="T42" fmla="*/ 1 w 9"/>
                <a:gd name="T43" fmla="*/ 3 h 18"/>
                <a:gd name="T44" fmla="*/ 1 w 9"/>
                <a:gd name="T45" fmla="*/ 5 h 18"/>
                <a:gd name="T46" fmla="*/ 1 w 9"/>
                <a:gd name="T47" fmla="*/ 7 h 18"/>
                <a:gd name="T48" fmla="*/ 3 w 9"/>
                <a:gd name="T49" fmla="*/ 6 h 18"/>
                <a:gd name="T50" fmla="*/ 3 w 9"/>
                <a:gd name="T51" fmla="*/ 3 h 18"/>
                <a:gd name="T52" fmla="*/ 4 w 9"/>
                <a:gd name="T53" fmla="*/ 2 h 18"/>
                <a:gd name="T54" fmla="*/ 6 w 9"/>
                <a:gd name="T55" fmla="*/ 5 h 18"/>
                <a:gd name="T56" fmla="*/ 6 w 9"/>
                <a:gd name="T57" fmla="*/ 5 h 18"/>
                <a:gd name="T58" fmla="*/ 8 w 9"/>
                <a:gd name="T59" fmla="*/ 4 h 18"/>
                <a:gd name="T60" fmla="*/ 7 w 9"/>
                <a:gd name="T61" fmla="*/ 2 h 18"/>
                <a:gd name="T62" fmla="*/ 7 w 9"/>
                <a:gd name="T63" fmla="*/ 2 h 18"/>
                <a:gd name="T64" fmla="*/ 5 w 9"/>
                <a:gd name="T65" fmla="*/ 2 h 18"/>
                <a:gd name="T66" fmla="*/ 5 w 9"/>
                <a:gd name="T67" fmla="*/ 0 h 18"/>
                <a:gd name="T68" fmla="*/ 4 w 9"/>
                <a:gd name="T6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8">
                  <a:moveTo>
                    <a:pt x="8" y="12"/>
                  </a:moveTo>
                  <a:cubicBezTo>
                    <a:pt x="8" y="12"/>
                    <a:pt x="7" y="12"/>
                    <a:pt x="6" y="12"/>
                  </a:cubicBezTo>
                  <a:cubicBezTo>
                    <a:pt x="6" y="14"/>
                    <a:pt x="5" y="16"/>
                    <a:pt x="4" y="16"/>
                  </a:cubicBezTo>
                  <a:cubicBezTo>
                    <a:pt x="4" y="16"/>
                    <a:pt x="4" y="16"/>
                    <a:pt x="3" y="16"/>
                  </a:cubicBezTo>
                  <a:cubicBezTo>
                    <a:pt x="3" y="16"/>
                    <a:pt x="2" y="16"/>
                    <a:pt x="3" y="13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5"/>
                    <a:pt x="1" y="18"/>
                    <a:pt x="3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5"/>
                    <a:pt x="8" y="13"/>
                    <a:pt x="8" y="12"/>
                  </a:cubicBezTo>
                  <a:moveTo>
                    <a:pt x="3" y="9"/>
                  </a:moveTo>
                  <a:cubicBezTo>
                    <a:pt x="2" y="9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moveTo>
                    <a:pt x="8" y="4"/>
                  </a:moveTo>
                  <a:cubicBezTo>
                    <a:pt x="8" y="5"/>
                    <a:pt x="7" y="5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8" y="7"/>
                    <a:pt x="9" y="6"/>
                  </a:cubicBezTo>
                  <a:cubicBezTo>
                    <a:pt x="9" y="5"/>
                    <a:pt x="9" y="5"/>
                    <a:pt x="8" y="4"/>
                  </a:cubicBezTo>
                  <a:moveTo>
                    <a:pt x="4" y="0"/>
                  </a:moveTo>
                  <a:cubicBezTo>
                    <a:pt x="3" y="1"/>
                    <a:pt x="2" y="2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3" y="5"/>
                    <a:pt x="3" y="3"/>
                    <a:pt x="3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5" y="2"/>
                    <a:pt x="6" y="3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3" y="2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2" name="Freeform 568"/>
            <p:cNvSpPr>
              <a:spLocks noEditPoints="1"/>
            </p:cNvSpPr>
            <p:nvPr/>
          </p:nvSpPr>
          <p:spPr bwMode="auto">
            <a:xfrm>
              <a:off x="1341" y="2704"/>
              <a:ext cx="10" cy="25"/>
            </a:xfrm>
            <a:custGeom>
              <a:avLst/>
              <a:gdLst>
                <a:gd name="T0" fmla="*/ 3 w 7"/>
                <a:gd name="T1" fmla="*/ 10 h 17"/>
                <a:gd name="T2" fmla="*/ 0 w 7"/>
                <a:gd name="T3" fmla="*/ 10 h 17"/>
                <a:gd name="T4" fmla="*/ 0 w 7"/>
                <a:gd name="T5" fmla="*/ 13 h 17"/>
                <a:gd name="T6" fmla="*/ 4 w 7"/>
                <a:gd name="T7" fmla="*/ 17 h 17"/>
                <a:gd name="T8" fmla="*/ 4 w 7"/>
                <a:gd name="T9" fmla="*/ 17 h 17"/>
                <a:gd name="T10" fmla="*/ 5 w 7"/>
                <a:gd name="T11" fmla="*/ 17 h 17"/>
                <a:gd name="T12" fmla="*/ 7 w 7"/>
                <a:gd name="T13" fmla="*/ 11 h 17"/>
                <a:gd name="T14" fmla="*/ 7 w 7"/>
                <a:gd name="T15" fmla="*/ 11 h 17"/>
                <a:gd name="T16" fmla="*/ 5 w 7"/>
                <a:gd name="T17" fmla="*/ 10 h 17"/>
                <a:gd name="T18" fmla="*/ 4 w 7"/>
                <a:gd name="T19" fmla="*/ 15 h 17"/>
                <a:gd name="T20" fmla="*/ 4 w 7"/>
                <a:gd name="T21" fmla="*/ 15 h 17"/>
                <a:gd name="T22" fmla="*/ 4 w 7"/>
                <a:gd name="T23" fmla="*/ 15 h 17"/>
                <a:gd name="T24" fmla="*/ 3 w 7"/>
                <a:gd name="T25" fmla="*/ 10 h 17"/>
                <a:gd name="T26" fmla="*/ 2 w 7"/>
                <a:gd name="T27" fmla="*/ 0 h 17"/>
                <a:gd name="T28" fmla="*/ 1 w 7"/>
                <a:gd name="T29" fmla="*/ 0 h 17"/>
                <a:gd name="T30" fmla="*/ 0 w 7"/>
                <a:gd name="T31" fmla="*/ 2 h 17"/>
                <a:gd name="T32" fmla="*/ 1 w 7"/>
                <a:gd name="T33" fmla="*/ 4 h 17"/>
                <a:gd name="T34" fmla="*/ 3 w 7"/>
                <a:gd name="T35" fmla="*/ 3 h 17"/>
                <a:gd name="T36" fmla="*/ 4 w 7"/>
                <a:gd name="T37" fmla="*/ 1 h 17"/>
                <a:gd name="T38" fmla="*/ 4 w 7"/>
                <a:gd name="T39" fmla="*/ 1 h 17"/>
                <a:gd name="T40" fmla="*/ 4 w 7"/>
                <a:gd name="T41" fmla="*/ 1 h 17"/>
                <a:gd name="T42" fmla="*/ 4 w 7"/>
                <a:gd name="T43" fmla="*/ 1 h 17"/>
                <a:gd name="T44" fmla="*/ 2 w 7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" h="17">
                  <a:moveTo>
                    <a:pt x="3" y="10"/>
                  </a:moveTo>
                  <a:cubicBezTo>
                    <a:pt x="2" y="10"/>
                    <a:pt x="1" y="10"/>
                    <a:pt x="0" y="10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7"/>
                    <a:pt x="3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7" y="17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6" y="10"/>
                    <a:pt x="5" y="10"/>
                  </a:cubicBezTo>
                  <a:cubicBezTo>
                    <a:pt x="5" y="13"/>
                    <a:pt x="5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2" y="15"/>
                    <a:pt x="3" y="1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2" y="4"/>
                    <a:pt x="3" y="3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3" name="Freeform 569"/>
            <p:cNvSpPr/>
            <p:nvPr/>
          </p:nvSpPr>
          <p:spPr bwMode="auto">
            <a:xfrm>
              <a:off x="1351" y="2720"/>
              <a:ext cx="6" cy="10"/>
            </a:xfrm>
            <a:custGeom>
              <a:avLst/>
              <a:gdLst>
                <a:gd name="T0" fmla="*/ 0 w 4"/>
                <a:gd name="T1" fmla="*/ 0 h 7"/>
                <a:gd name="T2" fmla="*/ 0 w 4"/>
                <a:gd name="T3" fmla="*/ 4 h 7"/>
                <a:gd name="T4" fmla="*/ 1 w 4"/>
                <a:gd name="T5" fmla="*/ 7 h 7"/>
                <a:gd name="T6" fmla="*/ 3 w 4"/>
                <a:gd name="T7" fmla="*/ 4 h 7"/>
                <a:gd name="T8" fmla="*/ 4 w 4"/>
                <a:gd name="T9" fmla="*/ 4 h 7"/>
                <a:gd name="T10" fmla="*/ 4 w 4"/>
                <a:gd name="T11" fmla="*/ 4 h 7"/>
                <a:gd name="T12" fmla="*/ 3 w 4"/>
                <a:gd name="T13" fmla="*/ 1 h 7"/>
                <a:gd name="T14" fmla="*/ 3 w 4"/>
                <a:gd name="T15" fmla="*/ 0 h 7"/>
                <a:gd name="T16" fmla="*/ 3 w 4"/>
                <a:gd name="T17" fmla="*/ 2 h 7"/>
                <a:gd name="T18" fmla="*/ 2 w 4"/>
                <a:gd name="T19" fmla="*/ 5 h 7"/>
                <a:gd name="T20" fmla="*/ 1 w 4"/>
                <a:gd name="T21" fmla="*/ 1 h 7"/>
                <a:gd name="T22" fmla="*/ 0 w 4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7"/>
                    <a:pt x="1" y="7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1" y="5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4" name="Freeform 570"/>
            <p:cNvSpPr/>
            <p:nvPr/>
          </p:nvSpPr>
          <p:spPr bwMode="auto">
            <a:xfrm>
              <a:off x="1326" y="2782"/>
              <a:ext cx="18" cy="21"/>
            </a:xfrm>
            <a:custGeom>
              <a:avLst/>
              <a:gdLst>
                <a:gd name="T0" fmla="*/ 9 w 12"/>
                <a:gd name="T1" fmla="*/ 0 h 14"/>
                <a:gd name="T2" fmla="*/ 1 w 12"/>
                <a:gd name="T3" fmla="*/ 2 h 14"/>
                <a:gd name="T4" fmla="*/ 1 w 12"/>
                <a:gd name="T5" fmla="*/ 2 h 14"/>
                <a:gd name="T6" fmla="*/ 0 w 12"/>
                <a:gd name="T7" fmla="*/ 2 h 14"/>
                <a:gd name="T8" fmla="*/ 0 w 12"/>
                <a:gd name="T9" fmla="*/ 2 h 14"/>
                <a:gd name="T10" fmla="*/ 0 w 12"/>
                <a:gd name="T11" fmla="*/ 2 h 14"/>
                <a:gd name="T12" fmla="*/ 2 w 12"/>
                <a:gd name="T13" fmla="*/ 14 h 14"/>
                <a:gd name="T14" fmla="*/ 2 w 12"/>
                <a:gd name="T15" fmla="*/ 14 h 14"/>
                <a:gd name="T16" fmla="*/ 11 w 12"/>
                <a:gd name="T17" fmla="*/ 4 h 14"/>
                <a:gd name="T18" fmla="*/ 11 w 12"/>
                <a:gd name="T19" fmla="*/ 4 h 14"/>
                <a:gd name="T20" fmla="*/ 11 w 12"/>
                <a:gd name="T21" fmla="*/ 4 h 14"/>
                <a:gd name="T22" fmla="*/ 11 w 12"/>
                <a:gd name="T23" fmla="*/ 4 h 14"/>
                <a:gd name="T24" fmla="*/ 9 w 12"/>
                <a:gd name="T25" fmla="*/ 0 h 14"/>
                <a:gd name="T26" fmla="*/ 9 w 12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4">
                  <a:moveTo>
                    <a:pt x="9" y="0"/>
                  </a:moveTo>
                  <a:cubicBezTo>
                    <a:pt x="6" y="0"/>
                    <a:pt x="3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0"/>
                    <a:pt x="9" y="8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5" name="Freeform 571"/>
            <p:cNvSpPr/>
            <p:nvPr/>
          </p:nvSpPr>
          <p:spPr bwMode="auto">
            <a:xfrm>
              <a:off x="1322" y="2726"/>
              <a:ext cx="41" cy="77"/>
            </a:xfrm>
            <a:custGeom>
              <a:avLst/>
              <a:gdLst>
                <a:gd name="T0" fmla="*/ 24 w 28"/>
                <a:gd name="T1" fmla="*/ 0 h 53"/>
                <a:gd name="T2" fmla="*/ 23 w 28"/>
                <a:gd name="T3" fmla="*/ 2 h 53"/>
                <a:gd name="T4" fmla="*/ 22 w 28"/>
                <a:gd name="T5" fmla="*/ 3 h 53"/>
                <a:gd name="T6" fmla="*/ 21 w 28"/>
                <a:gd name="T7" fmla="*/ 3 h 53"/>
                <a:gd name="T8" fmla="*/ 20 w 28"/>
                <a:gd name="T9" fmla="*/ 4 h 53"/>
                <a:gd name="T10" fmla="*/ 14 w 28"/>
                <a:gd name="T11" fmla="*/ 9 h 53"/>
                <a:gd name="T12" fmla="*/ 15 w 28"/>
                <a:gd name="T13" fmla="*/ 9 h 53"/>
                <a:gd name="T14" fmla="*/ 17 w 28"/>
                <a:gd name="T15" fmla="*/ 9 h 53"/>
                <a:gd name="T16" fmla="*/ 19 w 28"/>
                <a:gd name="T17" fmla="*/ 15 h 53"/>
                <a:gd name="T18" fmla="*/ 16 w 28"/>
                <a:gd name="T19" fmla="*/ 23 h 53"/>
                <a:gd name="T20" fmla="*/ 17 w 28"/>
                <a:gd name="T21" fmla="*/ 24 h 53"/>
                <a:gd name="T22" fmla="*/ 11 w 28"/>
                <a:gd name="T23" fmla="*/ 29 h 53"/>
                <a:gd name="T24" fmla="*/ 13 w 28"/>
                <a:gd name="T25" fmla="*/ 29 h 53"/>
                <a:gd name="T26" fmla="*/ 20 w 28"/>
                <a:gd name="T27" fmla="*/ 35 h 53"/>
                <a:gd name="T28" fmla="*/ 14 w 28"/>
                <a:gd name="T29" fmla="*/ 32 h 53"/>
                <a:gd name="T30" fmla="*/ 7 w 28"/>
                <a:gd name="T31" fmla="*/ 36 h 53"/>
                <a:gd name="T32" fmla="*/ 6 w 28"/>
                <a:gd name="T33" fmla="*/ 36 h 53"/>
                <a:gd name="T34" fmla="*/ 3 w 28"/>
                <a:gd name="T35" fmla="*/ 37 h 53"/>
                <a:gd name="T36" fmla="*/ 4 w 28"/>
                <a:gd name="T37" fmla="*/ 38 h 53"/>
                <a:gd name="T38" fmla="*/ 4 w 28"/>
                <a:gd name="T39" fmla="*/ 38 h 53"/>
                <a:gd name="T40" fmla="*/ 3 w 28"/>
                <a:gd name="T41" fmla="*/ 41 h 53"/>
                <a:gd name="T42" fmla="*/ 4 w 28"/>
                <a:gd name="T43" fmla="*/ 41 h 53"/>
                <a:gd name="T44" fmla="*/ 4 w 28"/>
                <a:gd name="T45" fmla="*/ 41 h 53"/>
                <a:gd name="T46" fmla="*/ 12 w 28"/>
                <a:gd name="T47" fmla="*/ 39 h 53"/>
                <a:gd name="T48" fmla="*/ 12 w 28"/>
                <a:gd name="T49" fmla="*/ 39 h 53"/>
                <a:gd name="T50" fmla="*/ 12 w 28"/>
                <a:gd name="T51" fmla="*/ 39 h 53"/>
                <a:gd name="T52" fmla="*/ 12 w 28"/>
                <a:gd name="T53" fmla="*/ 39 h 53"/>
                <a:gd name="T54" fmla="*/ 14 w 28"/>
                <a:gd name="T55" fmla="*/ 43 h 53"/>
                <a:gd name="T56" fmla="*/ 14 w 28"/>
                <a:gd name="T57" fmla="*/ 43 h 53"/>
                <a:gd name="T58" fmla="*/ 14 w 28"/>
                <a:gd name="T59" fmla="*/ 43 h 53"/>
                <a:gd name="T60" fmla="*/ 14 w 28"/>
                <a:gd name="T61" fmla="*/ 43 h 53"/>
                <a:gd name="T62" fmla="*/ 5 w 28"/>
                <a:gd name="T63" fmla="*/ 53 h 53"/>
                <a:gd name="T64" fmla="*/ 5 w 28"/>
                <a:gd name="T65" fmla="*/ 53 h 53"/>
                <a:gd name="T66" fmla="*/ 16 w 28"/>
                <a:gd name="T67" fmla="*/ 51 h 53"/>
                <a:gd name="T68" fmla="*/ 26 w 28"/>
                <a:gd name="T69" fmla="*/ 51 h 53"/>
                <a:gd name="T70" fmla="*/ 26 w 28"/>
                <a:gd name="T71" fmla="*/ 51 h 53"/>
                <a:gd name="T72" fmla="*/ 26 w 28"/>
                <a:gd name="T73" fmla="*/ 51 h 53"/>
                <a:gd name="T74" fmla="*/ 25 w 28"/>
                <a:gd name="T75" fmla="*/ 51 h 53"/>
                <a:gd name="T76" fmla="*/ 24 w 28"/>
                <a:gd name="T77" fmla="*/ 48 h 53"/>
                <a:gd name="T78" fmla="*/ 24 w 28"/>
                <a:gd name="T79" fmla="*/ 42 h 53"/>
                <a:gd name="T80" fmla="*/ 23 w 28"/>
                <a:gd name="T81" fmla="*/ 34 h 53"/>
                <a:gd name="T82" fmla="*/ 23 w 28"/>
                <a:gd name="T83" fmla="*/ 23 h 53"/>
                <a:gd name="T84" fmla="*/ 23 w 28"/>
                <a:gd name="T85" fmla="*/ 8 h 53"/>
                <a:gd name="T86" fmla="*/ 23 w 28"/>
                <a:gd name="T87" fmla="*/ 8 h 53"/>
                <a:gd name="T88" fmla="*/ 24 w 28"/>
                <a:gd name="T89" fmla="*/ 6 h 53"/>
                <a:gd name="T90" fmla="*/ 24 w 28"/>
                <a:gd name="T91" fmla="*/ 6 h 53"/>
                <a:gd name="T92" fmla="*/ 24 w 28"/>
                <a:gd name="T9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" h="53">
                  <a:moveTo>
                    <a:pt x="24" y="0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" y="9"/>
                    <a:pt x="10" y="9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28" y="9"/>
                    <a:pt x="19" y="15"/>
                    <a:pt x="19" y="15"/>
                  </a:cubicBezTo>
                  <a:cubicBezTo>
                    <a:pt x="8" y="20"/>
                    <a:pt x="16" y="23"/>
                    <a:pt x="16" y="23"/>
                  </a:cubicBezTo>
                  <a:cubicBezTo>
                    <a:pt x="25" y="23"/>
                    <a:pt x="17" y="24"/>
                    <a:pt x="17" y="24"/>
                  </a:cubicBezTo>
                  <a:cubicBezTo>
                    <a:pt x="0" y="27"/>
                    <a:pt x="11" y="29"/>
                    <a:pt x="11" y="29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9" y="29"/>
                    <a:pt x="20" y="35"/>
                    <a:pt x="20" y="35"/>
                  </a:cubicBezTo>
                  <a:cubicBezTo>
                    <a:pt x="18" y="33"/>
                    <a:pt x="16" y="32"/>
                    <a:pt x="14" y="32"/>
                  </a:cubicBezTo>
                  <a:cubicBezTo>
                    <a:pt x="11" y="32"/>
                    <a:pt x="9" y="34"/>
                    <a:pt x="7" y="36"/>
                  </a:cubicBezTo>
                  <a:cubicBezTo>
                    <a:pt x="7" y="36"/>
                    <a:pt x="7" y="36"/>
                    <a:pt x="6" y="36"/>
                  </a:cubicBezTo>
                  <a:cubicBezTo>
                    <a:pt x="5" y="36"/>
                    <a:pt x="4" y="37"/>
                    <a:pt x="3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6" y="40"/>
                    <a:pt x="9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4" y="39"/>
                    <a:pt x="15" y="40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2" y="47"/>
                    <a:pt x="8" y="49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" y="51"/>
                    <a:pt x="12" y="51"/>
                    <a:pt x="16" y="51"/>
                  </a:cubicBezTo>
                  <a:cubicBezTo>
                    <a:pt x="21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5" y="51"/>
                  </a:cubicBezTo>
                  <a:cubicBezTo>
                    <a:pt x="24" y="51"/>
                    <a:pt x="23" y="50"/>
                    <a:pt x="24" y="48"/>
                  </a:cubicBezTo>
                  <a:cubicBezTo>
                    <a:pt x="24" y="48"/>
                    <a:pt x="24" y="45"/>
                    <a:pt x="24" y="42"/>
                  </a:cubicBezTo>
                  <a:cubicBezTo>
                    <a:pt x="23" y="40"/>
                    <a:pt x="23" y="37"/>
                    <a:pt x="23" y="34"/>
                  </a:cubicBezTo>
                  <a:cubicBezTo>
                    <a:pt x="22" y="30"/>
                    <a:pt x="22" y="24"/>
                    <a:pt x="23" y="23"/>
                  </a:cubicBezTo>
                  <a:cubicBezTo>
                    <a:pt x="23" y="23"/>
                    <a:pt x="25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7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1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6" name="Freeform 572"/>
            <p:cNvSpPr/>
            <p:nvPr/>
          </p:nvSpPr>
          <p:spPr bwMode="auto">
            <a:xfrm>
              <a:off x="1352" y="2726"/>
              <a:ext cx="5" cy="4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2 w 3"/>
                <a:gd name="T9" fmla="*/ 2 h 3"/>
                <a:gd name="T10" fmla="*/ 3 w 3"/>
                <a:gd name="T11" fmla="*/ 0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7" name="Freeform 573"/>
            <p:cNvSpPr>
              <a:spLocks noEditPoints="1"/>
            </p:cNvSpPr>
            <p:nvPr/>
          </p:nvSpPr>
          <p:spPr bwMode="auto">
            <a:xfrm>
              <a:off x="1328" y="2782"/>
              <a:ext cx="14" cy="21"/>
            </a:xfrm>
            <a:custGeom>
              <a:avLst/>
              <a:gdLst>
                <a:gd name="T0" fmla="*/ 10 w 10"/>
                <a:gd name="T1" fmla="*/ 4 h 14"/>
                <a:gd name="T2" fmla="*/ 10 w 10"/>
                <a:gd name="T3" fmla="*/ 4 h 14"/>
                <a:gd name="T4" fmla="*/ 1 w 10"/>
                <a:gd name="T5" fmla="*/ 14 h 14"/>
                <a:gd name="T6" fmla="*/ 1 w 10"/>
                <a:gd name="T7" fmla="*/ 14 h 14"/>
                <a:gd name="T8" fmla="*/ 10 w 10"/>
                <a:gd name="T9" fmla="*/ 4 h 14"/>
                <a:gd name="T10" fmla="*/ 10 w 10"/>
                <a:gd name="T11" fmla="*/ 4 h 14"/>
                <a:gd name="T12" fmla="*/ 10 w 10"/>
                <a:gd name="T13" fmla="*/ 4 h 14"/>
                <a:gd name="T14" fmla="*/ 10 w 10"/>
                <a:gd name="T15" fmla="*/ 4 h 14"/>
                <a:gd name="T16" fmla="*/ 10 w 10"/>
                <a:gd name="T17" fmla="*/ 4 h 14"/>
                <a:gd name="T18" fmla="*/ 0 w 10"/>
                <a:gd name="T19" fmla="*/ 2 h 14"/>
                <a:gd name="T20" fmla="*/ 0 w 10"/>
                <a:gd name="T21" fmla="*/ 2 h 14"/>
                <a:gd name="T22" fmla="*/ 0 w 10"/>
                <a:gd name="T23" fmla="*/ 2 h 14"/>
                <a:gd name="T24" fmla="*/ 8 w 10"/>
                <a:gd name="T25" fmla="*/ 0 h 14"/>
                <a:gd name="T26" fmla="*/ 8 w 10"/>
                <a:gd name="T27" fmla="*/ 0 h 14"/>
                <a:gd name="T28" fmla="*/ 8 w 10"/>
                <a:gd name="T29" fmla="*/ 0 h 14"/>
                <a:gd name="T30" fmla="*/ 8 w 10"/>
                <a:gd name="T3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4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8" y="8"/>
                    <a:pt x="4" y="10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0"/>
                    <a:pt x="8" y="8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8" name="Freeform 574"/>
            <p:cNvSpPr>
              <a:spLocks noEditPoints="1"/>
            </p:cNvSpPr>
            <p:nvPr/>
          </p:nvSpPr>
          <p:spPr bwMode="auto">
            <a:xfrm>
              <a:off x="1363" y="2797"/>
              <a:ext cx="4" cy="4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3 h 3"/>
                <a:gd name="T4" fmla="*/ 2 w 3"/>
                <a:gd name="T5" fmla="*/ 1 h 3"/>
                <a:gd name="T6" fmla="*/ 2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2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2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89" name="Freeform 575"/>
            <p:cNvSpPr>
              <a:spLocks noEditPoints="1"/>
            </p:cNvSpPr>
            <p:nvPr/>
          </p:nvSpPr>
          <p:spPr bwMode="auto">
            <a:xfrm>
              <a:off x="1344" y="2797"/>
              <a:ext cx="23" cy="13"/>
            </a:xfrm>
            <a:custGeom>
              <a:avLst/>
              <a:gdLst>
                <a:gd name="T0" fmla="*/ 13 w 16"/>
                <a:gd name="T1" fmla="*/ 3 h 9"/>
                <a:gd name="T2" fmla="*/ 15 w 16"/>
                <a:gd name="T3" fmla="*/ 1 h 9"/>
                <a:gd name="T4" fmla="*/ 13 w 16"/>
                <a:gd name="T5" fmla="*/ 3 h 9"/>
                <a:gd name="T6" fmla="*/ 15 w 16"/>
                <a:gd name="T7" fmla="*/ 0 h 9"/>
                <a:gd name="T8" fmla="*/ 11 w 16"/>
                <a:gd name="T9" fmla="*/ 2 h 9"/>
                <a:gd name="T10" fmla="*/ 11 w 16"/>
                <a:gd name="T11" fmla="*/ 2 h 9"/>
                <a:gd name="T12" fmla="*/ 11 w 16"/>
                <a:gd name="T13" fmla="*/ 2 h 9"/>
                <a:gd name="T14" fmla="*/ 11 w 16"/>
                <a:gd name="T15" fmla="*/ 2 h 9"/>
                <a:gd name="T16" fmla="*/ 11 w 16"/>
                <a:gd name="T17" fmla="*/ 2 h 9"/>
                <a:gd name="T18" fmla="*/ 0 w 16"/>
                <a:gd name="T19" fmla="*/ 9 h 9"/>
                <a:gd name="T20" fmla="*/ 1 w 16"/>
                <a:gd name="T21" fmla="*/ 9 h 9"/>
                <a:gd name="T22" fmla="*/ 13 w 16"/>
                <a:gd name="T23" fmla="*/ 3 h 9"/>
                <a:gd name="T24" fmla="*/ 16 w 16"/>
                <a:gd name="T25" fmla="*/ 1 h 9"/>
                <a:gd name="T26" fmla="*/ 16 w 16"/>
                <a:gd name="T27" fmla="*/ 1 h 9"/>
                <a:gd name="T28" fmla="*/ 16 w 16"/>
                <a:gd name="T29" fmla="*/ 1 h 9"/>
                <a:gd name="T30" fmla="*/ 15 w 16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9">
                  <a:moveTo>
                    <a:pt x="13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4" y="2"/>
                    <a:pt x="13" y="3"/>
                    <a:pt x="13" y="3"/>
                  </a:cubicBezTo>
                  <a:moveTo>
                    <a:pt x="15" y="0"/>
                  </a:moveTo>
                  <a:cubicBezTo>
                    <a:pt x="15" y="1"/>
                    <a:pt x="13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2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3" y="9"/>
                    <a:pt x="6" y="8"/>
                    <a:pt x="13" y="3"/>
                  </a:cubicBezTo>
                  <a:cubicBezTo>
                    <a:pt x="14" y="2"/>
                    <a:pt x="15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0" name="Freeform 576"/>
            <p:cNvSpPr>
              <a:spLocks noEditPoints="1"/>
            </p:cNvSpPr>
            <p:nvPr/>
          </p:nvSpPr>
          <p:spPr bwMode="auto">
            <a:xfrm>
              <a:off x="1360" y="2798"/>
              <a:ext cx="17" cy="13"/>
            </a:xfrm>
            <a:custGeom>
              <a:avLst/>
              <a:gdLst>
                <a:gd name="T0" fmla="*/ 10 w 12"/>
                <a:gd name="T1" fmla="*/ 3 h 9"/>
                <a:gd name="T2" fmla="*/ 9 w 12"/>
                <a:gd name="T3" fmla="*/ 6 h 9"/>
                <a:gd name="T4" fmla="*/ 10 w 12"/>
                <a:gd name="T5" fmla="*/ 7 h 9"/>
                <a:gd name="T6" fmla="*/ 12 w 12"/>
                <a:gd name="T7" fmla="*/ 5 h 9"/>
                <a:gd name="T8" fmla="*/ 12 w 12"/>
                <a:gd name="T9" fmla="*/ 4 h 9"/>
                <a:gd name="T10" fmla="*/ 10 w 12"/>
                <a:gd name="T11" fmla="*/ 3 h 9"/>
                <a:gd name="T12" fmla="*/ 6 w 12"/>
                <a:gd name="T13" fmla="*/ 0 h 9"/>
                <a:gd name="T14" fmla="*/ 6 w 12"/>
                <a:gd name="T15" fmla="*/ 1 h 9"/>
                <a:gd name="T16" fmla="*/ 1 w 12"/>
                <a:gd name="T17" fmla="*/ 9 h 9"/>
                <a:gd name="T18" fmla="*/ 8 w 12"/>
                <a:gd name="T19" fmla="*/ 2 h 9"/>
                <a:gd name="T20" fmla="*/ 9 w 12"/>
                <a:gd name="T21" fmla="*/ 2 h 9"/>
                <a:gd name="T22" fmla="*/ 6 w 12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9">
                  <a:moveTo>
                    <a:pt x="10" y="3"/>
                  </a:moveTo>
                  <a:cubicBezTo>
                    <a:pt x="10" y="3"/>
                    <a:pt x="11" y="4"/>
                    <a:pt x="9" y="6"/>
                  </a:cubicBezTo>
                  <a:cubicBezTo>
                    <a:pt x="9" y="6"/>
                    <a:pt x="9" y="7"/>
                    <a:pt x="10" y="7"/>
                  </a:cubicBezTo>
                  <a:cubicBezTo>
                    <a:pt x="11" y="7"/>
                    <a:pt x="11" y="6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0" y="8"/>
                    <a:pt x="1" y="9"/>
                  </a:cubicBezTo>
                  <a:cubicBezTo>
                    <a:pt x="1" y="9"/>
                    <a:pt x="6" y="5"/>
                    <a:pt x="8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1" name="Freeform 577"/>
            <p:cNvSpPr>
              <a:spLocks noEditPoints="1"/>
            </p:cNvSpPr>
            <p:nvPr/>
          </p:nvSpPr>
          <p:spPr bwMode="auto">
            <a:xfrm>
              <a:off x="1322" y="2681"/>
              <a:ext cx="35" cy="43"/>
            </a:xfrm>
            <a:custGeom>
              <a:avLst/>
              <a:gdLst>
                <a:gd name="T0" fmla="*/ 5 w 24"/>
                <a:gd name="T1" fmla="*/ 26 h 30"/>
                <a:gd name="T2" fmla="*/ 3 w 24"/>
                <a:gd name="T3" fmla="*/ 29 h 30"/>
                <a:gd name="T4" fmla="*/ 4 w 24"/>
                <a:gd name="T5" fmla="*/ 30 h 30"/>
                <a:gd name="T6" fmla="*/ 4 w 24"/>
                <a:gd name="T7" fmla="*/ 30 h 30"/>
                <a:gd name="T8" fmla="*/ 4 w 24"/>
                <a:gd name="T9" fmla="*/ 29 h 30"/>
                <a:gd name="T10" fmla="*/ 4 w 24"/>
                <a:gd name="T11" fmla="*/ 29 h 30"/>
                <a:gd name="T12" fmla="*/ 5 w 24"/>
                <a:gd name="T13" fmla="*/ 26 h 30"/>
                <a:gd name="T14" fmla="*/ 10 w 24"/>
                <a:gd name="T15" fmla="*/ 22 h 30"/>
                <a:gd name="T16" fmla="*/ 7 w 24"/>
                <a:gd name="T17" fmla="*/ 24 h 30"/>
                <a:gd name="T18" fmla="*/ 7 w 24"/>
                <a:gd name="T19" fmla="*/ 27 h 30"/>
                <a:gd name="T20" fmla="*/ 7 w 24"/>
                <a:gd name="T21" fmla="*/ 28 h 30"/>
                <a:gd name="T22" fmla="*/ 10 w 24"/>
                <a:gd name="T23" fmla="*/ 27 h 30"/>
                <a:gd name="T24" fmla="*/ 10 w 24"/>
                <a:gd name="T25" fmla="*/ 22 h 30"/>
                <a:gd name="T26" fmla="*/ 24 w 24"/>
                <a:gd name="T27" fmla="*/ 22 h 30"/>
                <a:gd name="T28" fmla="*/ 23 w 24"/>
                <a:gd name="T29" fmla="*/ 27 h 30"/>
                <a:gd name="T30" fmla="*/ 24 w 24"/>
                <a:gd name="T31" fmla="*/ 22 h 30"/>
                <a:gd name="T32" fmla="*/ 24 w 24"/>
                <a:gd name="T33" fmla="*/ 22 h 30"/>
                <a:gd name="T34" fmla="*/ 14 w 24"/>
                <a:gd name="T35" fmla="*/ 20 h 30"/>
                <a:gd name="T36" fmla="*/ 13 w 24"/>
                <a:gd name="T37" fmla="*/ 21 h 30"/>
                <a:gd name="T38" fmla="*/ 12 w 24"/>
                <a:gd name="T39" fmla="*/ 27 h 30"/>
                <a:gd name="T40" fmla="*/ 13 w 24"/>
                <a:gd name="T41" fmla="*/ 26 h 30"/>
                <a:gd name="T42" fmla="*/ 14 w 24"/>
                <a:gd name="T43" fmla="*/ 20 h 30"/>
                <a:gd name="T44" fmla="*/ 22 w 24"/>
                <a:gd name="T45" fmla="*/ 19 h 30"/>
                <a:gd name="T46" fmla="*/ 22 w 24"/>
                <a:gd name="T47" fmla="*/ 19 h 30"/>
                <a:gd name="T48" fmla="*/ 22 w 24"/>
                <a:gd name="T49" fmla="*/ 24 h 30"/>
                <a:gd name="T50" fmla="*/ 21 w 24"/>
                <a:gd name="T51" fmla="*/ 28 h 30"/>
                <a:gd name="T52" fmla="*/ 22 w 24"/>
                <a:gd name="T53" fmla="*/ 29 h 30"/>
                <a:gd name="T54" fmla="*/ 22 w 24"/>
                <a:gd name="T55" fmla="*/ 29 h 30"/>
                <a:gd name="T56" fmla="*/ 23 w 24"/>
                <a:gd name="T57" fmla="*/ 29 h 30"/>
                <a:gd name="T58" fmla="*/ 23 w 24"/>
                <a:gd name="T59" fmla="*/ 21 h 30"/>
                <a:gd name="T60" fmla="*/ 22 w 24"/>
                <a:gd name="T61" fmla="*/ 19 h 30"/>
                <a:gd name="T62" fmla="*/ 17 w 24"/>
                <a:gd name="T63" fmla="*/ 17 h 30"/>
                <a:gd name="T64" fmla="*/ 16 w 24"/>
                <a:gd name="T65" fmla="*/ 19 h 30"/>
                <a:gd name="T66" fmla="*/ 16 w 24"/>
                <a:gd name="T67" fmla="*/ 19 h 30"/>
                <a:gd name="T68" fmla="*/ 16 w 24"/>
                <a:gd name="T69" fmla="*/ 24 h 30"/>
                <a:gd name="T70" fmla="*/ 16 w 24"/>
                <a:gd name="T71" fmla="*/ 26 h 30"/>
                <a:gd name="T72" fmla="*/ 16 w 24"/>
                <a:gd name="T73" fmla="*/ 26 h 30"/>
                <a:gd name="T74" fmla="*/ 18 w 24"/>
                <a:gd name="T75" fmla="*/ 26 h 30"/>
                <a:gd name="T76" fmla="*/ 18 w 24"/>
                <a:gd name="T77" fmla="*/ 22 h 30"/>
                <a:gd name="T78" fmla="*/ 17 w 24"/>
                <a:gd name="T79" fmla="*/ 17 h 30"/>
                <a:gd name="T80" fmla="*/ 5 w 24"/>
                <a:gd name="T81" fmla="*/ 0 h 30"/>
                <a:gd name="T82" fmla="*/ 12 w 24"/>
                <a:gd name="T83" fmla="*/ 9 h 30"/>
                <a:gd name="T84" fmla="*/ 15 w 24"/>
                <a:gd name="T85" fmla="*/ 11 h 30"/>
                <a:gd name="T86" fmla="*/ 9 w 24"/>
                <a:gd name="T87" fmla="*/ 15 h 30"/>
                <a:gd name="T88" fmla="*/ 11 w 24"/>
                <a:gd name="T89" fmla="*/ 17 h 30"/>
                <a:gd name="T90" fmla="*/ 11 w 24"/>
                <a:gd name="T91" fmla="*/ 17 h 30"/>
                <a:gd name="T92" fmla="*/ 14 w 24"/>
                <a:gd name="T93" fmla="*/ 16 h 30"/>
                <a:gd name="T94" fmla="*/ 16 w 24"/>
                <a:gd name="T95" fmla="*/ 16 h 30"/>
                <a:gd name="T96" fmla="*/ 19 w 24"/>
                <a:gd name="T97" fmla="*/ 17 h 30"/>
                <a:gd name="T98" fmla="*/ 20 w 24"/>
                <a:gd name="T99" fmla="*/ 27 h 30"/>
                <a:gd name="T100" fmla="*/ 20 w 24"/>
                <a:gd name="T101" fmla="*/ 27 h 30"/>
                <a:gd name="T102" fmla="*/ 20 w 24"/>
                <a:gd name="T103" fmla="*/ 20 h 30"/>
                <a:gd name="T104" fmla="*/ 21 w 24"/>
                <a:gd name="T105" fmla="*/ 17 h 30"/>
                <a:gd name="T106" fmla="*/ 22 w 24"/>
                <a:gd name="T107" fmla="*/ 17 h 30"/>
                <a:gd name="T108" fmla="*/ 22 w 24"/>
                <a:gd name="T109" fmla="*/ 17 h 30"/>
                <a:gd name="T110" fmla="*/ 23 w 24"/>
                <a:gd name="T111" fmla="*/ 18 h 30"/>
                <a:gd name="T112" fmla="*/ 21 w 24"/>
                <a:gd name="T113" fmla="*/ 9 h 30"/>
                <a:gd name="T114" fmla="*/ 7 w 24"/>
                <a:gd name="T115" fmla="*/ 1 h 30"/>
                <a:gd name="T116" fmla="*/ 5 w 24"/>
                <a:gd name="T1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" h="30">
                  <a:moveTo>
                    <a:pt x="5" y="26"/>
                  </a:moveTo>
                  <a:cubicBezTo>
                    <a:pt x="2" y="28"/>
                    <a:pt x="2" y="29"/>
                    <a:pt x="3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8"/>
                    <a:pt x="5" y="27"/>
                    <a:pt x="5" y="26"/>
                  </a:cubicBezTo>
                  <a:moveTo>
                    <a:pt x="10" y="22"/>
                  </a:moveTo>
                  <a:cubicBezTo>
                    <a:pt x="9" y="23"/>
                    <a:pt x="8" y="24"/>
                    <a:pt x="7" y="24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8"/>
                    <a:pt x="7" y="28"/>
                  </a:cubicBezTo>
                  <a:cubicBezTo>
                    <a:pt x="8" y="28"/>
                    <a:pt x="9" y="27"/>
                    <a:pt x="10" y="27"/>
                  </a:cubicBezTo>
                  <a:cubicBezTo>
                    <a:pt x="10" y="26"/>
                    <a:pt x="10" y="24"/>
                    <a:pt x="10" y="22"/>
                  </a:cubicBezTo>
                  <a:moveTo>
                    <a:pt x="24" y="22"/>
                  </a:moveTo>
                  <a:cubicBezTo>
                    <a:pt x="23" y="23"/>
                    <a:pt x="23" y="26"/>
                    <a:pt x="23" y="27"/>
                  </a:cubicBezTo>
                  <a:cubicBezTo>
                    <a:pt x="24" y="26"/>
                    <a:pt x="24" y="24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14" y="2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3" y="23"/>
                    <a:pt x="12" y="25"/>
                    <a:pt x="12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5"/>
                    <a:pt x="14" y="22"/>
                    <a:pt x="14" y="20"/>
                  </a:cubicBezTo>
                  <a:moveTo>
                    <a:pt x="22" y="19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2" y="24"/>
                    <a:pt x="22" y="24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3" y="29"/>
                  </a:cubicBezTo>
                  <a:cubicBezTo>
                    <a:pt x="23" y="26"/>
                    <a:pt x="23" y="21"/>
                    <a:pt x="23" y="21"/>
                  </a:cubicBezTo>
                  <a:cubicBezTo>
                    <a:pt x="23" y="19"/>
                    <a:pt x="22" y="19"/>
                    <a:pt x="22" y="19"/>
                  </a:cubicBezTo>
                  <a:moveTo>
                    <a:pt x="17" y="17"/>
                  </a:moveTo>
                  <a:cubicBezTo>
                    <a:pt x="17" y="18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21"/>
                    <a:pt x="16" y="24"/>
                    <a:pt x="16" y="24"/>
                  </a:cubicBezTo>
                  <a:cubicBezTo>
                    <a:pt x="16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8" y="24"/>
                    <a:pt x="18" y="22"/>
                    <a:pt x="18" y="22"/>
                  </a:cubicBezTo>
                  <a:cubicBezTo>
                    <a:pt x="18" y="19"/>
                    <a:pt x="17" y="18"/>
                    <a:pt x="17" y="17"/>
                  </a:cubicBezTo>
                  <a:moveTo>
                    <a:pt x="5" y="0"/>
                  </a:moveTo>
                  <a:cubicBezTo>
                    <a:pt x="0" y="0"/>
                    <a:pt x="12" y="9"/>
                    <a:pt x="12" y="9"/>
                  </a:cubicBezTo>
                  <a:cubicBezTo>
                    <a:pt x="10" y="11"/>
                    <a:pt x="15" y="11"/>
                    <a:pt x="15" y="11"/>
                  </a:cubicBezTo>
                  <a:cubicBezTo>
                    <a:pt x="12" y="13"/>
                    <a:pt x="10" y="15"/>
                    <a:pt x="9" y="15"/>
                  </a:cubicBezTo>
                  <a:cubicBezTo>
                    <a:pt x="10" y="16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6" y="16"/>
                  </a:cubicBezTo>
                  <a:cubicBezTo>
                    <a:pt x="17" y="16"/>
                    <a:pt x="18" y="16"/>
                    <a:pt x="19" y="17"/>
                  </a:cubicBezTo>
                  <a:cubicBezTo>
                    <a:pt x="19" y="17"/>
                    <a:pt x="20" y="18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2"/>
                    <a:pt x="20" y="20"/>
                    <a:pt x="20" y="20"/>
                  </a:cubicBezTo>
                  <a:cubicBezTo>
                    <a:pt x="20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7"/>
                    <a:pt x="23" y="18"/>
                    <a:pt x="23" y="18"/>
                  </a:cubicBezTo>
                  <a:cubicBezTo>
                    <a:pt x="23" y="15"/>
                    <a:pt x="22" y="13"/>
                    <a:pt x="21" y="9"/>
                  </a:cubicBezTo>
                  <a:cubicBezTo>
                    <a:pt x="15" y="1"/>
                    <a:pt x="7" y="1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2" name="Freeform 578"/>
            <p:cNvSpPr/>
            <p:nvPr/>
          </p:nvSpPr>
          <p:spPr bwMode="auto">
            <a:xfrm>
              <a:off x="1326" y="2723"/>
              <a:ext cx="2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3" name="Freeform 579"/>
            <p:cNvSpPr>
              <a:spLocks noEditPoints="1"/>
            </p:cNvSpPr>
            <p:nvPr/>
          </p:nvSpPr>
          <p:spPr bwMode="auto">
            <a:xfrm>
              <a:off x="1328" y="2702"/>
              <a:ext cx="13" cy="21"/>
            </a:xfrm>
            <a:custGeom>
              <a:avLst/>
              <a:gdLst>
                <a:gd name="T0" fmla="*/ 3 w 9"/>
                <a:gd name="T1" fmla="*/ 9 h 14"/>
                <a:gd name="T2" fmla="*/ 1 w 9"/>
                <a:gd name="T3" fmla="*/ 11 h 14"/>
                <a:gd name="T4" fmla="*/ 0 w 9"/>
                <a:gd name="T5" fmla="*/ 14 h 14"/>
                <a:gd name="T6" fmla="*/ 0 w 9"/>
                <a:gd name="T7" fmla="*/ 14 h 14"/>
                <a:gd name="T8" fmla="*/ 3 w 9"/>
                <a:gd name="T9" fmla="*/ 13 h 14"/>
                <a:gd name="T10" fmla="*/ 3 w 9"/>
                <a:gd name="T11" fmla="*/ 12 h 14"/>
                <a:gd name="T12" fmla="*/ 3 w 9"/>
                <a:gd name="T13" fmla="*/ 9 h 14"/>
                <a:gd name="T14" fmla="*/ 9 w 9"/>
                <a:gd name="T15" fmla="*/ 6 h 14"/>
                <a:gd name="T16" fmla="*/ 6 w 9"/>
                <a:gd name="T17" fmla="*/ 7 h 14"/>
                <a:gd name="T18" fmla="*/ 6 w 9"/>
                <a:gd name="T19" fmla="*/ 12 h 14"/>
                <a:gd name="T20" fmla="*/ 8 w 9"/>
                <a:gd name="T21" fmla="*/ 12 h 14"/>
                <a:gd name="T22" fmla="*/ 9 w 9"/>
                <a:gd name="T23" fmla="*/ 6 h 14"/>
                <a:gd name="T24" fmla="*/ 5 w 9"/>
                <a:gd name="T25" fmla="*/ 0 h 14"/>
                <a:gd name="T26" fmla="*/ 5 w 9"/>
                <a:gd name="T27" fmla="*/ 2 h 14"/>
                <a:gd name="T28" fmla="*/ 7 w 9"/>
                <a:gd name="T29" fmla="*/ 2 h 14"/>
                <a:gd name="T30" fmla="*/ 7 w 9"/>
                <a:gd name="T31" fmla="*/ 2 h 14"/>
                <a:gd name="T32" fmla="*/ 7 w 9"/>
                <a:gd name="T33" fmla="*/ 2 h 14"/>
                <a:gd name="T34" fmla="*/ 5 w 9"/>
                <a:gd name="T3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4">
                  <a:moveTo>
                    <a:pt x="3" y="9"/>
                  </a:moveTo>
                  <a:cubicBezTo>
                    <a:pt x="2" y="10"/>
                    <a:pt x="1" y="11"/>
                    <a:pt x="1" y="11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4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2"/>
                    <a:pt x="3" y="11"/>
                    <a:pt x="3" y="9"/>
                  </a:cubicBezTo>
                  <a:moveTo>
                    <a:pt x="9" y="6"/>
                  </a:moveTo>
                  <a:cubicBezTo>
                    <a:pt x="8" y="7"/>
                    <a:pt x="7" y="7"/>
                    <a:pt x="6" y="7"/>
                  </a:cubicBezTo>
                  <a:cubicBezTo>
                    <a:pt x="6" y="9"/>
                    <a:pt x="6" y="11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0"/>
                    <a:pt x="9" y="8"/>
                    <a:pt x="9" y="6"/>
                  </a:cubicBezTo>
                  <a:moveTo>
                    <a:pt x="5" y="0"/>
                  </a:moveTo>
                  <a:cubicBezTo>
                    <a:pt x="3" y="2"/>
                    <a:pt x="4" y="2"/>
                    <a:pt x="5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4" name="Freeform 580"/>
            <p:cNvSpPr>
              <a:spLocks noEditPoints="1"/>
            </p:cNvSpPr>
            <p:nvPr/>
          </p:nvSpPr>
          <p:spPr bwMode="auto">
            <a:xfrm>
              <a:off x="1341" y="2704"/>
              <a:ext cx="10" cy="16"/>
            </a:xfrm>
            <a:custGeom>
              <a:avLst/>
              <a:gdLst>
                <a:gd name="T0" fmla="*/ 3 w 7"/>
                <a:gd name="T1" fmla="*/ 3 h 11"/>
                <a:gd name="T2" fmla="*/ 1 w 7"/>
                <a:gd name="T3" fmla="*/ 4 h 11"/>
                <a:gd name="T4" fmla="*/ 0 w 7"/>
                <a:gd name="T5" fmla="*/ 10 h 11"/>
                <a:gd name="T6" fmla="*/ 3 w 7"/>
                <a:gd name="T7" fmla="*/ 10 h 11"/>
                <a:gd name="T8" fmla="*/ 3 w 7"/>
                <a:gd name="T9" fmla="*/ 8 h 11"/>
                <a:gd name="T10" fmla="*/ 3 w 7"/>
                <a:gd name="T11" fmla="*/ 3 h 11"/>
                <a:gd name="T12" fmla="*/ 3 w 7"/>
                <a:gd name="T13" fmla="*/ 0 h 11"/>
                <a:gd name="T14" fmla="*/ 1 w 7"/>
                <a:gd name="T15" fmla="*/ 0 h 11"/>
                <a:gd name="T16" fmla="*/ 2 w 7"/>
                <a:gd name="T17" fmla="*/ 0 h 11"/>
                <a:gd name="T18" fmla="*/ 4 w 7"/>
                <a:gd name="T19" fmla="*/ 1 h 11"/>
                <a:gd name="T20" fmla="*/ 5 w 7"/>
                <a:gd name="T21" fmla="*/ 6 h 11"/>
                <a:gd name="T22" fmla="*/ 5 w 7"/>
                <a:gd name="T23" fmla="*/ 10 h 11"/>
                <a:gd name="T24" fmla="*/ 7 w 7"/>
                <a:gd name="T25" fmla="*/ 11 h 11"/>
                <a:gd name="T26" fmla="*/ 6 w 7"/>
                <a:gd name="T27" fmla="*/ 1 h 11"/>
                <a:gd name="T28" fmla="*/ 3 w 7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1">
                  <a:moveTo>
                    <a:pt x="3" y="3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6"/>
                    <a:pt x="1" y="9"/>
                    <a:pt x="0" y="10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3" y="8"/>
                    <a:pt x="2" y="5"/>
                    <a:pt x="3" y="3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5" y="3"/>
                    <a:pt x="5" y="6"/>
                  </a:cubicBezTo>
                  <a:cubicBezTo>
                    <a:pt x="5" y="6"/>
                    <a:pt x="5" y="8"/>
                    <a:pt x="5" y="10"/>
                  </a:cubicBezTo>
                  <a:cubicBezTo>
                    <a:pt x="6" y="10"/>
                    <a:pt x="6" y="11"/>
                    <a:pt x="7" y="11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5" name="Freeform 581"/>
            <p:cNvSpPr/>
            <p:nvPr/>
          </p:nvSpPr>
          <p:spPr bwMode="auto">
            <a:xfrm>
              <a:off x="1351" y="2705"/>
              <a:ext cx="6" cy="18"/>
            </a:xfrm>
            <a:custGeom>
              <a:avLst/>
              <a:gdLst>
                <a:gd name="T0" fmla="*/ 1 w 4"/>
                <a:gd name="T1" fmla="*/ 0 h 12"/>
                <a:gd name="T2" fmla="*/ 0 w 4"/>
                <a:gd name="T3" fmla="*/ 3 h 12"/>
                <a:gd name="T4" fmla="*/ 0 w 4"/>
                <a:gd name="T5" fmla="*/ 10 h 12"/>
                <a:gd name="T6" fmla="*/ 1 w 4"/>
                <a:gd name="T7" fmla="*/ 11 h 12"/>
                <a:gd name="T8" fmla="*/ 2 w 4"/>
                <a:gd name="T9" fmla="*/ 7 h 12"/>
                <a:gd name="T10" fmla="*/ 2 w 4"/>
                <a:gd name="T11" fmla="*/ 2 h 12"/>
                <a:gd name="T12" fmla="*/ 2 w 4"/>
                <a:gd name="T13" fmla="*/ 2 h 12"/>
                <a:gd name="T14" fmla="*/ 3 w 4"/>
                <a:gd name="T15" fmla="*/ 4 h 12"/>
                <a:gd name="T16" fmla="*/ 3 w 4"/>
                <a:gd name="T17" fmla="*/ 12 h 12"/>
                <a:gd name="T18" fmla="*/ 3 w 4"/>
                <a:gd name="T19" fmla="*/ 10 h 12"/>
                <a:gd name="T20" fmla="*/ 4 w 4"/>
                <a:gd name="T21" fmla="*/ 5 h 12"/>
                <a:gd name="T22" fmla="*/ 3 w 4"/>
                <a:gd name="T23" fmla="*/ 1 h 12"/>
                <a:gd name="T24" fmla="*/ 2 w 4"/>
                <a:gd name="T25" fmla="*/ 0 h 12"/>
                <a:gd name="T26" fmla="*/ 2 w 4"/>
                <a:gd name="T27" fmla="*/ 0 h 12"/>
                <a:gd name="T28" fmla="*/ 1 w 4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12">
                  <a:moveTo>
                    <a:pt x="1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3"/>
                    <a:pt x="1" y="5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9"/>
                    <a:pt x="2" y="7"/>
                  </a:cubicBezTo>
                  <a:cubicBezTo>
                    <a:pt x="2" y="7"/>
                    <a:pt x="1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4"/>
                  </a:cubicBezTo>
                  <a:cubicBezTo>
                    <a:pt x="3" y="4"/>
                    <a:pt x="3" y="9"/>
                    <a:pt x="3" y="12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3" y="9"/>
                    <a:pt x="3" y="6"/>
                    <a:pt x="4" y="5"/>
                  </a:cubicBezTo>
                  <a:cubicBezTo>
                    <a:pt x="4" y="3"/>
                    <a:pt x="4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6" name="Freeform 582"/>
            <p:cNvSpPr/>
            <p:nvPr/>
          </p:nvSpPr>
          <p:spPr bwMode="auto">
            <a:xfrm>
              <a:off x="1294" y="2704"/>
              <a:ext cx="41" cy="75"/>
            </a:xfrm>
            <a:custGeom>
              <a:avLst/>
              <a:gdLst>
                <a:gd name="T0" fmla="*/ 28 w 28"/>
                <a:gd name="T1" fmla="*/ 35 h 52"/>
                <a:gd name="T2" fmla="*/ 27 w 28"/>
                <a:gd name="T3" fmla="*/ 40 h 52"/>
                <a:gd name="T4" fmla="*/ 25 w 28"/>
                <a:gd name="T5" fmla="*/ 43 h 52"/>
                <a:gd name="T6" fmla="*/ 22 w 28"/>
                <a:gd name="T7" fmla="*/ 45 h 52"/>
                <a:gd name="T8" fmla="*/ 18 w 28"/>
                <a:gd name="T9" fmla="*/ 47 h 52"/>
                <a:gd name="T10" fmla="*/ 18 w 28"/>
                <a:gd name="T11" fmla="*/ 50 h 52"/>
                <a:gd name="T12" fmla="*/ 18 w 28"/>
                <a:gd name="T13" fmla="*/ 52 h 52"/>
                <a:gd name="T14" fmla="*/ 16 w 28"/>
                <a:gd name="T15" fmla="*/ 52 h 52"/>
                <a:gd name="T16" fmla="*/ 12 w 28"/>
                <a:gd name="T17" fmla="*/ 52 h 52"/>
                <a:gd name="T18" fmla="*/ 11 w 28"/>
                <a:gd name="T19" fmla="*/ 52 h 52"/>
                <a:gd name="T20" fmla="*/ 10 w 28"/>
                <a:gd name="T21" fmla="*/ 50 h 52"/>
                <a:gd name="T22" fmla="*/ 10 w 28"/>
                <a:gd name="T23" fmla="*/ 47 h 52"/>
                <a:gd name="T24" fmla="*/ 4 w 28"/>
                <a:gd name="T25" fmla="*/ 46 h 52"/>
                <a:gd name="T26" fmla="*/ 0 w 28"/>
                <a:gd name="T27" fmla="*/ 45 h 52"/>
                <a:gd name="T28" fmla="*/ 0 w 28"/>
                <a:gd name="T29" fmla="*/ 44 h 52"/>
                <a:gd name="T30" fmla="*/ 0 w 28"/>
                <a:gd name="T31" fmla="*/ 41 h 52"/>
                <a:gd name="T32" fmla="*/ 1 w 28"/>
                <a:gd name="T33" fmla="*/ 39 h 52"/>
                <a:gd name="T34" fmla="*/ 2 w 28"/>
                <a:gd name="T35" fmla="*/ 39 h 52"/>
                <a:gd name="T36" fmla="*/ 2 w 28"/>
                <a:gd name="T37" fmla="*/ 39 h 52"/>
                <a:gd name="T38" fmla="*/ 3 w 28"/>
                <a:gd name="T39" fmla="*/ 39 h 52"/>
                <a:gd name="T40" fmla="*/ 6 w 28"/>
                <a:gd name="T41" fmla="*/ 40 h 52"/>
                <a:gd name="T42" fmla="*/ 11 w 28"/>
                <a:gd name="T43" fmla="*/ 40 h 52"/>
                <a:gd name="T44" fmla="*/ 17 w 28"/>
                <a:gd name="T45" fmla="*/ 39 h 52"/>
                <a:gd name="T46" fmla="*/ 20 w 28"/>
                <a:gd name="T47" fmla="*/ 36 h 52"/>
                <a:gd name="T48" fmla="*/ 18 w 28"/>
                <a:gd name="T49" fmla="*/ 32 h 52"/>
                <a:gd name="T50" fmla="*/ 12 w 28"/>
                <a:gd name="T51" fmla="*/ 29 h 52"/>
                <a:gd name="T52" fmla="*/ 8 w 28"/>
                <a:gd name="T53" fmla="*/ 27 h 52"/>
                <a:gd name="T54" fmla="*/ 4 w 28"/>
                <a:gd name="T55" fmla="*/ 24 h 52"/>
                <a:gd name="T56" fmla="*/ 2 w 28"/>
                <a:gd name="T57" fmla="*/ 21 h 52"/>
                <a:gd name="T58" fmla="*/ 1 w 28"/>
                <a:gd name="T59" fmla="*/ 16 h 52"/>
                <a:gd name="T60" fmla="*/ 4 w 28"/>
                <a:gd name="T61" fmla="*/ 9 h 52"/>
                <a:gd name="T62" fmla="*/ 11 w 28"/>
                <a:gd name="T63" fmla="*/ 5 h 52"/>
                <a:gd name="T64" fmla="*/ 11 w 28"/>
                <a:gd name="T65" fmla="*/ 2 h 52"/>
                <a:gd name="T66" fmla="*/ 12 w 28"/>
                <a:gd name="T67" fmla="*/ 0 h 52"/>
                <a:gd name="T68" fmla="*/ 14 w 28"/>
                <a:gd name="T69" fmla="*/ 0 h 52"/>
                <a:gd name="T70" fmla="*/ 17 w 28"/>
                <a:gd name="T71" fmla="*/ 0 h 52"/>
                <a:gd name="T72" fmla="*/ 19 w 28"/>
                <a:gd name="T73" fmla="*/ 0 h 52"/>
                <a:gd name="T74" fmla="*/ 19 w 28"/>
                <a:gd name="T75" fmla="*/ 2 h 52"/>
                <a:gd name="T76" fmla="*/ 19 w 28"/>
                <a:gd name="T77" fmla="*/ 5 h 52"/>
                <a:gd name="T78" fmla="*/ 23 w 28"/>
                <a:gd name="T79" fmla="*/ 6 h 52"/>
                <a:gd name="T80" fmla="*/ 25 w 28"/>
                <a:gd name="T81" fmla="*/ 6 h 52"/>
                <a:gd name="T82" fmla="*/ 26 w 28"/>
                <a:gd name="T83" fmla="*/ 7 h 52"/>
                <a:gd name="T84" fmla="*/ 25 w 28"/>
                <a:gd name="T85" fmla="*/ 10 h 52"/>
                <a:gd name="T86" fmla="*/ 25 w 28"/>
                <a:gd name="T87" fmla="*/ 12 h 52"/>
                <a:gd name="T88" fmla="*/ 24 w 28"/>
                <a:gd name="T89" fmla="*/ 12 h 52"/>
                <a:gd name="T90" fmla="*/ 20 w 28"/>
                <a:gd name="T91" fmla="*/ 12 h 52"/>
                <a:gd name="T92" fmla="*/ 16 w 28"/>
                <a:gd name="T93" fmla="*/ 11 h 52"/>
                <a:gd name="T94" fmla="*/ 11 w 28"/>
                <a:gd name="T95" fmla="*/ 13 h 52"/>
                <a:gd name="T96" fmla="*/ 9 w 28"/>
                <a:gd name="T97" fmla="*/ 16 h 52"/>
                <a:gd name="T98" fmla="*/ 11 w 28"/>
                <a:gd name="T99" fmla="*/ 19 h 52"/>
                <a:gd name="T100" fmla="*/ 16 w 28"/>
                <a:gd name="T101" fmla="*/ 22 h 52"/>
                <a:gd name="T102" fmla="*/ 25 w 28"/>
                <a:gd name="T103" fmla="*/ 27 h 52"/>
                <a:gd name="T104" fmla="*/ 28 w 28"/>
                <a:gd name="T105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" h="52">
                  <a:moveTo>
                    <a:pt x="28" y="35"/>
                  </a:moveTo>
                  <a:cubicBezTo>
                    <a:pt x="28" y="37"/>
                    <a:pt x="28" y="39"/>
                    <a:pt x="27" y="40"/>
                  </a:cubicBezTo>
                  <a:cubicBezTo>
                    <a:pt x="27" y="41"/>
                    <a:pt x="26" y="42"/>
                    <a:pt x="25" y="43"/>
                  </a:cubicBezTo>
                  <a:cubicBezTo>
                    <a:pt x="24" y="44"/>
                    <a:pt x="23" y="45"/>
                    <a:pt x="22" y="45"/>
                  </a:cubicBezTo>
                  <a:cubicBezTo>
                    <a:pt x="21" y="46"/>
                    <a:pt x="19" y="46"/>
                    <a:pt x="18" y="47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1"/>
                    <a:pt x="18" y="51"/>
                    <a:pt x="18" y="52"/>
                  </a:cubicBezTo>
                  <a:cubicBezTo>
                    <a:pt x="17" y="52"/>
                    <a:pt x="17" y="52"/>
                    <a:pt x="16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0" y="51"/>
                    <a:pt x="10" y="51"/>
                    <a:pt x="10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7" y="47"/>
                    <a:pt x="5" y="47"/>
                    <a:pt x="4" y="46"/>
                  </a:cubicBezTo>
                  <a:cubicBezTo>
                    <a:pt x="2" y="46"/>
                    <a:pt x="1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  <a:cubicBezTo>
                    <a:pt x="0" y="43"/>
                    <a:pt x="0" y="42"/>
                    <a:pt x="0" y="41"/>
                  </a:cubicBezTo>
                  <a:cubicBezTo>
                    <a:pt x="1" y="41"/>
                    <a:pt x="1" y="40"/>
                    <a:pt x="1" y="39"/>
                  </a:cubicBezTo>
                  <a:cubicBezTo>
                    <a:pt x="1" y="39"/>
                    <a:pt x="2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5" y="40"/>
                    <a:pt x="6" y="40"/>
                  </a:cubicBezTo>
                  <a:cubicBezTo>
                    <a:pt x="7" y="40"/>
                    <a:pt x="9" y="40"/>
                    <a:pt x="11" y="40"/>
                  </a:cubicBezTo>
                  <a:cubicBezTo>
                    <a:pt x="14" y="40"/>
                    <a:pt x="16" y="40"/>
                    <a:pt x="17" y="39"/>
                  </a:cubicBezTo>
                  <a:cubicBezTo>
                    <a:pt x="19" y="39"/>
                    <a:pt x="20" y="37"/>
                    <a:pt x="20" y="36"/>
                  </a:cubicBezTo>
                  <a:cubicBezTo>
                    <a:pt x="20" y="34"/>
                    <a:pt x="19" y="33"/>
                    <a:pt x="18" y="32"/>
                  </a:cubicBezTo>
                  <a:cubicBezTo>
                    <a:pt x="17" y="31"/>
                    <a:pt x="15" y="30"/>
                    <a:pt x="12" y="29"/>
                  </a:cubicBezTo>
                  <a:cubicBezTo>
                    <a:pt x="11" y="28"/>
                    <a:pt x="9" y="27"/>
                    <a:pt x="8" y="27"/>
                  </a:cubicBezTo>
                  <a:cubicBezTo>
                    <a:pt x="7" y="26"/>
                    <a:pt x="5" y="25"/>
                    <a:pt x="4" y="24"/>
                  </a:cubicBezTo>
                  <a:cubicBezTo>
                    <a:pt x="3" y="23"/>
                    <a:pt x="3" y="22"/>
                    <a:pt x="2" y="21"/>
                  </a:cubicBezTo>
                  <a:cubicBezTo>
                    <a:pt x="1" y="19"/>
                    <a:pt x="1" y="18"/>
                    <a:pt x="1" y="16"/>
                  </a:cubicBezTo>
                  <a:cubicBezTo>
                    <a:pt x="1" y="14"/>
                    <a:pt x="2" y="11"/>
                    <a:pt x="4" y="9"/>
                  </a:cubicBezTo>
                  <a:cubicBezTo>
                    <a:pt x="5" y="7"/>
                    <a:pt x="8" y="6"/>
                    <a:pt x="11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2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5"/>
                    <a:pt x="23" y="6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6"/>
                    <a:pt x="26" y="7"/>
                    <a:pt x="26" y="7"/>
                  </a:cubicBezTo>
                  <a:cubicBezTo>
                    <a:pt x="26" y="8"/>
                    <a:pt x="26" y="9"/>
                    <a:pt x="25" y="10"/>
                  </a:cubicBezTo>
                  <a:cubicBezTo>
                    <a:pt x="25" y="10"/>
                    <a:pt x="25" y="11"/>
                    <a:pt x="25" y="12"/>
                  </a:cubicBezTo>
                  <a:cubicBezTo>
                    <a:pt x="24" y="12"/>
                    <a:pt x="24" y="13"/>
                    <a:pt x="24" y="12"/>
                  </a:cubicBezTo>
                  <a:cubicBezTo>
                    <a:pt x="23" y="12"/>
                    <a:pt x="22" y="12"/>
                    <a:pt x="20" y="12"/>
                  </a:cubicBezTo>
                  <a:cubicBezTo>
                    <a:pt x="19" y="11"/>
                    <a:pt x="18" y="11"/>
                    <a:pt x="16" y="11"/>
                  </a:cubicBezTo>
                  <a:cubicBezTo>
                    <a:pt x="14" y="11"/>
                    <a:pt x="12" y="12"/>
                    <a:pt x="11" y="13"/>
                  </a:cubicBezTo>
                  <a:cubicBezTo>
                    <a:pt x="10" y="13"/>
                    <a:pt x="9" y="15"/>
                    <a:pt x="9" y="16"/>
                  </a:cubicBezTo>
                  <a:cubicBezTo>
                    <a:pt x="9" y="17"/>
                    <a:pt x="10" y="18"/>
                    <a:pt x="11" y="19"/>
                  </a:cubicBezTo>
                  <a:cubicBezTo>
                    <a:pt x="12" y="20"/>
                    <a:pt x="14" y="21"/>
                    <a:pt x="16" y="22"/>
                  </a:cubicBezTo>
                  <a:cubicBezTo>
                    <a:pt x="20" y="24"/>
                    <a:pt x="23" y="25"/>
                    <a:pt x="25" y="27"/>
                  </a:cubicBezTo>
                  <a:cubicBezTo>
                    <a:pt x="27" y="30"/>
                    <a:pt x="28" y="32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7" name="Freeform 583"/>
            <p:cNvSpPr>
              <a:spLocks noEditPoints="1"/>
            </p:cNvSpPr>
            <p:nvPr/>
          </p:nvSpPr>
          <p:spPr bwMode="auto">
            <a:xfrm>
              <a:off x="1099" y="2654"/>
              <a:ext cx="124" cy="157"/>
            </a:xfrm>
            <a:custGeom>
              <a:avLst/>
              <a:gdLst>
                <a:gd name="T0" fmla="*/ 0 w 124"/>
                <a:gd name="T1" fmla="*/ 125 h 157"/>
                <a:gd name="T2" fmla="*/ 0 w 124"/>
                <a:gd name="T3" fmla="*/ 133 h 157"/>
                <a:gd name="T4" fmla="*/ 3 w 124"/>
                <a:gd name="T5" fmla="*/ 139 h 157"/>
                <a:gd name="T6" fmla="*/ 6 w 124"/>
                <a:gd name="T7" fmla="*/ 141 h 157"/>
                <a:gd name="T8" fmla="*/ 9 w 124"/>
                <a:gd name="T9" fmla="*/ 143 h 157"/>
                <a:gd name="T10" fmla="*/ 13 w 124"/>
                <a:gd name="T11" fmla="*/ 144 h 157"/>
                <a:gd name="T12" fmla="*/ 16 w 124"/>
                <a:gd name="T13" fmla="*/ 143 h 157"/>
                <a:gd name="T14" fmla="*/ 21 w 124"/>
                <a:gd name="T15" fmla="*/ 140 h 157"/>
                <a:gd name="T16" fmla="*/ 24 w 124"/>
                <a:gd name="T17" fmla="*/ 136 h 157"/>
                <a:gd name="T18" fmla="*/ 25 w 124"/>
                <a:gd name="T19" fmla="*/ 127 h 157"/>
                <a:gd name="T20" fmla="*/ 27 w 124"/>
                <a:gd name="T21" fmla="*/ 88 h 157"/>
                <a:gd name="T22" fmla="*/ 29 w 124"/>
                <a:gd name="T23" fmla="*/ 85 h 157"/>
                <a:gd name="T24" fmla="*/ 3 w 124"/>
                <a:gd name="T25" fmla="*/ 157 h 157"/>
                <a:gd name="T26" fmla="*/ 99 w 124"/>
                <a:gd name="T27" fmla="*/ 146 h 157"/>
                <a:gd name="T28" fmla="*/ 98 w 124"/>
                <a:gd name="T29" fmla="*/ 3 h 157"/>
                <a:gd name="T30" fmla="*/ 95 w 124"/>
                <a:gd name="T31" fmla="*/ 0 h 157"/>
                <a:gd name="T32" fmla="*/ 35 w 124"/>
                <a:gd name="T33" fmla="*/ 0 h 157"/>
                <a:gd name="T34" fmla="*/ 31 w 124"/>
                <a:gd name="T35" fmla="*/ 2 h 157"/>
                <a:gd name="T36" fmla="*/ 29 w 124"/>
                <a:gd name="T37" fmla="*/ 6 h 157"/>
                <a:gd name="T38" fmla="*/ 28 w 124"/>
                <a:gd name="T39" fmla="*/ 19 h 157"/>
                <a:gd name="T40" fmla="*/ 25 w 124"/>
                <a:gd name="T41" fmla="*/ 21 h 157"/>
                <a:gd name="T42" fmla="*/ 24 w 124"/>
                <a:gd name="T43" fmla="*/ 22 h 157"/>
                <a:gd name="T44" fmla="*/ 21 w 124"/>
                <a:gd name="T45" fmla="*/ 24 h 157"/>
                <a:gd name="T46" fmla="*/ 19 w 124"/>
                <a:gd name="T47" fmla="*/ 25 h 157"/>
                <a:gd name="T48" fmla="*/ 18 w 124"/>
                <a:gd name="T49" fmla="*/ 27 h 157"/>
                <a:gd name="T50" fmla="*/ 16 w 124"/>
                <a:gd name="T51" fmla="*/ 30 h 157"/>
                <a:gd name="T52" fmla="*/ 13 w 124"/>
                <a:gd name="T53" fmla="*/ 35 h 157"/>
                <a:gd name="T54" fmla="*/ 13 w 124"/>
                <a:gd name="T55" fmla="*/ 83 h 157"/>
                <a:gd name="T56" fmla="*/ 13 w 124"/>
                <a:gd name="T57" fmla="*/ 89 h 157"/>
                <a:gd name="T58" fmla="*/ 12 w 124"/>
                <a:gd name="T59" fmla="*/ 96 h 157"/>
                <a:gd name="T60" fmla="*/ 8 w 124"/>
                <a:gd name="T61" fmla="*/ 104 h 157"/>
                <a:gd name="T62" fmla="*/ 3 w 124"/>
                <a:gd name="T63" fmla="*/ 114 h 157"/>
                <a:gd name="T64" fmla="*/ 0 w 124"/>
                <a:gd name="T65" fmla="*/ 121 h 157"/>
                <a:gd name="T66" fmla="*/ 38 w 124"/>
                <a:gd name="T67" fmla="*/ 14 h 157"/>
                <a:gd name="T68" fmla="*/ 43 w 124"/>
                <a:gd name="T69" fmla="*/ 11 h 157"/>
                <a:gd name="T70" fmla="*/ 85 w 124"/>
                <a:gd name="T71" fmla="*/ 11 h 157"/>
                <a:gd name="T72" fmla="*/ 88 w 124"/>
                <a:gd name="T73" fmla="*/ 14 h 157"/>
                <a:gd name="T74" fmla="*/ 89 w 124"/>
                <a:gd name="T75" fmla="*/ 43 h 157"/>
                <a:gd name="T76" fmla="*/ 88 w 124"/>
                <a:gd name="T77" fmla="*/ 47 h 157"/>
                <a:gd name="T78" fmla="*/ 83 w 124"/>
                <a:gd name="T79" fmla="*/ 50 h 157"/>
                <a:gd name="T80" fmla="*/ 41 w 124"/>
                <a:gd name="T81" fmla="*/ 48 h 157"/>
                <a:gd name="T82" fmla="*/ 38 w 124"/>
                <a:gd name="T83" fmla="*/ 44 h 157"/>
                <a:gd name="T84" fmla="*/ 6 w 124"/>
                <a:gd name="T85" fmla="*/ 125 h 157"/>
                <a:gd name="T86" fmla="*/ 8 w 124"/>
                <a:gd name="T87" fmla="*/ 121 h 157"/>
                <a:gd name="T88" fmla="*/ 9 w 124"/>
                <a:gd name="T89" fmla="*/ 114 h 157"/>
                <a:gd name="T90" fmla="*/ 12 w 124"/>
                <a:gd name="T91" fmla="*/ 107 h 157"/>
                <a:gd name="T92" fmla="*/ 18 w 124"/>
                <a:gd name="T93" fmla="*/ 94 h 157"/>
                <a:gd name="T94" fmla="*/ 18 w 124"/>
                <a:gd name="T95" fmla="*/ 54 h 157"/>
                <a:gd name="T96" fmla="*/ 27 w 124"/>
                <a:gd name="T97" fmla="*/ 40 h 157"/>
                <a:gd name="T98" fmla="*/ 27 w 124"/>
                <a:gd name="T99" fmla="*/ 30 h 157"/>
                <a:gd name="T100" fmla="*/ 29 w 124"/>
                <a:gd name="T101" fmla="*/ 28 h 157"/>
                <a:gd name="T102" fmla="*/ 24 w 124"/>
                <a:gd name="T103" fmla="*/ 79 h 157"/>
                <a:gd name="T104" fmla="*/ 21 w 124"/>
                <a:gd name="T105" fmla="*/ 117 h 157"/>
                <a:gd name="T106" fmla="*/ 21 w 124"/>
                <a:gd name="T107" fmla="*/ 124 h 157"/>
                <a:gd name="T108" fmla="*/ 18 w 124"/>
                <a:gd name="T109" fmla="*/ 130 h 157"/>
                <a:gd name="T110" fmla="*/ 16 w 124"/>
                <a:gd name="T111" fmla="*/ 133 h 157"/>
                <a:gd name="T112" fmla="*/ 15 w 124"/>
                <a:gd name="T113" fmla="*/ 136 h 157"/>
                <a:gd name="T114" fmla="*/ 12 w 124"/>
                <a:gd name="T115" fmla="*/ 136 h 157"/>
                <a:gd name="T116" fmla="*/ 11 w 124"/>
                <a:gd name="T117" fmla="*/ 136 h 157"/>
                <a:gd name="T118" fmla="*/ 8 w 124"/>
                <a:gd name="T119" fmla="*/ 133 h 157"/>
                <a:gd name="T120" fmla="*/ 8 w 124"/>
                <a:gd name="T121" fmla="*/ 131 h 157"/>
                <a:gd name="T122" fmla="*/ 6 w 124"/>
                <a:gd name="T123" fmla="*/ 12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4" h="157">
                  <a:moveTo>
                    <a:pt x="0" y="121"/>
                  </a:moveTo>
                  <a:lnTo>
                    <a:pt x="0" y="124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133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5" y="140"/>
                  </a:lnTo>
                  <a:lnTo>
                    <a:pt x="6" y="141"/>
                  </a:lnTo>
                  <a:lnTo>
                    <a:pt x="8" y="143"/>
                  </a:lnTo>
                  <a:lnTo>
                    <a:pt x="8" y="143"/>
                  </a:lnTo>
                  <a:lnTo>
                    <a:pt x="9" y="143"/>
                  </a:lnTo>
                  <a:lnTo>
                    <a:pt x="11" y="144"/>
                  </a:lnTo>
                  <a:lnTo>
                    <a:pt x="12" y="144"/>
                  </a:lnTo>
                  <a:lnTo>
                    <a:pt x="13" y="144"/>
                  </a:lnTo>
                  <a:lnTo>
                    <a:pt x="13" y="144"/>
                  </a:lnTo>
                  <a:lnTo>
                    <a:pt x="16" y="143"/>
                  </a:lnTo>
                  <a:lnTo>
                    <a:pt x="16" y="143"/>
                  </a:lnTo>
                  <a:lnTo>
                    <a:pt x="18" y="143"/>
                  </a:lnTo>
                  <a:lnTo>
                    <a:pt x="19" y="141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4" y="137"/>
                  </a:lnTo>
                  <a:lnTo>
                    <a:pt x="24" y="136"/>
                  </a:lnTo>
                  <a:lnTo>
                    <a:pt x="25" y="133"/>
                  </a:lnTo>
                  <a:lnTo>
                    <a:pt x="25" y="130"/>
                  </a:lnTo>
                  <a:lnTo>
                    <a:pt x="25" y="127"/>
                  </a:lnTo>
                  <a:lnTo>
                    <a:pt x="27" y="124"/>
                  </a:lnTo>
                  <a:lnTo>
                    <a:pt x="27" y="121"/>
                  </a:lnTo>
                  <a:lnTo>
                    <a:pt x="27" y="88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29" y="85"/>
                  </a:lnTo>
                  <a:lnTo>
                    <a:pt x="29" y="146"/>
                  </a:lnTo>
                  <a:lnTo>
                    <a:pt x="3" y="146"/>
                  </a:lnTo>
                  <a:lnTo>
                    <a:pt x="3" y="157"/>
                  </a:lnTo>
                  <a:lnTo>
                    <a:pt x="124" y="157"/>
                  </a:lnTo>
                  <a:lnTo>
                    <a:pt x="124" y="146"/>
                  </a:lnTo>
                  <a:lnTo>
                    <a:pt x="99" y="146"/>
                  </a:lnTo>
                  <a:lnTo>
                    <a:pt x="99" y="6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3"/>
                  </a:lnTo>
                  <a:lnTo>
                    <a:pt x="96" y="2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9" y="18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5" y="30"/>
                  </a:lnTo>
                  <a:lnTo>
                    <a:pt x="13" y="31"/>
                  </a:lnTo>
                  <a:lnTo>
                    <a:pt x="13" y="35"/>
                  </a:lnTo>
                  <a:lnTo>
                    <a:pt x="13" y="43"/>
                  </a:lnTo>
                  <a:lnTo>
                    <a:pt x="13" y="47"/>
                  </a:lnTo>
                  <a:lnTo>
                    <a:pt x="13" y="83"/>
                  </a:lnTo>
                  <a:lnTo>
                    <a:pt x="13" y="85"/>
                  </a:lnTo>
                  <a:lnTo>
                    <a:pt x="13" y="86"/>
                  </a:lnTo>
                  <a:lnTo>
                    <a:pt x="13" y="89"/>
                  </a:lnTo>
                  <a:lnTo>
                    <a:pt x="13" y="91"/>
                  </a:lnTo>
                  <a:lnTo>
                    <a:pt x="13" y="94"/>
                  </a:lnTo>
                  <a:lnTo>
                    <a:pt x="12" y="96"/>
                  </a:lnTo>
                  <a:lnTo>
                    <a:pt x="11" y="98"/>
                  </a:lnTo>
                  <a:lnTo>
                    <a:pt x="9" y="101"/>
                  </a:lnTo>
                  <a:lnTo>
                    <a:pt x="8" y="104"/>
                  </a:lnTo>
                  <a:lnTo>
                    <a:pt x="6" y="107"/>
                  </a:lnTo>
                  <a:lnTo>
                    <a:pt x="5" y="110"/>
                  </a:lnTo>
                  <a:lnTo>
                    <a:pt x="3" y="114"/>
                  </a:lnTo>
                  <a:lnTo>
                    <a:pt x="3" y="117"/>
                  </a:lnTo>
                  <a:lnTo>
                    <a:pt x="2" y="118"/>
                  </a:lnTo>
                  <a:lnTo>
                    <a:pt x="0" y="121"/>
                  </a:lnTo>
                  <a:close/>
                  <a:moveTo>
                    <a:pt x="38" y="18"/>
                  </a:moveTo>
                  <a:lnTo>
                    <a:pt x="38" y="15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1" y="12"/>
                  </a:lnTo>
                  <a:lnTo>
                    <a:pt x="43" y="11"/>
                  </a:lnTo>
                  <a:lnTo>
                    <a:pt x="44" y="11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6" y="12"/>
                  </a:lnTo>
                  <a:lnTo>
                    <a:pt x="88" y="12"/>
                  </a:lnTo>
                  <a:lnTo>
                    <a:pt x="88" y="14"/>
                  </a:lnTo>
                  <a:lnTo>
                    <a:pt x="89" y="15"/>
                  </a:lnTo>
                  <a:lnTo>
                    <a:pt x="89" y="18"/>
                  </a:lnTo>
                  <a:lnTo>
                    <a:pt x="89" y="43"/>
                  </a:lnTo>
                  <a:lnTo>
                    <a:pt x="89" y="44"/>
                  </a:lnTo>
                  <a:lnTo>
                    <a:pt x="88" y="46"/>
                  </a:lnTo>
                  <a:lnTo>
                    <a:pt x="88" y="47"/>
                  </a:lnTo>
                  <a:lnTo>
                    <a:pt x="86" y="48"/>
                  </a:lnTo>
                  <a:lnTo>
                    <a:pt x="85" y="50"/>
                  </a:lnTo>
                  <a:lnTo>
                    <a:pt x="83" y="50"/>
                  </a:lnTo>
                  <a:lnTo>
                    <a:pt x="44" y="50"/>
                  </a:lnTo>
                  <a:lnTo>
                    <a:pt x="43" y="50"/>
                  </a:lnTo>
                  <a:lnTo>
                    <a:pt x="41" y="48"/>
                  </a:lnTo>
                  <a:lnTo>
                    <a:pt x="40" y="47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18"/>
                  </a:lnTo>
                  <a:close/>
                  <a:moveTo>
                    <a:pt x="6" y="125"/>
                  </a:moveTo>
                  <a:lnTo>
                    <a:pt x="8" y="124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8" y="118"/>
                  </a:lnTo>
                  <a:lnTo>
                    <a:pt x="8" y="117"/>
                  </a:lnTo>
                  <a:lnTo>
                    <a:pt x="9" y="114"/>
                  </a:lnTo>
                  <a:lnTo>
                    <a:pt x="11" y="112"/>
                  </a:lnTo>
                  <a:lnTo>
                    <a:pt x="11" y="110"/>
                  </a:lnTo>
                  <a:lnTo>
                    <a:pt x="12" y="107"/>
                  </a:lnTo>
                  <a:lnTo>
                    <a:pt x="13" y="105"/>
                  </a:lnTo>
                  <a:lnTo>
                    <a:pt x="15" y="102"/>
                  </a:lnTo>
                  <a:lnTo>
                    <a:pt x="18" y="94"/>
                  </a:lnTo>
                  <a:lnTo>
                    <a:pt x="19" y="88"/>
                  </a:lnTo>
                  <a:lnTo>
                    <a:pt x="18" y="85"/>
                  </a:lnTo>
                  <a:lnTo>
                    <a:pt x="18" y="54"/>
                  </a:lnTo>
                  <a:lnTo>
                    <a:pt x="27" y="54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4"/>
                  </a:lnTo>
                  <a:lnTo>
                    <a:pt x="27" y="32"/>
                  </a:lnTo>
                  <a:lnTo>
                    <a:pt x="27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29" y="28"/>
                  </a:lnTo>
                  <a:lnTo>
                    <a:pt x="29" y="76"/>
                  </a:lnTo>
                  <a:lnTo>
                    <a:pt x="27" y="76"/>
                  </a:lnTo>
                  <a:lnTo>
                    <a:pt x="24" y="79"/>
                  </a:lnTo>
                  <a:lnTo>
                    <a:pt x="22" y="80"/>
                  </a:lnTo>
                  <a:lnTo>
                    <a:pt x="21" y="82"/>
                  </a:lnTo>
                  <a:lnTo>
                    <a:pt x="21" y="117"/>
                  </a:lnTo>
                  <a:lnTo>
                    <a:pt x="21" y="120"/>
                  </a:lnTo>
                  <a:lnTo>
                    <a:pt x="21" y="123"/>
                  </a:lnTo>
                  <a:lnTo>
                    <a:pt x="21" y="124"/>
                  </a:lnTo>
                  <a:lnTo>
                    <a:pt x="19" y="125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1"/>
                  </a:lnTo>
                  <a:lnTo>
                    <a:pt x="18" y="133"/>
                  </a:lnTo>
                  <a:lnTo>
                    <a:pt x="16" y="133"/>
                  </a:lnTo>
                  <a:lnTo>
                    <a:pt x="16" y="134"/>
                  </a:lnTo>
                  <a:lnTo>
                    <a:pt x="16" y="136"/>
                  </a:lnTo>
                  <a:lnTo>
                    <a:pt x="15" y="136"/>
                  </a:lnTo>
                  <a:lnTo>
                    <a:pt x="13" y="136"/>
                  </a:lnTo>
                  <a:lnTo>
                    <a:pt x="13" y="136"/>
                  </a:lnTo>
                  <a:lnTo>
                    <a:pt x="12" y="136"/>
                  </a:lnTo>
                  <a:lnTo>
                    <a:pt x="11" y="136"/>
                  </a:lnTo>
                  <a:lnTo>
                    <a:pt x="11" y="136"/>
                  </a:lnTo>
                  <a:lnTo>
                    <a:pt x="11" y="136"/>
                  </a:lnTo>
                  <a:lnTo>
                    <a:pt x="9" y="136"/>
                  </a:lnTo>
                  <a:lnTo>
                    <a:pt x="8" y="134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28"/>
                  </a:lnTo>
                  <a:lnTo>
                    <a:pt x="6" y="128"/>
                  </a:lnTo>
                  <a:lnTo>
                    <a:pt x="6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8" name="Rectangle 584"/>
            <p:cNvSpPr>
              <a:spLocks noChangeArrowheads="1"/>
            </p:cNvSpPr>
            <p:nvPr/>
          </p:nvSpPr>
          <p:spPr bwMode="auto">
            <a:xfrm>
              <a:off x="1793" y="2538"/>
              <a:ext cx="21" cy="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9" name="Rectangle 585"/>
            <p:cNvSpPr>
              <a:spLocks noChangeArrowheads="1"/>
            </p:cNvSpPr>
            <p:nvPr/>
          </p:nvSpPr>
          <p:spPr bwMode="auto">
            <a:xfrm>
              <a:off x="2080" y="1386"/>
              <a:ext cx="166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0" name="Freeform 586"/>
            <p:cNvSpPr/>
            <p:nvPr/>
          </p:nvSpPr>
          <p:spPr bwMode="auto">
            <a:xfrm>
              <a:off x="1918" y="635"/>
              <a:ext cx="38" cy="71"/>
            </a:xfrm>
            <a:custGeom>
              <a:avLst/>
              <a:gdLst>
                <a:gd name="T0" fmla="*/ 26 w 26"/>
                <a:gd name="T1" fmla="*/ 33 h 49"/>
                <a:gd name="T2" fmla="*/ 26 w 26"/>
                <a:gd name="T3" fmla="*/ 37 h 49"/>
                <a:gd name="T4" fmla="*/ 24 w 26"/>
                <a:gd name="T5" fmla="*/ 40 h 49"/>
                <a:gd name="T6" fmla="*/ 21 w 26"/>
                <a:gd name="T7" fmla="*/ 43 h 49"/>
                <a:gd name="T8" fmla="*/ 17 w 26"/>
                <a:gd name="T9" fmla="*/ 44 h 49"/>
                <a:gd name="T10" fmla="*/ 17 w 26"/>
                <a:gd name="T11" fmla="*/ 47 h 49"/>
                <a:gd name="T12" fmla="*/ 17 w 26"/>
                <a:gd name="T13" fmla="*/ 48 h 49"/>
                <a:gd name="T14" fmla="*/ 15 w 26"/>
                <a:gd name="T15" fmla="*/ 49 h 49"/>
                <a:gd name="T16" fmla="*/ 12 w 26"/>
                <a:gd name="T17" fmla="*/ 49 h 49"/>
                <a:gd name="T18" fmla="*/ 10 w 26"/>
                <a:gd name="T19" fmla="*/ 48 h 49"/>
                <a:gd name="T20" fmla="*/ 10 w 26"/>
                <a:gd name="T21" fmla="*/ 46 h 49"/>
                <a:gd name="T22" fmla="*/ 10 w 26"/>
                <a:gd name="T23" fmla="*/ 44 h 49"/>
                <a:gd name="T24" fmla="*/ 4 w 26"/>
                <a:gd name="T25" fmla="*/ 43 h 49"/>
                <a:gd name="T26" fmla="*/ 1 w 26"/>
                <a:gd name="T27" fmla="*/ 42 h 49"/>
                <a:gd name="T28" fmla="*/ 0 w 26"/>
                <a:gd name="T29" fmla="*/ 41 h 49"/>
                <a:gd name="T30" fmla="*/ 1 w 26"/>
                <a:gd name="T31" fmla="*/ 39 h 49"/>
                <a:gd name="T32" fmla="*/ 1 w 26"/>
                <a:gd name="T33" fmla="*/ 37 h 49"/>
                <a:gd name="T34" fmla="*/ 2 w 26"/>
                <a:gd name="T35" fmla="*/ 36 h 49"/>
                <a:gd name="T36" fmla="*/ 3 w 26"/>
                <a:gd name="T37" fmla="*/ 36 h 49"/>
                <a:gd name="T38" fmla="*/ 3 w 26"/>
                <a:gd name="T39" fmla="*/ 36 h 49"/>
                <a:gd name="T40" fmla="*/ 6 w 26"/>
                <a:gd name="T41" fmla="*/ 37 h 49"/>
                <a:gd name="T42" fmla="*/ 11 w 26"/>
                <a:gd name="T43" fmla="*/ 38 h 49"/>
                <a:gd name="T44" fmla="*/ 16 w 26"/>
                <a:gd name="T45" fmla="*/ 37 h 49"/>
                <a:gd name="T46" fmla="*/ 19 w 26"/>
                <a:gd name="T47" fmla="*/ 33 h 49"/>
                <a:gd name="T48" fmla="*/ 17 w 26"/>
                <a:gd name="T49" fmla="*/ 30 h 49"/>
                <a:gd name="T50" fmla="*/ 12 w 26"/>
                <a:gd name="T51" fmla="*/ 27 h 49"/>
                <a:gd name="T52" fmla="*/ 8 w 26"/>
                <a:gd name="T53" fmla="*/ 25 h 49"/>
                <a:gd name="T54" fmla="*/ 5 w 26"/>
                <a:gd name="T55" fmla="*/ 23 h 49"/>
                <a:gd name="T56" fmla="*/ 2 w 26"/>
                <a:gd name="T57" fmla="*/ 19 h 49"/>
                <a:gd name="T58" fmla="*/ 1 w 26"/>
                <a:gd name="T59" fmla="*/ 15 h 49"/>
                <a:gd name="T60" fmla="*/ 4 w 26"/>
                <a:gd name="T61" fmla="*/ 9 h 49"/>
                <a:gd name="T62" fmla="*/ 11 w 26"/>
                <a:gd name="T63" fmla="*/ 5 h 49"/>
                <a:gd name="T64" fmla="*/ 11 w 26"/>
                <a:gd name="T65" fmla="*/ 2 h 49"/>
                <a:gd name="T66" fmla="*/ 11 w 26"/>
                <a:gd name="T67" fmla="*/ 0 h 49"/>
                <a:gd name="T68" fmla="*/ 13 w 26"/>
                <a:gd name="T69" fmla="*/ 0 h 49"/>
                <a:gd name="T70" fmla="*/ 17 w 26"/>
                <a:gd name="T71" fmla="*/ 0 h 49"/>
                <a:gd name="T72" fmla="*/ 18 w 26"/>
                <a:gd name="T73" fmla="*/ 0 h 49"/>
                <a:gd name="T74" fmla="*/ 18 w 26"/>
                <a:gd name="T75" fmla="*/ 2 h 49"/>
                <a:gd name="T76" fmla="*/ 18 w 26"/>
                <a:gd name="T77" fmla="*/ 5 h 49"/>
                <a:gd name="T78" fmla="*/ 22 w 26"/>
                <a:gd name="T79" fmla="*/ 5 h 49"/>
                <a:gd name="T80" fmla="*/ 24 w 26"/>
                <a:gd name="T81" fmla="*/ 6 h 49"/>
                <a:gd name="T82" fmla="*/ 24 w 26"/>
                <a:gd name="T83" fmla="*/ 7 h 49"/>
                <a:gd name="T84" fmla="*/ 24 w 26"/>
                <a:gd name="T85" fmla="*/ 9 h 49"/>
                <a:gd name="T86" fmla="*/ 23 w 26"/>
                <a:gd name="T87" fmla="*/ 11 h 49"/>
                <a:gd name="T88" fmla="*/ 22 w 26"/>
                <a:gd name="T89" fmla="*/ 12 h 49"/>
                <a:gd name="T90" fmla="*/ 19 w 26"/>
                <a:gd name="T91" fmla="*/ 11 h 49"/>
                <a:gd name="T92" fmla="*/ 16 w 26"/>
                <a:gd name="T93" fmla="*/ 11 h 49"/>
                <a:gd name="T94" fmla="*/ 10 w 26"/>
                <a:gd name="T95" fmla="*/ 12 h 49"/>
                <a:gd name="T96" fmla="*/ 9 w 26"/>
                <a:gd name="T97" fmla="*/ 15 h 49"/>
                <a:gd name="T98" fmla="*/ 11 w 26"/>
                <a:gd name="T99" fmla="*/ 18 h 49"/>
                <a:gd name="T100" fmla="*/ 16 w 26"/>
                <a:gd name="T101" fmla="*/ 21 h 49"/>
                <a:gd name="T102" fmla="*/ 24 w 26"/>
                <a:gd name="T103" fmla="*/ 26 h 49"/>
                <a:gd name="T104" fmla="*/ 26 w 26"/>
                <a:gd name="T105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" h="49">
                  <a:moveTo>
                    <a:pt x="26" y="33"/>
                  </a:moveTo>
                  <a:cubicBezTo>
                    <a:pt x="26" y="35"/>
                    <a:pt x="26" y="36"/>
                    <a:pt x="26" y="37"/>
                  </a:cubicBezTo>
                  <a:cubicBezTo>
                    <a:pt x="25" y="39"/>
                    <a:pt x="25" y="40"/>
                    <a:pt x="24" y="40"/>
                  </a:cubicBezTo>
                  <a:cubicBezTo>
                    <a:pt x="23" y="41"/>
                    <a:pt x="22" y="42"/>
                    <a:pt x="21" y="43"/>
                  </a:cubicBezTo>
                  <a:cubicBezTo>
                    <a:pt x="20" y="43"/>
                    <a:pt x="18" y="43"/>
                    <a:pt x="17" y="4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6" y="49"/>
                    <a:pt x="15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1" y="49"/>
                    <a:pt x="10" y="48"/>
                  </a:cubicBezTo>
                  <a:cubicBezTo>
                    <a:pt x="10" y="48"/>
                    <a:pt x="10" y="47"/>
                    <a:pt x="10" y="46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7" y="44"/>
                    <a:pt x="5" y="44"/>
                    <a:pt x="4" y="43"/>
                  </a:cubicBezTo>
                  <a:cubicBezTo>
                    <a:pt x="2" y="43"/>
                    <a:pt x="1" y="42"/>
                    <a:pt x="1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40"/>
                    <a:pt x="1" y="39"/>
                    <a:pt x="1" y="39"/>
                  </a:cubicBezTo>
                  <a:cubicBezTo>
                    <a:pt x="1" y="38"/>
                    <a:pt x="1" y="37"/>
                    <a:pt x="1" y="3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4" y="37"/>
                    <a:pt x="5" y="37"/>
                    <a:pt x="6" y="37"/>
                  </a:cubicBezTo>
                  <a:cubicBezTo>
                    <a:pt x="7" y="38"/>
                    <a:pt x="9" y="38"/>
                    <a:pt x="11" y="38"/>
                  </a:cubicBezTo>
                  <a:cubicBezTo>
                    <a:pt x="13" y="38"/>
                    <a:pt x="15" y="38"/>
                    <a:pt x="16" y="37"/>
                  </a:cubicBezTo>
                  <a:cubicBezTo>
                    <a:pt x="18" y="36"/>
                    <a:pt x="19" y="35"/>
                    <a:pt x="19" y="33"/>
                  </a:cubicBezTo>
                  <a:cubicBezTo>
                    <a:pt x="19" y="32"/>
                    <a:pt x="18" y="31"/>
                    <a:pt x="17" y="30"/>
                  </a:cubicBezTo>
                  <a:cubicBezTo>
                    <a:pt x="16" y="29"/>
                    <a:pt x="14" y="28"/>
                    <a:pt x="12" y="27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7" y="24"/>
                    <a:pt x="6" y="24"/>
                    <a:pt x="5" y="23"/>
                  </a:cubicBezTo>
                  <a:cubicBezTo>
                    <a:pt x="4" y="22"/>
                    <a:pt x="3" y="21"/>
                    <a:pt x="2" y="19"/>
                  </a:cubicBezTo>
                  <a:cubicBezTo>
                    <a:pt x="2" y="18"/>
                    <a:pt x="1" y="17"/>
                    <a:pt x="1" y="15"/>
                  </a:cubicBezTo>
                  <a:cubicBezTo>
                    <a:pt x="1" y="13"/>
                    <a:pt x="2" y="11"/>
                    <a:pt x="4" y="9"/>
                  </a:cubicBezTo>
                  <a:cubicBezTo>
                    <a:pt x="5" y="7"/>
                    <a:pt x="8" y="6"/>
                    <a:pt x="11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5"/>
                    <a:pt x="21" y="5"/>
                    <a:pt x="22" y="5"/>
                  </a:cubicBezTo>
                  <a:cubicBezTo>
                    <a:pt x="23" y="5"/>
                    <a:pt x="23" y="6"/>
                    <a:pt x="24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10"/>
                    <a:pt x="24" y="10"/>
                    <a:pt x="23" y="11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2" y="12"/>
                    <a:pt x="21" y="11"/>
                    <a:pt x="19" y="11"/>
                  </a:cubicBezTo>
                  <a:cubicBezTo>
                    <a:pt x="18" y="11"/>
                    <a:pt x="17" y="11"/>
                    <a:pt x="16" y="11"/>
                  </a:cubicBezTo>
                  <a:cubicBezTo>
                    <a:pt x="13" y="11"/>
                    <a:pt x="11" y="11"/>
                    <a:pt x="10" y="12"/>
                  </a:cubicBezTo>
                  <a:cubicBezTo>
                    <a:pt x="9" y="13"/>
                    <a:pt x="9" y="14"/>
                    <a:pt x="9" y="15"/>
                  </a:cubicBezTo>
                  <a:cubicBezTo>
                    <a:pt x="9" y="16"/>
                    <a:pt x="10" y="17"/>
                    <a:pt x="11" y="18"/>
                  </a:cubicBezTo>
                  <a:cubicBezTo>
                    <a:pt x="12" y="19"/>
                    <a:pt x="13" y="20"/>
                    <a:pt x="16" y="21"/>
                  </a:cubicBezTo>
                  <a:cubicBezTo>
                    <a:pt x="19" y="22"/>
                    <a:pt x="22" y="24"/>
                    <a:pt x="24" y="26"/>
                  </a:cubicBezTo>
                  <a:cubicBezTo>
                    <a:pt x="26" y="28"/>
                    <a:pt x="26" y="30"/>
                    <a:pt x="2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1" name="Oval 587"/>
            <p:cNvSpPr>
              <a:spLocks noChangeArrowheads="1"/>
            </p:cNvSpPr>
            <p:nvPr/>
          </p:nvSpPr>
          <p:spPr bwMode="auto">
            <a:xfrm>
              <a:off x="1889" y="621"/>
              <a:ext cx="98" cy="98"/>
            </a:xfrm>
            <a:prstGeom prst="ellipse">
              <a:avLst/>
            </a:prstGeom>
            <a:grpFill/>
            <a:ln w="269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2" name="Freeform 588"/>
            <p:cNvSpPr/>
            <p:nvPr/>
          </p:nvSpPr>
          <p:spPr bwMode="auto">
            <a:xfrm>
              <a:off x="1312" y="639"/>
              <a:ext cx="26" cy="48"/>
            </a:xfrm>
            <a:custGeom>
              <a:avLst/>
              <a:gdLst>
                <a:gd name="T0" fmla="*/ 18 w 18"/>
                <a:gd name="T1" fmla="*/ 22 h 33"/>
                <a:gd name="T2" fmla="*/ 17 w 18"/>
                <a:gd name="T3" fmla="*/ 25 h 33"/>
                <a:gd name="T4" fmla="*/ 16 w 18"/>
                <a:gd name="T5" fmla="*/ 27 h 33"/>
                <a:gd name="T6" fmla="*/ 14 w 18"/>
                <a:gd name="T7" fmla="*/ 29 h 33"/>
                <a:gd name="T8" fmla="*/ 11 w 18"/>
                <a:gd name="T9" fmla="*/ 30 h 33"/>
                <a:gd name="T10" fmla="*/ 11 w 18"/>
                <a:gd name="T11" fmla="*/ 32 h 33"/>
                <a:gd name="T12" fmla="*/ 11 w 18"/>
                <a:gd name="T13" fmla="*/ 33 h 33"/>
                <a:gd name="T14" fmla="*/ 10 w 18"/>
                <a:gd name="T15" fmla="*/ 33 h 33"/>
                <a:gd name="T16" fmla="*/ 8 w 18"/>
                <a:gd name="T17" fmla="*/ 33 h 33"/>
                <a:gd name="T18" fmla="*/ 7 w 18"/>
                <a:gd name="T19" fmla="*/ 33 h 33"/>
                <a:gd name="T20" fmla="*/ 6 w 18"/>
                <a:gd name="T21" fmla="*/ 31 h 33"/>
                <a:gd name="T22" fmla="*/ 6 w 18"/>
                <a:gd name="T23" fmla="*/ 30 h 33"/>
                <a:gd name="T24" fmla="*/ 2 w 18"/>
                <a:gd name="T25" fmla="*/ 29 h 33"/>
                <a:gd name="T26" fmla="*/ 0 w 18"/>
                <a:gd name="T27" fmla="*/ 28 h 33"/>
                <a:gd name="T28" fmla="*/ 0 w 18"/>
                <a:gd name="T29" fmla="*/ 28 h 33"/>
                <a:gd name="T30" fmla="*/ 0 w 18"/>
                <a:gd name="T31" fmla="*/ 26 h 33"/>
                <a:gd name="T32" fmla="*/ 1 w 18"/>
                <a:gd name="T33" fmla="*/ 25 h 33"/>
                <a:gd name="T34" fmla="*/ 1 w 18"/>
                <a:gd name="T35" fmla="*/ 25 h 33"/>
                <a:gd name="T36" fmla="*/ 2 w 18"/>
                <a:gd name="T37" fmla="*/ 25 h 33"/>
                <a:gd name="T38" fmla="*/ 2 w 18"/>
                <a:gd name="T39" fmla="*/ 25 h 33"/>
                <a:gd name="T40" fmla="*/ 4 w 18"/>
                <a:gd name="T41" fmla="*/ 25 h 33"/>
                <a:gd name="T42" fmla="*/ 7 w 18"/>
                <a:gd name="T43" fmla="*/ 26 h 33"/>
                <a:gd name="T44" fmla="*/ 11 w 18"/>
                <a:gd name="T45" fmla="*/ 25 h 33"/>
                <a:gd name="T46" fmla="*/ 12 w 18"/>
                <a:gd name="T47" fmla="*/ 23 h 33"/>
                <a:gd name="T48" fmla="*/ 11 w 18"/>
                <a:gd name="T49" fmla="*/ 20 h 33"/>
                <a:gd name="T50" fmla="*/ 8 w 18"/>
                <a:gd name="T51" fmla="*/ 18 h 33"/>
                <a:gd name="T52" fmla="*/ 5 w 18"/>
                <a:gd name="T53" fmla="*/ 17 h 33"/>
                <a:gd name="T54" fmla="*/ 3 w 18"/>
                <a:gd name="T55" fmla="*/ 16 h 33"/>
                <a:gd name="T56" fmla="*/ 1 w 18"/>
                <a:gd name="T57" fmla="*/ 13 h 33"/>
                <a:gd name="T58" fmla="*/ 1 w 18"/>
                <a:gd name="T59" fmla="*/ 10 h 33"/>
                <a:gd name="T60" fmla="*/ 2 w 18"/>
                <a:gd name="T61" fmla="*/ 6 h 33"/>
                <a:gd name="T62" fmla="*/ 7 w 18"/>
                <a:gd name="T63" fmla="*/ 4 h 33"/>
                <a:gd name="T64" fmla="*/ 7 w 18"/>
                <a:gd name="T65" fmla="*/ 2 h 33"/>
                <a:gd name="T66" fmla="*/ 7 w 18"/>
                <a:gd name="T67" fmla="*/ 1 h 33"/>
                <a:gd name="T68" fmla="*/ 9 w 18"/>
                <a:gd name="T69" fmla="*/ 0 h 33"/>
                <a:gd name="T70" fmla="*/ 11 w 18"/>
                <a:gd name="T71" fmla="*/ 0 h 33"/>
                <a:gd name="T72" fmla="*/ 12 w 18"/>
                <a:gd name="T73" fmla="*/ 1 h 33"/>
                <a:gd name="T74" fmla="*/ 12 w 18"/>
                <a:gd name="T75" fmla="*/ 2 h 33"/>
                <a:gd name="T76" fmla="*/ 12 w 18"/>
                <a:gd name="T77" fmla="*/ 4 h 33"/>
                <a:gd name="T78" fmla="*/ 14 w 18"/>
                <a:gd name="T79" fmla="*/ 4 h 33"/>
                <a:gd name="T80" fmla="*/ 16 w 18"/>
                <a:gd name="T81" fmla="*/ 4 h 33"/>
                <a:gd name="T82" fmla="*/ 16 w 18"/>
                <a:gd name="T83" fmla="*/ 5 h 33"/>
                <a:gd name="T84" fmla="*/ 16 w 18"/>
                <a:gd name="T85" fmla="*/ 7 h 33"/>
                <a:gd name="T86" fmla="*/ 15 w 18"/>
                <a:gd name="T87" fmla="*/ 8 h 33"/>
                <a:gd name="T88" fmla="*/ 15 w 18"/>
                <a:gd name="T89" fmla="*/ 8 h 33"/>
                <a:gd name="T90" fmla="*/ 13 w 18"/>
                <a:gd name="T91" fmla="*/ 8 h 33"/>
                <a:gd name="T92" fmla="*/ 10 w 18"/>
                <a:gd name="T93" fmla="*/ 8 h 33"/>
                <a:gd name="T94" fmla="*/ 7 w 18"/>
                <a:gd name="T95" fmla="*/ 8 h 33"/>
                <a:gd name="T96" fmla="*/ 6 w 18"/>
                <a:gd name="T97" fmla="*/ 10 h 33"/>
                <a:gd name="T98" fmla="*/ 7 w 18"/>
                <a:gd name="T99" fmla="*/ 13 h 33"/>
                <a:gd name="T100" fmla="*/ 10 w 18"/>
                <a:gd name="T101" fmla="*/ 14 h 33"/>
                <a:gd name="T102" fmla="*/ 16 w 18"/>
                <a:gd name="T103" fmla="*/ 18 h 33"/>
                <a:gd name="T104" fmla="*/ 18 w 18"/>
                <a:gd name="T105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" h="33">
                  <a:moveTo>
                    <a:pt x="18" y="22"/>
                  </a:moveTo>
                  <a:cubicBezTo>
                    <a:pt x="18" y="24"/>
                    <a:pt x="17" y="25"/>
                    <a:pt x="17" y="25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2" y="29"/>
                    <a:pt x="11" y="3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11" y="33"/>
                    <a:pt x="11" y="33"/>
                    <a:pt x="10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6" y="32"/>
                    <a:pt x="6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4" y="30"/>
                    <a:pt x="2" y="29"/>
                  </a:cubicBezTo>
                  <a:cubicBezTo>
                    <a:pt x="1" y="29"/>
                    <a:pt x="1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1" y="26"/>
                    <a:pt x="1" y="25"/>
                    <a:pt x="1" y="25"/>
                  </a:cubicBezTo>
                  <a:cubicBezTo>
                    <a:pt x="1" y="25"/>
                    <a:pt x="1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3" y="25"/>
                    <a:pt x="4" y="25"/>
                  </a:cubicBezTo>
                  <a:cubicBezTo>
                    <a:pt x="5" y="26"/>
                    <a:pt x="6" y="26"/>
                    <a:pt x="7" y="26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12" y="25"/>
                    <a:pt x="12" y="24"/>
                    <a:pt x="12" y="23"/>
                  </a:cubicBezTo>
                  <a:cubicBezTo>
                    <a:pt x="12" y="22"/>
                    <a:pt x="12" y="21"/>
                    <a:pt x="11" y="20"/>
                  </a:cubicBezTo>
                  <a:cubicBezTo>
                    <a:pt x="11" y="20"/>
                    <a:pt x="10" y="19"/>
                    <a:pt x="8" y="18"/>
                  </a:cubicBezTo>
                  <a:cubicBezTo>
                    <a:pt x="7" y="18"/>
                    <a:pt x="6" y="18"/>
                    <a:pt x="5" y="17"/>
                  </a:cubicBezTo>
                  <a:cubicBezTo>
                    <a:pt x="4" y="17"/>
                    <a:pt x="4" y="16"/>
                    <a:pt x="3" y="16"/>
                  </a:cubicBezTo>
                  <a:cubicBezTo>
                    <a:pt x="2" y="15"/>
                    <a:pt x="2" y="14"/>
                    <a:pt x="1" y="13"/>
                  </a:cubicBezTo>
                  <a:cubicBezTo>
                    <a:pt x="1" y="13"/>
                    <a:pt x="1" y="12"/>
                    <a:pt x="1" y="10"/>
                  </a:cubicBezTo>
                  <a:cubicBezTo>
                    <a:pt x="1" y="9"/>
                    <a:pt x="1" y="8"/>
                    <a:pt x="2" y="6"/>
                  </a:cubicBezTo>
                  <a:cubicBezTo>
                    <a:pt x="3" y="5"/>
                    <a:pt x="5" y="4"/>
                    <a:pt x="7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5" y="4"/>
                    <a:pt x="15" y="4"/>
                    <a:pt x="16" y="4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6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2" y="8"/>
                    <a:pt x="11" y="8"/>
                    <a:pt x="10" y="8"/>
                  </a:cubicBezTo>
                  <a:cubicBezTo>
                    <a:pt x="9" y="8"/>
                    <a:pt x="7" y="8"/>
                    <a:pt x="7" y="8"/>
                  </a:cubicBezTo>
                  <a:cubicBezTo>
                    <a:pt x="6" y="9"/>
                    <a:pt x="6" y="10"/>
                    <a:pt x="6" y="10"/>
                  </a:cubicBezTo>
                  <a:cubicBezTo>
                    <a:pt x="6" y="11"/>
                    <a:pt x="6" y="12"/>
                    <a:pt x="7" y="13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13" y="15"/>
                    <a:pt x="14" y="16"/>
                    <a:pt x="16" y="18"/>
                  </a:cubicBezTo>
                  <a:cubicBezTo>
                    <a:pt x="17" y="19"/>
                    <a:pt x="18" y="21"/>
                    <a:pt x="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3" name="Oval 589"/>
            <p:cNvSpPr>
              <a:spLocks noChangeArrowheads="1"/>
            </p:cNvSpPr>
            <p:nvPr/>
          </p:nvSpPr>
          <p:spPr bwMode="auto">
            <a:xfrm>
              <a:off x="1291" y="630"/>
              <a:ext cx="66" cy="66"/>
            </a:xfrm>
            <a:prstGeom prst="ellipse">
              <a:avLst/>
            </a:prstGeom>
            <a:grpFill/>
            <a:ln w="269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606" name="Content Placeholder 2"/>
          <p:cNvSpPr txBox="1"/>
          <p:nvPr/>
        </p:nvSpPr>
        <p:spPr>
          <a:xfrm>
            <a:off x="4369435" y="1384935"/>
            <a:ext cx="4500880" cy="749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智能驾驶芯片需要支持多种场景和任务，对芯片的数量和面积都提出了极高的要求</a:t>
            </a:r>
          </a:p>
        </p:txBody>
      </p:sp>
      <p:sp>
        <p:nvSpPr>
          <p:cNvPr id="607" name="文本框 606"/>
          <p:cNvSpPr txBox="1"/>
          <p:nvPr/>
        </p:nvSpPr>
        <p:spPr>
          <a:xfrm>
            <a:off x="4378960" y="1059180"/>
            <a:ext cx="434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智能驾驶需要大量芯片支持</a:t>
            </a:r>
          </a:p>
        </p:txBody>
      </p:sp>
      <p:sp>
        <p:nvSpPr>
          <p:cNvPr id="2" name="Content Placeholder 2"/>
          <p:cNvSpPr txBox="1"/>
          <p:nvPr>
            <p:custDataLst>
              <p:tags r:id="rId2"/>
            </p:custDataLst>
          </p:nvPr>
        </p:nvSpPr>
        <p:spPr>
          <a:xfrm>
            <a:off x="4427874" y="2355726"/>
            <a:ext cx="4501004" cy="100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从发展趋势来看，定制批量生产的低功耗、低成本的专用自动驾驶AI芯片（ASIC）将逐渐取代高功耗的GPU，CPU+ASIC方案将是未来主流架构。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2"/>
          <p:cNvSpPr txBox="1"/>
          <p:nvPr>
            <p:custDataLst>
              <p:tags r:id="rId3"/>
            </p:custDataLst>
          </p:nvPr>
        </p:nvSpPr>
        <p:spPr>
          <a:xfrm>
            <a:off x="4427874" y="3757806"/>
            <a:ext cx="4501004" cy="100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单颗芯片至少应有百万量级的出货量才能不断摊薄开发成本，以具备性价比。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63684" y="1232284"/>
            <a:ext cx="702049" cy="702049"/>
            <a:chOff x="3019496" y="2769619"/>
            <a:chExt cx="702049" cy="702049"/>
          </a:xfrm>
        </p:grpSpPr>
        <p:sp>
          <p:nvSpPr>
            <p:cNvPr id="5" name="Oval 90"/>
            <p:cNvSpPr/>
            <p:nvPr>
              <p:custDataLst>
                <p:tags r:id="rId10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4" name="Freeform 59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Oval 6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587814" y="2556259"/>
            <a:ext cx="702049" cy="702049"/>
            <a:chOff x="3019496" y="2769619"/>
            <a:chExt cx="702049" cy="702049"/>
          </a:xfrm>
        </p:grpSpPr>
        <p:sp>
          <p:nvSpPr>
            <p:cNvPr id="8" name="Oval 90"/>
            <p:cNvSpPr/>
            <p:nvPr>
              <p:custDataLst>
                <p:tags r:id="rId7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9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0" name="Freeform 59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Oval 6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3563684" y="3830069"/>
            <a:ext cx="702049" cy="702049"/>
            <a:chOff x="3019496" y="2769619"/>
            <a:chExt cx="702049" cy="702049"/>
          </a:xfrm>
        </p:grpSpPr>
        <p:sp>
          <p:nvSpPr>
            <p:cNvPr id="14" name="Oval 90"/>
            <p:cNvSpPr/>
            <p:nvPr>
              <p:custDataLst>
                <p:tags r:id="rId4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5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8" name="Freeform 59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Oval 60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4668" y="1560205"/>
            <a:ext cx="720080" cy="720080"/>
            <a:chOff x="1236491" y="1745077"/>
            <a:chExt cx="720080" cy="720080"/>
          </a:xfrm>
        </p:grpSpPr>
        <p:sp>
          <p:nvSpPr>
            <p:cNvPr id="10" name="圆角矩形 9"/>
            <p:cNvSpPr/>
            <p:nvPr/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rgbClr val="F2F2F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2" name="文本框 45"/>
          <p:cNvSpPr>
            <a:spLocks noChangeArrowheads="1"/>
          </p:cNvSpPr>
          <p:nvPr/>
        </p:nvSpPr>
        <p:spPr bwMode="auto">
          <a:xfrm>
            <a:off x="485800" y="487512"/>
            <a:ext cx="228600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1" tIns="34270" rIns="68541" bIns="3427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58800" y="1006475"/>
            <a:ext cx="2178050" cy="0"/>
          </a:xfrm>
          <a:prstGeom prst="line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21394" y="2496309"/>
            <a:ext cx="1623501" cy="1077762"/>
            <a:chOff x="6024597" y="2257364"/>
            <a:chExt cx="2109425" cy="1077762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024953" y="2257364"/>
              <a:ext cx="2109069" cy="353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2000" b="1" dirty="0">
                  <a:solidFill>
                    <a:srgbClr val="FFC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技术简介</a:t>
              </a:r>
            </a:p>
          </p:txBody>
        </p:sp>
        <p:sp>
          <p:nvSpPr>
            <p:cNvPr id="24" name="Rectangle 380"/>
            <p:cNvSpPr/>
            <p:nvPr/>
          </p:nvSpPr>
          <p:spPr>
            <a:xfrm>
              <a:off x="6024597" y="2689966"/>
              <a:ext cx="206522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755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智能驾驶与存算一体的概念、特点和优势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692628" y="2500119"/>
            <a:ext cx="1776095" cy="1073785"/>
            <a:chOff x="6018822" y="2261174"/>
            <a:chExt cx="2307691" cy="1073785"/>
          </a:xfrm>
        </p:grpSpPr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6118185" y="2261174"/>
              <a:ext cx="2109069" cy="353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2000" b="1" dirty="0">
                  <a:solidFill>
                    <a:srgbClr val="FFC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领域应用</a:t>
              </a:r>
              <a:endParaRPr lang="zh-CN" altLang="en-US" sz="18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0" name="Rectangle 380"/>
            <p:cNvSpPr/>
            <p:nvPr/>
          </p:nvSpPr>
          <p:spPr>
            <a:xfrm>
              <a:off x="6018822" y="2689799"/>
              <a:ext cx="2307691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755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智能驾驶面对</a:t>
              </a:r>
            </a:p>
            <a:p>
              <a:pPr algn="ctr" defTabSz="1087755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的问题与解决方案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50033" y="2508447"/>
            <a:ext cx="1623227" cy="1068237"/>
            <a:chOff x="6024953" y="2257364"/>
            <a:chExt cx="2109069" cy="1068237"/>
          </a:xfrm>
        </p:grpSpPr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6024953" y="2257364"/>
              <a:ext cx="2109069" cy="353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2000" b="1" dirty="0">
                  <a:solidFill>
                    <a:srgbClr val="FFC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趋势和挑战</a:t>
              </a:r>
            </a:p>
          </p:txBody>
        </p:sp>
        <p:sp>
          <p:nvSpPr>
            <p:cNvPr id="33" name="Rectangle 380"/>
            <p:cNvSpPr/>
            <p:nvPr/>
          </p:nvSpPr>
          <p:spPr>
            <a:xfrm>
              <a:off x="6025422" y="2680441"/>
              <a:ext cx="206522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755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存算一体在智能驾驶方面的趋势与挑战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938265" y="2513658"/>
            <a:ext cx="1623227" cy="1059982"/>
            <a:chOff x="6024953" y="2257364"/>
            <a:chExt cx="2109069" cy="1059982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6024953" y="2257364"/>
              <a:ext cx="2109069" cy="3530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2000" b="1" dirty="0">
                  <a:solidFill>
                    <a:srgbClr val="FFC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总结与展望</a:t>
              </a:r>
            </a:p>
          </p:txBody>
        </p:sp>
        <p:sp>
          <p:nvSpPr>
            <p:cNvPr id="36" name="Rectangle 380"/>
            <p:cNvSpPr/>
            <p:nvPr/>
          </p:nvSpPr>
          <p:spPr>
            <a:xfrm>
              <a:off x="6046874" y="2672186"/>
              <a:ext cx="206522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755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存算一体在智能驾驶领域的创新和发展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252426" y="1560205"/>
            <a:ext cx="720080" cy="720080"/>
            <a:chOff x="3242901" y="1851670"/>
            <a:chExt cx="720080" cy="720080"/>
          </a:xfrm>
        </p:grpSpPr>
        <p:sp>
          <p:nvSpPr>
            <p:cNvPr id="14" name="圆角矩形 13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3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300510" y="1537456"/>
            <a:ext cx="720080" cy="720080"/>
            <a:chOff x="5290985" y="1828921"/>
            <a:chExt cx="720080" cy="720080"/>
          </a:xfrm>
        </p:grpSpPr>
        <p:sp>
          <p:nvSpPr>
            <p:cNvPr id="15" name="圆角矩形 14"/>
            <p:cNvSpPr/>
            <p:nvPr/>
          </p:nvSpPr>
          <p:spPr>
            <a:xfrm>
              <a:off x="5290985" y="1828921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41" name="组合 40"/>
            <p:cNvGrpSpPr>
              <a:grpSpLocks noChangeAspect="1"/>
            </p:cNvGrpSpPr>
            <p:nvPr/>
          </p:nvGrpSpPr>
          <p:grpSpPr>
            <a:xfrm>
              <a:off x="5382152" y="1946166"/>
              <a:ext cx="558000" cy="427678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42" name="Freeform 57"/>
              <p:cNvSpPr/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Rectangle 60"/>
              <p:cNvSpPr>
                <a:spLocks noChangeArrowheads="1"/>
              </p:cNvSpPr>
              <p:nvPr/>
            </p:nvSpPr>
            <p:spPr bwMode="auto">
              <a:xfrm>
                <a:off x="5765801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354999" y="1549029"/>
            <a:ext cx="720080" cy="720080"/>
            <a:chOff x="7345474" y="1840494"/>
            <a:chExt cx="720080" cy="720080"/>
          </a:xfrm>
        </p:grpSpPr>
        <p:sp>
          <p:nvSpPr>
            <p:cNvPr id="16" name="圆角矩形 15"/>
            <p:cNvSpPr/>
            <p:nvPr/>
          </p:nvSpPr>
          <p:spPr>
            <a:xfrm>
              <a:off x="7345474" y="1840494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7417514" y="1933657"/>
              <a:ext cx="576000" cy="556245"/>
              <a:chOff x="7493000" y="1820863"/>
              <a:chExt cx="233363" cy="225425"/>
            </a:xfrm>
            <a:solidFill>
              <a:schemeClr val="bg1">
                <a:lumMod val="95000"/>
              </a:schemeClr>
            </a:solidFill>
          </p:grpSpPr>
          <p:sp>
            <p:nvSpPr>
              <p:cNvPr id="48" name="Freeform 315"/>
              <p:cNvSpPr/>
              <p:nvPr/>
            </p:nvSpPr>
            <p:spPr bwMode="auto">
              <a:xfrm>
                <a:off x="7624763" y="1947863"/>
                <a:ext cx="93663" cy="98425"/>
              </a:xfrm>
              <a:custGeom>
                <a:avLst/>
                <a:gdLst>
                  <a:gd name="T0" fmla="*/ 25 w 25"/>
                  <a:gd name="T1" fmla="*/ 3 h 26"/>
                  <a:gd name="T2" fmla="*/ 20 w 25"/>
                  <a:gd name="T3" fmla="*/ 6 h 26"/>
                  <a:gd name="T4" fmla="*/ 7 w 25"/>
                  <a:gd name="T5" fmla="*/ 6 h 26"/>
                  <a:gd name="T6" fmla="*/ 7 w 25"/>
                  <a:gd name="T7" fmla="*/ 0 h 26"/>
                  <a:gd name="T8" fmla="*/ 0 w 25"/>
                  <a:gd name="T9" fmla="*/ 13 h 26"/>
                  <a:gd name="T10" fmla="*/ 7 w 25"/>
                  <a:gd name="T11" fmla="*/ 26 h 26"/>
                  <a:gd name="T12" fmla="*/ 7 w 25"/>
                  <a:gd name="T13" fmla="*/ 19 h 26"/>
                  <a:gd name="T14" fmla="*/ 14 w 25"/>
                  <a:gd name="T15" fmla="*/ 19 h 26"/>
                  <a:gd name="T16" fmla="*/ 25 w 25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3"/>
                    </a:moveTo>
                    <a:cubicBezTo>
                      <a:pt x="25" y="3"/>
                      <a:pt x="22" y="6"/>
                      <a:pt x="20" y="6"/>
                    </a:cubicBezTo>
                    <a:cubicBezTo>
                      <a:pt x="18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9" y="21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" name="Freeform 316"/>
              <p:cNvSpPr/>
              <p:nvPr/>
            </p:nvSpPr>
            <p:spPr bwMode="auto">
              <a:xfrm>
                <a:off x="7651750" y="1884363"/>
                <a:ext cx="74613" cy="87313"/>
              </a:xfrm>
              <a:custGeom>
                <a:avLst/>
                <a:gdLst>
                  <a:gd name="T0" fmla="*/ 0 w 20"/>
                  <a:gd name="T1" fmla="*/ 6 h 23"/>
                  <a:gd name="T2" fmla="*/ 11 w 20"/>
                  <a:gd name="T3" fmla="*/ 0 h 23"/>
                  <a:gd name="T4" fmla="*/ 18 w 20"/>
                  <a:gd name="T5" fmla="*/ 12 h 23"/>
                  <a:gd name="T6" fmla="*/ 16 w 20"/>
                  <a:gd name="T7" fmla="*/ 20 h 23"/>
                  <a:gd name="T8" fmla="*/ 7 w 20"/>
                  <a:gd name="T9" fmla="*/ 18 h 23"/>
                  <a:gd name="T10" fmla="*/ 0 w 20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0" y="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0" y="17"/>
                      <a:pt x="16" y="20"/>
                    </a:cubicBezTo>
                    <a:cubicBezTo>
                      <a:pt x="11" y="23"/>
                      <a:pt x="7" y="18"/>
                      <a:pt x="7" y="18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" name="Freeform 317"/>
              <p:cNvSpPr/>
              <p:nvPr/>
            </p:nvSpPr>
            <p:spPr bwMode="auto">
              <a:xfrm>
                <a:off x="7493000" y="1906588"/>
                <a:ext cx="95250" cy="101600"/>
              </a:xfrm>
              <a:custGeom>
                <a:avLst/>
                <a:gdLst>
                  <a:gd name="T0" fmla="*/ 13 w 25"/>
                  <a:gd name="T1" fmla="*/ 27 h 27"/>
                  <a:gd name="T2" fmla="*/ 12 w 25"/>
                  <a:gd name="T3" fmla="*/ 21 h 27"/>
                  <a:gd name="T4" fmla="*/ 19 w 25"/>
                  <a:gd name="T5" fmla="*/ 10 h 27"/>
                  <a:gd name="T6" fmla="*/ 25 w 25"/>
                  <a:gd name="T7" fmla="*/ 13 h 27"/>
                  <a:gd name="T8" fmla="*/ 17 w 25"/>
                  <a:gd name="T9" fmla="*/ 1 h 27"/>
                  <a:gd name="T10" fmla="*/ 2 w 25"/>
                  <a:gd name="T11" fmla="*/ 0 h 27"/>
                  <a:gd name="T12" fmla="*/ 8 w 25"/>
                  <a:gd name="T13" fmla="*/ 3 h 27"/>
                  <a:gd name="T14" fmla="*/ 5 w 25"/>
                  <a:gd name="T15" fmla="*/ 9 h 27"/>
                  <a:gd name="T16" fmla="*/ 13 w 25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13" y="27"/>
                    </a:moveTo>
                    <a:cubicBezTo>
                      <a:pt x="13" y="27"/>
                      <a:pt x="11" y="23"/>
                      <a:pt x="12" y="21"/>
                    </a:cubicBezTo>
                    <a:cubicBezTo>
                      <a:pt x="13" y="19"/>
                      <a:pt x="19" y="10"/>
                      <a:pt x="19" y="1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0" y="13"/>
                      <a:pt x="13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Freeform 318"/>
              <p:cNvSpPr/>
              <p:nvPr/>
            </p:nvSpPr>
            <p:spPr bwMode="auto">
              <a:xfrm>
                <a:off x="7546975" y="1978025"/>
                <a:ext cx="74613" cy="46038"/>
              </a:xfrm>
              <a:custGeom>
                <a:avLst/>
                <a:gdLst>
                  <a:gd name="T0" fmla="*/ 20 w 20"/>
                  <a:gd name="T1" fmla="*/ 0 h 12"/>
                  <a:gd name="T2" fmla="*/ 20 w 20"/>
                  <a:gd name="T3" fmla="*/ 12 h 12"/>
                  <a:gd name="T4" fmla="*/ 7 w 20"/>
                  <a:gd name="T5" fmla="*/ 12 h 12"/>
                  <a:gd name="T6" fmla="*/ 1 w 20"/>
                  <a:gd name="T7" fmla="*/ 6 h 12"/>
                  <a:gd name="T8" fmla="*/ 7 w 20"/>
                  <a:gd name="T9" fmla="*/ 0 h 12"/>
                  <a:gd name="T10" fmla="*/ 20 w 2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1" y="12"/>
                      <a:pt x="1" y="6"/>
                    </a:cubicBezTo>
                    <a:cubicBezTo>
                      <a:pt x="0" y="1"/>
                      <a:pt x="7" y="0"/>
                      <a:pt x="7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Freeform 319"/>
              <p:cNvSpPr/>
              <p:nvPr/>
            </p:nvSpPr>
            <p:spPr bwMode="auto">
              <a:xfrm>
                <a:off x="7588250" y="1820863"/>
                <a:ext cx="107950" cy="74613"/>
              </a:xfrm>
              <a:custGeom>
                <a:avLst/>
                <a:gdLst>
                  <a:gd name="T0" fmla="*/ 0 w 29"/>
                  <a:gd name="T1" fmla="*/ 2 h 20"/>
                  <a:gd name="T2" fmla="*/ 6 w 29"/>
                  <a:gd name="T3" fmla="*/ 5 h 20"/>
                  <a:gd name="T4" fmla="*/ 12 w 29"/>
                  <a:gd name="T5" fmla="*/ 17 h 20"/>
                  <a:gd name="T6" fmla="*/ 7 w 29"/>
                  <a:gd name="T7" fmla="*/ 20 h 20"/>
                  <a:gd name="T8" fmla="*/ 21 w 29"/>
                  <a:gd name="T9" fmla="*/ 19 h 20"/>
                  <a:gd name="T10" fmla="*/ 29 w 29"/>
                  <a:gd name="T11" fmla="*/ 7 h 20"/>
                  <a:gd name="T12" fmla="*/ 23 w 29"/>
                  <a:gd name="T13" fmla="*/ 11 h 20"/>
                  <a:gd name="T14" fmla="*/ 20 w 29"/>
                  <a:gd name="T15" fmla="*/ 5 h 20"/>
                  <a:gd name="T16" fmla="*/ 0 w 2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2"/>
                    </a:moveTo>
                    <a:cubicBezTo>
                      <a:pt x="0" y="2"/>
                      <a:pt x="5" y="4"/>
                      <a:pt x="6" y="5"/>
                    </a:cubicBezTo>
                    <a:cubicBezTo>
                      <a:pt x="7" y="7"/>
                      <a:pt x="12" y="17"/>
                      <a:pt x="12" y="17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320"/>
              <p:cNvSpPr/>
              <p:nvPr/>
            </p:nvSpPr>
            <p:spPr bwMode="auto">
              <a:xfrm>
                <a:off x="7535863" y="1828800"/>
                <a:ext cx="74613" cy="85725"/>
              </a:xfrm>
              <a:custGeom>
                <a:avLst/>
                <a:gdLst>
                  <a:gd name="T0" fmla="*/ 11 w 20"/>
                  <a:gd name="T1" fmla="*/ 23 h 23"/>
                  <a:gd name="T2" fmla="*/ 0 w 20"/>
                  <a:gd name="T3" fmla="*/ 16 h 23"/>
                  <a:gd name="T4" fmla="*/ 7 w 20"/>
                  <a:gd name="T5" fmla="*/ 5 h 23"/>
                  <a:gd name="T6" fmla="*/ 15 w 20"/>
                  <a:gd name="T7" fmla="*/ 3 h 23"/>
                  <a:gd name="T8" fmla="*/ 18 w 20"/>
                  <a:gd name="T9" fmla="*/ 11 h 23"/>
                  <a:gd name="T10" fmla="*/ 11 w 20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11" y="23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10" y="0"/>
                      <a:pt x="15" y="3"/>
                    </a:cubicBezTo>
                    <a:cubicBezTo>
                      <a:pt x="20" y="5"/>
                      <a:pt x="18" y="11"/>
                      <a:pt x="18" y="11"/>
                    </a:cubicBezTo>
                    <a:lnTo>
                      <a:pt x="11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智能驾驶需要多芯片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7" name="圆角矩形 16"/>
            <p:cNvSpPr/>
            <p:nvPr/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06" name="Content Placeholder 2"/>
          <p:cNvSpPr txBox="1"/>
          <p:nvPr/>
        </p:nvSpPr>
        <p:spPr>
          <a:xfrm>
            <a:off x="837565" y="1696720"/>
            <a:ext cx="4500880" cy="1055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可以通过在存储单元中集成多种计算功能，实现存储和计算的规模化增加，提升芯片性能，同时减少芯片数量和面积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607" name="文本框 606"/>
          <p:cNvSpPr txBox="1"/>
          <p:nvPr/>
        </p:nvSpPr>
        <p:spPr>
          <a:xfrm>
            <a:off x="847090" y="1370965"/>
            <a:ext cx="434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如何解决智能驾驶中</a:t>
            </a:r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  <a:sym typeface="+mn-ea"/>
              </a:rPr>
              <a:t>芯片</a:t>
            </a:r>
            <a:r>
              <a:rPr lang="zh-CN" altLang="en-US" sz="1800" dirty="0">
                <a:solidFill>
                  <a:schemeClr val="bg1"/>
                </a:solidFill>
                <a:ea typeface="微软雅黑 Light" panose="020B0502040204020203" pitchFamily="34" charset="-122"/>
              </a:rPr>
              <a:t>问题</a:t>
            </a:r>
          </a:p>
        </p:txBody>
      </p:sp>
      <p:sp>
        <p:nvSpPr>
          <p:cNvPr id="4" name="Content Placeholder 2"/>
          <p:cNvSpPr txBox="1"/>
          <p:nvPr>
            <p:custDataLst>
              <p:tags r:id="rId2"/>
            </p:custDataLst>
          </p:nvPr>
        </p:nvSpPr>
        <p:spPr>
          <a:xfrm>
            <a:off x="827424" y="3291716"/>
            <a:ext cx="4501004" cy="100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可以通过在存储单元中完成数据的模拟或数字化计算，消除不必要的数据搬运，大幅提升芯片性能，同时降低功耗和成本</a:t>
            </a:r>
            <a:r>
              <a:rPr 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84" y="1761239"/>
            <a:ext cx="702049" cy="702049"/>
            <a:chOff x="3019496" y="2769619"/>
            <a:chExt cx="702049" cy="702049"/>
          </a:xfrm>
        </p:grpSpPr>
        <p:sp>
          <p:nvSpPr>
            <p:cNvPr id="5" name="Oval 90"/>
            <p:cNvSpPr/>
            <p:nvPr>
              <p:custDataLst>
                <p:tags r:id="rId11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4" name="Freeform 59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Oval 6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3884" y="3478914"/>
            <a:ext cx="702049" cy="702049"/>
            <a:chOff x="3019496" y="2769619"/>
            <a:chExt cx="702049" cy="702049"/>
          </a:xfrm>
        </p:grpSpPr>
        <p:sp>
          <p:nvSpPr>
            <p:cNvPr id="14" name="Oval 90"/>
            <p:cNvSpPr/>
            <p:nvPr>
              <p:custDataLst>
                <p:tags r:id="rId8"/>
              </p:custDataLst>
            </p:nvPr>
          </p:nvSpPr>
          <p:spPr>
            <a:xfrm>
              <a:off x="3019496" y="2769619"/>
              <a:ext cx="702049" cy="702049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800" dirty="0">
                <a:solidFill>
                  <a:schemeClr val="bg1"/>
                </a:solidFill>
                <a:latin typeface="FontAwesome" pitchFamily="2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5" name="Group 25"/>
            <p:cNvGrpSpPr>
              <a:grpSpLocks noChangeAspect="1"/>
            </p:cNvGrpSpPr>
            <p:nvPr/>
          </p:nvGrpSpPr>
          <p:grpSpPr>
            <a:xfrm>
              <a:off x="3212005" y="2978928"/>
              <a:ext cx="288000" cy="283429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8" name="Freeform 59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Oval 60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09820" y="1275715"/>
            <a:ext cx="3893820" cy="3648075"/>
            <a:chOff x="4265" y="3033"/>
            <a:chExt cx="5869" cy="5352"/>
          </a:xfrm>
        </p:grpSpPr>
        <p:sp>
          <p:nvSpPr>
            <p:cNvPr id="21" name="Freeform 4"/>
            <p:cNvSpPr/>
            <p:nvPr>
              <p:custDataLst>
                <p:tags r:id="rId3"/>
              </p:custDataLst>
            </p:nvPr>
          </p:nvSpPr>
          <p:spPr bwMode="auto">
            <a:xfrm>
              <a:off x="6436" y="5525"/>
              <a:ext cx="1519" cy="2860"/>
            </a:xfrm>
            <a:custGeom>
              <a:avLst/>
              <a:gdLst>
                <a:gd name="T0" fmla="*/ 558 w 679"/>
                <a:gd name="T1" fmla="*/ 1235 h 1235"/>
                <a:gd name="T2" fmla="*/ 517 w 679"/>
                <a:gd name="T3" fmla="*/ 546 h 1235"/>
                <a:gd name="T4" fmla="*/ 669 w 679"/>
                <a:gd name="T5" fmla="*/ 191 h 1235"/>
                <a:gd name="T6" fmla="*/ 593 w 679"/>
                <a:gd name="T7" fmla="*/ 207 h 1235"/>
                <a:gd name="T8" fmla="*/ 451 w 679"/>
                <a:gd name="T9" fmla="*/ 310 h 1235"/>
                <a:gd name="T10" fmla="*/ 331 w 679"/>
                <a:gd name="T11" fmla="*/ 25 h 1235"/>
                <a:gd name="T12" fmla="*/ 319 w 679"/>
                <a:gd name="T13" fmla="*/ 214 h 1235"/>
                <a:gd name="T14" fmla="*/ 199 w 679"/>
                <a:gd name="T15" fmla="*/ 139 h 1235"/>
                <a:gd name="T16" fmla="*/ 110 w 679"/>
                <a:gd name="T17" fmla="*/ 71 h 1235"/>
                <a:gd name="T18" fmla="*/ 216 w 679"/>
                <a:gd name="T19" fmla="*/ 311 h 1235"/>
                <a:gd name="T20" fmla="*/ 40 w 679"/>
                <a:gd name="T21" fmla="*/ 150 h 1235"/>
                <a:gd name="T22" fmla="*/ 37 w 679"/>
                <a:gd name="T23" fmla="*/ 224 h 1235"/>
                <a:gd name="T24" fmla="*/ 180 w 679"/>
                <a:gd name="T25" fmla="*/ 388 h 1235"/>
                <a:gd name="T26" fmla="*/ 44 w 679"/>
                <a:gd name="T27" fmla="*/ 317 h 1235"/>
                <a:gd name="T28" fmla="*/ 85 w 679"/>
                <a:gd name="T29" fmla="*/ 408 h 1235"/>
                <a:gd name="T30" fmla="*/ 303 w 679"/>
                <a:gd name="T31" fmla="*/ 668 h 1235"/>
                <a:gd name="T32" fmla="*/ 275 w 679"/>
                <a:gd name="T33" fmla="*/ 113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9" h="1235">
                  <a:moveTo>
                    <a:pt x="558" y="1235"/>
                  </a:moveTo>
                  <a:cubicBezTo>
                    <a:pt x="558" y="1235"/>
                    <a:pt x="455" y="806"/>
                    <a:pt x="517" y="546"/>
                  </a:cubicBezTo>
                  <a:cubicBezTo>
                    <a:pt x="580" y="285"/>
                    <a:pt x="679" y="231"/>
                    <a:pt x="669" y="191"/>
                  </a:cubicBezTo>
                  <a:cubicBezTo>
                    <a:pt x="660" y="151"/>
                    <a:pt x="609" y="170"/>
                    <a:pt x="593" y="207"/>
                  </a:cubicBezTo>
                  <a:cubicBezTo>
                    <a:pt x="577" y="243"/>
                    <a:pt x="512" y="323"/>
                    <a:pt x="451" y="310"/>
                  </a:cubicBezTo>
                  <a:cubicBezTo>
                    <a:pt x="391" y="297"/>
                    <a:pt x="375" y="49"/>
                    <a:pt x="331" y="25"/>
                  </a:cubicBezTo>
                  <a:cubicBezTo>
                    <a:pt x="287" y="0"/>
                    <a:pt x="302" y="114"/>
                    <a:pt x="319" y="214"/>
                  </a:cubicBezTo>
                  <a:cubicBezTo>
                    <a:pt x="336" y="313"/>
                    <a:pt x="252" y="258"/>
                    <a:pt x="199" y="139"/>
                  </a:cubicBezTo>
                  <a:cubicBezTo>
                    <a:pt x="146" y="20"/>
                    <a:pt x="115" y="54"/>
                    <a:pt x="110" y="71"/>
                  </a:cubicBezTo>
                  <a:cubicBezTo>
                    <a:pt x="104" y="88"/>
                    <a:pt x="225" y="300"/>
                    <a:pt x="216" y="311"/>
                  </a:cubicBezTo>
                  <a:cubicBezTo>
                    <a:pt x="208" y="321"/>
                    <a:pt x="55" y="145"/>
                    <a:pt x="40" y="150"/>
                  </a:cubicBezTo>
                  <a:cubicBezTo>
                    <a:pt x="26" y="155"/>
                    <a:pt x="0" y="169"/>
                    <a:pt x="37" y="224"/>
                  </a:cubicBezTo>
                  <a:cubicBezTo>
                    <a:pt x="73" y="280"/>
                    <a:pt x="187" y="373"/>
                    <a:pt x="180" y="388"/>
                  </a:cubicBezTo>
                  <a:cubicBezTo>
                    <a:pt x="173" y="404"/>
                    <a:pt x="78" y="319"/>
                    <a:pt x="44" y="317"/>
                  </a:cubicBezTo>
                  <a:cubicBezTo>
                    <a:pt x="9" y="315"/>
                    <a:pt x="23" y="364"/>
                    <a:pt x="85" y="408"/>
                  </a:cubicBezTo>
                  <a:cubicBezTo>
                    <a:pt x="147" y="452"/>
                    <a:pt x="298" y="501"/>
                    <a:pt x="303" y="668"/>
                  </a:cubicBezTo>
                  <a:cubicBezTo>
                    <a:pt x="308" y="835"/>
                    <a:pt x="275" y="1139"/>
                    <a:pt x="275" y="1139"/>
                  </a:cubicBez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6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6593" y="3033"/>
              <a:ext cx="2821" cy="2760"/>
            </a:xfrm>
            <a:custGeom>
              <a:avLst/>
              <a:gdLst>
                <a:gd name="T0" fmla="*/ 388 w 1261"/>
                <a:gd name="T1" fmla="*/ 1185 h 1192"/>
                <a:gd name="T2" fmla="*/ 659 w 1261"/>
                <a:gd name="T3" fmla="*/ 0 h 1192"/>
                <a:gd name="T4" fmla="*/ 490 w 1261"/>
                <a:gd name="T5" fmla="*/ 1192 h 1192"/>
                <a:gd name="T6" fmla="*/ 595 w 1261"/>
                <a:gd name="T7" fmla="*/ 548 h 1192"/>
                <a:gd name="T8" fmla="*/ 388 w 1261"/>
                <a:gd name="T9" fmla="*/ 118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192">
                  <a:moveTo>
                    <a:pt x="388" y="1185"/>
                  </a:moveTo>
                  <a:cubicBezTo>
                    <a:pt x="388" y="1185"/>
                    <a:pt x="0" y="615"/>
                    <a:pt x="659" y="0"/>
                  </a:cubicBezTo>
                  <a:cubicBezTo>
                    <a:pt x="659" y="0"/>
                    <a:pt x="1261" y="710"/>
                    <a:pt x="490" y="1192"/>
                  </a:cubicBezTo>
                  <a:cubicBezTo>
                    <a:pt x="490" y="1192"/>
                    <a:pt x="508" y="734"/>
                    <a:pt x="595" y="548"/>
                  </a:cubicBezTo>
                  <a:cubicBezTo>
                    <a:pt x="595" y="548"/>
                    <a:pt x="363" y="953"/>
                    <a:pt x="388" y="118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7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046" y="4743"/>
              <a:ext cx="2089" cy="2118"/>
            </a:xfrm>
            <a:custGeom>
              <a:avLst/>
              <a:gdLst>
                <a:gd name="T0" fmla="*/ 0 w 933"/>
                <a:gd name="T1" fmla="*/ 502 h 915"/>
                <a:gd name="T2" fmla="*/ 933 w 933"/>
                <a:gd name="T3" fmla="*/ 207 h 915"/>
                <a:gd name="T4" fmla="*/ 37 w 933"/>
                <a:gd name="T5" fmla="*/ 576 h 915"/>
                <a:gd name="T6" fmla="*/ 527 w 933"/>
                <a:gd name="T7" fmla="*/ 386 h 915"/>
                <a:gd name="T8" fmla="*/ 0 w 933"/>
                <a:gd name="T9" fmla="*/ 50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915">
                  <a:moveTo>
                    <a:pt x="0" y="502"/>
                  </a:moveTo>
                  <a:cubicBezTo>
                    <a:pt x="0" y="502"/>
                    <a:pt x="238" y="0"/>
                    <a:pt x="933" y="207"/>
                  </a:cubicBezTo>
                  <a:cubicBezTo>
                    <a:pt x="933" y="207"/>
                    <a:pt x="686" y="915"/>
                    <a:pt x="37" y="576"/>
                  </a:cubicBezTo>
                  <a:cubicBezTo>
                    <a:pt x="37" y="576"/>
                    <a:pt x="362" y="402"/>
                    <a:pt x="527" y="386"/>
                  </a:cubicBezTo>
                  <a:cubicBezTo>
                    <a:pt x="527" y="386"/>
                    <a:pt x="151" y="390"/>
                    <a:pt x="0" y="502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8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4265" y="4300"/>
              <a:ext cx="2171" cy="2374"/>
            </a:xfrm>
            <a:custGeom>
              <a:avLst/>
              <a:gdLst>
                <a:gd name="T0" fmla="*/ 966 w 970"/>
                <a:gd name="T1" fmla="*/ 703 h 1025"/>
                <a:gd name="T2" fmla="*/ 0 w 970"/>
                <a:gd name="T3" fmla="*/ 498 h 1025"/>
                <a:gd name="T4" fmla="*/ 970 w 970"/>
                <a:gd name="T5" fmla="*/ 620 h 1025"/>
                <a:gd name="T6" fmla="*/ 445 w 970"/>
                <a:gd name="T7" fmla="*/ 543 h 1025"/>
                <a:gd name="T8" fmla="*/ 966 w 970"/>
                <a:gd name="T9" fmla="*/ 703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025">
                  <a:moveTo>
                    <a:pt x="966" y="703"/>
                  </a:moveTo>
                  <a:cubicBezTo>
                    <a:pt x="966" y="703"/>
                    <a:pt x="507" y="1025"/>
                    <a:pt x="0" y="498"/>
                  </a:cubicBezTo>
                  <a:cubicBezTo>
                    <a:pt x="0" y="498"/>
                    <a:pt x="568" y="0"/>
                    <a:pt x="970" y="620"/>
                  </a:cubicBezTo>
                  <a:cubicBezTo>
                    <a:pt x="970" y="620"/>
                    <a:pt x="598" y="611"/>
                    <a:pt x="445" y="543"/>
                  </a:cubicBezTo>
                  <a:cubicBezTo>
                    <a:pt x="445" y="543"/>
                    <a:pt x="778" y="726"/>
                    <a:pt x="966" y="70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99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5354" y="3241"/>
              <a:ext cx="2168" cy="2337"/>
            </a:xfrm>
            <a:custGeom>
              <a:avLst/>
              <a:gdLst>
                <a:gd name="T0" fmla="*/ 594 w 968"/>
                <a:gd name="T1" fmla="*/ 1009 h 1009"/>
                <a:gd name="T2" fmla="*/ 142 w 968"/>
                <a:gd name="T3" fmla="*/ 0 h 1009"/>
                <a:gd name="T4" fmla="*/ 671 w 968"/>
                <a:gd name="T5" fmla="*/ 958 h 1009"/>
                <a:gd name="T6" fmla="*/ 395 w 968"/>
                <a:gd name="T7" fmla="*/ 433 h 1009"/>
                <a:gd name="T8" fmla="*/ 594 w 968"/>
                <a:gd name="T9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009">
                  <a:moveTo>
                    <a:pt x="594" y="1009"/>
                  </a:moveTo>
                  <a:cubicBezTo>
                    <a:pt x="594" y="1009"/>
                    <a:pt x="0" y="806"/>
                    <a:pt x="142" y="0"/>
                  </a:cubicBezTo>
                  <a:cubicBezTo>
                    <a:pt x="142" y="0"/>
                    <a:pt x="968" y="186"/>
                    <a:pt x="671" y="958"/>
                  </a:cubicBezTo>
                  <a:cubicBezTo>
                    <a:pt x="671" y="958"/>
                    <a:pt x="435" y="615"/>
                    <a:pt x="395" y="433"/>
                  </a:cubicBezTo>
                  <a:cubicBezTo>
                    <a:pt x="395" y="433"/>
                    <a:pt x="449" y="854"/>
                    <a:pt x="594" y="100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2693113" y="693596"/>
            <a:ext cx="3757775" cy="375630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52750" y="2347913"/>
            <a:ext cx="3184525" cy="1076007"/>
            <a:chOff x="645885" y="4340760"/>
            <a:chExt cx="4246259" cy="1435800"/>
          </a:xfrm>
        </p:grpSpPr>
        <p:grpSp>
          <p:nvGrpSpPr>
            <p:cNvPr id="51204" name="组合 5"/>
            <p:cNvGrpSpPr/>
            <p:nvPr/>
          </p:nvGrpSpPr>
          <p:grpSpPr bwMode="auto">
            <a:xfrm>
              <a:off x="645885" y="4340760"/>
              <a:ext cx="4246259" cy="1435800"/>
              <a:chOff x="4036590" y="4743047"/>
              <a:chExt cx="4246259" cy="14358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036590" y="5626388"/>
                <a:ext cx="4246259" cy="55245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latin typeface="+mn-lt"/>
                    <a:ea typeface="微软雅黑 Light" panose="020B0502040204020203" pitchFamily="34" charset="-122"/>
                    <a:cs typeface="Arial" panose="020B0604020202020204" pitchFamily="34" charset="0"/>
                  </a:rPr>
                  <a:t>趋势与挑战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157247" y="4743047"/>
                <a:ext cx="3988012" cy="7990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300" dirty="0">
                    <a:solidFill>
                      <a:schemeClr val="bg1"/>
                    </a:solidFill>
                    <a:latin typeface="+mn-lt"/>
                    <a:ea typeface="微软雅黑 Light" panose="020B0502040204020203" pitchFamily="34" charset="-122"/>
                    <a:cs typeface="Arial" panose="020B0604020202020204" pitchFamily="34" charset="0"/>
                  </a:rPr>
                  <a:t>第三部分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85152" y="5147841"/>
              <a:ext cx="2830134" cy="0"/>
            </a:xfrm>
            <a:prstGeom prst="line">
              <a:avLst/>
            </a:prstGeom>
            <a:ln w="12700">
              <a:solidFill>
                <a:srgbClr val="D6D7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3963840" y="1479466"/>
            <a:ext cx="932029" cy="714352"/>
            <a:chOff x="5611813" y="1835150"/>
            <a:chExt cx="285750" cy="219076"/>
          </a:xfrm>
          <a:solidFill>
            <a:schemeClr val="bg1"/>
          </a:solidFill>
        </p:grpSpPr>
        <p:sp>
          <p:nvSpPr>
            <p:cNvPr id="14" name="Freeform 57"/>
            <p:cNvSpPr/>
            <p:nvPr/>
          </p:nvSpPr>
          <p:spPr bwMode="auto">
            <a:xfrm>
              <a:off x="5611813" y="2046288"/>
              <a:ext cx="285750" cy="7938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5648326" y="1884363"/>
              <a:ext cx="41275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Rectangle 59"/>
            <p:cNvSpPr>
              <a:spLocks noChangeArrowheads="1"/>
            </p:cNvSpPr>
            <p:nvPr/>
          </p:nvSpPr>
          <p:spPr bwMode="auto">
            <a:xfrm>
              <a:off x="5708651" y="1835150"/>
              <a:ext cx="41275" cy="1889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5765801" y="1895475"/>
              <a:ext cx="41275" cy="1285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5829301" y="1936750"/>
              <a:ext cx="41275" cy="87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"/>
          <p:cNvSpPr/>
          <p:nvPr/>
        </p:nvSpPr>
        <p:spPr>
          <a:xfrm flipH="1">
            <a:off x="0" y="0"/>
            <a:ext cx="9144000" cy="293179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779492" y="843938"/>
            <a:ext cx="4511777" cy="1400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108775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算一体技术的应用是在智能驾驶领域不断探索和验证，实现高效、低功耗、低成本的车载AI计算平台。智能驾驶芯片需要处理大量的传感器数据，进行复杂的神经网络运算，对芯片的性能、功耗、成本等方面都提出了极高的要求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509119" y="3035615"/>
            <a:ext cx="613105" cy="613105"/>
            <a:chOff x="4052453" y="3044495"/>
            <a:chExt cx="613105" cy="613105"/>
          </a:xfrm>
        </p:grpSpPr>
        <p:sp>
          <p:nvSpPr>
            <p:cNvPr id="37" name="椭圆 36"/>
            <p:cNvSpPr/>
            <p:nvPr/>
          </p:nvSpPr>
          <p:spPr>
            <a:xfrm>
              <a:off x="4052453" y="3044495"/>
              <a:ext cx="613105" cy="613105"/>
            </a:xfrm>
            <a:prstGeom prst="ellipse">
              <a:avLst/>
            </a:prstGeom>
            <a:noFill/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alpha val="4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100945" y="3110346"/>
              <a:ext cx="512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alpha val="60000"/>
                    </a:schemeClr>
                  </a:solidFill>
                  <a:latin typeface="FontAwesome" pitchFamily="2" charset="0"/>
                  <a:ea typeface="微软雅黑 Light" panose="020B0502040204020203" pitchFamily="34" charset="-122"/>
                </a:rPr>
                <a:t>2</a:t>
              </a:r>
              <a:endParaRPr lang="zh-CN" altLang="en-US" sz="2800" dirty="0">
                <a:solidFill>
                  <a:schemeClr val="bg1">
                    <a:alpha val="6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7394" y="3776864"/>
            <a:ext cx="1780309" cy="1216413"/>
            <a:chOff x="2787394" y="3931169"/>
            <a:chExt cx="1780309" cy="1216413"/>
          </a:xfrm>
        </p:grpSpPr>
        <p:sp>
          <p:nvSpPr>
            <p:cNvPr id="40" name="文本框 39"/>
            <p:cNvSpPr txBox="1"/>
            <p:nvPr/>
          </p:nvSpPr>
          <p:spPr>
            <a:xfrm>
              <a:off x="2972745" y="3931169"/>
              <a:ext cx="1460739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高精度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87394" y="4158144"/>
              <a:ext cx="1780309" cy="98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选择合适的存储介质和计算方式。目前可用于存算一体的成熟工艺存储器有DRAM、SRAM、Flash等。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60537" y="3059649"/>
            <a:ext cx="613105" cy="613105"/>
            <a:chOff x="4052453" y="3044495"/>
            <a:chExt cx="613105" cy="613105"/>
          </a:xfrm>
        </p:grpSpPr>
        <p:sp>
          <p:nvSpPr>
            <p:cNvPr id="43" name="椭圆 42"/>
            <p:cNvSpPr/>
            <p:nvPr/>
          </p:nvSpPr>
          <p:spPr>
            <a:xfrm>
              <a:off x="4052453" y="3044495"/>
              <a:ext cx="613105" cy="613105"/>
            </a:xfrm>
            <a:prstGeom prst="ellipse">
              <a:avLst/>
            </a:prstGeom>
            <a:noFill/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alpha val="6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00945" y="3110346"/>
              <a:ext cx="51261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alpha val="60000"/>
                    </a:schemeClr>
                  </a:solidFill>
                  <a:latin typeface="FontAwesome" pitchFamily="2" charset="0"/>
                  <a:ea typeface="微软雅黑 Light" panose="020B0502040204020203" pitchFamily="34" charset="-122"/>
                </a:rPr>
                <a:t>1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57701" y="3050271"/>
            <a:ext cx="613105" cy="613105"/>
            <a:chOff x="4052453" y="3044495"/>
            <a:chExt cx="613105" cy="613105"/>
          </a:xfrm>
        </p:grpSpPr>
        <p:sp>
          <p:nvSpPr>
            <p:cNvPr id="49" name="椭圆 48"/>
            <p:cNvSpPr/>
            <p:nvPr/>
          </p:nvSpPr>
          <p:spPr>
            <a:xfrm>
              <a:off x="4052453" y="3044495"/>
              <a:ext cx="613105" cy="613105"/>
            </a:xfrm>
            <a:prstGeom prst="ellipse">
              <a:avLst/>
            </a:prstGeom>
            <a:noFill/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alpha val="6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100945" y="3110346"/>
              <a:ext cx="512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alpha val="60000"/>
                    </a:schemeClr>
                  </a:solidFill>
                  <a:latin typeface="FontAwesome" pitchFamily="2" charset="0"/>
                  <a:ea typeface="微软雅黑 Light" panose="020B0502040204020203" pitchFamily="34" charset="-122"/>
                </a:rPr>
                <a:t>3</a:t>
              </a:r>
              <a:endParaRPr lang="zh-CN" altLang="en-US" sz="2800" dirty="0">
                <a:solidFill>
                  <a:schemeClr val="bg1">
                    <a:alpha val="6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35245" y="3776864"/>
            <a:ext cx="1780309" cy="1216413"/>
            <a:chOff x="4935245" y="3931169"/>
            <a:chExt cx="1780309" cy="1216413"/>
          </a:xfrm>
        </p:grpSpPr>
        <p:sp>
          <p:nvSpPr>
            <p:cNvPr id="51" name="文本框 50"/>
            <p:cNvSpPr txBox="1"/>
            <p:nvPr/>
          </p:nvSpPr>
          <p:spPr>
            <a:xfrm>
              <a:off x="5120596" y="3931169"/>
              <a:ext cx="1460739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高算力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935245" y="4158144"/>
              <a:ext cx="1780309" cy="98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设计高效的数据编码和解码方案。例如，如果每个单元使用2位，则8位数据可以由4个存储单元表示。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18350" y="3776864"/>
            <a:ext cx="1882321" cy="1447245"/>
            <a:chOff x="7120362" y="3931169"/>
            <a:chExt cx="1780309" cy="1447245"/>
          </a:xfrm>
        </p:grpSpPr>
        <p:sp>
          <p:nvSpPr>
            <p:cNvPr id="53" name="文本框 52"/>
            <p:cNvSpPr txBox="1"/>
            <p:nvPr/>
          </p:nvSpPr>
          <p:spPr>
            <a:xfrm>
              <a:off x="7305713" y="3931169"/>
              <a:ext cx="1460739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高能效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120362" y="4158144"/>
              <a:ext cx="1780309" cy="122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利用软件优化和校准技术。例如，可以使用神经网络或其他机器学习方法来学习硬件误差模型，并进行补偿或修正 。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9070" y="987425"/>
            <a:ext cx="2377228" cy="3240509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47090" y="339725"/>
            <a:ext cx="3748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发展的趋势</a:t>
            </a:r>
            <a:endParaRPr lang="zh-CN" altLang="en-US" sz="2000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9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a typeface="微软雅黑 Light" panose="020B0502040204020203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95584" y="323581"/>
            <a:ext cx="432000" cy="432000"/>
            <a:chOff x="5290985" y="1828921"/>
            <a:chExt cx="720080" cy="720080"/>
          </a:xfrm>
        </p:grpSpPr>
        <p:sp>
          <p:nvSpPr>
            <p:cNvPr id="23" name="圆角矩形 22"/>
            <p:cNvSpPr/>
            <p:nvPr>
              <p:custDataLst>
                <p:tags r:id="rId3"/>
              </p:custDataLst>
            </p:nvPr>
          </p:nvSpPr>
          <p:spPr>
            <a:xfrm>
              <a:off x="5290985" y="1828921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5382152" y="1946166"/>
              <a:ext cx="558000" cy="427678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25" name="Freeform 5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" name="Rectangle 5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Rectangle 5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Rectangle 6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765801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Rectangle 6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3215" y="2025650"/>
            <a:ext cx="210375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算力需求剧增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15740" y="2031365"/>
            <a:ext cx="1605915" cy="534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功耗居高不下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48170" y="2031365"/>
            <a:ext cx="203454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成本一路飙升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8610" y="2715895"/>
            <a:ext cx="2668905" cy="1743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L5级别完全自动驾驶需要4000+ TOPS的算力</a:t>
            </a:r>
          </a:p>
          <a:p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L4级别自动驾驶需要 100DETOPS的算力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95040" y="2715895"/>
            <a:ext cx="2806700" cy="959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功耗高达数百瓦</a:t>
            </a:r>
          </a:p>
          <a:p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风扇或液冷散热带来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更多失效点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5910" y="2715895"/>
            <a:ext cx="2246630" cy="1434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buClrTx/>
              <a:buSz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依赖先进工艺制程</a:t>
            </a:r>
          </a:p>
          <a:p>
            <a:pPr algn="l">
              <a:buClrTx/>
              <a:buSzTx/>
              <a:buNone/>
            </a:pP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5nm研发费用超千亿美金</a:t>
            </a:r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846976" y="339526"/>
            <a:ext cx="18826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</a:rPr>
              <a:t>面临的挑战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95584" y="323581"/>
            <a:ext cx="432000" cy="432000"/>
            <a:chOff x="5290985" y="1828921"/>
            <a:chExt cx="720080" cy="720080"/>
          </a:xfrm>
        </p:grpSpPr>
        <p:sp>
          <p:nvSpPr>
            <p:cNvPr id="18" name="圆角矩形 17"/>
            <p:cNvSpPr/>
            <p:nvPr>
              <p:custDataLst>
                <p:tags r:id="rId9"/>
              </p:custDataLst>
            </p:nvPr>
          </p:nvSpPr>
          <p:spPr>
            <a:xfrm>
              <a:off x="5290985" y="1828921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5382152" y="1946166"/>
              <a:ext cx="558000" cy="427678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20" name="Freeform 5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5765801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81" name="Freeform 134"/>
          <p:cNvSpPr/>
          <p:nvPr>
            <p:custDataLst>
              <p:tags r:id="rId2"/>
            </p:custDataLst>
          </p:nvPr>
        </p:nvSpPr>
        <p:spPr bwMode="auto">
          <a:xfrm>
            <a:off x="1324610" y="1132205"/>
            <a:ext cx="636905" cy="774065"/>
          </a:xfrm>
          <a:custGeom>
            <a:avLst/>
            <a:gdLst>
              <a:gd name="T0" fmla="*/ 19 w 64"/>
              <a:gd name="T1" fmla="*/ 0 h 128"/>
              <a:gd name="T2" fmla="*/ 59 w 64"/>
              <a:gd name="T3" fmla="*/ 0 h 128"/>
              <a:gd name="T4" fmla="*/ 46 w 64"/>
              <a:gd name="T5" fmla="*/ 30 h 128"/>
              <a:gd name="T6" fmla="*/ 64 w 64"/>
              <a:gd name="T7" fmla="*/ 30 h 128"/>
              <a:gd name="T8" fmla="*/ 32 w 64"/>
              <a:gd name="T9" fmla="*/ 76 h 128"/>
              <a:gd name="T10" fmla="*/ 51 w 64"/>
              <a:gd name="T11" fmla="*/ 76 h 128"/>
              <a:gd name="T12" fmla="*/ 19 w 64"/>
              <a:gd name="T13" fmla="*/ 128 h 128"/>
              <a:gd name="T14" fmla="*/ 19 w 64"/>
              <a:gd name="T15" fmla="*/ 92 h 128"/>
              <a:gd name="T16" fmla="*/ 0 w 64"/>
              <a:gd name="T17" fmla="*/ 92 h 128"/>
              <a:gd name="T18" fmla="*/ 18 w 64"/>
              <a:gd name="T19" fmla="*/ 47 h 128"/>
              <a:gd name="T20" fmla="*/ 0 w 64"/>
              <a:gd name="T21" fmla="*/ 47 h 128"/>
              <a:gd name="T22" fmla="*/ 19 w 64"/>
              <a:gd name="T2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128">
                <a:moveTo>
                  <a:pt x="19" y="0"/>
                </a:moveTo>
                <a:lnTo>
                  <a:pt x="59" y="0"/>
                </a:lnTo>
                <a:lnTo>
                  <a:pt x="46" y="30"/>
                </a:lnTo>
                <a:lnTo>
                  <a:pt x="64" y="30"/>
                </a:lnTo>
                <a:lnTo>
                  <a:pt x="32" y="76"/>
                </a:lnTo>
                <a:lnTo>
                  <a:pt x="51" y="76"/>
                </a:lnTo>
                <a:lnTo>
                  <a:pt x="19" y="128"/>
                </a:lnTo>
                <a:lnTo>
                  <a:pt x="19" y="92"/>
                </a:lnTo>
                <a:lnTo>
                  <a:pt x="0" y="92"/>
                </a:lnTo>
                <a:lnTo>
                  <a:pt x="18" y="47"/>
                </a:lnTo>
                <a:lnTo>
                  <a:pt x="0" y="47"/>
                </a:lnTo>
                <a:lnTo>
                  <a:pt x="1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" name="Freeform 134"/>
          <p:cNvSpPr/>
          <p:nvPr>
            <p:custDataLst>
              <p:tags r:id="rId3"/>
            </p:custDataLst>
          </p:nvPr>
        </p:nvSpPr>
        <p:spPr bwMode="auto">
          <a:xfrm>
            <a:off x="4500245" y="1132205"/>
            <a:ext cx="636905" cy="774065"/>
          </a:xfrm>
          <a:custGeom>
            <a:avLst/>
            <a:gdLst>
              <a:gd name="T0" fmla="*/ 19 w 64"/>
              <a:gd name="T1" fmla="*/ 0 h 128"/>
              <a:gd name="T2" fmla="*/ 59 w 64"/>
              <a:gd name="T3" fmla="*/ 0 h 128"/>
              <a:gd name="T4" fmla="*/ 46 w 64"/>
              <a:gd name="T5" fmla="*/ 30 h 128"/>
              <a:gd name="T6" fmla="*/ 64 w 64"/>
              <a:gd name="T7" fmla="*/ 30 h 128"/>
              <a:gd name="T8" fmla="*/ 32 w 64"/>
              <a:gd name="T9" fmla="*/ 76 h 128"/>
              <a:gd name="T10" fmla="*/ 51 w 64"/>
              <a:gd name="T11" fmla="*/ 76 h 128"/>
              <a:gd name="T12" fmla="*/ 19 w 64"/>
              <a:gd name="T13" fmla="*/ 128 h 128"/>
              <a:gd name="T14" fmla="*/ 19 w 64"/>
              <a:gd name="T15" fmla="*/ 92 h 128"/>
              <a:gd name="T16" fmla="*/ 0 w 64"/>
              <a:gd name="T17" fmla="*/ 92 h 128"/>
              <a:gd name="T18" fmla="*/ 18 w 64"/>
              <a:gd name="T19" fmla="*/ 47 h 128"/>
              <a:gd name="T20" fmla="*/ 0 w 64"/>
              <a:gd name="T21" fmla="*/ 47 h 128"/>
              <a:gd name="T22" fmla="*/ 19 w 64"/>
              <a:gd name="T2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128">
                <a:moveTo>
                  <a:pt x="19" y="0"/>
                </a:moveTo>
                <a:lnTo>
                  <a:pt x="59" y="0"/>
                </a:lnTo>
                <a:lnTo>
                  <a:pt x="46" y="30"/>
                </a:lnTo>
                <a:lnTo>
                  <a:pt x="64" y="30"/>
                </a:lnTo>
                <a:lnTo>
                  <a:pt x="32" y="76"/>
                </a:lnTo>
                <a:lnTo>
                  <a:pt x="51" y="76"/>
                </a:lnTo>
                <a:lnTo>
                  <a:pt x="19" y="128"/>
                </a:lnTo>
                <a:lnTo>
                  <a:pt x="19" y="92"/>
                </a:lnTo>
                <a:lnTo>
                  <a:pt x="0" y="92"/>
                </a:lnTo>
                <a:lnTo>
                  <a:pt x="18" y="47"/>
                </a:lnTo>
                <a:lnTo>
                  <a:pt x="0" y="47"/>
                </a:lnTo>
                <a:lnTo>
                  <a:pt x="1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" name="Freeform 134"/>
          <p:cNvSpPr/>
          <p:nvPr>
            <p:custDataLst>
              <p:tags r:id="rId4"/>
            </p:custDataLst>
          </p:nvPr>
        </p:nvSpPr>
        <p:spPr bwMode="auto">
          <a:xfrm>
            <a:off x="7452360" y="1132205"/>
            <a:ext cx="636905" cy="774065"/>
          </a:xfrm>
          <a:custGeom>
            <a:avLst/>
            <a:gdLst>
              <a:gd name="T0" fmla="*/ 19 w 64"/>
              <a:gd name="T1" fmla="*/ 0 h 128"/>
              <a:gd name="T2" fmla="*/ 59 w 64"/>
              <a:gd name="T3" fmla="*/ 0 h 128"/>
              <a:gd name="T4" fmla="*/ 46 w 64"/>
              <a:gd name="T5" fmla="*/ 30 h 128"/>
              <a:gd name="T6" fmla="*/ 64 w 64"/>
              <a:gd name="T7" fmla="*/ 30 h 128"/>
              <a:gd name="T8" fmla="*/ 32 w 64"/>
              <a:gd name="T9" fmla="*/ 76 h 128"/>
              <a:gd name="T10" fmla="*/ 51 w 64"/>
              <a:gd name="T11" fmla="*/ 76 h 128"/>
              <a:gd name="T12" fmla="*/ 19 w 64"/>
              <a:gd name="T13" fmla="*/ 128 h 128"/>
              <a:gd name="T14" fmla="*/ 19 w 64"/>
              <a:gd name="T15" fmla="*/ 92 h 128"/>
              <a:gd name="T16" fmla="*/ 0 w 64"/>
              <a:gd name="T17" fmla="*/ 92 h 128"/>
              <a:gd name="T18" fmla="*/ 18 w 64"/>
              <a:gd name="T19" fmla="*/ 47 h 128"/>
              <a:gd name="T20" fmla="*/ 0 w 64"/>
              <a:gd name="T21" fmla="*/ 47 h 128"/>
              <a:gd name="T22" fmla="*/ 19 w 64"/>
              <a:gd name="T2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128">
                <a:moveTo>
                  <a:pt x="19" y="0"/>
                </a:moveTo>
                <a:lnTo>
                  <a:pt x="59" y="0"/>
                </a:lnTo>
                <a:lnTo>
                  <a:pt x="46" y="30"/>
                </a:lnTo>
                <a:lnTo>
                  <a:pt x="64" y="30"/>
                </a:lnTo>
                <a:lnTo>
                  <a:pt x="32" y="76"/>
                </a:lnTo>
                <a:lnTo>
                  <a:pt x="51" y="76"/>
                </a:lnTo>
                <a:lnTo>
                  <a:pt x="19" y="128"/>
                </a:lnTo>
                <a:lnTo>
                  <a:pt x="19" y="92"/>
                </a:lnTo>
                <a:lnTo>
                  <a:pt x="0" y="92"/>
                </a:lnTo>
                <a:lnTo>
                  <a:pt x="18" y="47"/>
                </a:lnTo>
                <a:lnTo>
                  <a:pt x="0" y="47"/>
                </a:lnTo>
                <a:lnTo>
                  <a:pt x="1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460" y="1059815"/>
            <a:ext cx="2670810" cy="332168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15" y="915670"/>
            <a:ext cx="2952750" cy="3600450"/>
          </a:xfrm>
          <a:prstGeom prst="rect">
            <a:avLst/>
          </a:prstGeom>
          <a:noFill/>
          <a:ln w="666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538855" y="1059815"/>
            <a:ext cx="2446655" cy="332168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394710" y="915670"/>
            <a:ext cx="2721610" cy="3600450"/>
          </a:xfrm>
          <a:prstGeom prst="rect">
            <a:avLst/>
          </a:prstGeom>
          <a:noFill/>
          <a:ln w="666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604000" y="1059815"/>
            <a:ext cx="2262505" cy="332168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6450330" y="915670"/>
            <a:ext cx="2501265" cy="3600450"/>
          </a:xfrm>
          <a:prstGeom prst="rect">
            <a:avLst/>
          </a:prstGeom>
          <a:noFill/>
          <a:ln w="666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40690" y="980440"/>
            <a:ext cx="2571115" cy="2374900"/>
            <a:chOff x="916932" y="1867577"/>
            <a:chExt cx="1864633" cy="1864633"/>
          </a:xfrm>
        </p:grpSpPr>
        <p:grpSp>
          <p:nvGrpSpPr>
            <p:cNvPr id="40" name="组合 39"/>
            <p:cNvGrpSpPr/>
            <p:nvPr/>
          </p:nvGrpSpPr>
          <p:grpSpPr>
            <a:xfrm>
              <a:off x="916932" y="1867577"/>
              <a:ext cx="1864633" cy="1864633"/>
              <a:chOff x="916933" y="1568174"/>
              <a:chExt cx="1159002" cy="1159002"/>
            </a:xfrm>
          </p:grpSpPr>
          <p:sp>
            <p:nvSpPr>
              <p:cNvPr id="42" name="Oval 4"/>
              <p:cNvSpPr/>
              <p:nvPr/>
            </p:nvSpPr>
            <p:spPr>
              <a:xfrm>
                <a:off x="916933" y="1568174"/>
                <a:ext cx="1159002" cy="1159002"/>
              </a:xfrm>
              <a:prstGeom prst="ellipse">
                <a:avLst/>
              </a:prstGeom>
              <a:noFill/>
              <a:ln w="762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Arc 20"/>
              <p:cNvSpPr/>
              <p:nvPr/>
            </p:nvSpPr>
            <p:spPr>
              <a:xfrm>
                <a:off x="916933" y="1568174"/>
                <a:ext cx="1159002" cy="1159002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ln w="7620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Arc 37"/>
              <p:cNvSpPr/>
              <p:nvPr/>
            </p:nvSpPr>
            <p:spPr>
              <a:xfrm>
                <a:off x="980815" y="1632677"/>
                <a:ext cx="1028700" cy="1028700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1" name="Rectangle 37"/>
            <p:cNvSpPr/>
            <p:nvPr/>
          </p:nvSpPr>
          <p:spPr>
            <a:xfrm>
              <a:off x="991393" y="2483806"/>
              <a:ext cx="1685591" cy="1086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存内计算单元设计需要考虑与存储单元的兼容性、稳定性和灵活性等因素。</a:t>
              </a:r>
            </a:p>
          </p:txBody>
        </p:sp>
      </p:grp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846976" y="339526"/>
            <a:ext cx="18826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</a:rPr>
              <a:t>面临的挑战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95584" y="323581"/>
            <a:ext cx="432000" cy="432000"/>
            <a:chOff x="5290985" y="1828921"/>
            <a:chExt cx="720080" cy="720080"/>
          </a:xfrm>
        </p:grpSpPr>
        <p:sp>
          <p:nvSpPr>
            <p:cNvPr id="18" name="圆角矩形 17"/>
            <p:cNvSpPr/>
            <p:nvPr>
              <p:custDataLst>
                <p:tags r:id="rId19"/>
              </p:custDataLst>
            </p:nvPr>
          </p:nvSpPr>
          <p:spPr>
            <a:xfrm>
              <a:off x="5290985" y="1828921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5382152" y="1946166"/>
              <a:ext cx="558000" cy="427678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20" name="Freeform 57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765801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333750" y="2571750"/>
            <a:ext cx="2571115" cy="2374900"/>
            <a:chOff x="916932" y="1867577"/>
            <a:chExt cx="1864633" cy="1864633"/>
          </a:xfrm>
        </p:grpSpPr>
        <p:grpSp>
          <p:nvGrpSpPr>
            <p:cNvPr id="4" name="组合 3"/>
            <p:cNvGrpSpPr/>
            <p:nvPr/>
          </p:nvGrpSpPr>
          <p:grpSpPr>
            <a:xfrm>
              <a:off x="916932" y="1867577"/>
              <a:ext cx="1864633" cy="1864633"/>
              <a:chOff x="916933" y="1568174"/>
              <a:chExt cx="1159002" cy="1159002"/>
            </a:xfrm>
          </p:grpSpPr>
          <p:sp>
            <p:nvSpPr>
              <p:cNvPr id="5" name="Oval 4"/>
              <p:cNvSpPr/>
              <p:nvPr>
                <p:custDataLst>
                  <p:tags r:id="rId16"/>
                </p:custDataLst>
              </p:nvPr>
            </p:nvSpPr>
            <p:spPr>
              <a:xfrm>
                <a:off x="916933" y="1568174"/>
                <a:ext cx="1159002" cy="1159002"/>
              </a:xfrm>
              <a:prstGeom prst="ellipse">
                <a:avLst/>
              </a:prstGeom>
              <a:noFill/>
              <a:ln w="762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" name="Arc 20"/>
              <p:cNvSpPr/>
              <p:nvPr>
                <p:custDataLst>
                  <p:tags r:id="rId17"/>
                </p:custDataLst>
              </p:nvPr>
            </p:nvSpPr>
            <p:spPr>
              <a:xfrm>
                <a:off x="916933" y="1568174"/>
                <a:ext cx="1159002" cy="1159002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ln w="7620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" name="Arc 37"/>
              <p:cNvSpPr/>
              <p:nvPr>
                <p:custDataLst>
                  <p:tags r:id="rId18"/>
                </p:custDataLst>
              </p:nvPr>
            </p:nvSpPr>
            <p:spPr>
              <a:xfrm>
                <a:off x="980815" y="1632677"/>
                <a:ext cx="1028700" cy="1028700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9" name="Rectangle 37"/>
            <p:cNvSpPr/>
            <p:nvPr>
              <p:custDataLst>
                <p:tags r:id="rId15"/>
              </p:custDataLst>
            </p:nvPr>
          </p:nvSpPr>
          <p:spPr>
            <a:xfrm>
              <a:off x="991393" y="2483806"/>
              <a:ext cx="1685591" cy="83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智能驾驶是一个高风险的应用场景，对芯片的安全性和可靠性有着严格的标准。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71590" y="980440"/>
            <a:ext cx="2571115" cy="2374900"/>
            <a:chOff x="916932" y="1867577"/>
            <a:chExt cx="1864633" cy="1864633"/>
          </a:xfrm>
        </p:grpSpPr>
        <p:grpSp>
          <p:nvGrpSpPr>
            <p:cNvPr id="11" name="组合 10"/>
            <p:cNvGrpSpPr/>
            <p:nvPr/>
          </p:nvGrpSpPr>
          <p:grpSpPr>
            <a:xfrm>
              <a:off x="916932" y="1867577"/>
              <a:ext cx="1864633" cy="1864633"/>
              <a:chOff x="916933" y="1568174"/>
              <a:chExt cx="1159002" cy="1159002"/>
            </a:xfrm>
          </p:grpSpPr>
          <p:sp>
            <p:nvSpPr>
              <p:cNvPr id="12" name="Oval 4"/>
              <p:cNvSpPr/>
              <p:nvPr>
                <p:custDataLst>
                  <p:tags r:id="rId12"/>
                </p:custDataLst>
              </p:nvPr>
            </p:nvSpPr>
            <p:spPr>
              <a:xfrm>
                <a:off x="916933" y="1568174"/>
                <a:ext cx="1159002" cy="1159002"/>
              </a:xfrm>
              <a:prstGeom prst="ellipse">
                <a:avLst/>
              </a:prstGeom>
              <a:noFill/>
              <a:ln w="7620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Arc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916933" y="1568174"/>
                <a:ext cx="1159002" cy="1159002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ln w="7620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Arc 37"/>
              <p:cNvSpPr/>
              <p:nvPr>
                <p:custDataLst>
                  <p:tags r:id="rId14"/>
                </p:custDataLst>
              </p:nvPr>
            </p:nvSpPr>
            <p:spPr>
              <a:xfrm>
                <a:off x="980815" y="1632677"/>
                <a:ext cx="1028700" cy="1028700"/>
              </a:xfrm>
              <a:prstGeom prst="arc">
                <a:avLst>
                  <a:gd name="adj1" fmla="val 20172577"/>
                  <a:gd name="adj2" fmla="val 16297434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15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5" name="Rectangle 37"/>
            <p:cNvSpPr/>
            <p:nvPr>
              <p:custDataLst>
                <p:tags r:id="rId11"/>
              </p:custDataLst>
            </p:nvPr>
          </p:nvSpPr>
          <p:spPr>
            <a:xfrm>
              <a:off x="991393" y="2483806"/>
              <a:ext cx="1685591" cy="1086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智能驾驶系统需要处理多种类型的数据，如图像、视频等，以及多种级别的任务，如感知、控制等。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3685" y="1348105"/>
            <a:ext cx="359410" cy="361950"/>
            <a:chOff x="8229" y="3131"/>
            <a:chExt cx="566" cy="570"/>
          </a:xfrm>
        </p:grpSpPr>
        <p:sp>
          <p:nvSpPr>
            <p:cNvPr id="742" name="Rectangle 7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484" y="3336"/>
              <a:ext cx="57" cy="24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43" name="Oval 7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484" y="3253"/>
              <a:ext cx="57" cy="6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44" name="Freeform 77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8229" y="3131"/>
              <a:ext cx="567" cy="570"/>
            </a:xfrm>
            <a:custGeom>
              <a:avLst/>
              <a:gdLst>
                <a:gd name="T0" fmla="*/ 80 w 160"/>
                <a:gd name="T1" fmla="*/ 0 h 160"/>
                <a:gd name="T2" fmla="*/ 0 w 160"/>
                <a:gd name="T3" fmla="*/ 80 h 160"/>
                <a:gd name="T4" fmla="*/ 80 w 160"/>
                <a:gd name="T5" fmla="*/ 160 h 160"/>
                <a:gd name="T6" fmla="*/ 160 w 160"/>
                <a:gd name="T7" fmla="*/ 80 h 160"/>
                <a:gd name="T8" fmla="*/ 80 w 160"/>
                <a:gd name="T9" fmla="*/ 0 h 160"/>
                <a:gd name="T10" fmla="*/ 80 w 160"/>
                <a:gd name="T11" fmla="*/ 142 h 160"/>
                <a:gd name="T12" fmla="*/ 18 w 160"/>
                <a:gd name="T13" fmla="*/ 80 h 160"/>
                <a:gd name="T14" fmla="*/ 80 w 160"/>
                <a:gd name="T15" fmla="*/ 18 h 160"/>
                <a:gd name="T16" fmla="*/ 142 w 160"/>
                <a:gd name="T17" fmla="*/ 80 h 160"/>
                <a:gd name="T18" fmla="*/ 80 w 160"/>
                <a:gd name="T19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124" y="160"/>
                    <a:pt x="160" y="124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142"/>
                  </a:moveTo>
                  <a:cubicBezTo>
                    <a:pt x="46" y="142"/>
                    <a:pt x="18" y="114"/>
                    <a:pt x="18" y="80"/>
                  </a:cubicBezTo>
                  <a:cubicBezTo>
                    <a:pt x="18" y="46"/>
                    <a:pt x="46" y="18"/>
                    <a:pt x="80" y="18"/>
                  </a:cubicBezTo>
                  <a:cubicBezTo>
                    <a:pt x="114" y="18"/>
                    <a:pt x="142" y="46"/>
                    <a:pt x="142" y="80"/>
                  </a:cubicBezTo>
                  <a:cubicBezTo>
                    <a:pt x="142" y="114"/>
                    <a:pt x="114" y="142"/>
                    <a:pt x="80" y="14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418965" y="2993390"/>
            <a:ext cx="359410" cy="361950"/>
            <a:chOff x="8229" y="3131"/>
            <a:chExt cx="566" cy="570"/>
          </a:xfrm>
        </p:grpSpPr>
        <p:sp>
          <p:nvSpPr>
            <p:cNvPr id="27" name="Rectangle 7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484" y="3336"/>
              <a:ext cx="57" cy="24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8" name="Oval 7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484" y="3253"/>
              <a:ext cx="57" cy="6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9" name="Freeform 77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229" y="3131"/>
              <a:ext cx="567" cy="570"/>
            </a:xfrm>
            <a:custGeom>
              <a:avLst/>
              <a:gdLst>
                <a:gd name="T0" fmla="*/ 80 w 160"/>
                <a:gd name="T1" fmla="*/ 0 h 160"/>
                <a:gd name="T2" fmla="*/ 0 w 160"/>
                <a:gd name="T3" fmla="*/ 80 h 160"/>
                <a:gd name="T4" fmla="*/ 80 w 160"/>
                <a:gd name="T5" fmla="*/ 160 h 160"/>
                <a:gd name="T6" fmla="*/ 160 w 160"/>
                <a:gd name="T7" fmla="*/ 80 h 160"/>
                <a:gd name="T8" fmla="*/ 80 w 160"/>
                <a:gd name="T9" fmla="*/ 0 h 160"/>
                <a:gd name="T10" fmla="*/ 80 w 160"/>
                <a:gd name="T11" fmla="*/ 142 h 160"/>
                <a:gd name="T12" fmla="*/ 18 w 160"/>
                <a:gd name="T13" fmla="*/ 80 h 160"/>
                <a:gd name="T14" fmla="*/ 80 w 160"/>
                <a:gd name="T15" fmla="*/ 18 h 160"/>
                <a:gd name="T16" fmla="*/ 142 w 160"/>
                <a:gd name="T17" fmla="*/ 80 h 160"/>
                <a:gd name="T18" fmla="*/ 80 w 160"/>
                <a:gd name="T19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124" y="160"/>
                    <a:pt x="160" y="124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142"/>
                  </a:moveTo>
                  <a:cubicBezTo>
                    <a:pt x="46" y="142"/>
                    <a:pt x="18" y="114"/>
                    <a:pt x="18" y="80"/>
                  </a:cubicBezTo>
                  <a:cubicBezTo>
                    <a:pt x="18" y="46"/>
                    <a:pt x="46" y="18"/>
                    <a:pt x="80" y="18"/>
                  </a:cubicBezTo>
                  <a:cubicBezTo>
                    <a:pt x="114" y="18"/>
                    <a:pt x="142" y="46"/>
                    <a:pt x="142" y="80"/>
                  </a:cubicBezTo>
                  <a:cubicBezTo>
                    <a:pt x="142" y="114"/>
                    <a:pt x="114" y="142"/>
                    <a:pt x="80" y="14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4585" y="1348105"/>
            <a:ext cx="359410" cy="361950"/>
            <a:chOff x="8229" y="3131"/>
            <a:chExt cx="566" cy="570"/>
          </a:xfrm>
        </p:grpSpPr>
        <p:sp>
          <p:nvSpPr>
            <p:cNvPr id="31" name="Rectangle 7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484" y="3336"/>
              <a:ext cx="57" cy="24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2" name="Oval 7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484" y="3253"/>
              <a:ext cx="57" cy="6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3" name="Freeform 77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229" y="3131"/>
              <a:ext cx="567" cy="570"/>
            </a:xfrm>
            <a:custGeom>
              <a:avLst/>
              <a:gdLst>
                <a:gd name="T0" fmla="*/ 80 w 160"/>
                <a:gd name="T1" fmla="*/ 0 h 160"/>
                <a:gd name="T2" fmla="*/ 0 w 160"/>
                <a:gd name="T3" fmla="*/ 80 h 160"/>
                <a:gd name="T4" fmla="*/ 80 w 160"/>
                <a:gd name="T5" fmla="*/ 160 h 160"/>
                <a:gd name="T6" fmla="*/ 160 w 160"/>
                <a:gd name="T7" fmla="*/ 80 h 160"/>
                <a:gd name="T8" fmla="*/ 80 w 160"/>
                <a:gd name="T9" fmla="*/ 0 h 160"/>
                <a:gd name="T10" fmla="*/ 80 w 160"/>
                <a:gd name="T11" fmla="*/ 142 h 160"/>
                <a:gd name="T12" fmla="*/ 18 w 160"/>
                <a:gd name="T13" fmla="*/ 80 h 160"/>
                <a:gd name="T14" fmla="*/ 80 w 160"/>
                <a:gd name="T15" fmla="*/ 18 h 160"/>
                <a:gd name="T16" fmla="*/ 142 w 160"/>
                <a:gd name="T17" fmla="*/ 80 h 160"/>
                <a:gd name="T18" fmla="*/ 80 w 160"/>
                <a:gd name="T19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124" y="160"/>
                    <a:pt x="160" y="124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142"/>
                  </a:moveTo>
                  <a:cubicBezTo>
                    <a:pt x="46" y="142"/>
                    <a:pt x="18" y="114"/>
                    <a:pt x="18" y="80"/>
                  </a:cubicBezTo>
                  <a:cubicBezTo>
                    <a:pt x="18" y="46"/>
                    <a:pt x="46" y="18"/>
                    <a:pt x="80" y="18"/>
                  </a:cubicBezTo>
                  <a:cubicBezTo>
                    <a:pt x="114" y="18"/>
                    <a:pt x="142" y="46"/>
                    <a:pt x="142" y="80"/>
                  </a:cubicBezTo>
                  <a:cubicBezTo>
                    <a:pt x="142" y="114"/>
                    <a:pt x="114" y="142"/>
                    <a:pt x="80" y="14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2693113" y="693596"/>
            <a:ext cx="3757775" cy="375630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52750" y="2360613"/>
            <a:ext cx="3076575" cy="1102994"/>
            <a:chOff x="634462" y="4306893"/>
            <a:chExt cx="4102320" cy="1469670"/>
          </a:xfrm>
        </p:grpSpPr>
        <p:grpSp>
          <p:nvGrpSpPr>
            <p:cNvPr id="61444" name="组合 5"/>
            <p:cNvGrpSpPr/>
            <p:nvPr/>
          </p:nvGrpSpPr>
          <p:grpSpPr bwMode="auto">
            <a:xfrm>
              <a:off x="634462" y="4306893"/>
              <a:ext cx="4102320" cy="1469670"/>
              <a:chOff x="4025167" y="4709180"/>
              <a:chExt cx="4102320" cy="146967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025167" y="5627195"/>
                <a:ext cx="4102320" cy="5516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latin typeface="+mn-lt"/>
                    <a:ea typeface="微软雅黑 Light" panose="020B0502040204020203" pitchFamily="34" charset="-122"/>
                    <a:cs typeface="Arial" panose="020B0604020202020204" pitchFamily="34" charset="0"/>
                  </a:rPr>
                  <a:t>总结与展望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158525" y="4709180"/>
                <a:ext cx="3875824" cy="85963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dirty="0">
                    <a:solidFill>
                      <a:schemeClr val="bg1"/>
                    </a:solidFill>
                    <a:latin typeface="+mn-lt"/>
                    <a:ea typeface="微软雅黑 Light" panose="020B0502040204020203" pitchFamily="34" charset="-122"/>
                    <a:cs typeface="Arial" panose="020B0604020202020204" pitchFamily="34" charset="0"/>
                  </a:rPr>
                  <a:t>第四部分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86430" y="5146644"/>
              <a:ext cx="282801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003366" y="1515310"/>
            <a:ext cx="838525" cy="809766"/>
            <a:chOff x="7493000" y="1820863"/>
            <a:chExt cx="233363" cy="225425"/>
          </a:xfrm>
          <a:solidFill>
            <a:schemeClr val="bg1">
              <a:lumMod val="95000"/>
            </a:schemeClr>
          </a:solidFill>
        </p:grpSpPr>
        <p:sp>
          <p:nvSpPr>
            <p:cNvPr id="14" name="Freeform 315"/>
            <p:cNvSpPr/>
            <p:nvPr/>
          </p:nvSpPr>
          <p:spPr bwMode="auto">
            <a:xfrm>
              <a:off x="7624763" y="1947863"/>
              <a:ext cx="93663" cy="98425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Freeform 316"/>
            <p:cNvSpPr/>
            <p:nvPr/>
          </p:nvSpPr>
          <p:spPr bwMode="auto">
            <a:xfrm>
              <a:off x="7651750" y="1884363"/>
              <a:ext cx="74613" cy="873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Freeform 317"/>
            <p:cNvSpPr/>
            <p:nvPr/>
          </p:nvSpPr>
          <p:spPr bwMode="auto">
            <a:xfrm>
              <a:off x="7493000" y="1906588"/>
              <a:ext cx="95250" cy="101600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Freeform 318"/>
            <p:cNvSpPr/>
            <p:nvPr/>
          </p:nvSpPr>
          <p:spPr bwMode="auto">
            <a:xfrm>
              <a:off x="7546975" y="1978025"/>
              <a:ext cx="74613" cy="46038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Freeform 319"/>
            <p:cNvSpPr/>
            <p:nvPr/>
          </p:nvSpPr>
          <p:spPr bwMode="auto">
            <a:xfrm>
              <a:off x="7588250" y="1820863"/>
              <a:ext cx="107950" cy="74613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Freeform 320"/>
            <p:cNvSpPr/>
            <p:nvPr/>
          </p:nvSpPr>
          <p:spPr bwMode="auto">
            <a:xfrm>
              <a:off x="7535863" y="1828800"/>
              <a:ext cx="74613" cy="857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2660" y="1298901"/>
            <a:ext cx="1336965" cy="1336965"/>
            <a:chOff x="3172660" y="1801186"/>
            <a:chExt cx="1336965" cy="1336965"/>
          </a:xfrm>
        </p:grpSpPr>
        <p:sp>
          <p:nvSpPr>
            <p:cNvPr id="5" name="矩形 4"/>
            <p:cNvSpPr/>
            <p:nvPr/>
          </p:nvSpPr>
          <p:spPr>
            <a:xfrm>
              <a:off x="3172660" y="1801186"/>
              <a:ext cx="1336965" cy="133696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49586" y="2778112"/>
              <a:ext cx="360039" cy="360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S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60208" y="1942623"/>
              <a:ext cx="995680" cy="1076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价值</a:t>
              </a:r>
            </a:p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总结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25650" y="1298901"/>
            <a:ext cx="1336965" cy="1336965"/>
            <a:chOff x="4725650" y="1801186"/>
            <a:chExt cx="1336965" cy="1336965"/>
          </a:xfrm>
        </p:grpSpPr>
        <p:sp>
          <p:nvSpPr>
            <p:cNvPr id="10" name="矩形 9"/>
            <p:cNvSpPr/>
            <p:nvPr/>
          </p:nvSpPr>
          <p:spPr>
            <a:xfrm>
              <a:off x="4725650" y="1801186"/>
              <a:ext cx="1336965" cy="133696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25650" y="2778112"/>
              <a:ext cx="360039" cy="360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W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05110" y="1942623"/>
              <a:ext cx="995680" cy="1076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未来</a:t>
              </a:r>
            </a:p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展望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72660" y="2743879"/>
            <a:ext cx="1336965" cy="1336965"/>
            <a:chOff x="3172660" y="3246164"/>
            <a:chExt cx="1336965" cy="1336965"/>
          </a:xfrm>
        </p:grpSpPr>
        <p:sp>
          <p:nvSpPr>
            <p:cNvPr id="15" name="矩形 14"/>
            <p:cNvSpPr/>
            <p:nvPr/>
          </p:nvSpPr>
          <p:spPr>
            <a:xfrm>
              <a:off x="3172660" y="3246164"/>
              <a:ext cx="1336965" cy="133696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49586" y="3246164"/>
              <a:ext cx="360039" cy="360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O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52829" y="3386966"/>
              <a:ext cx="995680" cy="1076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价值</a:t>
              </a:r>
            </a:p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总结</a:t>
              </a:r>
              <a:endPara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25650" y="2743879"/>
            <a:ext cx="1336965" cy="1336965"/>
            <a:chOff x="4725650" y="3246164"/>
            <a:chExt cx="1336965" cy="1336965"/>
          </a:xfrm>
        </p:grpSpPr>
        <p:sp>
          <p:nvSpPr>
            <p:cNvPr id="20" name="矩形 19"/>
            <p:cNvSpPr/>
            <p:nvPr/>
          </p:nvSpPr>
          <p:spPr>
            <a:xfrm>
              <a:off x="4725650" y="3246164"/>
              <a:ext cx="1336965" cy="133696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25650" y="3246164"/>
              <a:ext cx="360039" cy="360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T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31854" y="3386966"/>
              <a:ext cx="995680" cy="1076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未来</a:t>
              </a:r>
            </a:p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展望</a:t>
              </a:r>
            </a:p>
          </p:txBody>
        </p:sp>
      </p:grp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6396637" y="1349340"/>
            <a:ext cx="2466109" cy="820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存算一体技术需要进一步缩短智能驾驶系统的响应时间，实现可靠、安全的车辆控制。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6405527" y="2789238"/>
            <a:ext cx="2466109" cy="820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存算一体技术需要进一步减少智能驾驶系统的延迟，实现高效的车辆决策。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396251" y="1349109"/>
            <a:ext cx="2466109" cy="1078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r" defTabSz="1087755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存算一体技术可以提高智能驾驶芯片的性能和能效比，实现高效、低功耗、低成本的车载AI计算平台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387361" y="2789642"/>
            <a:ext cx="2466109" cy="1078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r" defTabSz="1087755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存算一体技术可以减少智能驾驶芯片的数量和面积，实现高效、紧凑、灵活的车载AI计算平台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46976" y="355004"/>
            <a:ext cx="18826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总结与展望</a:t>
            </a:r>
            <a:endParaRPr lang="zh-CN" altLang="en-US" sz="2000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9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a typeface="微软雅黑 Light" panose="020B0502040204020203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4976" y="355004"/>
            <a:ext cx="432000" cy="432000"/>
            <a:chOff x="7345474" y="1840494"/>
            <a:chExt cx="720080" cy="720080"/>
          </a:xfrm>
        </p:grpSpPr>
        <p:sp>
          <p:nvSpPr>
            <p:cNvPr id="24" name="圆角矩形 23"/>
            <p:cNvSpPr/>
            <p:nvPr/>
          </p:nvSpPr>
          <p:spPr>
            <a:xfrm>
              <a:off x="7345474" y="1840494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组合 24"/>
            <p:cNvGrpSpPr>
              <a:grpSpLocks noChangeAspect="1"/>
            </p:cNvGrpSpPr>
            <p:nvPr/>
          </p:nvGrpSpPr>
          <p:grpSpPr>
            <a:xfrm>
              <a:off x="7417514" y="1933657"/>
              <a:ext cx="576000" cy="556245"/>
              <a:chOff x="7493000" y="1820863"/>
              <a:chExt cx="233363" cy="225425"/>
            </a:xfrm>
            <a:solidFill>
              <a:schemeClr val="bg1">
                <a:lumMod val="95000"/>
              </a:schemeClr>
            </a:solidFill>
          </p:grpSpPr>
          <p:sp>
            <p:nvSpPr>
              <p:cNvPr id="26" name="Freeform 315"/>
              <p:cNvSpPr/>
              <p:nvPr/>
            </p:nvSpPr>
            <p:spPr bwMode="auto">
              <a:xfrm>
                <a:off x="7624763" y="1947863"/>
                <a:ext cx="93663" cy="98425"/>
              </a:xfrm>
              <a:custGeom>
                <a:avLst/>
                <a:gdLst>
                  <a:gd name="T0" fmla="*/ 25 w 25"/>
                  <a:gd name="T1" fmla="*/ 3 h 26"/>
                  <a:gd name="T2" fmla="*/ 20 w 25"/>
                  <a:gd name="T3" fmla="*/ 6 h 26"/>
                  <a:gd name="T4" fmla="*/ 7 w 25"/>
                  <a:gd name="T5" fmla="*/ 6 h 26"/>
                  <a:gd name="T6" fmla="*/ 7 w 25"/>
                  <a:gd name="T7" fmla="*/ 0 h 26"/>
                  <a:gd name="T8" fmla="*/ 0 w 25"/>
                  <a:gd name="T9" fmla="*/ 13 h 26"/>
                  <a:gd name="T10" fmla="*/ 7 w 25"/>
                  <a:gd name="T11" fmla="*/ 26 h 26"/>
                  <a:gd name="T12" fmla="*/ 7 w 25"/>
                  <a:gd name="T13" fmla="*/ 19 h 26"/>
                  <a:gd name="T14" fmla="*/ 14 w 25"/>
                  <a:gd name="T15" fmla="*/ 19 h 26"/>
                  <a:gd name="T16" fmla="*/ 25 w 25"/>
                  <a:gd name="T1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25" y="3"/>
                    </a:moveTo>
                    <a:cubicBezTo>
                      <a:pt x="25" y="3"/>
                      <a:pt x="22" y="6"/>
                      <a:pt x="20" y="6"/>
                    </a:cubicBezTo>
                    <a:cubicBezTo>
                      <a:pt x="18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9" y="21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16"/>
              <p:cNvSpPr/>
              <p:nvPr/>
            </p:nvSpPr>
            <p:spPr bwMode="auto">
              <a:xfrm>
                <a:off x="7651750" y="1884363"/>
                <a:ext cx="74613" cy="87313"/>
              </a:xfrm>
              <a:custGeom>
                <a:avLst/>
                <a:gdLst>
                  <a:gd name="T0" fmla="*/ 0 w 20"/>
                  <a:gd name="T1" fmla="*/ 6 h 23"/>
                  <a:gd name="T2" fmla="*/ 11 w 20"/>
                  <a:gd name="T3" fmla="*/ 0 h 23"/>
                  <a:gd name="T4" fmla="*/ 18 w 20"/>
                  <a:gd name="T5" fmla="*/ 12 h 23"/>
                  <a:gd name="T6" fmla="*/ 16 w 20"/>
                  <a:gd name="T7" fmla="*/ 20 h 23"/>
                  <a:gd name="T8" fmla="*/ 7 w 20"/>
                  <a:gd name="T9" fmla="*/ 18 h 23"/>
                  <a:gd name="T10" fmla="*/ 0 w 20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0" y="6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0" y="17"/>
                      <a:pt x="16" y="20"/>
                    </a:cubicBezTo>
                    <a:cubicBezTo>
                      <a:pt x="11" y="23"/>
                      <a:pt x="7" y="18"/>
                      <a:pt x="7" y="18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17"/>
              <p:cNvSpPr/>
              <p:nvPr/>
            </p:nvSpPr>
            <p:spPr bwMode="auto">
              <a:xfrm>
                <a:off x="7493000" y="1906588"/>
                <a:ext cx="95250" cy="101600"/>
              </a:xfrm>
              <a:custGeom>
                <a:avLst/>
                <a:gdLst>
                  <a:gd name="T0" fmla="*/ 13 w 25"/>
                  <a:gd name="T1" fmla="*/ 27 h 27"/>
                  <a:gd name="T2" fmla="*/ 12 w 25"/>
                  <a:gd name="T3" fmla="*/ 21 h 27"/>
                  <a:gd name="T4" fmla="*/ 19 w 25"/>
                  <a:gd name="T5" fmla="*/ 10 h 27"/>
                  <a:gd name="T6" fmla="*/ 25 w 25"/>
                  <a:gd name="T7" fmla="*/ 13 h 27"/>
                  <a:gd name="T8" fmla="*/ 17 w 25"/>
                  <a:gd name="T9" fmla="*/ 1 h 27"/>
                  <a:gd name="T10" fmla="*/ 2 w 25"/>
                  <a:gd name="T11" fmla="*/ 0 h 27"/>
                  <a:gd name="T12" fmla="*/ 8 w 25"/>
                  <a:gd name="T13" fmla="*/ 3 h 27"/>
                  <a:gd name="T14" fmla="*/ 5 w 25"/>
                  <a:gd name="T15" fmla="*/ 9 h 27"/>
                  <a:gd name="T16" fmla="*/ 13 w 25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13" y="27"/>
                    </a:moveTo>
                    <a:cubicBezTo>
                      <a:pt x="13" y="27"/>
                      <a:pt x="11" y="23"/>
                      <a:pt x="12" y="21"/>
                    </a:cubicBezTo>
                    <a:cubicBezTo>
                      <a:pt x="13" y="19"/>
                      <a:pt x="19" y="10"/>
                      <a:pt x="19" y="1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0" y="13"/>
                      <a:pt x="13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318"/>
              <p:cNvSpPr/>
              <p:nvPr/>
            </p:nvSpPr>
            <p:spPr bwMode="auto">
              <a:xfrm>
                <a:off x="7546975" y="1978025"/>
                <a:ext cx="74613" cy="46038"/>
              </a:xfrm>
              <a:custGeom>
                <a:avLst/>
                <a:gdLst>
                  <a:gd name="T0" fmla="*/ 20 w 20"/>
                  <a:gd name="T1" fmla="*/ 0 h 12"/>
                  <a:gd name="T2" fmla="*/ 20 w 20"/>
                  <a:gd name="T3" fmla="*/ 12 h 12"/>
                  <a:gd name="T4" fmla="*/ 7 w 20"/>
                  <a:gd name="T5" fmla="*/ 12 h 12"/>
                  <a:gd name="T6" fmla="*/ 1 w 20"/>
                  <a:gd name="T7" fmla="*/ 6 h 12"/>
                  <a:gd name="T8" fmla="*/ 7 w 20"/>
                  <a:gd name="T9" fmla="*/ 0 h 12"/>
                  <a:gd name="T10" fmla="*/ 20 w 2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1" y="12"/>
                      <a:pt x="1" y="6"/>
                    </a:cubicBezTo>
                    <a:cubicBezTo>
                      <a:pt x="0" y="1"/>
                      <a:pt x="7" y="0"/>
                      <a:pt x="7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319"/>
              <p:cNvSpPr/>
              <p:nvPr/>
            </p:nvSpPr>
            <p:spPr bwMode="auto">
              <a:xfrm>
                <a:off x="7588250" y="1820863"/>
                <a:ext cx="107950" cy="74613"/>
              </a:xfrm>
              <a:custGeom>
                <a:avLst/>
                <a:gdLst>
                  <a:gd name="T0" fmla="*/ 0 w 29"/>
                  <a:gd name="T1" fmla="*/ 2 h 20"/>
                  <a:gd name="T2" fmla="*/ 6 w 29"/>
                  <a:gd name="T3" fmla="*/ 5 h 20"/>
                  <a:gd name="T4" fmla="*/ 12 w 29"/>
                  <a:gd name="T5" fmla="*/ 17 h 20"/>
                  <a:gd name="T6" fmla="*/ 7 w 29"/>
                  <a:gd name="T7" fmla="*/ 20 h 20"/>
                  <a:gd name="T8" fmla="*/ 21 w 29"/>
                  <a:gd name="T9" fmla="*/ 19 h 20"/>
                  <a:gd name="T10" fmla="*/ 29 w 29"/>
                  <a:gd name="T11" fmla="*/ 7 h 20"/>
                  <a:gd name="T12" fmla="*/ 23 w 29"/>
                  <a:gd name="T13" fmla="*/ 11 h 20"/>
                  <a:gd name="T14" fmla="*/ 20 w 29"/>
                  <a:gd name="T15" fmla="*/ 5 h 20"/>
                  <a:gd name="T16" fmla="*/ 0 w 29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0">
                    <a:moveTo>
                      <a:pt x="0" y="2"/>
                    </a:moveTo>
                    <a:cubicBezTo>
                      <a:pt x="0" y="2"/>
                      <a:pt x="5" y="4"/>
                      <a:pt x="6" y="5"/>
                    </a:cubicBezTo>
                    <a:cubicBezTo>
                      <a:pt x="7" y="7"/>
                      <a:pt x="12" y="17"/>
                      <a:pt x="12" y="17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20"/>
              <p:cNvSpPr/>
              <p:nvPr/>
            </p:nvSpPr>
            <p:spPr bwMode="auto">
              <a:xfrm>
                <a:off x="7535863" y="1828800"/>
                <a:ext cx="74613" cy="85725"/>
              </a:xfrm>
              <a:custGeom>
                <a:avLst/>
                <a:gdLst>
                  <a:gd name="T0" fmla="*/ 11 w 20"/>
                  <a:gd name="T1" fmla="*/ 23 h 23"/>
                  <a:gd name="T2" fmla="*/ 0 w 20"/>
                  <a:gd name="T3" fmla="*/ 16 h 23"/>
                  <a:gd name="T4" fmla="*/ 7 w 20"/>
                  <a:gd name="T5" fmla="*/ 5 h 23"/>
                  <a:gd name="T6" fmla="*/ 15 w 20"/>
                  <a:gd name="T7" fmla="*/ 3 h 23"/>
                  <a:gd name="T8" fmla="*/ 18 w 20"/>
                  <a:gd name="T9" fmla="*/ 11 h 23"/>
                  <a:gd name="T10" fmla="*/ 11 w 20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11" y="23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10" y="0"/>
                      <a:pt x="15" y="3"/>
                    </a:cubicBezTo>
                    <a:cubicBezTo>
                      <a:pt x="20" y="5"/>
                      <a:pt x="18" y="11"/>
                      <a:pt x="18" y="11"/>
                    </a:cubicBezTo>
                    <a:lnTo>
                      <a:pt x="11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2471056" y="471626"/>
            <a:ext cx="4201888" cy="420024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489130" y="2212161"/>
            <a:ext cx="40549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rgbClr val="F2F2F2">
                    <a:alpha val="9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5400" dirty="0">
                <a:solidFill>
                  <a:srgbClr val="F2F2F2">
                    <a:alpha val="9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</a:t>
            </a:r>
            <a:endParaRPr lang="zh-CN" altLang="en-US" sz="5400" dirty="0">
              <a:solidFill>
                <a:srgbClr val="F2F2F2">
                  <a:alpha val="95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412667" y="1074860"/>
            <a:ext cx="2375192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000" dirty="0">
                <a:solidFill>
                  <a:srgbClr val="F2F2F2">
                    <a:alpha val="9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2023</a:t>
            </a: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4336892" y="3984209"/>
            <a:ext cx="72000" cy="72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2F2F2">
                  <a:alpha val="95000"/>
                </a:srgb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434983" y="3984209"/>
            <a:ext cx="72000" cy="72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2F2F2">
                  <a:alpha val="95000"/>
                </a:srgb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28263" y="3984209"/>
            <a:ext cx="72000" cy="72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2F2F2">
                  <a:alpha val="95000"/>
                </a:srgb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621542" y="3984209"/>
            <a:ext cx="72000" cy="72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2F2F2">
                  <a:alpha val="95000"/>
                </a:srgb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714821" y="3984209"/>
            <a:ext cx="72000" cy="72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2F2F2">
                  <a:alpha val="95000"/>
                </a:srgbClr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99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4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4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4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/>
          <p:bldP spid="8" grpId="0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99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/>
          <p:bldP spid="8" grpId="0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693113" y="693596"/>
            <a:ext cx="3757775" cy="375630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3060700" y="2378075"/>
            <a:ext cx="3130550" cy="1101408"/>
            <a:chOff x="622862" y="4306893"/>
            <a:chExt cx="4174290" cy="1469667"/>
          </a:xfrm>
        </p:grpSpPr>
        <p:grpSp>
          <p:nvGrpSpPr>
            <p:cNvPr id="28676" name="组合 16"/>
            <p:cNvGrpSpPr/>
            <p:nvPr/>
          </p:nvGrpSpPr>
          <p:grpSpPr bwMode="auto">
            <a:xfrm>
              <a:off x="622862" y="4306893"/>
              <a:ext cx="4174290" cy="1469667"/>
              <a:chOff x="4013567" y="4709180"/>
              <a:chExt cx="4174290" cy="146966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013567" y="5626398"/>
                <a:ext cx="4174290" cy="5524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Open Sans" panose="020B0606030504020204" pitchFamily="34" charset="0"/>
                    <a:sym typeface="+mn-ea"/>
                  </a:rPr>
                  <a:t>技术简介</a:t>
                </a:r>
                <a:endParaRPr lang="zh-CN" altLang="en-US" sz="2100" baseline="-30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157508" y="4709180"/>
                <a:ext cx="3877941" cy="86087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dirty="0">
                    <a:solidFill>
                      <a:schemeClr val="bg1">
                        <a:lumMod val="9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anose="020B0604020202020204" pitchFamily="34" charset="0"/>
                  </a:rPr>
                  <a:t>第一部分</a:t>
                </a: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1285415" y="5147853"/>
              <a:ext cx="28301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4286509" y="1526249"/>
            <a:ext cx="671872" cy="647813"/>
            <a:chOff x="7019925" y="5499100"/>
            <a:chExt cx="312738" cy="301626"/>
          </a:xfrm>
          <a:solidFill>
            <a:schemeClr val="bg1">
              <a:lumMod val="95000"/>
            </a:schemeClr>
          </a:solidFill>
        </p:grpSpPr>
        <p:sp>
          <p:nvSpPr>
            <p:cNvPr id="22" name="Freeform 252"/>
            <p:cNvSpPr/>
            <p:nvPr/>
          </p:nvSpPr>
          <p:spPr bwMode="auto">
            <a:xfrm>
              <a:off x="7069138" y="5567363"/>
              <a:ext cx="214313" cy="233363"/>
            </a:xfrm>
            <a:custGeom>
              <a:avLst/>
              <a:gdLst>
                <a:gd name="T0" fmla="*/ 0 w 57"/>
                <a:gd name="T1" fmla="*/ 26 h 62"/>
                <a:gd name="T2" fmla="*/ 0 w 57"/>
                <a:gd name="T3" fmla="*/ 59 h 62"/>
                <a:gd name="T4" fmla="*/ 2 w 57"/>
                <a:gd name="T5" fmla="*/ 62 h 62"/>
                <a:gd name="T6" fmla="*/ 4 w 57"/>
                <a:gd name="T7" fmla="*/ 62 h 62"/>
                <a:gd name="T8" fmla="*/ 19 w 57"/>
                <a:gd name="T9" fmla="*/ 62 h 62"/>
                <a:gd name="T10" fmla="*/ 21 w 57"/>
                <a:gd name="T11" fmla="*/ 62 h 62"/>
                <a:gd name="T12" fmla="*/ 21 w 57"/>
                <a:gd name="T13" fmla="*/ 61 h 62"/>
                <a:gd name="T14" fmla="*/ 21 w 57"/>
                <a:gd name="T15" fmla="*/ 45 h 62"/>
                <a:gd name="T16" fmla="*/ 36 w 57"/>
                <a:gd name="T17" fmla="*/ 45 h 62"/>
                <a:gd name="T18" fmla="*/ 36 w 57"/>
                <a:gd name="T19" fmla="*/ 61 h 62"/>
                <a:gd name="T20" fmla="*/ 37 w 57"/>
                <a:gd name="T21" fmla="*/ 62 h 62"/>
                <a:gd name="T22" fmla="*/ 38 w 57"/>
                <a:gd name="T23" fmla="*/ 62 h 62"/>
                <a:gd name="T24" fmla="*/ 53 w 57"/>
                <a:gd name="T25" fmla="*/ 62 h 62"/>
                <a:gd name="T26" fmla="*/ 56 w 57"/>
                <a:gd name="T27" fmla="*/ 62 h 62"/>
                <a:gd name="T28" fmla="*/ 57 w 57"/>
                <a:gd name="T29" fmla="*/ 59 h 62"/>
                <a:gd name="T30" fmla="*/ 57 w 57"/>
                <a:gd name="T31" fmla="*/ 26 h 62"/>
                <a:gd name="T32" fmla="*/ 29 w 57"/>
                <a:gd name="T33" fmla="*/ 0 h 62"/>
                <a:gd name="T34" fmla="*/ 0 w 57"/>
                <a:gd name="T35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Freeform 253"/>
            <p:cNvSpPr/>
            <p:nvPr/>
          </p:nvSpPr>
          <p:spPr bwMode="auto">
            <a:xfrm>
              <a:off x="7019925" y="5499100"/>
              <a:ext cx="312738" cy="169863"/>
            </a:xfrm>
            <a:custGeom>
              <a:avLst/>
              <a:gdLst>
                <a:gd name="T0" fmla="*/ 81 w 83"/>
                <a:gd name="T1" fmla="*/ 35 h 45"/>
                <a:gd name="T2" fmla="*/ 68 w 83"/>
                <a:gd name="T3" fmla="*/ 23 h 45"/>
                <a:gd name="T4" fmla="*/ 68 w 83"/>
                <a:gd name="T5" fmla="*/ 4 h 45"/>
                <a:gd name="T6" fmla="*/ 66 w 83"/>
                <a:gd name="T7" fmla="*/ 2 h 45"/>
                <a:gd name="T8" fmla="*/ 61 w 83"/>
                <a:gd name="T9" fmla="*/ 2 h 45"/>
                <a:gd name="T10" fmla="*/ 59 w 83"/>
                <a:gd name="T11" fmla="*/ 4 h 45"/>
                <a:gd name="T12" fmla="*/ 59 w 83"/>
                <a:gd name="T13" fmla="*/ 15 h 45"/>
                <a:gd name="T14" fmla="*/ 45 w 83"/>
                <a:gd name="T15" fmla="*/ 2 h 45"/>
                <a:gd name="T16" fmla="*/ 38 w 83"/>
                <a:gd name="T17" fmla="*/ 2 h 45"/>
                <a:gd name="T18" fmla="*/ 2 w 83"/>
                <a:gd name="T19" fmla="*/ 35 h 45"/>
                <a:gd name="T20" fmla="*/ 2 w 83"/>
                <a:gd name="T21" fmla="*/ 43 h 45"/>
                <a:gd name="T22" fmla="*/ 6 w 83"/>
                <a:gd name="T23" fmla="*/ 44 h 45"/>
                <a:gd name="T24" fmla="*/ 10 w 83"/>
                <a:gd name="T25" fmla="*/ 43 h 45"/>
                <a:gd name="T26" fmla="*/ 42 w 83"/>
                <a:gd name="T27" fmla="*/ 13 h 45"/>
                <a:gd name="T28" fmla="*/ 74 w 83"/>
                <a:gd name="T29" fmla="*/ 43 h 45"/>
                <a:gd name="T30" fmla="*/ 81 w 83"/>
                <a:gd name="T31" fmla="*/ 43 h 45"/>
                <a:gd name="T32" fmla="*/ 81 w 83"/>
                <a:gd name="T33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1258" y="1043913"/>
            <a:ext cx="3650234" cy="1955893"/>
            <a:chOff x="450273" y="1870365"/>
            <a:chExt cx="2556164" cy="1369661"/>
          </a:xfrm>
        </p:grpSpPr>
        <p:sp>
          <p:nvSpPr>
            <p:cNvPr id="4" name="矩形 3"/>
            <p:cNvSpPr/>
            <p:nvPr/>
          </p:nvSpPr>
          <p:spPr>
            <a:xfrm>
              <a:off x="533401" y="1870365"/>
              <a:ext cx="387927" cy="3879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3401" y="1911929"/>
              <a:ext cx="387927" cy="23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FontAwesome" pitchFamily="2" charset="0"/>
                  <a:ea typeface="微软雅黑 Light" panose="020B0502040204020203" pitchFamily="34" charset="-122"/>
                </a:rPr>
                <a:t></a:t>
              </a:r>
              <a:endPara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5113" y="1936367"/>
              <a:ext cx="1939636" cy="27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rPr>
                <a:t>概念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0273" y="2271081"/>
              <a:ext cx="2556164" cy="968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355600" latinLnBrk="0">
                <a:lnSpc>
                  <a:spcPct val="150000"/>
                </a:lnSpc>
                <a:extLst>
                  <a:ext uri="{35155182-B16C-46BC-9424-99874614C6A1}">
                    <wpsdc:indentchars xmlns:wpsdc="http://www.wps.cn/officeDocument/2017/drawingmlCustomData" xmlns="" val="200" checksum="3837665281"/>
                  </a:ext>
                </a:extLst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智能驾驶是指汽车通过搭载先行的传感器、控制器、执行器、通讯模块等设备实现协助驾驶员对车辆的操控，甚至完全代替驾驶员实现无人驾驶的功能。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3528" y="339502"/>
            <a:ext cx="432048" cy="432048"/>
            <a:chOff x="1236491" y="1745077"/>
            <a:chExt cx="720080" cy="720080"/>
          </a:xfrm>
        </p:grpSpPr>
        <p:sp>
          <p:nvSpPr>
            <p:cNvPr id="37" name="圆角矩形 36"/>
            <p:cNvSpPr/>
            <p:nvPr/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rgbClr val="F2F2F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3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847090" y="355600"/>
            <a:ext cx="3340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技术简介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智能驾驶</a:t>
            </a:r>
          </a:p>
        </p:txBody>
      </p:sp>
      <p:sp>
        <p:nvSpPr>
          <p:cNvPr id="12" name="Freeform 148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87310" y="1187368"/>
            <a:ext cx="239442" cy="252839"/>
          </a:xfrm>
          <a:custGeom>
            <a:avLst/>
            <a:gdLst>
              <a:gd name="T0" fmla="*/ 143 w 143"/>
              <a:gd name="T1" fmla="*/ 95 h 151"/>
              <a:gd name="T2" fmla="*/ 143 w 143"/>
              <a:gd name="T3" fmla="*/ 0 h 151"/>
              <a:gd name="T4" fmla="*/ 0 w 143"/>
              <a:gd name="T5" fmla="*/ 0 h 151"/>
              <a:gd name="T6" fmla="*/ 0 w 143"/>
              <a:gd name="T7" fmla="*/ 95 h 151"/>
              <a:gd name="T8" fmla="*/ 63 w 143"/>
              <a:gd name="T9" fmla="*/ 95 h 151"/>
              <a:gd name="T10" fmla="*/ 63 w 143"/>
              <a:gd name="T11" fmla="*/ 125 h 151"/>
              <a:gd name="T12" fmla="*/ 45 w 143"/>
              <a:gd name="T13" fmla="*/ 125 h 151"/>
              <a:gd name="T14" fmla="*/ 45 w 143"/>
              <a:gd name="T15" fmla="*/ 121 h 151"/>
              <a:gd name="T16" fmla="*/ 37 w 143"/>
              <a:gd name="T17" fmla="*/ 121 h 151"/>
              <a:gd name="T18" fmla="*/ 25 w 143"/>
              <a:gd name="T19" fmla="*/ 151 h 151"/>
              <a:gd name="T20" fmla="*/ 33 w 143"/>
              <a:gd name="T21" fmla="*/ 151 h 151"/>
              <a:gd name="T22" fmla="*/ 40 w 143"/>
              <a:gd name="T23" fmla="*/ 137 h 151"/>
              <a:gd name="T24" fmla="*/ 104 w 143"/>
              <a:gd name="T25" fmla="*/ 137 h 151"/>
              <a:gd name="T26" fmla="*/ 109 w 143"/>
              <a:gd name="T27" fmla="*/ 151 h 151"/>
              <a:gd name="T28" fmla="*/ 119 w 143"/>
              <a:gd name="T29" fmla="*/ 151 h 151"/>
              <a:gd name="T30" fmla="*/ 107 w 143"/>
              <a:gd name="T31" fmla="*/ 121 h 151"/>
              <a:gd name="T32" fmla="*/ 97 w 143"/>
              <a:gd name="T33" fmla="*/ 121 h 151"/>
              <a:gd name="T34" fmla="*/ 97 w 143"/>
              <a:gd name="T35" fmla="*/ 125 h 151"/>
              <a:gd name="T36" fmla="*/ 80 w 143"/>
              <a:gd name="T37" fmla="*/ 125 h 151"/>
              <a:gd name="T38" fmla="*/ 80 w 143"/>
              <a:gd name="T39" fmla="*/ 95 h 151"/>
              <a:gd name="T40" fmla="*/ 143 w 143"/>
              <a:gd name="T41" fmla="*/ 95 h 151"/>
              <a:gd name="T42" fmla="*/ 92 w 143"/>
              <a:gd name="T43" fmla="*/ 28 h 151"/>
              <a:gd name="T44" fmla="*/ 133 w 143"/>
              <a:gd name="T45" fmla="*/ 28 h 151"/>
              <a:gd name="T46" fmla="*/ 133 w 143"/>
              <a:gd name="T47" fmla="*/ 37 h 151"/>
              <a:gd name="T48" fmla="*/ 92 w 143"/>
              <a:gd name="T49" fmla="*/ 37 h 151"/>
              <a:gd name="T50" fmla="*/ 92 w 143"/>
              <a:gd name="T51" fmla="*/ 28 h 151"/>
              <a:gd name="T52" fmla="*/ 92 w 143"/>
              <a:gd name="T53" fmla="*/ 46 h 151"/>
              <a:gd name="T54" fmla="*/ 133 w 143"/>
              <a:gd name="T55" fmla="*/ 46 h 151"/>
              <a:gd name="T56" fmla="*/ 133 w 143"/>
              <a:gd name="T57" fmla="*/ 56 h 151"/>
              <a:gd name="T58" fmla="*/ 92 w 143"/>
              <a:gd name="T59" fmla="*/ 56 h 151"/>
              <a:gd name="T60" fmla="*/ 92 w 143"/>
              <a:gd name="T61" fmla="*/ 46 h 151"/>
              <a:gd name="T62" fmla="*/ 92 w 143"/>
              <a:gd name="T63" fmla="*/ 63 h 151"/>
              <a:gd name="T64" fmla="*/ 133 w 143"/>
              <a:gd name="T65" fmla="*/ 63 h 151"/>
              <a:gd name="T66" fmla="*/ 133 w 143"/>
              <a:gd name="T67" fmla="*/ 74 h 151"/>
              <a:gd name="T68" fmla="*/ 92 w 143"/>
              <a:gd name="T69" fmla="*/ 74 h 151"/>
              <a:gd name="T70" fmla="*/ 92 w 143"/>
              <a:gd name="T71" fmla="*/ 63 h 151"/>
              <a:gd name="T72" fmla="*/ 8 w 143"/>
              <a:gd name="T73" fmla="*/ 75 h 151"/>
              <a:gd name="T74" fmla="*/ 8 w 143"/>
              <a:gd name="T75" fmla="*/ 24 h 151"/>
              <a:gd name="T76" fmla="*/ 83 w 143"/>
              <a:gd name="T77" fmla="*/ 24 h 151"/>
              <a:gd name="T78" fmla="*/ 83 w 143"/>
              <a:gd name="T79" fmla="*/ 75 h 151"/>
              <a:gd name="T80" fmla="*/ 8 w 143"/>
              <a:gd name="T81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3" h="151">
                <a:moveTo>
                  <a:pt x="143" y="95"/>
                </a:moveTo>
                <a:lnTo>
                  <a:pt x="143" y="0"/>
                </a:lnTo>
                <a:lnTo>
                  <a:pt x="0" y="0"/>
                </a:lnTo>
                <a:lnTo>
                  <a:pt x="0" y="95"/>
                </a:lnTo>
                <a:lnTo>
                  <a:pt x="63" y="95"/>
                </a:lnTo>
                <a:lnTo>
                  <a:pt x="63" y="125"/>
                </a:lnTo>
                <a:lnTo>
                  <a:pt x="45" y="125"/>
                </a:lnTo>
                <a:lnTo>
                  <a:pt x="45" y="121"/>
                </a:lnTo>
                <a:lnTo>
                  <a:pt x="37" y="121"/>
                </a:lnTo>
                <a:lnTo>
                  <a:pt x="25" y="151"/>
                </a:lnTo>
                <a:lnTo>
                  <a:pt x="33" y="151"/>
                </a:lnTo>
                <a:lnTo>
                  <a:pt x="40" y="137"/>
                </a:lnTo>
                <a:lnTo>
                  <a:pt x="104" y="137"/>
                </a:lnTo>
                <a:lnTo>
                  <a:pt x="109" y="151"/>
                </a:lnTo>
                <a:lnTo>
                  <a:pt x="119" y="151"/>
                </a:lnTo>
                <a:lnTo>
                  <a:pt x="107" y="121"/>
                </a:lnTo>
                <a:lnTo>
                  <a:pt x="97" y="121"/>
                </a:lnTo>
                <a:lnTo>
                  <a:pt x="97" y="125"/>
                </a:lnTo>
                <a:lnTo>
                  <a:pt x="80" y="125"/>
                </a:lnTo>
                <a:lnTo>
                  <a:pt x="80" y="95"/>
                </a:lnTo>
                <a:lnTo>
                  <a:pt x="143" y="95"/>
                </a:lnTo>
                <a:close/>
                <a:moveTo>
                  <a:pt x="92" y="28"/>
                </a:moveTo>
                <a:lnTo>
                  <a:pt x="133" y="28"/>
                </a:lnTo>
                <a:lnTo>
                  <a:pt x="133" y="37"/>
                </a:lnTo>
                <a:lnTo>
                  <a:pt x="92" y="37"/>
                </a:lnTo>
                <a:lnTo>
                  <a:pt x="92" y="28"/>
                </a:lnTo>
                <a:close/>
                <a:moveTo>
                  <a:pt x="92" y="46"/>
                </a:moveTo>
                <a:lnTo>
                  <a:pt x="133" y="46"/>
                </a:lnTo>
                <a:lnTo>
                  <a:pt x="133" y="56"/>
                </a:lnTo>
                <a:lnTo>
                  <a:pt x="92" y="56"/>
                </a:lnTo>
                <a:lnTo>
                  <a:pt x="92" y="46"/>
                </a:lnTo>
                <a:close/>
                <a:moveTo>
                  <a:pt x="92" y="63"/>
                </a:moveTo>
                <a:lnTo>
                  <a:pt x="133" y="63"/>
                </a:lnTo>
                <a:lnTo>
                  <a:pt x="133" y="74"/>
                </a:lnTo>
                <a:lnTo>
                  <a:pt x="92" y="74"/>
                </a:lnTo>
                <a:lnTo>
                  <a:pt x="92" y="63"/>
                </a:lnTo>
                <a:close/>
                <a:moveTo>
                  <a:pt x="8" y="75"/>
                </a:moveTo>
                <a:lnTo>
                  <a:pt x="8" y="24"/>
                </a:lnTo>
                <a:lnTo>
                  <a:pt x="83" y="24"/>
                </a:lnTo>
                <a:lnTo>
                  <a:pt x="83" y="75"/>
                </a:lnTo>
                <a:lnTo>
                  <a:pt x="8" y="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8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3415" y="3099435"/>
            <a:ext cx="3649980" cy="1802240"/>
            <a:chOff x="7546" y="1535"/>
            <a:chExt cx="5748" cy="2838"/>
          </a:xfrm>
        </p:grpSpPr>
        <p:grpSp>
          <p:nvGrpSpPr>
            <p:cNvPr id="3" name="组合 2"/>
            <p:cNvGrpSpPr/>
            <p:nvPr/>
          </p:nvGrpSpPr>
          <p:grpSpPr>
            <a:xfrm>
              <a:off x="7546" y="1535"/>
              <a:ext cx="5748" cy="2838"/>
              <a:chOff x="3307773" y="1821908"/>
              <a:chExt cx="2556164" cy="126219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390901" y="1870365"/>
                <a:ext cx="387927" cy="38792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8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390900" y="1821908"/>
                <a:ext cx="387927" cy="32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FontAwesome" pitchFamily="2" charset="0"/>
                    <a:ea typeface="微软雅黑 Light" panose="020B0502040204020203" pitchFamily="34" charset="-122"/>
                  </a:rPr>
                  <a:t></a:t>
                </a:r>
                <a:endParaRPr lang="zh-CN" altLang="en-US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778828" y="1959701"/>
                <a:ext cx="1939636" cy="279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latinLnBrk="0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微软雅黑 Light" panose="020B0502040204020203" pitchFamily="34" charset="-122"/>
                  </a:rPr>
                  <a:t>原理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307773" y="2341418"/>
                <a:ext cx="2556164" cy="74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355600" latinLnBrk="0">
                  <a:lnSpc>
                    <a:spcPct val="150000"/>
                  </a:lnSpc>
                  <a:extLst>
                    <a:ext uri="{35155182-B16C-46BC-9424-99874614C6A1}">
                      <wpsdc:indentchars xmlns:wpsdc="http://www.wps.cn/officeDocument/2017/drawingmlCustomData" xmlns="" val="200" checksum="3837665281"/>
                    </a:ext>
                  </a:extLst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通过传感器实时感知到车辆及周边环境的情况，再通过智能系统进行规划决策，最后通过控制系统执行驾驶操作。</a:t>
                </a:r>
              </a:p>
            </p:txBody>
          </p:sp>
        </p:grpSp>
        <p:sp>
          <p:nvSpPr>
            <p:cNvPr id="13" name="Freeform 148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993" y="1902"/>
              <a:ext cx="377" cy="398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32045" y="3099435"/>
            <a:ext cx="3649980" cy="1734820"/>
            <a:chOff x="4024" y="5184"/>
            <a:chExt cx="5748" cy="2732"/>
          </a:xfrm>
        </p:grpSpPr>
        <p:grpSp>
          <p:nvGrpSpPr>
            <p:cNvPr id="6" name="组合 5"/>
            <p:cNvGrpSpPr/>
            <p:nvPr/>
          </p:nvGrpSpPr>
          <p:grpSpPr>
            <a:xfrm>
              <a:off x="4024" y="5184"/>
              <a:ext cx="5748" cy="2732"/>
              <a:chOff x="450273" y="3336704"/>
              <a:chExt cx="2556164" cy="121475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33401" y="3363378"/>
                <a:ext cx="387927" cy="38792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8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33401" y="3336704"/>
                <a:ext cx="387927" cy="32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FontAwesome" pitchFamily="2" charset="0"/>
                    <a:ea typeface="微软雅黑 Light" panose="020B0502040204020203" pitchFamily="34" charset="-122"/>
                  </a:rPr>
                  <a:t></a:t>
                </a:r>
                <a:endParaRPr lang="zh-CN" altLang="en-US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21328" y="3471898"/>
                <a:ext cx="1939636" cy="279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latinLnBrk="0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微软雅黑 Light" panose="020B0502040204020203" pitchFamily="34" charset="-122"/>
                  </a:rPr>
                  <a:t>优势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0273" y="3808855"/>
                <a:ext cx="2556164" cy="74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降低出行成本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               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提升通行效率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提升出行安全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               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提升出行体验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4" name="Freeform 148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458" y="5524"/>
              <a:ext cx="377" cy="398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5120005" y="123825"/>
            <a:ext cx="3265805" cy="2633345"/>
            <a:chOff x="8063" y="195"/>
            <a:chExt cx="5143" cy="4147"/>
          </a:xfrm>
        </p:grpSpPr>
        <p:sp>
          <p:nvSpPr>
            <p:cNvPr id="20" name="PA-矩形 2"/>
            <p:cNvSpPr/>
            <p:nvPr>
              <p:custDataLst>
                <p:tags r:id="rId3"/>
              </p:custDataLst>
            </p:nvPr>
          </p:nvSpPr>
          <p:spPr>
            <a:xfrm>
              <a:off x="9881" y="195"/>
              <a:ext cx="1499" cy="2575"/>
            </a:xfrm>
            <a:prstGeom prst="rect">
              <a:avLst/>
            </a:prstGeom>
            <a:blipFill dpi="0" rotWithShape="0">
              <a:blip r:embed="rId13" cstate="screen"/>
              <a:srcRect/>
              <a:stretch>
                <a:fillRect l="-194000" t="-9000" r="-194000" b="-7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PA-矩形 3"/>
            <p:cNvSpPr/>
            <p:nvPr>
              <p:custDataLst>
                <p:tags r:id="rId4"/>
              </p:custDataLst>
            </p:nvPr>
          </p:nvSpPr>
          <p:spPr>
            <a:xfrm>
              <a:off x="9885" y="2859"/>
              <a:ext cx="1499" cy="1483"/>
            </a:xfrm>
            <a:prstGeom prst="rect">
              <a:avLst/>
            </a:prstGeom>
            <a:blipFill dpi="0" rotWithShape="0">
              <a:blip r:embed="rId13" cstate="screen"/>
              <a:srcRect/>
              <a:stretch>
                <a:fillRect l="-194000" t="-196000" r="-194000" b="-1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PA-矩形 4"/>
            <p:cNvSpPr/>
            <p:nvPr>
              <p:custDataLst>
                <p:tags r:id="rId5"/>
              </p:custDataLst>
            </p:nvPr>
          </p:nvSpPr>
          <p:spPr>
            <a:xfrm>
              <a:off x="8063" y="558"/>
              <a:ext cx="1729" cy="1710"/>
            </a:xfrm>
            <a:prstGeom prst="rect">
              <a:avLst/>
            </a:prstGeom>
            <a:blipFill dpi="0" rotWithShape="0">
              <a:blip r:embed="rId13" cstate="screen"/>
              <a:srcRect/>
              <a:stretch>
                <a:fillRect l="-63000" t="-35000" r="-261000" b="-13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" name="PA-矩形 5"/>
            <p:cNvSpPr/>
            <p:nvPr>
              <p:custDataLst>
                <p:tags r:id="rId6"/>
              </p:custDataLst>
            </p:nvPr>
          </p:nvSpPr>
          <p:spPr>
            <a:xfrm>
              <a:off x="8426" y="2376"/>
              <a:ext cx="1366" cy="1351"/>
            </a:xfrm>
            <a:prstGeom prst="rect">
              <a:avLst/>
            </a:prstGeom>
            <a:blipFill dpi="0" rotWithShape="0">
              <a:blip r:embed="rId13" cstate="screen"/>
              <a:srcRect/>
              <a:stretch>
                <a:fillRect l="-106000" t="-179000" r="-330000" b="-63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PA-矩形 6"/>
            <p:cNvSpPr/>
            <p:nvPr>
              <p:custDataLst>
                <p:tags r:id="rId7"/>
              </p:custDataLst>
            </p:nvPr>
          </p:nvSpPr>
          <p:spPr>
            <a:xfrm>
              <a:off x="11469" y="737"/>
              <a:ext cx="1366" cy="1351"/>
            </a:xfrm>
            <a:prstGeom prst="rect">
              <a:avLst/>
            </a:prstGeom>
            <a:blipFill dpi="0" rotWithShape="0">
              <a:blip r:embed="rId13" cstate="screen"/>
              <a:srcRect/>
              <a:stretch>
                <a:fillRect l="-329000" t="-58000" r="-107000" b="-18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PA-矩形 7"/>
            <p:cNvSpPr/>
            <p:nvPr>
              <p:custDataLst>
                <p:tags r:id="rId8"/>
              </p:custDataLst>
            </p:nvPr>
          </p:nvSpPr>
          <p:spPr>
            <a:xfrm>
              <a:off x="11477" y="2186"/>
              <a:ext cx="1729" cy="1710"/>
            </a:xfrm>
            <a:prstGeom prst="rect">
              <a:avLst/>
            </a:prstGeom>
            <a:blipFill dpi="0" rotWithShape="0">
              <a:blip r:embed="rId13" cstate="screen"/>
              <a:srcRect/>
              <a:stretch>
                <a:fillRect l="-261000" t="-131000" r="-63000" b="-4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57169" y="1589706"/>
            <a:ext cx="8229666" cy="294997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937896" y="1786117"/>
          <a:ext cx="7268210" cy="2557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7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自动驾驶分级</a:t>
                      </a:r>
                    </a:p>
                  </a:txBody>
                  <a:tcPr marL="25400" marR="25400" marT="25400" marB="25400" anchor="ctr">
                    <a:lnL w="19050" cap="rnd">
                      <a:solidFill>
                        <a:srgbClr val="4B7CB0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4B7CB0"/>
                      </a:solidFill>
                      <a:prstDash val="solid"/>
                    </a:lnT>
                    <a:lnB w="19050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7C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4B7CB0"/>
                      </a:solidFill>
                      <a:prstDash val="solid"/>
                    </a:lnT>
                    <a:lnB w="19050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7C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驾驶操作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4B7CB0"/>
                      </a:solidFill>
                      <a:prstDash val="solid"/>
                    </a:lnT>
                    <a:lnB w="19050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7C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周边监控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4B7CB0"/>
                      </a:solidFill>
                      <a:prstDash val="solid"/>
                    </a:lnT>
                    <a:lnB w="19050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7C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接管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4B7CB0"/>
                      </a:solidFill>
                      <a:prstDash val="solid"/>
                    </a:lnT>
                    <a:lnB w="19050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7CB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应用场景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4B7CB0"/>
                      </a:solidFill>
                      <a:prstDash val="solid"/>
                    </a:lnR>
                    <a:lnT w="19050" cap="rnd">
                      <a:solidFill>
                        <a:srgbClr val="4B7CB0"/>
                      </a:solidFill>
                      <a:prstDash val="solid"/>
                    </a:lnT>
                    <a:lnB w="19050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7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L0</a:t>
                      </a:r>
                    </a:p>
                  </a:txBody>
                  <a:tcPr marL="25400" marR="25400" marT="25400" marB="25400" anchor="ctr">
                    <a:lnL w="19050" cap="rnd">
                      <a:solidFill>
                        <a:srgbClr val="4B7CB0"/>
                      </a:solidFill>
                      <a:prstDash val="solid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19050">
                      <a:solidFill>
                        <a:srgbClr val="4B7CB0"/>
                      </a:solidFill>
                      <a:prstDash val="solid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人工驾驶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19050">
                      <a:solidFill>
                        <a:srgbClr val="4B7CB0"/>
                      </a:solidFill>
                      <a:prstDash val="solid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19050">
                      <a:solidFill>
                        <a:srgbClr val="4B7CB0"/>
                      </a:solidFill>
                      <a:prstDash val="solid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19050">
                      <a:solidFill>
                        <a:srgbClr val="4B7CB0"/>
                      </a:solidFill>
                      <a:prstDash val="solid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19050">
                      <a:solidFill>
                        <a:srgbClr val="4B7CB0"/>
                      </a:solidFill>
                      <a:prstDash val="solid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19050" cap="rnd">
                      <a:solidFill>
                        <a:srgbClr val="4B7CB0"/>
                      </a:solidFill>
                      <a:prstDash val="solid"/>
                    </a:lnR>
                    <a:lnT w="19050">
                      <a:solidFill>
                        <a:srgbClr val="4B7CB0"/>
                      </a:solidFill>
                      <a:prstDash val="solid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</a:p>
                  </a:txBody>
                  <a:tcPr marL="25400" marR="25400" marT="25400" marB="25400" anchor="ctr">
                    <a:lnL w="19050" cap="rnd">
                      <a:solidFill>
                        <a:srgbClr val="4B7CB0"/>
                      </a:solidFill>
                      <a:prstDash val="solid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辅助驾驶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人类驾驶员和车辆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限定场景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19050" cap="rnd">
                      <a:solidFill>
                        <a:srgbClr val="4B7CB0"/>
                      </a:solidFill>
                      <a:prstDash val="solid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</a:t>
                      </a:r>
                    </a:p>
                  </a:txBody>
                  <a:tcPr marL="25400" marR="25400" marT="25400" marB="25400" anchor="ctr">
                    <a:lnL w="19050" cap="rnd">
                      <a:solidFill>
                        <a:srgbClr val="4B7CB0"/>
                      </a:solidFill>
                      <a:prstDash val="solid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部分自动驾驶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19050" cap="rnd">
                      <a:solidFill>
                        <a:srgbClr val="4B7CB0"/>
                      </a:solidFill>
                      <a:prstDash val="solid"/>
                    </a:lnR>
                    <a:lnT w="12700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tint val="4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L3</a:t>
                      </a:r>
                    </a:p>
                  </a:txBody>
                  <a:tcPr marL="25400" marR="25400" marT="25400" marB="25400" anchor="ctr">
                    <a:lnL w="19050" cap="rnd">
                      <a:solidFill>
                        <a:srgbClr val="4B7CB0"/>
                      </a:solidFill>
                      <a:prstDash val="solid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条件自动驾驶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人类驾驶员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19050" cap="rnd">
                      <a:solidFill>
                        <a:srgbClr val="4B7CB0"/>
                      </a:solidFill>
                      <a:prstDash val="solid"/>
                    </a:lnR>
                    <a:lnT w="12700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tint val="2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L4</a:t>
                      </a:r>
                    </a:p>
                  </a:txBody>
                  <a:tcPr marL="25400" marR="25400" marT="25400" marB="25400" anchor="ctr">
                    <a:lnL w="19050" cap="rnd">
                      <a:solidFill>
                        <a:srgbClr val="4B7CB0"/>
                      </a:solidFill>
                      <a:prstDash val="solid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高度自动驾驶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19050" cap="rnd">
                      <a:solidFill>
                        <a:srgbClr val="4B7CB0"/>
                      </a:solidFill>
                      <a:prstDash val="solid"/>
                    </a:lnR>
                    <a:lnT w="12700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</a:lnT>
                    <a:lnB w="3175">
                      <a:solidFill>
                        <a:srgbClr val="4B7CB0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tint val="40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</a:p>
                  </a:txBody>
                  <a:tcPr marL="25400" marR="25400" marT="25400" marB="25400" anchor="ctr">
                    <a:lnL w="19050" cap="rnd">
                      <a:solidFill>
                        <a:srgbClr val="4B7CB0"/>
                      </a:solidFill>
                      <a:prstDash val="solid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19050" cap="rnd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完全自动驾驶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19050" cap="rnd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19050" cap="rnd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19050" cap="rnd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3175">
                      <a:solidFill>
                        <a:srgbClr val="4B7CB0"/>
                      </a:solidFill>
                      <a:prstDash val="dot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19050" cap="rnd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所有场景</a:t>
                      </a:r>
                    </a:p>
                  </a:txBody>
                  <a:tcPr marL="25400" marR="25400" marT="25400" marB="25400" anchor="ctr">
                    <a:lnL w="3175">
                      <a:solidFill>
                        <a:srgbClr val="4B7CB0"/>
                      </a:solidFill>
                      <a:prstDash val="dot"/>
                    </a:lnL>
                    <a:lnR w="19050" cap="rnd">
                      <a:solidFill>
                        <a:srgbClr val="4B7CB0"/>
                      </a:solidFill>
                      <a:prstDash val="solid"/>
                    </a:lnR>
                    <a:lnT w="3175">
                      <a:solidFill>
                        <a:srgbClr val="4B7CB0"/>
                      </a:solidFill>
                      <a:prstDash val="dot"/>
                    </a:lnT>
                    <a:lnB w="19050" cap="rnd">
                      <a:solidFill>
                        <a:srgbClr val="4B7CB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847090" y="355600"/>
            <a:ext cx="3340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技术简介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智能驾驶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23528" y="339502"/>
            <a:ext cx="432048" cy="432048"/>
            <a:chOff x="1236491" y="1745077"/>
            <a:chExt cx="720080" cy="720080"/>
          </a:xfrm>
        </p:grpSpPr>
        <p:sp>
          <p:nvSpPr>
            <p:cNvPr id="37" name="圆角矩形 36"/>
            <p:cNvSpPr/>
            <p:nvPr>
              <p:custDataLst>
                <p:tags r:id="rId5"/>
              </p:custDataLst>
            </p:nvPr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rgbClr val="F2F2F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3" name="Freeform 252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253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7894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342867" y="114300"/>
            <a:ext cx="8458267" cy="4572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75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12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技术简介——自动驾驶</a:t>
            </a:r>
          </a:p>
        </p:txBody>
      </p:sp>
      <p:pic>
        <p:nvPicPr>
          <p:cNvPr id="23" name="图片 22" descr="placingpictureplacehol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rcRect t="998" r="1675" b="12903"/>
          <a:stretch>
            <a:fillRect/>
          </a:stretch>
        </p:blipFill>
        <p:spPr>
          <a:xfrm>
            <a:off x="211620" y="1435735"/>
            <a:ext cx="2516678" cy="1281108"/>
          </a:xfrm>
          <a:prstGeom prst="rect">
            <a:avLst/>
          </a:prstGeom>
        </p:spPr>
      </p:pic>
      <p:pic>
        <p:nvPicPr>
          <p:cNvPr id="24" name="图片 23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rcRect t="1303" b="14694"/>
          <a:stretch>
            <a:fillRect/>
          </a:stretch>
        </p:blipFill>
        <p:spPr>
          <a:xfrm>
            <a:off x="2871611" y="1435735"/>
            <a:ext cx="1492729" cy="825403"/>
          </a:xfrm>
          <a:prstGeom prst="rect">
            <a:avLst/>
          </a:prstGeom>
        </p:spPr>
      </p:pic>
      <p:pic>
        <p:nvPicPr>
          <p:cNvPr id="25" name="图片 24" descr="placingpictureplacehold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rcRect t="1403" b="15312"/>
          <a:stretch>
            <a:fillRect/>
          </a:stretch>
        </p:blipFill>
        <p:spPr>
          <a:xfrm>
            <a:off x="211620" y="2994763"/>
            <a:ext cx="2559538" cy="1089170"/>
          </a:xfrm>
          <a:prstGeom prst="rect">
            <a:avLst/>
          </a:prstGeom>
        </p:spPr>
      </p:pic>
      <p:pic>
        <p:nvPicPr>
          <p:cNvPr id="26" name="图片 25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rcRect t="1357" b="7040"/>
          <a:stretch>
            <a:fillRect/>
          </a:stretch>
        </p:blipFill>
        <p:spPr>
          <a:xfrm>
            <a:off x="4464793" y="1435735"/>
            <a:ext cx="1518177" cy="901077"/>
          </a:xfrm>
          <a:prstGeom prst="rect">
            <a:avLst/>
          </a:prstGeom>
        </p:spPr>
      </p:pic>
      <p:pic>
        <p:nvPicPr>
          <p:cNvPr id="27" name="图片 26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rcRect t="699" r="-22" b="10815"/>
          <a:stretch>
            <a:fillRect/>
          </a:stretch>
        </p:blipFill>
        <p:spPr>
          <a:xfrm>
            <a:off x="2871611" y="2493168"/>
            <a:ext cx="3111359" cy="1590193"/>
          </a:xfrm>
          <a:prstGeom prst="rect">
            <a:avLst/>
          </a:prstGeom>
        </p:spPr>
      </p:pic>
      <p:sp>
        <p:nvSpPr>
          <p:cNvPr id="22" name="Title 6"/>
          <p:cNvSpPr txBox="1"/>
          <p:nvPr>
            <p:custDataLst>
              <p:tags r:id="rId9"/>
            </p:custDataLst>
          </p:nvPr>
        </p:nvSpPr>
        <p:spPr>
          <a:xfrm>
            <a:off x="6272211" y="1136052"/>
            <a:ext cx="2414588" cy="35503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1" indent="0" algn="l" fontAlgn="auto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000" b="1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L1 辅助驾驶</a:t>
            </a:r>
          </a:p>
          <a:p>
            <a:pPr marL="0" lvl="1" indent="0" algn="l" fontAlgn="auto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车辆对方向盘和加减速中的一项操作提供驾驶，人类驾驶员负责其余的驾驶动作</a:t>
            </a:r>
            <a:endParaRPr lang="zh-CN" altLang="en-US" sz="1000" spc="10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 algn="l" fontAlgn="auto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000" b="1" spc="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L2 部分自动驾驶</a:t>
            </a:r>
          </a:p>
          <a:p>
            <a:pPr marL="0" lvl="1" indent="0" algn="l" fontAlgn="auto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车辆对方向盘和加减速中的多项操作提供驾驶，人类驾驶员负责其余的驾驶动作</a:t>
            </a:r>
          </a:p>
          <a:p>
            <a:pPr marL="0" lvl="0" indent="-285750" algn="l" fontAlgn="ctr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b="1" spc="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L3条件自动驾驶</a:t>
            </a:r>
          </a:p>
          <a:p>
            <a:pPr marL="0" lvl="1" indent="-222250" algn="l" fontAlgn="ctr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车辆对方向盘和加减速中的一项操作提供驾驶，人类驾驶员负责其余的驾驶动作</a:t>
            </a:r>
          </a:p>
          <a:p>
            <a:pPr marL="0" lvl="1" indent="0" algn="l" fontAlgn="auto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1000" b="1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L4 </a:t>
            </a:r>
            <a:r>
              <a:rPr lang="zh-CN" altLang="en-US" sz="1000" b="1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高度自动驾驶</a:t>
            </a:r>
          </a:p>
          <a:p>
            <a:pPr marL="0" lvl="1" indent="0" algn="l" fontAlgn="auto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000" spc="10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由车辆完成所有驾驶操作，人类驾驶员无需保持注意力，但限定道路和环境条件</a:t>
            </a:r>
          </a:p>
          <a:p>
            <a:pPr marL="0" lvl="0" indent="-285750" algn="l" fontAlgn="ctr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altLang="zh-CN" sz="1000" b="1">
                <a:solidFill>
                  <a:schemeClr val="bg1"/>
                </a:solidFill>
                <a:sym typeface="+mn-ea"/>
              </a:rPr>
              <a:t>L5  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完全自动驾驶</a:t>
            </a:r>
            <a:endParaRPr lang="en-US" altLang="zh-CN" sz="1000" b="1">
              <a:solidFill>
                <a:schemeClr val="bg1"/>
              </a:solidFill>
              <a:effectLst/>
              <a:sym typeface="+mn-ea"/>
            </a:endParaRPr>
          </a:p>
          <a:p>
            <a:pPr marL="0" lvl="0" indent="-285750" algn="l" fontAlgn="ctr">
              <a:lnSpc>
                <a:spcPts val="12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altLang="zh-CN" sz="1000" spc="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en-US" sz="1000" spc="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由车辆完成所有驾驶操作，人类驾驶员无需保持注意力</a:t>
            </a: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18" y="3684905"/>
            <a:ext cx="2007282" cy="14585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389468" y="1090176"/>
            <a:ext cx="6728403" cy="942735"/>
            <a:chOff x="2188" y="1716"/>
            <a:chExt cx="10596" cy="1061"/>
          </a:xfrm>
        </p:grpSpPr>
        <p:sp>
          <p:nvSpPr>
            <p:cNvPr id="20" name="任意多边形 19"/>
            <p:cNvSpPr/>
            <p:nvPr/>
          </p:nvSpPr>
          <p:spPr>
            <a:xfrm>
              <a:off x="2188" y="1828"/>
              <a:ext cx="2089" cy="836"/>
            </a:xfrm>
            <a:custGeom>
              <a:avLst/>
              <a:gdLst>
                <a:gd name="connsiteX0" fmla="*/ 0 w 1326527"/>
                <a:gd name="connsiteY0" fmla="*/ 0 h 530610"/>
                <a:gd name="connsiteX1" fmla="*/ 1061222 w 1326527"/>
                <a:gd name="connsiteY1" fmla="*/ 0 h 530610"/>
                <a:gd name="connsiteX2" fmla="*/ 1326527 w 1326527"/>
                <a:gd name="connsiteY2" fmla="*/ 265305 h 530610"/>
                <a:gd name="connsiteX3" fmla="*/ 1061222 w 1326527"/>
                <a:gd name="connsiteY3" fmla="*/ 530610 h 530610"/>
                <a:gd name="connsiteX4" fmla="*/ 0 w 1326527"/>
                <a:gd name="connsiteY4" fmla="*/ 530610 h 530610"/>
                <a:gd name="connsiteX5" fmla="*/ 265305 w 1326527"/>
                <a:gd name="connsiteY5" fmla="*/ 265305 h 530610"/>
                <a:gd name="connsiteX6" fmla="*/ 0 w 1326527"/>
                <a:gd name="connsiteY6" fmla="*/ 0 h 5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527" h="530610">
                  <a:moveTo>
                    <a:pt x="0" y="0"/>
                  </a:moveTo>
                  <a:lnTo>
                    <a:pt x="1061222" y="0"/>
                  </a:lnTo>
                  <a:lnTo>
                    <a:pt x="1326527" y="265305"/>
                  </a:lnTo>
                  <a:lnTo>
                    <a:pt x="1061222" y="530610"/>
                  </a:lnTo>
                  <a:lnTo>
                    <a:pt x="0" y="530610"/>
                  </a:lnTo>
                  <a:lnTo>
                    <a:pt x="265305" y="265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65" tIns="17780" rIns="265305" bIns="177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</a:pPr>
              <a:endParaRPr 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394" y="1716"/>
              <a:ext cx="8390" cy="1061"/>
              <a:chOff x="2521007" y="1209265"/>
              <a:chExt cx="5327914" cy="673357"/>
            </a:xfrm>
          </p:grpSpPr>
          <p:sp>
            <p:nvSpPr>
              <p:cNvPr id="111" name="TextBox 28"/>
              <p:cNvSpPr txBox="1"/>
              <p:nvPr/>
            </p:nvSpPr>
            <p:spPr>
              <a:xfrm>
                <a:off x="2521007" y="1209265"/>
                <a:ext cx="1513926" cy="263140"/>
              </a:xfrm>
              <a:prstGeom prst="rect">
                <a:avLst/>
              </a:prstGeom>
              <a:noFill/>
            </p:spPr>
            <p:txBody>
              <a:bodyPr wrap="square" lIns="27000" rIns="27000" rtlCol="0">
                <a:spAutoFit/>
              </a:bodyPr>
              <a:lstStyle/>
              <a:p>
                <a:r>
                  <a:rPr lang="zh-CN" altLang="en-US" sz="18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微软雅黑 Light" panose="020B0502040204020203" pitchFamily="34" charset="-122"/>
                  </a:rPr>
                  <a:t>概念</a:t>
                </a:r>
              </a:p>
            </p:txBody>
          </p:sp>
          <p:sp>
            <p:nvSpPr>
              <p:cNvPr id="112" name="TextBox 29"/>
              <p:cNvSpPr txBox="1"/>
              <p:nvPr/>
            </p:nvSpPr>
            <p:spPr>
              <a:xfrm>
                <a:off x="2527480" y="1421874"/>
                <a:ext cx="5321441" cy="460748"/>
              </a:xfrm>
              <a:prstGeom prst="rect">
                <a:avLst/>
              </a:prstGeom>
              <a:noFill/>
            </p:spPr>
            <p:txBody>
              <a:bodyPr wrap="square" lIns="27000" rIns="2700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存算一体（Computing in Memory）是在存储器中嵌入计算能力，以新的运算架构进行二维和三维矩阵乘法/加法运算。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23528" y="339502"/>
            <a:ext cx="432048" cy="432048"/>
            <a:chOff x="1236491" y="1745077"/>
            <a:chExt cx="720080" cy="720080"/>
          </a:xfrm>
        </p:grpSpPr>
        <p:sp>
          <p:nvSpPr>
            <p:cNvPr id="24" name="圆角矩形 23"/>
            <p:cNvSpPr/>
            <p:nvPr/>
          </p:nvSpPr>
          <p:spPr>
            <a:xfrm>
              <a:off x="1236491" y="1745077"/>
              <a:ext cx="720080" cy="720080"/>
            </a:xfrm>
            <a:prstGeom prst="roundRect">
              <a:avLst/>
            </a:prstGeom>
            <a:solidFill>
              <a:srgbClr val="F2F2F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25" name="组合 24"/>
            <p:cNvGrpSpPr>
              <a:grpSpLocks noChangeAspect="1"/>
            </p:cNvGrpSpPr>
            <p:nvPr/>
          </p:nvGrpSpPr>
          <p:grpSpPr>
            <a:xfrm>
              <a:off x="1319545" y="1827064"/>
              <a:ext cx="553971" cy="534134"/>
              <a:chOff x="7019925" y="5499100"/>
              <a:chExt cx="312738" cy="30162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bg1">
                      <a:lumMod val="9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847090" y="355600"/>
            <a:ext cx="347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技术简介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+mn-ea"/>
              </a:rPr>
              <a:t>存算一体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27718" y="2487557"/>
            <a:ext cx="5850243" cy="1219200"/>
            <a:chOff x="2188" y="1715"/>
            <a:chExt cx="9213" cy="1372"/>
          </a:xfrm>
        </p:grpSpPr>
        <p:sp>
          <p:nvSpPr>
            <p:cNvPr id="11" name="任意多边形 10"/>
            <p:cNvSpPr/>
            <p:nvPr>
              <p:custDataLst>
                <p:tags r:id="rId10"/>
              </p:custDataLst>
            </p:nvPr>
          </p:nvSpPr>
          <p:spPr>
            <a:xfrm>
              <a:off x="2188" y="1828"/>
              <a:ext cx="2089" cy="836"/>
            </a:xfrm>
            <a:custGeom>
              <a:avLst/>
              <a:gdLst>
                <a:gd name="connsiteX0" fmla="*/ 0 w 1326527"/>
                <a:gd name="connsiteY0" fmla="*/ 0 h 530610"/>
                <a:gd name="connsiteX1" fmla="*/ 1061222 w 1326527"/>
                <a:gd name="connsiteY1" fmla="*/ 0 h 530610"/>
                <a:gd name="connsiteX2" fmla="*/ 1326527 w 1326527"/>
                <a:gd name="connsiteY2" fmla="*/ 265305 h 530610"/>
                <a:gd name="connsiteX3" fmla="*/ 1061222 w 1326527"/>
                <a:gd name="connsiteY3" fmla="*/ 530610 h 530610"/>
                <a:gd name="connsiteX4" fmla="*/ 0 w 1326527"/>
                <a:gd name="connsiteY4" fmla="*/ 530610 h 530610"/>
                <a:gd name="connsiteX5" fmla="*/ 265305 w 1326527"/>
                <a:gd name="connsiteY5" fmla="*/ 265305 h 530610"/>
                <a:gd name="connsiteX6" fmla="*/ 0 w 1326527"/>
                <a:gd name="connsiteY6" fmla="*/ 0 h 5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6527" h="530610">
                  <a:moveTo>
                    <a:pt x="0" y="0"/>
                  </a:moveTo>
                  <a:lnTo>
                    <a:pt x="1061222" y="0"/>
                  </a:lnTo>
                  <a:lnTo>
                    <a:pt x="1326527" y="265305"/>
                  </a:lnTo>
                  <a:lnTo>
                    <a:pt x="1061222" y="530610"/>
                  </a:lnTo>
                  <a:lnTo>
                    <a:pt x="0" y="530610"/>
                  </a:lnTo>
                  <a:lnTo>
                    <a:pt x="265305" y="265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65" tIns="17780" rIns="265305" bIns="177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</a:pPr>
              <a:endParaRPr 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394" y="1715"/>
              <a:ext cx="7007" cy="1372"/>
              <a:chOff x="2521007" y="1209265"/>
              <a:chExt cx="4449703" cy="871312"/>
            </a:xfrm>
          </p:grpSpPr>
          <p:sp>
            <p:nvSpPr>
              <p:cNvPr id="13" name="TextBox 2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521007" y="1209265"/>
                <a:ext cx="1513926" cy="263209"/>
              </a:xfrm>
              <a:prstGeom prst="rect">
                <a:avLst/>
              </a:prstGeom>
              <a:noFill/>
            </p:spPr>
            <p:txBody>
              <a:bodyPr wrap="square" lIns="27000" rIns="27000" rtlCol="0">
                <a:spAutoFit/>
              </a:bodyPr>
              <a:lstStyle/>
              <a:p>
                <a:r>
                  <a:rPr lang="zh-CN" altLang="en-US" sz="18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微软雅黑 Light" panose="020B0502040204020203" pitchFamily="34" charset="-122"/>
                  </a:rPr>
                  <a:t>原理</a:t>
                </a:r>
              </a:p>
            </p:txBody>
          </p:sp>
          <p:sp>
            <p:nvSpPr>
              <p:cNvPr id="14" name="TextBox 2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527357" y="1421647"/>
                <a:ext cx="4443353" cy="658930"/>
              </a:xfrm>
              <a:prstGeom prst="rect">
                <a:avLst/>
              </a:prstGeom>
              <a:noFill/>
            </p:spPr>
            <p:txBody>
              <a:bodyPr wrap="square" lIns="27000" rIns="2700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存算一体技术直接利用存储器进行数据处理或计算，从而把数据存储与计算融合在同一个芯片的同一片区之中，可以彻底消除冯诺依曼计算架构瓶颈。</a:t>
                </a:r>
              </a:p>
            </p:txBody>
          </p:sp>
        </p:grpSp>
      </p:grpSp>
      <p:sp>
        <p:nvSpPr>
          <p:cNvPr id="21" name="Freeform 34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936774" y="1433804"/>
            <a:ext cx="288000" cy="254587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2 w 136"/>
              <a:gd name="T9" fmla="*/ 120 h 120"/>
              <a:gd name="T10" fmla="*/ 73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Freeform 34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145850" y="2832125"/>
            <a:ext cx="288000" cy="254587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2 w 136"/>
              <a:gd name="T9" fmla="*/ 120 h 120"/>
              <a:gd name="T10" fmla="*/ 73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1775" y="2025015"/>
            <a:ext cx="2395855" cy="1828800"/>
            <a:chOff x="574" y="3257"/>
            <a:chExt cx="3265" cy="2633"/>
          </a:xfrm>
        </p:grpSpPr>
        <p:sp>
          <p:nvSpPr>
            <p:cNvPr id="4" name="PA-矩形 2"/>
            <p:cNvSpPr/>
            <p:nvPr>
              <p:custDataLst>
                <p:tags r:id="rId4"/>
              </p:custDataLst>
            </p:nvPr>
          </p:nvSpPr>
          <p:spPr>
            <a:xfrm>
              <a:off x="1728" y="3257"/>
              <a:ext cx="952" cy="1635"/>
            </a:xfrm>
            <a:prstGeom prst="rect">
              <a:avLst/>
            </a:prstGeom>
            <a:blipFill dpi="0" rotWithShape="0">
              <a:blip r:embed="rId15" cstate="screen"/>
              <a:srcRect/>
              <a:stretch>
                <a:fillRect l="-171000" r="-171000" b="-61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PA-矩形 3"/>
            <p:cNvSpPr/>
            <p:nvPr>
              <p:custDataLst>
                <p:tags r:id="rId5"/>
              </p:custDataLst>
            </p:nvPr>
          </p:nvSpPr>
          <p:spPr>
            <a:xfrm>
              <a:off x="1731" y="4948"/>
              <a:ext cx="952" cy="942"/>
            </a:xfrm>
            <a:prstGeom prst="rect">
              <a:avLst/>
            </a:prstGeom>
            <a:blipFill dpi="0" rotWithShape="0">
              <a:blip r:embed="rId15" cstate="screen"/>
              <a:srcRect/>
              <a:stretch>
                <a:fillRect l="-171000" t="-180000" r="-171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PA-矩形 4"/>
            <p:cNvSpPr/>
            <p:nvPr>
              <p:custDataLst>
                <p:tags r:id="rId6"/>
              </p:custDataLst>
            </p:nvPr>
          </p:nvSpPr>
          <p:spPr>
            <a:xfrm>
              <a:off x="574" y="3488"/>
              <a:ext cx="1098" cy="1086"/>
            </a:xfrm>
            <a:prstGeom prst="rect">
              <a:avLst/>
            </a:prstGeom>
            <a:blipFill dpi="0" rotWithShape="0">
              <a:blip r:embed="rId15" cstate="screen"/>
              <a:srcRect/>
              <a:stretch>
                <a:fillRect l="-43000" t="-21000" r="-240000" b="-121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PA-矩形 5"/>
            <p:cNvSpPr/>
            <p:nvPr>
              <p:custDataLst>
                <p:tags r:id="rId7"/>
              </p:custDataLst>
            </p:nvPr>
          </p:nvSpPr>
          <p:spPr>
            <a:xfrm>
              <a:off x="804" y="4641"/>
              <a:ext cx="867" cy="858"/>
            </a:xfrm>
            <a:prstGeom prst="rect">
              <a:avLst/>
            </a:prstGeom>
            <a:blipFill dpi="0" rotWithShape="0">
              <a:blip r:embed="rId15" cstate="screen"/>
              <a:srcRect/>
              <a:stretch>
                <a:fillRect l="-81000" t="-161000" r="-305000" b="-4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PA-矩形 6"/>
            <p:cNvSpPr/>
            <p:nvPr>
              <p:custDataLst>
                <p:tags r:id="rId8"/>
              </p:custDataLst>
            </p:nvPr>
          </p:nvSpPr>
          <p:spPr>
            <a:xfrm>
              <a:off x="2736" y="3601"/>
              <a:ext cx="867" cy="858"/>
            </a:xfrm>
            <a:prstGeom prst="rect">
              <a:avLst/>
            </a:prstGeom>
            <a:blipFill dpi="0" rotWithShape="0">
              <a:blip r:embed="rId15" cstate="screen"/>
              <a:srcRect/>
              <a:stretch>
                <a:fillRect l="-304000" t="-40000" r="-82000" b="-16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" name="PA-矩形 7"/>
            <p:cNvSpPr/>
            <p:nvPr>
              <p:custDataLst>
                <p:tags r:id="rId9"/>
              </p:custDataLst>
            </p:nvPr>
          </p:nvSpPr>
          <p:spPr>
            <a:xfrm>
              <a:off x="2741" y="4521"/>
              <a:ext cx="1098" cy="1086"/>
            </a:xfrm>
            <a:prstGeom prst="rect">
              <a:avLst/>
            </a:prstGeom>
            <a:blipFill dpi="0" rotWithShape="0">
              <a:blip r:embed="rId15" cstate="screen"/>
              <a:srcRect/>
              <a:stretch>
                <a:fillRect l="-240000" t="-116000" r="-43000" b="-26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rcRect l="3898" r="53204" b="676"/>
          <a:stretch>
            <a:fillRect/>
          </a:stretch>
        </p:blipFill>
        <p:spPr>
          <a:xfrm>
            <a:off x="947420" y="915670"/>
            <a:ext cx="2304415" cy="2435225"/>
          </a:xfrm>
          <a:prstGeom prst="rect">
            <a:avLst/>
          </a:prstGeom>
        </p:spPr>
      </p:pic>
      <p:pic>
        <p:nvPicPr>
          <p:cNvPr id="3" name="图片 2" descr="6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rcRect l="51217" t="7002" r="7051" b="2812"/>
          <a:stretch>
            <a:fillRect/>
          </a:stretch>
        </p:blipFill>
        <p:spPr>
          <a:xfrm>
            <a:off x="5868035" y="993775"/>
            <a:ext cx="2331085" cy="234886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6299952" y="3515579"/>
            <a:ext cx="613105" cy="613105"/>
            <a:chOff x="4052453" y="3044495"/>
            <a:chExt cx="613105" cy="613105"/>
          </a:xfrm>
        </p:grpSpPr>
        <p:sp>
          <p:nvSpPr>
            <p:cNvPr id="43" name="椭圆 42"/>
            <p:cNvSpPr/>
            <p:nvPr>
              <p:custDataLst>
                <p:tags r:id="rId12"/>
              </p:custDataLst>
            </p:nvPr>
          </p:nvSpPr>
          <p:spPr>
            <a:xfrm>
              <a:off x="4052453" y="3044495"/>
              <a:ext cx="613105" cy="613105"/>
            </a:xfrm>
            <a:prstGeom prst="ellipse">
              <a:avLst/>
            </a:prstGeom>
            <a:noFill/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alpha val="6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3"/>
              </p:custDataLst>
            </p:nvPr>
          </p:nvSpPr>
          <p:spPr>
            <a:xfrm>
              <a:off x="4100945" y="3110346"/>
              <a:ext cx="51261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alpha val="60000"/>
                    </a:schemeClr>
                  </a:solidFill>
                  <a:latin typeface="FontAwesome" pitchFamily="2" charset="0"/>
                  <a:ea typeface="微软雅黑 Light" panose="020B0502040204020203" pitchFamily="34" charset="-122"/>
                </a:rPr>
                <a:t>低延时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57057" y="3515579"/>
            <a:ext cx="613105" cy="613105"/>
            <a:chOff x="4052453" y="3044495"/>
            <a:chExt cx="613105" cy="613105"/>
          </a:xfrm>
        </p:grpSpPr>
        <p:sp>
          <p:nvSpPr>
            <p:cNvPr id="32" name="椭圆 31"/>
            <p:cNvSpPr/>
            <p:nvPr>
              <p:custDataLst>
                <p:tags r:id="rId10"/>
              </p:custDataLst>
            </p:nvPr>
          </p:nvSpPr>
          <p:spPr>
            <a:xfrm>
              <a:off x="4052453" y="3044495"/>
              <a:ext cx="613105" cy="613105"/>
            </a:xfrm>
            <a:prstGeom prst="ellipse">
              <a:avLst/>
            </a:prstGeom>
            <a:noFill/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alpha val="6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11"/>
              </p:custDataLst>
            </p:nvPr>
          </p:nvSpPr>
          <p:spPr>
            <a:xfrm>
              <a:off x="4100945" y="3110346"/>
              <a:ext cx="51261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alpha val="60000"/>
                    </a:schemeClr>
                  </a:solidFill>
                  <a:latin typeface="FontAwesome" pitchFamily="2" charset="0"/>
                  <a:ea typeface="微软雅黑 Light" panose="020B0502040204020203" pitchFamily="34" charset="-122"/>
                </a:rPr>
                <a:t>低功耗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9277" y="3515579"/>
            <a:ext cx="613105" cy="648335"/>
            <a:chOff x="4052453" y="3044495"/>
            <a:chExt cx="613105" cy="648335"/>
          </a:xfrm>
        </p:grpSpPr>
        <p:sp>
          <p:nvSpPr>
            <p:cNvPr id="35" name="椭圆 34"/>
            <p:cNvSpPr/>
            <p:nvPr>
              <p:custDataLst>
                <p:tags r:id="rId8"/>
              </p:custDataLst>
            </p:nvPr>
          </p:nvSpPr>
          <p:spPr>
            <a:xfrm>
              <a:off x="4052453" y="3044495"/>
              <a:ext cx="613105" cy="613105"/>
            </a:xfrm>
            <a:prstGeom prst="ellipse">
              <a:avLst/>
            </a:prstGeom>
            <a:noFill/>
            <a:ln w="127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alpha val="60000"/>
                  </a:schemeClr>
                </a:solidFill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9"/>
              </p:custDataLst>
            </p:nvPr>
          </p:nvSpPr>
          <p:spPr>
            <a:xfrm>
              <a:off x="4100713" y="3174670"/>
              <a:ext cx="512445" cy="5181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alpha val="60000"/>
                    </a:schemeClr>
                  </a:solidFill>
                  <a:latin typeface="FontAwesome" pitchFamily="2" charset="0"/>
                  <a:ea typeface="微软雅黑 Light" panose="020B0502040204020203" pitchFamily="34" charset="-122"/>
                </a:rPr>
                <a:t>大算力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27405" y="4083685"/>
            <a:ext cx="206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更高的有效算力,可突破1000TOPS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成本低,不依赖于先进工艺,3D封装等昂贵的技术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56940" y="4156075"/>
            <a:ext cx="2609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相同算力下,AI部分能效比2-3个数量级提升，更低效成本，更高可靠性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228080" y="4157345"/>
            <a:ext cx="2555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较GPU延时有2-10倍提升,更高的安全性</a:t>
            </a: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847090" y="355600"/>
            <a:ext cx="570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9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a typeface="微软雅黑 Light" panose="020B0502040204020203" pitchFamily="34" charset="-122"/>
                <a:sym typeface="+mn-ea"/>
              </a:rPr>
              <a:t>存算一体的优势</a:t>
            </a:r>
            <a:endParaRPr lang="zh-CN" altLang="en-US" sz="2000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9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4976" y="320637"/>
            <a:ext cx="432000" cy="432000"/>
            <a:chOff x="3242901" y="1851670"/>
            <a:chExt cx="720080" cy="720080"/>
          </a:xfrm>
        </p:grpSpPr>
        <p:sp>
          <p:nvSpPr>
            <p:cNvPr id="17" name="圆角矩形 16"/>
            <p:cNvSpPr/>
            <p:nvPr>
              <p:custDataLst>
                <p:tags r:id="rId4"/>
              </p:custDataLst>
            </p:nvPr>
          </p:nvSpPr>
          <p:spPr>
            <a:xfrm>
              <a:off x="3242901" y="1851670"/>
              <a:ext cx="720080" cy="72008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3352334" y="1980158"/>
              <a:ext cx="540000" cy="463104"/>
              <a:chOff x="5084763" y="971550"/>
              <a:chExt cx="323850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 301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302"/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303"/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latin typeface="华文细黑" panose="02010600040101010101" pitchFamily="2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下箭头 14"/>
          <p:cNvSpPr/>
          <p:nvPr/>
        </p:nvSpPr>
        <p:spPr>
          <a:xfrm rot="16200000">
            <a:off x="4297680" y="1238250"/>
            <a:ext cx="637540" cy="1720215"/>
          </a:xfrm>
          <a:prstGeom prst="downArrow">
            <a:avLst>
              <a:gd name="adj1" fmla="val 50000"/>
              <a:gd name="adj2" fmla="val 3671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2693113" y="693596"/>
            <a:ext cx="3757775" cy="375630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52750" y="2609850"/>
            <a:ext cx="3076575" cy="1101408"/>
            <a:chOff x="629723" y="4306893"/>
            <a:chExt cx="4102319" cy="1469667"/>
          </a:xfrm>
        </p:grpSpPr>
        <p:grpSp>
          <p:nvGrpSpPr>
            <p:cNvPr id="40964" name="组合 5"/>
            <p:cNvGrpSpPr/>
            <p:nvPr/>
          </p:nvGrpSpPr>
          <p:grpSpPr bwMode="auto">
            <a:xfrm>
              <a:off x="629723" y="4306893"/>
              <a:ext cx="4102319" cy="1469667"/>
              <a:chOff x="4020428" y="4709180"/>
              <a:chExt cx="4102319" cy="1469667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020428" y="5626398"/>
                <a:ext cx="4102319" cy="5524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Open Sans" panose="020B0606030504020204" pitchFamily="34" charset="0"/>
                    <a:sym typeface="+mn-ea"/>
                  </a:rPr>
                  <a:t>领域应用</a:t>
                </a:r>
                <a:endParaRPr lang="zh-CN" altLang="en-US" sz="2100" baseline="-3000" dirty="0">
                  <a:solidFill>
                    <a:schemeClr val="bg1"/>
                  </a:solidFill>
                  <a:latin typeface="+mn-lt"/>
                  <a:ea typeface="微软雅黑 Light" panose="020B0502040204020203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158019" y="4709180"/>
                <a:ext cx="3875823" cy="86087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dirty="0">
                    <a:solidFill>
                      <a:schemeClr val="bg1"/>
                    </a:solidFill>
                    <a:latin typeface="+mn-lt"/>
                    <a:ea typeface="微软雅黑 Light" panose="020B0502040204020203" pitchFamily="34" charset="-122"/>
                    <a:cs typeface="Arial" panose="020B0604020202020204" pitchFamily="34" charset="0"/>
                  </a:rPr>
                  <a:t>第二部分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85925" y="5147853"/>
              <a:ext cx="282801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3879937" y="1437953"/>
            <a:ext cx="1285820" cy="1102718"/>
            <a:chOff x="5084763" y="971550"/>
            <a:chExt cx="323850" cy="277813"/>
          </a:xfrm>
          <a:solidFill>
            <a:schemeClr val="bg1">
              <a:lumMod val="95000"/>
            </a:schemeClr>
          </a:solidFill>
        </p:grpSpPr>
        <p:sp>
          <p:nvSpPr>
            <p:cNvPr id="14" name="Freeform 301"/>
            <p:cNvSpPr>
              <a:spLocks noEditPoints="1"/>
            </p:cNvSpPr>
            <p:nvPr/>
          </p:nvSpPr>
          <p:spPr bwMode="auto">
            <a:xfrm>
              <a:off x="5191125" y="1031875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Freeform 302"/>
            <p:cNvSpPr>
              <a:spLocks noEditPoints="1"/>
            </p:cNvSpPr>
            <p:nvPr/>
          </p:nvSpPr>
          <p:spPr bwMode="auto">
            <a:xfrm>
              <a:off x="5084763" y="971550"/>
              <a:ext cx="139700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latin typeface="华文细黑" panose="02010600040101010101" pitchFamily="2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ec741a8-d595-41e9-90bd-58f4c4fc48b9"/>
  <p:tag name="COMMONDATA" val="eyJoZGlkIjoiYTdmZmNkNGU2ZjJiYjAxYzE3MzFhOGNiMjhmZDM2O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567*574"/>
  <p:tag name="KSO_WM_UNIT_HIGHLIGHT" val="0"/>
  <p:tag name="KSO_WM_UNIT_COMPATIBLE" val="0"/>
  <p:tag name="KSO_WM_UNIT_DIAGRAM_ISNUMVISUAL" val="0"/>
  <p:tag name="KSO_WM_UNIT_DIAGRAM_ISREFERUNIT" val="0"/>
  <p:tag name="KSO_WM_DIAGRAM_GROUP_CODE" val="1657222602"/>
  <p:tag name="KSO_WM_UNIT_TYPE" val="ζ_h_d"/>
  <p:tag name="KSO_WM_UNIT_INDEX" val="1_1_5"/>
  <p:tag name="KSO_WM_UNIT_ID" val="crop20194959_1*ζ_h_d*1_1_5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329"/>
  <p:tag name="KSO_WM_BLIP_RECT_RIGHT" val="-107"/>
  <p:tag name="KSO_WM_BLIP_RECT_TOP" val="-58"/>
  <p:tag name="KSO_WM_BLIP_RECT_BOTTOM" val="-185"/>
  <p:tag name="KSO_WM_CREATIVE_CROP_ORG_LEFT" val="348.65"/>
  <p:tag name="KSO_WM_CREATIVE_CROP_ORG_TOP" val="9.75"/>
  <p:tag name="KSO_WM_CREATIVE_CROP_ORG_WIDTH" val="366.15"/>
  <p:tag name="KSO_WM_CREATIVE_CROP_ORG_HEIGHT" val="207.35"/>
  <p:tag name="KSO_WM_CREATIVE_CROP_SHAPE_LEFT" val="573.45"/>
  <p:tag name="KSO_WM_CREATIVE_CROP_SHAPE_TOP" val="36.85"/>
  <p:tag name="KSO_WM_CREATIVE_CROP_SHAPE_WIDTH" val="68.3"/>
  <p:tag name="KSO_WM_CREATIVE_CROP_SHAPE_HEIGHT" val="67.55"/>
  <p:tag name="KSO_WM_UNIT_TEXT_FILL_FORE_SCHEMECOLOR_INDEX" val="2"/>
  <p:tag name="KSO_WM_UNIT_TEXT_FILL_TYPE" val="1"/>
  <p:tag name="KSO_WM_UNIT_USESOURCEFORMAT_APPLY" val="1"/>
  <p:tag name="KSO_WM_UNIT_PLACING_PICTURE_USER_VIEWPORT" val="{&quot;height&quot;:1351,&quot;width&quot;:1366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51008135141"/>
  <p:tag name="MH_LIBRARY" val="GRAPHI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718*726"/>
  <p:tag name="KSO_WM_UNIT_HIGHLIGHT" val="0"/>
  <p:tag name="KSO_WM_UNIT_COMPATIBLE" val="0"/>
  <p:tag name="KSO_WM_UNIT_DIAGRAM_ISNUMVISUAL" val="0"/>
  <p:tag name="KSO_WM_UNIT_DIAGRAM_ISREFERUNIT" val="0"/>
  <p:tag name="KSO_WM_DIAGRAM_GROUP_CODE" val="1657222602"/>
  <p:tag name="KSO_WM_UNIT_TYPE" val="ζ_h_d"/>
  <p:tag name="KSO_WM_UNIT_INDEX" val="1_1_6"/>
  <p:tag name="KSO_WM_UNIT_ID" val="crop20194959_1*ζ_h_d*1_1_6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261"/>
  <p:tag name="KSO_WM_BLIP_RECT_RIGHT" val="-63"/>
  <p:tag name="KSO_WM_BLIP_RECT_TOP" val="-131"/>
  <p:tag name="KSO_WM_BLIP_RECT_BOTTOM" val="-40"/>
  <p:tag name="KSO_WM_CREATIVE_CROP_ORG_LEFT" val="348.65"/>
  <p:tag name="KSO_WM_CREATIVE_CROP_ORG_TOP" val="9.75"/>
  <p:tag name="KSO_WM_CREATIVE_CROP_ORG_WIDTH" val="366.15"/>
  <p:tag name="KSO_WM_CREATIVE_CROP_ORG_HEIGHT" val="207.35"/>
  <p:tag name="KSO_WM_CREATIVE_CROP_SHAPE_LEFT" val="573.85"/>
  <p:tag name="KSO_WM_CREATIVE_CROP_SHAPE_TOP" val="109.3"/>
  <p:tag name="KSO_WM_CREATIVE_CROP_SHAPE_WIDTH" val="86.45"/>
  <p:tag name="KSO_WM_CREATIVE_CROP_SHAPE_HEIGHT" val="85.5"/>
  <p:tag name="KSO_WM_UNIT_TEXT_FILL_FORE_SCHEMECOLOR_INDEX" val="2"/>
  <p:tag name="KSO_WM_UNIT_TEXT_FILL_TYPE" val="1"/>
  <p:tag name="KSO_WM_UNIT_USESOURCEFORMAT_APPLY" val="1"/>
  <p:tag name="KSO_WM_UNIT_PLACING_PICTURE_USER_VIEWPORT" val="{&quot;height&quot;:1710,&quot;width&quot;:1729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51008135141"/>
  <p:tag name="MH_LIBRARY" val="GRAPHIC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5*143"/>
  <p:tag name="TABLE_ENDDRAG_RECT" val="27*253*645*143"/>
  <p:tag name="KSO_WM_UNIT_TABLE_BEAUTIFY" val="smartTable{7cfc179b-526d-490d-839e-4db8ef24879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699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ID" val="diagram202126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XID" val="5f708c7a747e3ea6e292a7fc"/>
  <p:tag name="KSO_WM_CHIP_DECFILLPROP" val="[]"/>
  <p:tag name="KSO_WM_CHIP_GROUPID" val="5f708c7a747e3ea6e292a7fb"/>
  <p:tag name="KSO_WM_SLIDE_BK_DARK_LIGHT" val="2"/>
  <p:tag name="KSO_WM_SLIDE_BACKGROUND_TYPE" val="general"/>
  <p:tag name="KSO_WM_SLIDE_SUPPORT_FEATURE_TYPE" val="3"/>
  <p:tag name="KSO_WM_TEMPLATE_ASSEMBLE_XID" val="60656f644054ed1e2fb8092f"/>
  <p:tag name="KSO_WM_TEMPLATE_ASSEMBLE_GROUPID" val="60656f644054ed1e2fb8092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2&quot;,&quot;maxSize&quot;:{&quot;size1&quot;:26.7},&quot;minSize&quot;:{&quot;size1&quot;:17.9},&quot;normalSize&quot;:{&quot;size1&quot;:23.733333333333334},&quot;subLayout&quot;:[{&quot;id&quot;:&quot;2021-04-01T15:43:52&quot;,&quot;margin&quot;:{&quot;bottom&quot;:0.02600000612437725,&quot;left&quot;:2.9629998207092285,&quot;right&quot;:2.5399999618530273,&quot;top&quot;:1.6929999589920044},&quot;type&quot;:0},{&quot;id&quot;:&quot;2021-04-01T15:43:52&quot;,&quot;margin&quot;:{&quot;bottom&quot;:2.5399999618530273,&quot;left&quot;:2.5399999618530273,&quot;right&quot;:2.5399999618530273,&quot;top&quot;:1.6670000553131104},&quot;type&quot;:0}],&quot;type&quot;:0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51008135141"/>
  <p:tag name="MH_LIBRARY" val="GRAPHIC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99_1*i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62f2f4f3ede498aa7d98d7315d1e9bd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99c6afd96b22485bb30bea811c562038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2f"/>
  <p:tag name="KSO_WM_TEMPLATE_ASSEMBLE_GROUPID" val="60656f644054ed1e2fb8092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51008135141"/>
  <p:tag name="MH_LIBRARY" val="GRAPHIC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83a8ae-63df-4894-8c2f-e9e97c4584ee}"/>
  <p:tag name="KSO_WM_BEAUTIFY_FLAG" val="#wm#"/>
  <p:tag name="KSO_WM_UNIT_TYPE" val="β"/>
  <p:tag name="TABLE_SKINIDX" val="0"/>
  <p:tag name="TABLE_COLORIDX" val="i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6222,&quot;width&quot;:4123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77,&quot;width&quot;:5996}"/>
  <p:tag name="KSO_WM_UNIT_TYPE" val="j"/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5821"/>
  <p:tag name="KSO_WM_SLIDE_CAN_ADD_NAVIGATION" val="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d_f"/>
  <p:tag name="KSO_WM_SLIDE_LAYOUT_CNT" val="1_1_1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KSO_WM_CHIP_XID" val="5f5f3b6e8e478fb0c58a9422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  <p:tag name="KSO_WM_UNIT_FLASH_PICTURE_TYPE" val="1"/>
  <p:tag name="KSO_WM_TEMPLATE_THUMBS_INDEX" val="1、4、7、12、13、14、15、16、17、18、20、24、25、28、33、36、40、43、44"/>
  <p:tag name="KSO_WM_SLIDE_LAYOUT_INFO" val="{&quot;id&quot;:&quot;2021-04-01T16:02:01&quot;,&quot;maxSize&quot;:{&quot;size1&quot;:13.2},&quot;minSize&quot;:{&quot;size1&quot;:13.2},&quot;normalSize&quot;:{&quot;size1&quot;:13.2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674724579},&quot;type&quot;:0},{&quot;direction&quot;:1,&quot;id&quot;:&quot;2021-04-01T16:02:01&quot;,&quot;maxSize&quot;:{&quot;size1&quot;:66.199979652445},&quot;minSize&quot;:{&quot;size1&quot;:38.79997965244498},&quot;normalSize&quot;:{&quot;size1&quot;:64.94372965244499},&quot;subLayout&quot;:[{&quot;id&quot;:&quot;2021-04-01T16:02:01&quot;,&quot;margin&quot;:{&quot;bottom&quot;:1.6929999589920044,&quot;left&quot;:1.6929999589920044,&quot;right&quot;:0.02600000612437725,&quot;top&quot;:1.720000147819519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FIXED_XID_TMP" val="5f5ee1ca4d6848d78f644aeb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VALUE" val="1311*126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ID" val="diagram20215821_1*d*1"/>
  <p:tag name="KSO_WM_TEMPLATE_CATEGORY" val="diagram"/>
  <p:tag name="KSO_WM_TEMPLATE_INDEX" val="20215821"/>
  <p:tag name="KSO_WM_UNIT_LAYERLEVEL" val="1"/>
  <p:tag name="KSO_WM_TAG_VERSION" val="1.0"/>
  <p:tag name="KSO_WM_BEAUTIFY_FLAG" val="#wm#"/>
  <p:tag name="PA" val="v5.2.5"/>
  <p:tag name="RESOURCELIBID_ANIM" val="557083"/>
  <p:tag name="KSO_WM_UNIT_FLASH_PICTURE_RATE" val="2"/>
  <p:tag name="KSO_WM_UNIT_USESOURCEFORMAT_APPLY" val="1"/>
  <p:tag name="KSO_WM_UNIT_PLACING_PICTURE_USER_VIEWPORT" val="{&quot;height&quot;:2017.4934724205687,&quot;width&quot;:3963.272592449815}"/>
  <p:tag name="KSO_WM_CHIP_GROUPID" val="5e7310da9a230a26b9e88a19"/>
  <p:tag name="KSO_WM_CHIP_XID" val="5e7310da9a230a26b9e88a1a"/>
  <p:tag name="KSO_WM_UNIT_DEC_AREA_ID" val="72724b5f8f7d49fd87ad8a10f5f270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0633e9b5804ede9614deac90e3a027"/>
  <p:tag name="KSO_WM_UNIT_PLACING_PICTURE" val="170633e9b5804ede9614deac90e3a02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c04054ed1e2fb80fac"/>
  <p:tag name="KSO_WM_TEMPLATE_ASSEMBLE_GROUPID" val="60656fc04054ed1e2fb80fac"/>
  <p:tag name="KSO_WM_UNIT_PLACING_PICTURE_INFO" val="{&quot;code&quot;:&quot;&quot;,&quot;full_picture&quot;:false,&quot;margin&quot;:{&quot;bottom&quot;:35.740467940814774,&quot;top&quot;:35.72342313728134},&quot;scheme&quot;:&quot;5-0&quot;,&quot;spacing&quot;:5}"/>
  <p:tag name="KSO_WM_UNIT_PLACING_PICTURE_USER_VIEWPORT_SMARTMENU" val="{&quot;height&quot;:2177.131828327876,&quot;width&quot;:3822.044900612397}"/>
  <p:tag name="KSO_WM_UNIT_PLACING_PICTURE_USER_RELATIVERECTANGLE_SMARTMENU" val="{&quot;bottom&quot;:0.009981090389732347,&quot;left&quot;:0,&quot;right&quot;:0,&quot;top&quot;:0.009981090389732347}"/>
  <p:tag name="KSO_WM_UNIT_PLACING_PICTURE_COLLAGE_RELATIVERECTANGLE" val="{&quot;height&quot;:2017.4934724205687,&quot;width&quot;:3963.27259244981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VALUE" val="1311*126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ID" val="diagram20215821_1*d*1"/>
  <p:tag name="KSO_WM_TEMPLATE_CATEGORY" val="diagram"/>
  <p:tag name="KSO_WM_TEMPLATE_INDEX" val="20215821"/>
  <p:tag name="KSO_WM_UNIT_LAYERLEVEL" val="1"/>
  <p:tag name="KSO_WM_TAG_VERSION" val="1.0"/>
  <p:tag name="KSO_WM_BEAUTIFY_FLAG" val="#wm#"/>
  <p:tag name="PA" val="v5.2.5"/>
  <p:tag name="RESOURCELIBID_ANIM" val="557083"/>
  <p:tag name="KSO_WM_UNIT_FLASH_PICTURE_RATE" val="2"/>
  <p:tag name="KSO_WM_UNIT_USESOURCEFORMAT_APPLY" val="1"/>
  <p:tag name="KSO_WM_UNIT_PLACING_PICTURE_USER_VIEWPORT" val="{&quot;height&quot;:1299.8467190313297,&quot;width&quot;:2350.754286474358}"/>
  <p:tag name="KSO_WM_CHIP_GROUPID" val="5e7310da9a230a26b9e88a19"/>
  <p:tag name="KSO_WM_CHIP_XID" val="5e7310da9a230a26b9e88a1a"/>
  <p:tag name="KSO_WM_UNIT_DEC_AREA_ID" val="72724b5f8f7d49fd87ad8a10f5f270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0633e9b5804ede9614deac90e3a027"/>
  <p:tag name="KSO_WM_UNIT_PLACING_PICTURE" val="170633e9b5804ede9614deac90e3a02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c04054ed1e2fb80fac"/>
  <p:tag name="KSO_WM_TEMPLATE_ASSEMBLE_GROUPID" val="60656fc04054ed1e2fb80fac"/>
  <p:tag name="KSO_WM_UNIT_PLACING_PICTURE_INFO" val="{&quot;code&quot;:&quot;&quot;,&quot;full_picture&quot;:false,&quot;margin&quot;:{&quot;bottom&quot;:35.740467940814774,&quot;top&quot;:35.72342313728134},&quot;scheme&quot;:&quot;5-0&quot;,&quot;spacing&quot;:5}"/>
  <p:tag name="KSO_WM_UNIT_PLACING_PICTURE_USER_VIEWPORT_SMARTMENU" val="{&quot;height&quot;:1428.9855514542512,&quot;width&quot;:2228.7991789283346}"/>
  <p:tag name="KSO_WM_UNIT_PLACING_PICTURE_USER_RELATIVERECTANGLE_SMARTMENU" val="{&quot;bottom&quot;:0.013029914219211132,&quot;left&quot;:0,&quot;right&quot;:0,&quot;top&quot;:0.013029914219211132}"/>
  <p:tag name="KSO_WM_UNIT_PLACING_PICTURE_COLLAGE_RELATIVERECTANGLE" val="{&quot;height&quot;:1299.8467190313297,&quot;width&quot;:2350.754286474358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VALUE" val="1311*126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ID" val="diagram20215821_1*d*1"/>
  <p:tag name="KSO_WM_TEMPLATE_CATEGORY" val="diagram"/>
  <p:tag name="KSO_WM_TEMPLATE_INDEX" val="20215821"/>
  <p:tag name="KSO_WM_UNIT_LAYERLEVEL" val="1"/>
  <p:tag name="KSO_WM_TAG_VERSION" val="1.0"/>
  <p:tag name="KSO_WM_BEAUTIFY_FLAG" val="#wm#"/>
  <p:tag name="PA" val="v5.2.5"/>
  <p:tag name="RESOURCELIBID_ANIM" val="557083"/>
  <p:tag name="KSO_WM_UNIT_FLASH_PICTURE_RATE" val="2"/>
  <p:tag name="KSO_WM_UNIT_USESOURCEFORMAT_APPLY" val="1"/>
  <p:tag name="KSO_WM_UNIT_PLACING_PICTURE_USER_VIEWPORT" val="{&quot;height&quot;:1715.2286046076138,&quot;width&quot;:4030.7684535240005}"/>
  <p:tag name="KSO_WM_CHIP_GROUPID" val="5e7310da9a230a26b9e88a19"/>
  <p:tag name="KSO_WM_CHIP_XID" val="5e7310da9a230a26b9e88a1a"/>
  <p:tag name="KSO_WM_UNIT_DEC_AREA_ID" val="72724b5f8f7d49fd87ad8a10f5f270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0633e9b5804ede9614deac90e3a027"/>
  <p:tag name="KSO_WM_UNIT_PLACING_PICTURE" val="170633e9b5804ede9614deac90e3a02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c04054ed1e2fb80fac"/>
  <p:tag name="KSO_WM_TEMPLATE_ASSEMBLE_GROUPID" val="60656fc04054ed1e2fb80fac"/>
  <p:tag name="KSO_WM_UNIT_PLACING_PICTURE_INFO" val="{&quot;code&quot;:&quot;&quot;,&quot;full_picture&quot;:false,&quot;margin&quot;:{&quot;bottom&quot;:35.740467940814774,&quot;top&quot;:35.72342313728134},&quot;scheme&quot;:&quot;5-0&quot;,&quot;spacing&quot;:5}"/>
  <p:tag name="KSO_WM_UNIT_PLACING_PICTURE_USER_VIEWPORT_SMARTMENU" val="{&quot;height&quot;:1897.6478587492834,&quot;width&quot;:3822.044900612397}"/>
  <p:tag name="KSO_WM_UNIT_PLACING_PICTURE_USER_RELATIVERECTANGLE_SMARTMENU" val="{&quot;bottom&quot;:0.014025844736046053,&quot;left&quot;:0,&quot;right&quot;:0,&quot;top&quot;:0.014025844736046053}"/>
  <p:tag name="KSO_WM_UNIT_PLACING_PICTURE_COLLAGE_RELATIVERECTANGLE" val="{&quot;height&quot;:1715.2286046076138,&quot;width&quot;:4030.768453524000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VALUE" val="1311*126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ID" val="diagram20215821_1*d*1"/>
  <p:tag name="KSO_WM_TEMPLATE_CATEGORY" val="diagram"/>
  <p:tag name="KSO_WM_TEMPLATE_INDEX" val="20215821"/>
  <p:tag name="KSO_WM_UNIT_LAYERLEVEL" val="1"/>
  <p:tag name="KSO_WM_TAG_VERSION" val="1.0"/>
  <p:tag name="KSO_WM_BEAUTIFY_FLAG" val="#wm#"/>
  <p:tag name="PA" val="v5.2.5"/>
  <p:tag name="RESOURCELIBID_ANIM" val="557083"/>
  <p:tag name="KSO_WM_UNIT_FLASH_PICTURE_RATE" val="2"/>
  <p:tag name="KSO_WM_UNIT_USESOURCEFORMAT_APPLY" val="1"/>
  <p:tag name="KSO_WM_UNIT_PLACING_PICTURE_USER_VIEWPORT" val="{&quot;height&quot;:1419.019098740438,&quot;width&quot;:2390.829953987156}"/>
  <p:tag name="KSO_WM_CHIP_GROUPID" val="5e7310da9a230a26b9e88a19"/>
  <p:tag name="KSO_WM_CHIP_XID" val="5e7310da9a230a26b9e88a1a"/>
  <p:tag name="KSO_WM_UNIT_DEC_AREA_ID" val="72724b5f8f7d49fd87ad8a10f5f270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0633e9b5804ede9614deac90e3a027"/>
  <p:tag name="KSO_WM_UNIT_PLACING_PICTURE" val="170633e9b5804ede9614deac90e3a02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c04054ed1e2fb80fac"/>
  <p:tag name="KSO_WM_TEMPLATE_ASSEMBLE_GROUPID" val="60656fc04054ed1e2fb80fac"/>
  <p:tag name="KSO_WM_UNIT_PLACING_PICTURE_INFO" val="{&quot;code&quot;:&quot;&quot;,&quot;full_picture&quot;:false,&quot;margin&quot;:{&quot;bottom&quot;:35.740467940814774,&quot;top&quot;:35.72342313728134},&quot;scheme&quot;:&quot;5-0&quot;,&quot;spacing&quot;:5}"/>
  <p:tag name="KSO_WM_UNIT_PLACING_PICTURE_USER_VIEWPORT_SMARTMENU" val="{&quot;height&quot;:1428.9855514542512,&quot;width&quot;:2266.6852173342677}"/>
  <p:tag name="KSO_WM_UNIT_PLACING_PICTURE_USER_RELATIVERECTANGLE_SMARTMENU" val="{&quot;bottom&quot;:0.013568214482929289,&quot;left&quot;:0,&quot;right&quot;:0,&quot;top&quot;:0.013568214482929289}"/>
  <p:tag name="KSO_WM_UNIT_PLACING_PICTURE_COLLAGE_RELATIVERECTANGLE" val="{&quot;height&quot;:1419.019098740438,&quot;width&quot;:2390.829953987156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flashPicture"/>
  <p:tag name="KSO_WM_UNIT_VALUE" val="1311*126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ID" val="diagram20215821_1*d*1"/>
  <p:tag name="KSO_WM_TEMPLATE_CATEGORY" val="diagram"/>
  <p:tag name="KSO_WM_TEMPLATE_INDEX" val="20215821"/>
  <p:tag name="KSO_WM_UNIT_LAYERLEVEL" val="1"/>
  <p:tag name="KSO_WM_TAG_VERSION" val="1.0"/>
  <p:tag name="KSO_WM_BEAUTIFY_FLAG" val="#wm#"/>
  <p:tag name="PA" val="v5.2.5"/>
  <p:tag name="RESOURCELIBID_ANIM" val="557083"/>
  <p:tag name="KSO_WM_UNIT_FLASH_PICTURE_RATE" val="2"/>
  <p:tag name="KSO_WM_UNIT_USESOURCEFORMAT_APPLY" val="1"/>
  <p:tag name="KSO_WM_UNIT_PLACING_PICTURE_USER_VIEWPORT" val="{&quot;height&quot;:2504.2409374840017,&quot;width&quot;:4899.777664854136}"/>
  <p:tag name="KSO_WM_CHIP_GROUPID" val="5e7310da9a230a26b9e88a19"/>
  <p:tag name="KSO_WM_CHIP_XID" val="5e7310da9a230a26b9e88a1a"/>
  <p:tag name="KSO_WM_UNIT_DEC_AREA_ID" val="72724b5f8f7d49fd87ad8a10f5f270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70633e9b5804ede9614deac90e3a027"/>
  <p:tag name="KSO_WM_UNIT_PLACING_PICTURE" val="170633e9b5804ede9614deac90e3a02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c04054ed1e2fb80fac"/>
  <p:tag name="KSO_WM_TEMPLATE_ASSEMBLE_GROUPID" val="60656fc04054ed1e2fb80fac"/>
  <p:tag name="KSO_WM_UNIT_PLACING_PICTURE_INFO" val="{&quot;code&quot;:&quot;&quot;,&quot;full_picture&quot;:false,&quot;margin&quot;:{&quot;bottom&quot;:35.740467940814774,&quot;top&quot;:35.72342313728134},&quot;scheme&quot;:&quot;5-0&quot;,&quot;spacing&quot;:5}"/>
  <p:tag name="KSO_WM_UNIT_PLACING_PICTURE_USER_VIEWPORT_SMARTMENU" val="{&quot;height&quot;:2645.794135622909,&quot;width&quot;:4645.4843962626}"/>
  <p:tag name="KSO_WM_UNIT_PLACING_PICTURE_USER_RELATIVERECTANGLE_SMARTMENU" val="{&quot;bottom&quot;:0.0069910146526049,&quot;left&quot;:0,&quot;right&quot;:0,&quot;top&quot;:0.0069910146526049}"/>
  <p:tag name="KSO_WM_UNIT_PLACING_PICTURE_COLLAGE_RELATIVERECTANGLE" val="{&quot;height&quot;:2504.2409374840017,&quot;width&quot;:4899.777664854136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crop20194959_1*i*1"/>
  <p:tag name="KSO_WM_TEMPLATE_CATEGORY" val="crop"/>
  <p:tag name="KSO_WM_TEMPLATE_INDEX" val="20194959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1081*629"/>
  <p:tag name="KSO_WM_UNIT_HIGHLIGHT" val="0"/>
  <p:tag name="KSO_WM_UNIT_COMPATIBLE" val="0"/>
  <p:tag name="KSO_WM_UNIT_DIAGRAM_ISNUMVISUAL" val="0"/>
  <p:tag name="KSO_WM_UNIT_DIAGRAM_ISREFERUNIT" val="0"/>
  <p:tag name="KSO_WM_DIAGRAM_GROUP_CODE" val="1657223469"/>
  <p:tag name="KSO_WM_UNIT_TYPE" val="ζ_h_d"/>
  <p:tag name="KSO_WM_UNIT_INDEX" val="1_1_1"/>
  <p:tag name="KSO_WM_UNIT_ID" val="crop20194959_1*ζ_h_d*1_1_1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171"/>
  <p:tag name="KSO_WM_BLIP_RECT_RIGHT" val="-171"/>
  <p:tag name="KSO_WM_BLIP_RECT_TOP" val="0"/>
  <p:tag name="KSO_WM_BLIP_RECT_BOTTOM" val="-61"/>
  <p:tag name="KSO_WM_CREATIVE_CROP_ORG_LEFT" val="14.1"/>
  <p:tag name="KSO_WM_CREATIVE_CROP_ORG_TOP" val="162.85"/>
  <p:tag name="KSO_WM_CREATIVE_CROP_ORG_WIDTH" val="192.45"/>
  <p:tag name="KSO_WM_CREATIVE_CROP_ORG_HEIGHT" val="131.65"/>
  <p:tag name="KSO_WM_CREATIVE_CROP_SHAPE_LEFT" val="86.4"/>
  <p:tag name="KSO_WM_CREATIVE_CROP_SHAPE_TOP" val="162.85"/>
  <p:tag name="KSO_WM_CREATIVE_CROP_SHAPE_WIDTH" val="47.6"/>
  <p:tag name="KSO_WM_CREATIVE_CROP_SHAPE_HEIGHT" val="81.75"/>
  <p:tag name="KSO_WM_UNIT_TEXT_FILL_FORE_SCHEMECOLOR_INDEX" val="2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623*629"/>
  <p:tag name="KSO_WM_UNIT_HIGHLIGHT" val="0"/>
  <p:tag name="KSO_WM_UNIT_COMPATIBLE" val="0"/>
  <p:tag name="KSO_WM_UNIT_DIAGRAM_ISNUMVISUAL" val="0"/>
  <p:tag name="KSO_WM_UNIT_DIAGRAM_ISREFERUNIT" val="0"/>
  <p:tag name="KSO_WM_DIAGRAM_GROUP_CODE" val="1657223469"/>
  <p:tag name="KSO_WM_UNIT_TYPE" val="ζ_h_d"/>
  <p:tag name="KSO_WM_UNIT_INDEX" val="1_1_2"/>
  <p:tag name="KSO_WM_UNIT_ID" val="crop20194959_1*ζ_h_d*1_1_2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171"/>
  <p:tag name="KSO_WM_BLIP_RECT_RIGHT" val="-171"/>
  <p:tag name="KSO_WM_BLIP_RECT_TOP" val="-180"/>
  <p:tag name="KSO_WM_BLIP_RECT_BOTTOM" val="0"/>
  <p:tag name="KSO_WM_CREATIVE_CROP_ORG_LEFT" val="14.1"/>
  <p:tag name="KSO_WM_CREATIVE_CROP_ORG_TOP" val="162.85"/>
  <p:tag name="KSO_WM_CREATIVE_CROP_ORG_WIDTH" val="192.45"/>
  <p:tag name="KSO_WM_CREATIVE_CROP_ORG_HEIGHT" val="131.65"/>
  <p:tag name="KSO_WM_CREATIVE_CROP_SHAPE_LEFT" val="86.55"/>
  <p:tag name="KSO_WM_CREATIVE_CROP_SHAPE_TOP" val="247.4"/>
  <p:tag name="KSO_WM_CREATIVE_CROP_SHAPE_WIDTH" val="47.6"/>
  <p:tag name="KSO_WM_CREATIVE_CROP_SHAPE_HEIGHT" val="47.1"/>
  <p:tag name="KSO_WM_UNIT_TEXT_FILL_FORE_SCHEMECOLOR_INDEX" val="2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718*726"/>
  <p:tag name="KSO_WM_UNIT_HIGHLIGHT" val="0"/>
  <p:tag name="KSO_WM_UNIT_COMPATIBLE" val="0"/>
  <p:tag name="KSO_WM_UNIT_DIAGRAM_ISNUMVISUAL" val="0"/>
  <p:tag name="KSO_WM_UNIT_DIAGRAM_ISREFERUNIT" val="0"/>
  <p:tag name="KSO_WM_DIAGRAM_GROUP_CODE" val="1657223469"/>
  <p:tag name="KSO_WM_UNIT_TYPE" val="ζ_h_d"/>
  <p:tag name="KSO_WM_UNIT_INDEX" val="1_1_3"/>
  <p:tag name="KSO_WM_UNIT_ID" val="crop20194959_1*ζ_h_d*1_1_3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43"/>
  <p:tag name="KSO_WM_BLIP_RECT_RIGHT" val="-240"/>
  <p:tag name="KSO_WM_BLIP_RECT_TOP" val="-21"/>
  <p:tag name="KSO_WM_BLIP_RECT_BOTTOM" val="-121"/>
  <p:tag name="KSO_WM_CREATIVE_CROP_ORG_LEFT" val="14.1"/>
  <p:tag name="KSO_WM_CREATIVE_CROP_ORG_TOP" val="162.85"/>
  <p:tag name="KSO_WM_CREATIVE_CROP_ORG_WIDTH" val="192.45"/>
  <p:tag name="KSO_WM_CREATIVE_CROP_ORG_HEIGHT" val="131.65"/>
  <p:tag name="KSO_WM_CREATIVE_CROP_SHAPE_LEFT" val="28.7"/>
  <p:tag name="KSO_WM_CREATIVE_CROP_SHAPE_TOP" val="174.4"/>
  <p:tag name="KSO_WM_CREATIVE_CROP_SHAPE_WIDTH" val="54.9"/>
  <p:tag name="KSO_WM_CREATIVE_CROP_SHAPE_HEIGHT" val="54.3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567*574"/>
  <p:tag name="KSO_WM_UNIT_HIGHLIGHT" val="0"/>
  <p:tag name="KSO_WM_UNIT_COMPATIBLE" val="0"/>
  <p:tag name="KSO_WM_UNIT_DIAGRAM_ISNUMVISUAL" val="0"/>
  <p:tag name="KSO_WM_UNIT_DIAGRAM_ISREFERUNIT" val="0"/>
  <p:tag name="KSO_WM_DIAGRAM_GROUP_CODE" val="1657223469"/>
  <p:tag name="KSO_WM_UNIT_TYPE" val="ζ_h_d"/>
  <p:tag name="KSO_WM_UNIT_INDEX" val="1_1_4"/>
  <p:tag name="KSO_WM_UNIT_ID" val="crop20194959_1*ζ_h_d*1_1_4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81"/>
  <p:tag name="KSO_WM_BLIP_RECT_RIGHT" val="-305"/>
  <p:tag name="KSO_WM_BLIP_RECT_TOP" val="-161"/>
  <p:tag name="KSO_WM_BLIP_RECT_BOTTOM" val="-46"/>
  <p:tag name="KSO_WM_CREATIVE_CROP_ORG_LEFT" val="14.1"/>
  <p:tag name="KSO_WM_CREATIVE_CROP_ORG_TOP" val="162.85"/>
  <p:tag name="KSO_WM_CREATIVE_CROP_ORG_WIDTH" val="192.45"/>
  <p:tag name="KSO_WM_CREATIVE_CROP_ORG_HEIGHT" val="131.65"/>
  <p:tag name="KSO_WM_CREATIVE_CROP_SHAPE_LEFT" val="40.2"/>
  <p:tag name="KSO_WM_CREATIVE_CROP_SHAPE_TOP" val="232.05"/>
  <p:tag name="KSO_WM_CREATIVE_CROP_SHAPE_WIDTH" val="43.35"/>
  <p:tag name="KSO_WM_CREATIVE_CROP_SHAPE_HEIGHT" val="42.9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567*574"/>
  <p:tag name="KSO_WM_UNIT_HIGHLIGHT" val="0"/>
  <p:tag name="KSO_WM_UNIT_COMPATIBLE" val="0"/>
  <p:tag name="KSO_WM_UNIT_DIAGRAM_ISNUMVISUAL" val="0"/>
  <p:tag name="KSO_WM_UNIT_DIAGRAM_ISREFERUNIT" val="0"/>
  <p:tag name="KSO_WM_DIAGRAM_GROUP_CODE" val="1657223469"/>
  <p:tag name="KSO_WM_UNIT_TYPE" val="ζ_h_d"/>
  <p:tag name="KSO_WM_UNIT_INDEX" val="1_1_5"/>
  <p:tag name="KSO_WM_UNIT_ID" val="crop20194959_1*ζ_h_d*1_1_5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304"/>
  <p:tag name="KSO_WM_BLIP_RECT_RIGHT" val="-82"/>
  <p:tag name="KSO_WM_BLIP_RECT_TOP" val="-40"/>
  <p:tag name="KSO_WM_BLIP_RECT_BOTTOM" val="-167"/>
  <p:tag name="KSO_WM_CREATIVE_CROP_ORG_LEFT" val="14.1"/>
  <p:tag name="KSO_WM_CREATIVE_CROP_ORG_TOP" val="162.85"/>
  <p:tag name="KSO_WM_CREATIVE_CROP_ORG_WIDTH" val="192.45"/>
  <p:tag name="KSO_WM_CREATIVE_CROP_ORG_HEIGHT" val="131.65"/>
  <p:tag name="KSO_WM_CREATIVE_CROP_SHAPE_LEFT" val="136.8"/>
  <p:tag name="KSO_WM_CREATIVE_CROP_SHAPE_TOP" val="180.05"/>
  <p:tag name="KSO_WM_CREATIVE_CROP_SHAPE_WIDTH" val="43.35"/>
  <p:tag name="KSO_WM_CREATIVE_CROP_SHAPE_HEIGHT" val="42.9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718*726"/>
  <p:tag name="KSO_WM_UNIT_HIGHLIGHT" val="0"/>
  <p:tag name="KSO_WM_UNIT_COMPATIBLE" val="0"/>
  <p:tag name="KSO_WM_UNIT_DIAGRAM_ISNUMVISUAL" val="0"/>
  <p:tag name="KSO_WM_UNIT_DIAGRAM_ISREFERUNIT" val="0"/>
  <p:tag name="KSO_WM_DIAGRAM_GROUP_CODE" val="1657223469"/>
  <p:tag name="KSO_WM_UNIT_TYPE" val="ζ_h_d"/>
  <p:tag name="KSO_WM_UNIT_INDEX" val="1_1_6"/>
  <p:tag name="KSO_WM_UNIT_ID" val="crop20194959_1*ζ_h_d*1_1_6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240"/>
  <p:tag name="KSO_WM_BLIP_RECT_RIGHT" val="-43"/>
  <p:tag name="KSO_WM_BLIP_RECT_TOP" val="-116"/>
  <p:tag name="KSO_WM_BLIP_RECT_BOTTOM" val="-26"/>
  <p:tag name="KSO_WM_CREATIVE_CROP_ORG_LEFT" val="14.1"/>
  <p:tag name="KSO_WM_CREATIVE_CROP_ORG_TOP" val="162.85"/>
  <p:tag name="KSO_WM_CREATIVE_CROP_ORG_WIDTH" val="192.45"/>
  <p:tag name="KSO_WM_CREATIVE_CROP_ORG_HEIGHT" val="131.65"/>
  <p:tag name="KSO_WM_CREATIVE_CROP_SHAPE_LEFT" val="137.05"/>
  <p:tag name="KSO_WM_CREATIVE_CROP_SHAPE_TOP" val="226.05"/>
  <p:tag name="KSO_WM_CREATIVE_CROP_SHAPE_WIDTH" val="54.9"/>
  <p:tag name="KSO_WM_CREATIVE_CROP_SHAPE_HEIGHT" val="54.3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505,&quot;width&quot;:2371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17,&quot;width&quot;:2399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crop20194959_1*i*1"/>
  <p:tag name="KSO_WM_TEMPLATE_CATEGORY" val="crop"/>
  <p:tag name="KSO_WM_TEMPLATE_INDEX" val="20194959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51008135141"/>
  <p:tag name="MH_LIBRARY" val="GRAPHI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1081*629"/>
  <p:tag name="KSO_WM_UNIT_HIGHLIGHT" val="0"/>
  <p:tag name="KSO_WM_UNIT_COMPATIBLE" val="0"/>
  <p:tag name="KSO_WM_UNIT_DIAGRAM_ISNUMVISUAL" val="0"/>
  <p:tag name="KSO_WM_UNIT_DIAGRAM_ISREFERUNIT" val="0"/>
  <p:tag name="KSO_WM_DIAGRAM_GROUP_CODE" val="1657222602"/>
  <p:tag name="KSO_WM_UNIT_TYPE" val="ζ_h_d"/>
  <p:tag name="KSO_WM_UNIT_INDEX" val="1_1_1"/>
  <p:tag name="KSO_WM_UNIT_ID" val="crop20194959_1*ζ_h_d*1_1_1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194"/>
  <p:tag name="KSO_WM_BLIP_RECT_RIGHT" val="-194"/>
  <p:tag name="KSO_WM_BLIP_RECT_TOP" val="-9"/>
  <p:tag name="KSO_WM_BLIP_RECT_BOTTOM" val="-70"/>
  <p:tag name="KSO_WM_CREATIVE_CROP_ORG_LEFT" val="348.65"/>
  <p:tag name="KSO_WM_CREATIVE_CROP_ORG_TOP" val="9.75"/>
  <p:tag name="KSO_WM_CREATIVE_CROP_ORG_WIDTH" val="366.15"/>
  <p:tag name="KSO_WM_CREATIVE_CROP_ORG_HEIGHT" val="207.35"/>
  <p:tag name="KSO_WM_CREATIVE_CROP_SHAPE_LEFT" val="494.05"/>
  <p:tag name="KSO_WM_CREATIVE_CROP_SHAPE_TOP" val="9.75"/>
  <p:tag name="KSO_WM_CREATIVE_CROP_SHAPE_WIDTH" val="74.95"/>
  <p:tag name="KSO_WM_CREATIVE_CROP_SHAPE_HEIGHT" val="128.75"/>
  <p:tag name="KSO_WM_UNIT_TEXT_FILL_FORE_SCHEMECOLOR_INDEX" val="2"/>
  <p:tag name="KSO_WM_UNIT_TEXT_FILL_TYPE" val="1"/>
  <p:tag name="KSO_WM_UNIT_USESOURCEFORMAT_APPLY" val="1"/>
  <p:tag name="KSO_WM_UNIT_PLACING_PICTURE_USER_VIEWPORT" val="{&quot;height&quot;:2575,&quot;width&quot;:1499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167,&quot;width&quot;:563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623*629"/>
  <p:tag name="KSO_WM_UNIT_HIGHLIGHT" val="0"/>
  <p:tag name="KSO_WM_UNIT_COMPATIBLE" val="0"/>
  <p:tag name="KSO_WM_UNIT_DIAGRAM_ISNUMVISUAL" val="0"/>
  <p:tag name="KSO_WM_UNIT_DIAGRAM_ISREFERUNIT" val="0"/>
  <p:tag name="KSO_WM_DIAGRAM_GROUP_CODE" val="1657222602"/>
  <p:tag name="KSO_WM_UNIT_TYPE" val="ζ_h_d"/>
  <p:tag name="KSO_WM_UNIT_INDEX" val="1_1_2"/>
  <p:tag name="KSO_WM_UNIT_ID" val="crop20194959_1*ζ_h_d*1_1_2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194"/>
  <p:tag name="KSO_WM_BLIP_RECT_RIGHT" val="-194"/>
  <p:tag name="KSO_WM_BLIP_RECT_TOP" val="-196"/>
  <p:tag name="KSO_WM_BLIP_RECT_BOTTOM" val="-16"/>
  <p:tag name="KSO_WM_CREATIVE_CROP_ORG_LEFT" val="348.65"/>
  <p:tag name="KSO_WM_CREATIVE_CROP_ORG_TOP" val="9.75"/>
  <p:tag name="KSO_WM_CREATIVE_CROP_ORG_WIDTH" val="366.15"/>
  <p:tag name="KSO_WM_CREATIVE_CROP_ORG_HEIGHT" val="207.35"/>
  <p:tag name="KSO_WM_CREATIVE_CROP_SHAPE_LEFT" val="494.25"/>
  <p:tag name="KSO_WM_CREATIVE_CROP_SHAPE_TOP" val="142.95"/>
  <p:tag name="KSO_WM_CREATIVE_CROP_SHAPE_WIDTH" val="74.95"/>
  <p:tag name="KSO_WM_CREATIVE_CROP_SHAPE_HEIGHT" val="74.15"/>
  <p:tag name="KSO_WM_UNIT_TEXT_FILL_FORE_SCHEMECOLOR_INDEX" val="2"/>
  <p:tag name="KSO_WM_UNIT_TEXT_FILL_TYPE" val="1"/>
  <p:tag name="KSO_WM_UNIT_USESOURCEFORMAT_APPLY" val="1"/>
  <p:tag name="KSO_WM_UNIT_PLACING_PICTURE_USER_VIEWPORT" val="{&quot;height&quot;:1483,&quot;width&quot;:1499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718*726"/>
  <p:tag name="KSO_WM_UNIT_HIGHLIGHT" val="0"/>
  <p:tag name="KSO_WM_UNIT_COMPATIBLE" val="0"/>
  <p:tag name="KSO_WM_UNIT_DIAGRAM_ISNUMVISUAL" val="0"/>
  <p:tag name="KSO_WM_UNIT_DIAGRAM_ISREFERUNIT" val="0"/>
  <p:tag name="KSO_WM_DIAGRAM_GROUP_CODE" val="1657222602"/>
  <p:tag name="KSO_WM_UNIT_TYPE" val="ζ_h_d"/>
  <p:tag name="KSO_WM_UNIT_INDEX" val="1_1_3"/>
  <p:tag name="KSO_WM_UNIT_ID" val="crop20194959_1*ζ_h_d*1_1_3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63"/>
  <p:tag name="KSO_WM_BLIP_RECT_RIGHT" val="-261"/>
  <p:tag name="KSO_WM_BLIP_RECT_TOP" val="-35"/>
  <p:tag name="KSO_WM_BLIP_RECT_BOTTOM" val="-135"/>
  <p:tag name="KSO_WM_CREATIVE_CROP_ORG_LEFT" val="348.65"/>
  <p:tag name="KSO_WM_CREATIVE_CROP_ORG_TOP" val="9.75"/>
  <p:tag name="KSO_WM_CREATIVE_CROP_ORG_WIDTH" val="366.15"/>
  <p:tag name="KSO_WM_CREATIVE_CROP_ORG_HEIGHT" val="207.35"/>
  <p:tag name="KSO_WM_CREATIVE_CROP_SHAPE_LEFT" val="403.15"/>
  <p:tag name="KSO_WM_CREATIVE_CROP_SHAPE_TOP" val="27.9"/>
  <p:tag name="KSO_WM_CREATIVE_CROP_SHAPE_WIDTH" val="86.45"/>
  <p:tag name="KSO_WM_CREATIVE_CROP_SHAPE_HEIGHT" val="85.5"/>
  <p:tag name="KSO_WM_UNIT_TEXT_FILL_FORE_SCHEMECOLOR_INDEX" val="2"/>
  <p:tag name="KSO_WM_UNIT_TEXT_FILL_TYPE" val="1"/>
  <p:tag name="KSO_WM_UNIT_USESOURCEFORMAT_APPLY" val="1"/>
  <p:tag name="KSO_WM_UNIT_PLACING_PICTURE_USER_VIEWPORT" val="{&quot;height&quot;:1710,&quot;width&quot;:1729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df7dabbe-0c5a-414f-8b79-65e0fa43fb52"/>
  <p:tag name="KSO_WM_UNIT_VALUE" val="567*574"/>
  <p:tag name="KSO_WM_UNIT_HIGHLIGHT" val="0"/>
  <p:tag name="KSO_WM_UNIT_COMPATIBLE" val="0"/>
  <p:tag name="KSO_WM_UNIT_DIAGRAM_ISNUMVISUAL" val="0"/>
  <p:tag name="KSO_WM_UNIT_DIAGRAM_ISREFERUNIT" val="0"/>
  <p:tag name="KSO_WM_DIAGRAM_GROUP_CODE" val="1657222602"/>
  <p:tag name="KSO_WM_UNIT_TYPE" val="ζ_h_d"/>
  <p:tag name="KSO_WM_UNIT_INDEX" val="1_1_4"/>
  <p:tag name="KSO_WM_UNIT_ID" val="crop20194959_1*ζ_h_d*1_1_4"/>
  <p:tag name="KSO_WM_TEMPLATE_CATEGORY" val="crop"/>
  <p:tag name="KSO_WM_TEMPLATE_INDEX" val="20194959"/>
  <p:tag name="KSO_WM_UNIT_LAYERLEVEL" val="1_1_1"/>
  <p:tag name="KSO_WM_TAG_VERSION" val="1.0"/>
  <p:tag name="KSO_WM_BEAUTIFY_FLAG" val="#wm#"/>
  <p:tag name="KSO_WM_UNIT_DIAGRAM_MODELTYPE" val="creativeCrop"/>
  <p:tag name="KSO_WM_BLIP_RECT_LEFT" val="-106"/>
  <p:tag name="KSO_WM_BLIP_RECT_RIGHT" val="-330"/>
  <p:tag name="KSO_WM_BLIP_RECT_TOP" val="-179"/>
  <p:tag name="KSO_WM_BLIP_RECT_BOTTOM" val="-63"/>
  <p:tag name="KSO_WM_CREATIVE_CROP_ORG_LEFT" val="348.65"/>
  <p:tag name="KSO_WM_CREATIVE_CROP_ORG_TOP" val="9.74999"/>
  <p:tag name="KSO_WM_CREATIVE_CROP_ORG_WIDTH" val="366.15"/>
  <p:tag name="KSO_WM_CREATIVE_CROP_ORG_HEIGHT" val="207.35"/>
  <p:tag name="KSO_WM_CREATIVE_CROP_SHAPE_LEFT" val="421.3"/>
  <p:tag name="KSO_WM_CREATIVE_CROP_SHAPE_TOP" val="118.8"/>
  <p:tag name="KSO_WM_CREATIVE_CROP_SHAPE_WIDTH" val="68.3"/>
  <p:tag name="KSO_WM_CREATIVE_CROP_SHAPE_HEIGHT" val="67.55"/>
  <p:tag name="KSO_WM_UNIT_TEXT_FILL_FORE_SCHEMECOLOR_INDEX" val="2"/>
  <p:tag name="KSO_WM_UNIT_TEXT_FILL_TYPE" val="1"/>
  <p:tag name="KSO_WM_UNIT_USESOURCEFORMAT_APPLY" val="1"/>
  <p:tag name="KSO_WM_UNIT_PLACING_PICTURE_USER_VIEWPORT" val="{&quot;height&quot;:1351,&quot;width&quot;:1366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51008135141"/>
  <p:tag name="MH_LIBRARY" val="GRAPHI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可变换-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FFFF"/>
      </a:accent1>
      <a:accent2>
        <a:srgbClr val="FFFFFF"/>
      </a:accent2>
      <a:accent3>
        <a:srgbClr val="00ADEF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华文细黑英文">
      <a:majorFont>
        <a:latin typeface="华文细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3299</Words>
  <Application>Microsoft Office PowerPoint</Application>
  <PresentationFormat>全屏显示(16:9)</PresentationFormat>
  <Paragraphs>270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-apple-system</vt:lpstr>
      <vt:lpstr>FontAwesome</vt:lpstr>
      <vt:lpstr>华文细黑</vt:lpstr>
      <vt:lpstr>思源黑体 CN Medium</vt:lpstr>
      <vt:lpstr>宋体</vt:lpstr>
      <vt:lpstr>微软雅黑</vt:lpstr>
      <vt:lpstr>微软雅黑 Light</vt:lpstr>
      <vt:lpstr>Arial</vt:lpstr>
      <vt:lpstr>Calibri</vt:lpstr>
      <vt:lpstr>Century Gothic</vt:lpstr>
      <vt:lpstr>Lao UI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傲双 李</cp:lastModifiedBy>
  <cp:revision>166</cp:revision>
  <dcterms:created xsi:type="dcterms:W3CDTF">2014-09-01T14:19:00Z</dcterms:created>
  <dcterms:modified xsi:type="dcterms:W3CDTF">2023-10-13T07:59:58Z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C1A96E30494D4737B5F08A70A197CC7C_13</vt:lpwstr>
  </property>
</Properties>
</file>