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a289314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a289314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1a289314a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1a289314a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a289314a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a289314a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a43a942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a43a942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1a289314a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1a289314a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1a43a942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1a43a942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1a43a942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1a43a942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1a43a942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1a43a942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1a289314a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1a289314a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124925" y="731050"/>
            <a:ext cx="7715100" cy="143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33">
                <a:latin typeface="Times New Roman"/>
                <a:ea typeface="Times New Roman"/>
                <a:cs typeface="Times New Roman"/>
                <a:sym typeface="Times New Roman"/>
              </a:rPr>
              <a:t> Leveraging High-Performance Computing for </a:t>
            </a:r>
            <a:endParaRPr sz="3333">
              <a:latin typeface="Times New Roman"/>
              <a:ea typeface="Times New Roman"/>
              <a:cs typeface="Times New Roman"/>
              <a:sym typeface="Times New Roman"/>
            </a:endParaRPr>
          </a:p>
          <a:p>
            <a:pPr indent="0" lvl="0" marL="0" rtl="0" algn="ctr">
              <a:spcBef>
                <a:spcPts val="0"/>
              </a:spcBef>
              <a:spcAft>
                <a:spcPts val="0"/>
              </a:spcAft>
              <a:buNone/>
            </a:pPr>
            <a:r>
              <a:rPr lang="en" sz="3333">
                <a:latin typeface="Times New Roman"/>
                <a:ea typeface="Times New Roman"/>
                <a:cs typeface="Times New Roman"/>
                <a:sym typeface="Times New Roman"/>
              </a:rPr>
              <a:t>Heart Disease Prediction</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p:txBody>
      </p:sp>
      <p:sp>
        <p:nvSpPr>
          <p:cNvPr id="135" name="Google Shape;135;p13"/>
          <p:cNvSpPr txBox="1"/>
          <p:nvPr>
            <p:ph idx="1" type="body"/>
          </p:nvPr>
        </p:nvSpPr>
        <p:spPr>
          <a:xfrm>
            <a:off x="1463025" y="2467100"/>
            <a:ext cx="7038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20301118 Shouvik Banerjee</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20301069 Arian Wazed</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Table of contents</a:t>
            </a:r>
            <a:endParaRPr b="1"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1567550"/>
            <a:ext cx="7038900" cy="3194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1.Introduction</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2.Dataset Description</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3.Dataset </a:t>
            </a:r>
            <a:r>
              <a:rPr b="1" lang="en" sz="2400">
                <a:latin typeface="Times New Roman"/>
                <a:ea typeface="Times New Roman"/>
                <a:cs typeface="Times New Roman"/>
                <a:sym typeface="Times New Roman"/>
              </a:rPr>
              <a:t>Preprocessing</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4.Conclusion</a:t>
            </a:r>
            <a:endParaRPr b="1" sz="24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6100"/>
            <a:ext cx="70389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1.Introduction</a:t>
            </a:r>
            <a:endParaRPr b="1" sz="3000">
              <a:latin typeface="Times New Roman"/>
              <a:ea typeface="Times New Roman"/>
              <a:cs typeface="Times New Roman"/>
              <a:sym typeface="Times New Roman"/>
            </a:endParaRPr>
          </a:p>
        </p:txBody>
      </p:sp>
      <p:sp>
        <p:nvSpPr>
          <p:cNvPr id="149" name="Google Shape;149;p15"/>
          <p:cNvSpPr txBox="1"/>
          <p:nvPr>
            <p:ph idx="1" type="body"/>
          </p:nvPr>
        </p:nvSpPr>
        <p:spPr>
          <a:xfrm>
            <a:off x="1040775" y="1267100"/>
            <a:ext cx="77301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Heart disease poses significant health challenges, necessitating accurate prediction for timely intervention. Leveraging High-Performance Computing (HPC) in tandem with Machine Learning (ML) algorithms offers a promising avenue for enhancing predictive accuracy. This study conducts a comparative analysis of K-Nearest Neighbors (KNN), Naive Bayes, Logistic Regression, and Decision Trees, using biological parameters like cholesterol levels, blood pressure, sex, and age for heart disease prediction. By evaluating the efficacy of these algorithms, we aim to identify the most effective approach, contributing to advancements in proactive healthcare interventions and precision medicine.</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800">
                <a:latin typeface="Times New Roman"/>
                <a:ea typeface="Times New Roman"/>
                <a:cs typeface="Times New Roman"/>
                <a:sym typeface="Times New Roman"/>
              </a:rPr>
              <a:t>2.Dataset Description</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dataset contains 303 rows and 14 columns, with each row representing a data point and each column a feature. It consists of 13 predictors and one target variable, forming a binary classification problem. Features include quantitative aspects like age, blood pressure, cholesterol levels, and categorical attributes such as sex and chest pain type. Correlations between features are visualized through a heatmap matrix. The dataset shows class imbalance, addressed by imputing missing values and using algorithms tailored for imbalanced data to improve model performance. Evaluation metrics like F1-score, precision, and recall ensure fair representation of all classes.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162" name="Google Shape;162;p17"/>
          <p:cNvSpPr txBox="1"/>
          <p:nvPr/>
        </p:nvSpPr>
        <p:spPr>
          <a:xfrm>
            <a:off x="2738700" y="68875"/>
            <a:ext cx="3666600" cy="59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lt1"/>
                </a:solidFill>
                <a:latin typeface="Times New Roman"/>
                <a:ea typeface="Times New Roman"/>
                <a:cs typeface="Times New Roman"/>
                <a:sym typeface="Times New Roman"/>
              </a:rPr>
              <a:t>3. Dataset Preprocessing:</a:t>
            </a:r>
            <a:endParaRPr b="1" sz="24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800">
              <a:solidFill>
                <a:schemeClr val="lt1"/>
              </a:solidFill>
              <a:latin typeface="Times New Roman"/>
              <a:ea typeface="Times New Roman"/>
              <a:cs typeface="Times New Roman"/>
              <a:sym typeface="Times New Roman"/>
            </a:endParaRPr>
          </a:p>
        </p:txBody>
      </p:sp>
      <p:sp>
        <p:nvSpPr>
          <p:cNvPr id="163" name="Google Shape;163;p17"/>
          <p:cNvSpPr txBox="1"/>
          <p:nvPr/>
        </p:nvSpPr>
        <p:spPr>
          <a:xfrm>
            <a:off x="1257000" y="951625"/>
            <a:ext cx="6630000" cy="16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Faults: </a:t>
            </a:r>
            <a:r>
              <a:rPr lang="en" sz="1200">
                <a:solidFill>
                  <a:schemeClr val="lt1"/>
                </a:solidFill>
                <a:latin typeface="Times New Roman"/>
                <a:ea typeface="Times New Roman"/>
                <a:cs typeface="Times New Roman"/>
                <a:sym typeface="Times New Roman"/>
              </a:rPr>
              <a:t>In the dataset there are some null values which we imputed later.</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chemeClr val="lt1"/>
                </a:solidFill>
                <a:latin typeface="Times New Roman"/>
                <a:ea typeface="Times New Roman"/>
                <a:cs typeface="Times New Roman"/>
                <a:sym typeface="Times New Roman"/>
              </a:rPr>
              <a:t>Solutions:</a:t>
            </a:r>
            <a:r>
              <a:rPr lang="en" sz="1200">
                <a:solidFill>
                  <a:schemeClr val="lt1"/>
                </a:solidFill>
                <a:latin typeface="Times New Roman"/>
                <a:ea typeface="Times New Roman"/>
                <a:cs typeface="Times New Roman"/>
                <a:sym typeface="Times New Roman"/>
              </a:rPr>
              <a:t> Identified the null values and removed the row which contained Null values.</a:t>
            </a:r>
            <a:endParaRPr sz="1100">
              <a:solidFill>
                <a:schemeClr val="lt1"/>
              </a:solidFill>
              <a:latin typeface="Lato"/>
              <a:ea typeface="Lato"/>
              <a:cs typeface="Lato"/>
              <a:sym typeface="Lato"/>
            </a:endParaRPr>
          </a:p>
        </p:txBody>
      </p:sp>
      <p:pic>
        <p:nvPicPr>
          <p:cNvPr id="164" name="Google Shape;164;p17"/>
          <p:cNvPicPr preferRelativeResize="0"/>
          <p:nvPr/>
        </p:nvPicPr>
        <p:blipFill>
          <a:blip r:embed="rId3">
            <a:alphaModFix/>
          </a:blip>
          <a:stretch>
            <a:fillRect/>
          </a:stretch>
        </p:blipFill>
        <p:spPr>
          <a:xfrm>
            <a:off x="1379275" y="2443550"/>
            <a:ext cx="1900639" cy="2219675"/>
          </a:xfrm>
          <a:prstGeom prst="rect">
            <a:avLst/>
          </a:prstGeom>
          <a:noFill/>
          <a:ln>
            <a:noFill/>
          </a:ln>
        </p:spPr>
      </p:pic>
      <p:pic>
        <p:nvPicPr>
          <p:cNvPr id="165" name="Google Shape;165;p17"/>
          <p:cNvPicPr preferRelativeResize="0"/>
          <p:nvPr/>
        </p:nvPicPr>
        <p:blipFill>
          <a:blip r:embed="rId4">
            <a:alphaModFix/>
          </a:blip>
          <a:stretch>
            <a:fillRect/>
          </a:stretch>
        </p:blipFill>
        <p:spPr>
          <a:xfrm>
            <a:off x="3794089" y="2443550"/>
            <a:ext cx="4022660" cy="22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4. Feature Scaling : </a:t>
            </a:r>
            <a:endParaRPr/>
          </a:p>
        </p:txBody>
      </p:sp>
      <p:sp>
        <p:nvSpPr>
          <p:cNvPr id="171" name="Google Shape;171;p18"/>
          <p:cNvSpPr txBox="1"/>
          <p:nvPr>
            <p:ph idx="1" type="body"/>
          </p:nvPr>
        </p:nvSpPr>
        <p:spPr>
          <a:xfrm>
            <a:off x="1297500" y="1179700"/>
            <a:ext cx="7038900" cy="32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MinMaxScaler is useful when the data has a bounded range.Scaling these values using MinMaxScaler ensures that the values are within a fixed range and contributes equally to the analysis. In the dataset, some of the values were outliers that's why it's needed.</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172" name="Google Shape;172;p18"/>
          <p:cNvPicPr preferRelativeResize="0"/>
          <p:nvPr/>
        </p:nvPicPr>
        <p:blipFill>
          <a:blip r:embed="rId3">
            <a:alphaModFix/>
          </a:blip>
          <a:stretch>
            <a:fillRect/>
          </a:stretch>
        </p:blipFill>
        <p:spPr>
          <a:xfrm>
            <a:off x="1600200" y="2302425"/>
            <a:ext cx="594360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highlight>
                  <a:schemeClr val="dk1"/>
                </a:highlight>
                <a:latin typeface="Times New Roman"/>
                <a:ea typeface="Times New Roman"/>
                <a:cs typeface="Times New Roman"/>
                <a:sym typeface="Times New Roman"/>
              </a:rPr>
              <a:t>5. Dataset Splitting: </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438150" lvl="0" marL="457200" rtl="0" algn="l">
              <a:spcBef>
                <a:spcPts val="0"/>
              </a:spcBef>
              <a:spcAft>
                <a:spcPts val="0"/>
              </a:spcAft>
              <a:buSzPts val="3300"/>
              <a:buFont typeface="Times New Roman"/>
              <a:buChar char="●"/>
            </a:pPr>
            <a:r>
              <a:rPr lang="en" sz="3300">
                <a:highlight>
                  <a:schemeClr val="dk1"/>
                </a:highlight>
                <a:latin typeface="Times New Roman"/>
                <a:ea typeface="Times New Roman"/>
                <a:cs typeface="Times New Roman"/>
                <a:sym typeface="Times New Roman"/>
              </a:rPr>
              <a:t>The dataset which has been used, the test size is 0.3 So, the training set ratio is 70%, testing set ratio 30% and random_state is 80.</a:t>
            </a:r>
            <a:endParaRPr sz="33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Conclusion</a:t>
            </a:r>
            <a:endParaRPr sz="2600">
              <a:latin typeface="Times New Roman"/>
              <a:ea typeface="Times New Roman"/>
              <a:cs typeface="Times New Roman"/>
              <a:sym typeface="Times New Roman"/>
            </a:endParaRPr>
          </a:p>
        </p:txBody>
      </p:sp>
      <p:sp>
        <p:nvSpPr>
          <p:cNvPr id="184" name="Google Shape;184;p20"/>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In summary, this study employed advanced techniques to predict heart disease accurately. By meticulously preprocessing and scaling features, we established a strong basis for prediction. Utilizing a carefully preprocessed dataset, our aim was to develop a model aiding in early detection and prevention. Going forward, employing advanced ML algorithms on this prepared dataset could improve diagnostic accuracy and patient outcomes. This research highlights the importance of sophisticated analytics in healthcare, particularly for addressing cardiovascular challenges.</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357300" y="21880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Thank You</a:t>
            </a:r>
            <a:endParaRPr b="1" sz="4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