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7c435901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7c435901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7c435901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7c435901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7c435901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7c435901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7c435901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7c435901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f4a70f65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f4a70f65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7c4359014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7c435901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7c435901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7c435901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7c435901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7c435901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cedaa09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cedaa09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124925" y="731050"/>
            <a:ext cx="7715100" cy="143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33">
                <a:latin typeface="Times New Roman"/>
                <a:ea typeface="Times New Roman"/>
                <a:cs typeface="Times New Roman"/>
                <a:sym typeface="Times New Roman"/>
              </a:rPr>
              <a:t> Leveraging High-Performance Computing for </a:t>
            </a:r>
            <a:endParaRPr sz="3333">
              <a:latin typeface="Times New Roman"/>
              <a:ea typeface="Times New Roman"/>
              <a:cs typeface="Times New Roman"/>
              <a:sym typeface="Times New Roman"/>
            </a:endParaRPr>
          </a:p>
          <a:p>
            <a:pPr indent="0" lvl="0" marL="0" rtl="0" algn="ctr">
              <a:spcBef>
                <a:spcPts val="0"/>
              </a:spcBef>
              <a:spcAft>
                <a:spcPts val="0"/>
              </a:spcAft>
              <a:buNone/>
            </a:pPr>
            <a:r>
              <a:rPr lang="en" sz="3333">
                <a:latin typeface="Times New Roman"/>
                <a:ea typeface="Times New Roman"/>
                <a:cs typeface="Times New Roman"/>
                <a:sym typeface="Times New Roman"/>
              </a:rPr>
              <a:t>Enhanced Hate Speech and Offensive Language Detection on Twitter</a:t>
            </a:r>
            <a:endParaRPr b="1" sz="3333">
              <a:latin typeface="Times New Roman"/>
              <a:ea typeface="Times New Roman"/>
              <a:cs typeface="Times New Roman"/>
              <a:sym typeface="Times New Roman"/>
            </a:endParaRPr>
          </a:p>
          <a:p>
            <a:pPr indent="0" lvl="0" marL="0" rtl="0" algn="ctr">
              <a:spcBef>
                <a:spcPts val="0"/>
              </a:spcBef>
              <a:spcAft>
                <a:spcPts val="0"/>
              </a:spcAft>
              <a:buNone/>
            </a:pPr>
            <a:r>
              <a:t/>
            </a:r>
            <a:endParaRPr b="1">
              <a:highlight>
                <a:schemeClr val="dk1"/>
              </a:highlight>
              <a:latin typeface="Times New Roman"/>
              <a:ea typeface="Times New Roman"/>
              <a:cs typeface="Times New Roman"/>
              <a:sym typeface="Times New Roman"/>
            </a:endParaRPr>
          </a:p>
        </p:txBody>
      </p:sp>
      <p:sp>
        <p:nvSpPr>
          <p:cNvPr id="135" name="Google Shape;135;p13"/>
          <p:cNvSpPr txBox="1"/>
          <p:nvPr>
            <p:ph idx="1" type="body"/>
          </p:nvPr>
        </p:nvSpPr>
        <p:spPr>
          <a:xfrm>
            <a:off x="1463025" y="2467100"/>
            <a:ext cx="7038900" cy="105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20301118 Shouvik Banerjee</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20301069 Arian Wazed</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highlight>
                <a:schemeClr val="dk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highlight>
                <a:schemeClr val="dk1"/>
              </a:highlight>
              <a:latin typeface="Times New Roman"/>
              <a:ea typeface="Times New Roman"/>
              <a:cs typeface="Times New Roman"/>
              <a:sym typeface="Times New Roman"/>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Table of contents</a:t>
            </a:r>
            <a:endParaRPr b="1" sz="3000">
              <a:latin typeface="Times New Roman"/>
              <a:ea typeface="Times New Roman"/>
              <a:cs typeface="Times New Roman"/>
              <a:sym typeface="Times New Roman"/>
            </a:endParaRPr>
          </a:p>
        </p:txBody>
      </p:sp>
      <p:sp>
        <p:nvSpPr>
          <p:cNvPr id="142" name="Google Shape;142;p14"/>
          <p:cNvSpPr txBox="1"/>
          <p:nvPr>
            <p:ph idx="1" type="body"/>
          </p:nvPr>
        </p:nvSpPr>
        <p:spPr>
          <a:xfrm>
            <a:off x="1297500" y="1567550"/>
            <a:ext cx="7038900" cy="3194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1.Introduction</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2.Ideas/Plans</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3.Literature Review</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4.Methodology</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5.Challenges</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24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rPr b="1" lang="en" sz="2400">
                <a:latin typeface="Times New Roman"/>
                <a:ea typeface="Times New Roman"/>
                <a:cs typeface="Times New Roman"/>
                <a:sym typeface="Times New Roman"/>
              </a:rPr>
              <a:t>6.Conclusion</a:t>
            </a:r>
            <a:endParaRPr b="1" sz="2400">
              <a:latin typeface="Times New Roman"/>
              <a:ea typeface="Times New Roman"/>
              <a:cs typeface="Times New Roman"/>
              <a:sym typeface="Times New Roman"/>
            </a:endParaRPr>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6100"/>
            <a:ext cx="70389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1.Introduction</a:t>
            </a:r>
            <a:endParaRPr b="1" sz="3000">
              <a:latin typeface="Times New Roman"/>
              <a:ea typeface="Times New Roman"/>
              <a:cs typeface="Times New Roman"/>
              <a:sym typeface="Times New Roman"/>
            </a:endParaRPr>
          </a:p>
        </p:txBody>
      </p:sp>
      <p:sp>
        <p:nvSpPr>
          <p:cNvPr id="149" name="Google Shape;149;p15"/>
          <p:cNvSpPr txBox="1"/>
          <p:nvPr>
            <p:ph idx="1" type="body"/>
          </p:nvPr>
        </p:nvSpPr>
        <p:spPr>
          <a:xfrm>
            <a:off x="1093100" y="1678275"/>
            <a:ext cx="77301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latin typeface="Times New Roman"/>
                <a:ea typeface="Times New Roman"/>
                <a:cs typeface="Times New Roman"/>
                <a:sym typeface="Times New Roman"/>
              </a:rPr>
              <a:t>Our research addresses the pressing issue of offensive language on social media platforms, particularly focusing on Twitter. With a keen eye on evolving computing power needs, especially for Artificial Intelligence applications in High-Performance Computing (HPC), the study employs machine learning algorithms such as Naive Bayes Classifier, K-Nearest Neighbors (KNN), Decision Trees, and Logistic Regression (LR) for the detection of hate speech and offensive language. By leveraging these established models, the research aims to propel the field of automated offensive language detection forward, building upon existing foundations to create more effective solutions.</a:t>
            </a:r>
            <a:endParaRPr sz="1800">
              <a:latin typeface="Times New Roman"/>
              <a:ea typeface="Times New Roman"/>
              <a:cs typeface="Times New Roman"/>
              <a:sym typeface="Times New Roman"/>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b="1" lang="en" sz="3000">
                <a:latin typeface="Times New Roman"/>
                <a:ea typeface="Times New Roman"/>
                <a:cs typeface="Times New Roman"/>
                <a:sym typeface="Times New Roman"/>
              </a:rPr>
              <a:t>2.Ideas/Plans</a:t>
            </a:r>
            <a:endParaRPr sz="3000"/>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8000">
                <a:latin typeface="Times New Roman"/>
                <a:ea typeface="Times New Roman"/>
                <a:cs typeface="Times New Roman"/>
                <a:sym typeface="Times New Roman"/>
              </a:rPr>
              <a:t>1.Data Collection (Github, Kaegle)</a:t>
            </a:r>
            <a:endParaRPr sz="8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8000">
                <a:latin typeface="Times New Roman"/>
                <a:ea typeface="Times New Roman"/>
                <a:cs typeface="Times New Roman"/>
                <a:sym typeface="Times New Roman"/>
              </a:rPr>
              <a:t>2.Data Research (Inspect the data and its Modeling informations)</a:t>
            </a:r>
            <a:endParaRPr sz="8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8000">
                <a:latin typeface="Times New Roman"/>
                <a:ea typeface="Times New Roman"/>
                <a:cs typeface="Times New Roman"/>
                <a:sym typeface="Times New Roman"/>
              </a:rPr>
              <a:t>3.Data Implementation (Testing)</a:t>
            </a:r>
            <a:endParaRPr sz="8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8000">
                <a:latin typeface="Times New Roman"/>
                <a:ea typeface="Times New Roman"/>
                <a:cs typeface="Times New Roman"/>
                <a:sym typeface="Times New Roman"/>
              </a:rPr>
              <a:t>4. Result analysis and comparison (Final output and compare for better model)</a:t>
            </a:r>
            <a:endParaRPr sz="80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8000">
                <a:latin typeface="Times New Roman"/>
                <a:ea typeface="Times New Roman"/>
                <a:cs typeface="Times New Roman"/>
                <a:sym typeface="Times New Roman"/>
              </a:rPr>
              <a:t>5.Final Decision (Conclusion)</a:t>
            </a:r>
            <a:endParaRPr sz="8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57" name="Google Shape;1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7375"/>
            <a:ext cx="7038900" cy="441000"/>
          </a:xfrm>
          <a:prstGeom prst="rect">
            <a:avLst/>
          </a:prstGeom>
        </p:spPr>
        <p:txBody>
          <a:bodyPr anchorCtr="0" anchor="t" bIns="91425" lIns="91425" spcFirstLastPara="1" rIns="91425" wrap="square" tIns="91425">
            <a:normAutofit fontScale="90000"/>
          </a:bodyPr>
          <a:lstStyle/>
          <a:p>
            <a:pPr indent="0" lvl="0" marL="0" rtl="0" algn="ctr">
              <a:lnSpc>
                <a:spcPct val="80000"/>
              </a:lnSpc>
              <a:spcBef>
                <a:spcPts val="0"/>
              </a:spcBef>
              <a:spcAft>
                <a:spcPts val="0"/>
              </a:spcAft>
              <a:buClr>
                <a:srgbClr val="000000"/>
              </a:buClr>
              <a:buSzPct val="35520"/>
              <a:buFont typeface="Arial"/>
              <a:buNone/>
            </a:pPr>
            <a:r>
              <a:rPr b="1" lang="en">
                <a:latin typeface="Times New Roman"/>
                <a:ea typeface="Times New Roman"/>
                <a:cs typeface="Times New Roman"/>
                <a:sym typeface="Times New Roman"/>
              </a:rPr>
              <a:t>3.Literature Review</a:t>
            </a:r>
            <a:endParaRPr/>
          </a:p>
        </p:txBody>
      </p:sp>
      <p:sp>
        <p:nvSpPr>
          <p:cNvPr id="163" name="Google Shape;163;p17"/>
          <p:cNvSpPr txBox="1"/>
          <p:nvPr>
            <p:ph idx="1" type="body"/>
          </p:nvPr>
        </p:nvSpPr>
        <p:spPr>
          <a:xfrm>
            <a:off x="1297500" y="797525"/>
            <a:ext cx="7658700" cy="4203900"/>
          </a:xfrm>
          <a:prstGeom prst="rect">
            <a:avLst/>
          </a:prstGeom>
        </p:spPr>
        <p:txBody>
          <a:bodyPr anchorCtr="0" anchor="t" bIns="91425" lIns="91425" spcFirstLastPara="1" rIns="91425" wrap="square" tIns="91425">
            <a:normAutofit fontScale="25000" lnSpcReduction="20000"/>
          </a:bodyPr>
          <a:lstStyle/>
          <a:p>
            <a:pPr indent="-321299" lvl="0" marL="457200" rtl="0" algn="l">
              <a:lnSpc>
                <a:spcPct val="150000"/>
              </a:lnSpc>
              <a:spcBef>
                <a:spcPts val="0"/>
              </a:spcBef>
              <a:spcAft>
                <a:spcPts val="0"/>
              </a:spcAft>
              <a:buSzPct val="100000"/>
              <a:buFont typeface="Times New Roman"/>
              <a:buChar char="●"/>
            </a:pPr>
            <a:r>
              <a:rPr lang="en" sz="5839">
                <a:latin typeface="Times New Roman"/>
                <a:ea typeface="Times New Roman"/>
                <a:cs typeface="Times New Roman"/>
                <a:sym typeface="Times New Roman"/>
              </a:rPr>
              <a:t>Machine learning and HPC reshape computational power and research applications.</a:t>
            </a:r>
            <a:endParaRPr sz="5839">
              <a:latin typeface="Times New Roman"/>
              <a:ea typeface="Times New Roman"/>
              <a:cs typeface="Times New Roman"/>
              <a:sym typeface="Times New Roman"/>
            </a:endParaRPr>
          </a:p>
          <a:p>
            <a:pPr indent="-321299" lvl="0" marL="457200" rtl="0" algn="l">
              <a:lnSpc>
                <a:spcPct val="150000"/>
              </a:lnSpc>
              <a:spcBef>
                <a:spcPts val="0"/>
              </a:spcBef>
              <a:spcAft>
                <a:spcPts val="0"/>
              </a:spcAft>
              <a:buSzPct val="100000"/>
              <a:buFont typeface="Times New Roman"/>
              <a:buChar char="●"/>
            </a:pPr>
            <a:r>
              <a:rPr lang="en" sz="5839">
                <a:latin typeface="Times New Roman"/>
                <a:ea typeface="Times New Roman"/>
                <a:cs typeface="Times New Roman"/>
                <a:sym typeface="Times New Roman"/>
              </a:rPr>
              <a:t>Ensemble techniques and classic classifiers, particularly Decision Trees and Stochastic Gradient Boosting, are widely effective for hate speech detection.</a:t>
            </a:r>
            <a:endParaRPr sz="5839">
              <a:latin typeface="Times New Roman"/>
              <a:ea typeface="Times New Roman"/>
              <a:cs typeface="Times New Roman"/>
              <a:sym typeface="Times New Roman"/>
            </a:endParaRPr>
          </a:p>
          <a:p>
            <a:pPr indent="-321299" lvl="0" marL="457200" rtl="0" algn="l">
              <a:lnSpc>
                <a:spcPct val="150000"/>
              </a:lnSpc>
              <a:spcBef>
                <a:spcPts val="0"/>
              </a:spcBef>
              <a:spcAft>
                <a:spcPts val="0"/>
              </a:spcAft>
              <a:buSzPct val="100000"/>
              <a:buFont typeface="Times New Roman"/>
              <a:buChar char="●"/>
            </a:pPr>
            <a:r>
              <a:rPr lang="en" sz="5839">
                <a:latin typeface="Times New Roman"/>
                <a:ea typeface="Times New Roman"/>
                <a:cs typeface="Times New Roman"/>
                <a:sym typeface="Times New Roman"/>
              </a:rPr>
              <a:t>Machine learning and HPC convergence influence diverse domains like finance, medical diagnosis, and scientific simulations.</a:t>
            </a:r>
            <a:endParaRPr sz="5839">
              <a:latin typeface="Times New Roman"/>
              <a:ea typeface="Times New Roman"/>
              <a:cs typeface="Times New Roman"/>
              <a:sym typeface="Times New Roman"/>
            </a:endParaRPr>
          </a:p>
          <a:p>
            <a:pPr indent="-321299" lvl="0" marL="457200" rtl="0" algn="l">
              <a:lnSpc>
                <a:spcPct val="150000"/>
              </a:lnSpc>
              <a:spcBef>
                <a:spcPts val="0"/>
              </a:spcBef>
              <a:spcAft>
                <a:spcPts val="0"/>
              </a:spcAft>
              <a:buSzPct val="100000"/>
              <a:buFont typeface="Times New Roman"/>
              <a:buChar char="●"/>
            </a:pPr>
            <a:r>
              <a:rPr lang="en" sz="5839">
                <a:latin typeface="Times New Roman"/>
                <a:ea typeface="Times New Roman"/>
                <a:cs typeface="Times New Roman"/>
                <a:sym typeface="Times New Roman"/>
              </a:rPr>
              <a:t>Detecting offensive language in low-resource languages like Marathi is significant, utilizing pre-trained BERT models and data augmentation.</a:t>
            </a:r>
            <a:endParaRPr sz="5839">
              <a:latin typeface="Times New Roman"/>
              <a:ea typeface="Times New Roman"/>
              <a:cs typeface="Times New Roman"/>
              <a:sym typeface="Times New Roman"/>
            </a:endParaRPr>
          </a:p>
          <a:p>
            <a:pPr indent="-321299" lvl="0" marL="457200" rtl="0" algn="l">
              <a:lnSpc>
                <a:spcPct val="150000"/>
              </a:lnSpc>
              <a:spcBef>
                <a:spcPts val="0"/>
              </a:spcBef>
              <a:spcAft>
                <a:spcPts val="0"/>
              </a:spcAft>
              <a:buSzPct val="100000"/>
              <a:buFont typeface="Times New Roman"/>
              <a:buChar char="●"/>
            </a:pPr>
            <a:r>
              <a:rPr lang="en" sz="5839">
                <a:latin typeface="Times New Roman"/>
                <a:ea typeface="Times New Roman"/>
                <a:cs typeface="Times New Roman"/>
                <a:sym typeface="Times New Roman"/>
              </a:rPr>
              <a:t>Machine learning tackles challenges in unique language formats on Twitter, with Naive Bayes surpassing Linear SVM.</a:t>
            </a:r>
            <a:endParaRPr sz="5839">
              <a:latin typeface="Times New Roman"/>
              <a:ea typeface="Times New Roman"/>
              <a:cs typeface="Times New Roman"/>
              <a:sym typeface="Times New Roman"/>
            </a:endParaRPr>
          </a:p>
          <a:p>
            <a:pPr indent="-321299" lvl="0" marL="457200" rtl="0" algn="l">
              <a:lnSpc>
                <a:spcPct val="150000"/>
              </a:lnSpc>
              <a:spcBef>
                <a:spcPts val="0"/>
              </a:spcBef>
              <a:spcAft>
                <a:spcPts val="0"/>
              </a:spcAft>
              <a:buSzPct val="100000"/>
              <a:buFont typeface="Times New Roman"/>
              <a:buChar char="●"/>
            </a:pPr>
            <a:r>
              <a:rPr lang="en" sz="5839">
                <a:latin typeface="Times New Roman"/>
                <a:ea typeface="Times New Roman"/>
                <a:cs typeface="Times New Roman"/>
                <a:sym typeface="Times New Roman"/>
              </a:rPr>
              <a:t>Convolutional neural networks and inception modules classify bone cancer stages with high accuracy, showcasing module advantages.</a:t>
            </a:r>
            <a:endParaRPr sz="5839">
              <a:latin typeface="Times New Roman"/>
              <a:ea typeface="Times New Roman"/>
              <a:cs typeface="Times New Roman"/>
              <a:sym typeface="Times New Roman"/>
            </a:endParaRPr>
          </a:p>
          <a:p>
            <a:pPr indent="-321299" lvl="0" marL="457200" rtl="0" algn="l">
              <a:lnSpc>
                <a:spcPct val="150000"/>
              </a:lnSpc>
              <a:spcBef>
                <a:spcPts val="0"/>
              </a:spcBef>
              <a:spcAft>
                <a:spcPts val="0"/>
              </a:spcAft>
              <a:buSzPct val="100000"/>
              <a:buFont typeface="Times New Roman"/>
              <a:buChar char="●"/>
            </a:pPr>
            <a:r>
              <a:rPr lang="en" sz="5839">
                <a:latin typeface="Times New Roman"/>
                <a:ea typeface="Times New Roman"/>
                <a:cs typeface="Times New Roman"/>
                <a:sym typeface="Times New Roman"/>
              </a:rPr>
              <a:t>BERT proves effective in advanced deep learning models for hate speech classification.</a:t>
            </a:r>
            <a:endParaRPr sz="5839">
              <a:latin typeface="Times New Roman"/>
              <a:ea typeface="Times New Roman"/>
              <a:cs typeface="Times New Roman"/>
              <a:sym typeface="Times New Roman"/>
            </a:endParaRPr>
          </a:p>
          <a:p>
            <a:pPr indent="-321299" lvl="0" marL="457200" rtl="0" algn="l">
              <a:lnSpc>
                <a:spcPct val="150000"/>
              </a:lnSpc>
              <a:spcBef>
                <a:spcPts val="0"/>
              </a:spcBef>
              <a:spcAft>
                <a:spcPts val="0"/>
              </a:spcAft>
              <a:buSzPct val="100000"/>
              <a:buFont typeface="Times New Roman"/>
              <a:buChar char="●"/>
            </a:pPr>
            <a:r>
              <a:rPr lang="en" sz="5839">
                <a:latin typeface="Times New Roman"/>
                <a:ea typeface="Times New Roman"/>
                <a:cs typeface="Times New Roman"/>
                <a:sym typeface="Times New Roman"/>
              </a:rPr>
              <a:t>Support vector machines achieve high accuracy in classifying tweets and introduce a module for filtering hateful and offensive content.</a:t>
            </a:r>
            <a:endParaRPr sz="5839">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4" name="Google Shape;1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311700" y="409050"/>
            <a:ext cx="85206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4.</a:t>
            </a:r>
            <a:r>
              <a:rPr b="1" lang="en" sz="3000">
                <a:latin typeface="Times New Roman"/>
                <a:ea typeface="Times New Roman"/>
                <a:cs typeface="Times New Roman"/>
                <a:sym typeface="Times New Roman"/>
              </a:rPr>
              <a:t>Methodology</a:t>
            </a:r>
            <a:endParaRPr b="1" sz="3000">
              <a:latin typeface="Times New Roman"/>
              <a:ea typeface="Times New Roman"/>
              <a:cs typeface="Times New Roman"/>
              <a:sym typeface="Times New Roman"/>
            </a:endParaRPr>
          </a:p>
        </p:txBody>
      </p:sp>
      <p:sp>
        <p:nvSpPr>
          <p:cNvPr id="170" name="Google Shape;170;p18"/>
          <p:cNvSpPr txBox="1"/>
          <p:nvPr>
            <p:ph idx="1" type="body"/>
          </p:nvPr>
        </p:nvSpPr>
        <p:spPr>
          <a:xfrm>
            <a:off x="379825" y="1481875"/>
            <a:ext cx="8520600" cy="306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 sz="2000">
                <a:latin typeface="Times New Roman"/>
                <a:ea typeface="Times New Roman"/>
                <a:cs typeface="Times New Roman"/>
                <a:sym typeface="Times New Roman"/>
              </a:rPr>
              <a:t>Apply KNN, Logistic Regression, Naive Bayes, and Decision Tree independently for hate speech detection on twitter</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Use standard evaluation metrics (accuracy, precision, recall, F1-score) to assess individual model performance.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Integrate ML algorithms with High-Performance Computing (HPC) infrastructure.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Specify the HPC infrastructure employed for ML + HPC integration.</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53125"/>
            <a:ext cx="7038900" cy="655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3000">
                <a:latin typeface="Times New Roman"/>
                <a:ea typeface="Times New Roman"/>
                <a:cs typeface="Times New Roman"/>
                <a:sym typeface="Times New Roman"/>
              </a:rPr>
              <a:t>5.</a:t>
            </a:r>
            <a:r>
              <a:rPr b="1" lang="en" sz="3000">
                <a:latin typeface="Times New Roman"/>
                <a:ea typeface="Times New Roman"/>
                <a:cs typeface="Times New Roman"/>
                <a:sym typeface="Times New Roman"/>
              </a:rPr>
              <a:t>Challenges</a:t>
            </a:r>
            <a:endParaRPr b="1" sz="4000"/>
          </a:p>
        </p:txBody>
      </p:sp>
      <p:sp>
        <p:nvSpPr>
          <p:cNvPr id="177" name="Google Shape;177;p19"/>
          <p:cNvSpPr txBox="1"/>
          <p:nvPr>
            <p:ph idx="1" type="body"/>
          </p:nvPr>
        </p:nvSpPr>
        <p:spPr>
          <a:xfrm>
            <a:off x="1297500" y="954425"/>
            <a:ext cx="7038900" cy="39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1. Data Privacy:</a:t>
            </a:r>
            <a:r>
              <a:rPr lang="en" sz="1400">
                <a:latin typeface="Times New Roman"/>
                <a:ea typeface="Times New Roman"/>
                <a:cs typeface="Times New Roman"/>
                <a:sym typeface="Times New Roman"/>
              </a:rPr>
              <a:t> Obtaining and using Twitter data for hate speech research raises privacy concerns, necessitating compliance with regulations and securing proper permissions.</a:t>
            </a:r>
            <a:endParaRPr sz="1400">
              <a:latin typeface="Times New Roman"/>
              <a:ea typeface="Times New Roman"/>
              <a:cs typeface="Times New Roman"/>
              <a:sym typeface="Times New Roman"/>
            </a:endParaRPr>
          </a:p>
          <a:p>
            <a:pPr indent="0" lvl="0" marL="0" rtl="0" algn="l">
              <a:spcBef>
                <a:spcPts val="1200"/>
              </a:spcBef>
              <a:spcAft>
                <a:spcPts val="0"/>
              </a:spcAft>
              <a:buNone/>
            </a:pPr>
            <a:r>
              <a:rPr b="1" lang="en" sz="1400">
                <a:latin typeface="Times New Roman"/>
                <a:ea typeface="Times New Roman"/>
                <a:cs typeface="Times New Roman"/>
                <a:sym typeface="Times New Roman"/>
              </a:rPr>
              <a:t>2. Algorithm Bias:</a:t>
            </a:r>
            <a:r>
              <a:rPr lang="en" sz="1400">
                <a:latin typeface="Times New Roman"/>
                <a:ea typeface="Times New Roman"/>
                <a:cs typeface="Times New Roman"/>
                <a:sym typeface="Times New Roman"/>
              </a:rPr>
              <a:t> High-performance computing may amplify biases in hate speech detection algorithms, requiring efforts to ensure fairness and mitigate societal inequalities.</a:t>
            </a:r>
            <a:endParaRPr sz="1400">
              <a:latin typeface="Times New Roman"/>
              <a:ea typeface="Times New Roman"/>
              <a:cs typeface="Times New Roman"/>
              <a:sym typeface="Times New Roman"/>
            </a:endParaRPr>
          </a:p>
          <a:p>
            <a:pPr indent="0" lvl="0" marL="0" rtl="0" algn="l">
              <a:spcBef>
                <a:spcPts val="1200"/>
              </a:spcBef>
              <a:spcAft>
                <a:spcPts val="0"/>
              </a:spcAft>
              <a:buNone/>
            </a:pPr>
            <a:r>
              <a:rPr b="1" lang="en" sz="1400">
                <a:latin typeface="Times New Roman"/>
                <a:ea typeface="Times New Roman"/>
                <a:cs typeface="Times New Roman"/>
                <a:sym typeface="Times New Roman"/>
              </a:rPr>
              <a:t>3. Complexity:</a:t>
            </a:r>
            <a:r>
              <a:rPr lang="en" sz="1400">
                <a:latin typeface="Times New Roman"/>
                <a:ea typeface="Times New Roman"/>
                <a:cs typeface="Times New Roman"/>
                <a:sym typeface="Times New Roman"/>
              </a:rPr>
              <a:t> Hate speech detection is intricate, spanning languages, dialects, and cultural contexts, demanding robust algorithms for accurate identification.</a:t>
            </a:r>
            <a:endParaRPr sz="1400">
              <a:latin typeface="Times New Roman"/>
              <a:ea typeface="Times New Roman"/>
              <a:cs typeface="Times New Roman"/>
              <a:sym typeface="Times New Roman"/>
            </a:endParaRPr>
          </a:p>
          <a:p>
            <a:pPr indent="0" lvl="0" marL="0" rtl="0" algn="l">
              <a:spcBef>
                <a:spcPts val="1200"/>
              </a:spcBef>
              <a:spcAft>
                <a:spcPts val="0"/>
              </a:spcAft>
              <a:buNone/>
            </a:pPr>
            <a:r>
              <a:rPr b="1" lang="en" sz="1400">
                <a:latin typeface="Times New Roman"/>
                <a:ea typeface="Times New Roman"/>
                <a:cs typeface="Times New Roman"/>
                <a:sym typeface="Times New Roman"/>
              </a:rPr>
              <a:t>4. Scalability:</a:t>
            </a:r>
            <a:r>
              <a:rPr lang="en" sz="1400">
                <a:latin typeface="Times New Roman"/>
                <a:ea typeface="Times New Roman"/>
                <a:cs typeface="Times New Roman"/>
                <a:sym typeface="Times New Roman"/>
              </a:rPr>
              <a:t> Applying high-performance computing to large social media datasets like Twitter can face scalability issues, demanding efficient algorithms and infrastructure.</a:t>
            </a:r>
            <a:endParaRPr sz="1400">
              <a:latin typeface="Times New Roman"/>
              <a:ea typeface="Times New Roman"/>
              <a:cs typeface="Times New Roman"/>
              <a:sym typeface="Times New Roman"/>
            </a:endParaRPr>
          </a:p>
          <a:p>
            <a:pPr indent="0" lvl="0" marL="0" rtl="0" algn="l">
              <a:spcBef>
                <a:spcPts val="1200"/>
              </a:spcBef>
              <a:spcAft>
                <a:spcPts val="0"/>
              </a:spcAft>
              <a:buNone/>
            </a:pPr>
            <a:r>
              <a:rPr b="1" lang="en" sz="1400">
                <a:latin typeface="Times New Roman"/>
                <a:ea typeface="Times New Roman"/>
                <a:cs typeface="Times New Roman"/>
                <a:sym typeface="Times New Roman"/>
              </a:rPr>
              <a:t>5. Resource Constraints:</a:t>
            </a:r>
            <a:r>
              <a:rPr lang="en" sz="1400">
                <a:latin typeface="Times New Roman"/>
                <a:ea typeface="Times New Roman"/>
                <a:cs typeface="Times New Roman"/>
                <a:sym typeface="Times New Roman"/>
              </a:rPr>
              <a:t> Leveraging high-performance computing necessitates substantial computational power, expertise, and financial resources.</a:t>
            </a:r>
            <a:endParaRPr sz="1400">
              <a:latin typeface="Times New Roman"/>
              <a:ea typeface="Times New Roman"/>
              <a:cs typeface="Times New Roman"/>
              <a:sym typeface="Times New Roman"/>
            </a:endParaRPr>
          </a:p>
          <a:p>
            <a:pPr indent="0" lvl="0" marL="0" rtl="0" algn="l">
              <a:spcBef>
                <a:spcPts val="1200"/>
              </a:spcBef>
              <a:spcAft>
                <a:spcPts val="0"/>
              </a:spcAft>
              <a:buNone/>
            </a:pPr>
            <a:r>
              <a:rPr b="1" lang="en" sz="1400">
                <a:latin typeface="Times New Roman"/>
                <a:ea typeface="Times New Roman"/>
                <a:cs typeface="Times New Roman"/>
                <a:sym typeface="Times New Roman"/>
              </a:rPr>
              <a:t>6. Real-Time Detection:</a:t>
            </a:r>
            <a:r>
              <a:rPr lang="en" sz="1400">
                <a:latin typeface="Times New Roman"/>
                <a:ea typeface="Times New Roman"/>
                <a:cs typeface="Times New Roman"/>
                <a:sym typeface="Times New Roman"/>
              </a:rPr>
              <a:t> Achieving real-time hate speech detection on platforms like Twitter poses challenges in timely intervention and response to harmful content.</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
        <p:nvSpPr>
          <p:cNvPr id="178" name="Google Shape;17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6</a:t>
            </a:r>
            <a:r>
              <a:rPr b="1" lang="en" sz="3000">
                <a:latin typeface="Times New Roman"/>
                <a:ea typeface="Times New Roman"/>
                <a:cs typeface="Times New Roman"/>
                <a:sym typeface="Times New Roman"/>
              </a:rPr>
              <a:t>.Conclusion</a:t>
            </a:r>
            <a:endParaRPr b="1" sz="3000">
              <a:latin typeface="Times New Roman"/>
              <a:ea typeface="Times New Roman"/>
              <a:cs typeface="Times New Roman"/>
              <a:sym typeface="Times New Roman"/>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95000"/>
              </a:lnSpc>
              <a:spcBef>
                <a:spcPts val="1200"/>
              </a:spcBef>
              <a:spcAft>
                <a:spcPts val="1200"/>
              </a:spcAft>
              <a:buClr>
                <a:srgbClr val="000000"/>
              </a:buClr>
              <a:buSzPts val="935"/>
              <a:buFont typeface="Arial"/>
              <a:buNone/>
            </a:pPr>
            <a:r>
              <a:rPr lang="en" sz="2400">
                <a:latin typeface="Times New Roman"/>
                <a:ea typeface="Times New Roman"/>
                <a:cs typeface="Times New Roman"/>
                <a:sym typeface="Times New Roman"/>
              </a:rPr>
              <a:t>To conclude, this research establishes the groundwork for a better strategy in detecting offensive language and hate speech on twitter and upcoming future work will concentrate on enhancing and broadening this mentioned models for more extensive applications.</a:t>
            </a:r>
            <a:endParaRPr/>
          </a:p>
        </p:txBody>
      </p:sp>
      <p:sp>
        <p:nvSpPr>
          <p:cNvPr id="185" name="Google Shape;1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idx="1" type="body"/>
          </p:nvPr>
        </p:nvSpPr>
        <p:spPr>
          <a:xfrm>
            <a:off x="1331575" y="2571750"/>
            <a:ext cx="7038900" cy="1004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000">
                <a:latin typeface="Times New Roman"/>
                <a:ea typeface="Times New Roman"/>
                <a:cs typeface="Times New Roman"/>
                <a:sym typeface="Times New Roman"/>
              </a:rPr>
              <a:t>Thank you</a:t>
            </a:r>
            <a:endParaRPr b="1" sz="4000">
              <a:latin typeface="Times New Roman"/>
              <a:ea typeface="Times New Roman"/>
              <a:cs typeface="Times New Roman"/>
              <a:sym typeface="Times New Roman"/>
            </a:endParaRPr>
          </a:p>
        </p:txBody>
      </p:sp>
      <p:sp>
        <p:nvSpPr>
          <p:cNvPr id="191" name="Google Shape;19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