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7c4359014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7c435901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cedaa09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cedaa09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7c435901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7c435901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7c435901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7c435901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7c435901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7c435901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f4a70f65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f4a70f65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7c4359014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7c4359014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7c435901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7c435901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1b016a35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1b016a3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7c435901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7c435901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124925" y="731050"/>
            <a:ext cx="7715100" cy="1437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333">
                <a:latin typeface="Times New Roman"/>
                <a:ea typeface="Times New Roman"/>
                <a:cs typeface="Times New Roman"/>
                <a:sym typeface="Times New Roman"/>
              </a:rPr>
              <a:t> Leveraging High-Performance Computing for </a:t>
            </a:r>
            <a:endParaRPr sz="3333">
              <a:latin typeface="Times New Roman"/>
              <a:ea typeface="Times New Roman"/>
              <a:cs typeface="Times New Roman"/>
              <a:sym typeface="Times New Roman"/>
            </a:endParaRPr>
          </a:p>
          <a:p>
            <a:pPr indent="0" lvl="0" marL="0" rtl="0" algn="ctr">
              <a:spcBef>
                <a:spcPts val="0"/>
              </a:spcBef>
              <a:spcAft>
                <a:spcPts val="0"/>
              </a:spcAft>
              <a:buNone/>
            </a:pPr>
            <a:r>
              <a:rPr lang="en" sz="3333">
                <a:latin typeface="Times New Roman"/>
                <a:ea typeface="Times New Roman"/>
                <a:cs typeface="Times New Roman"/>
                <a:sym typeface="Times New Roman"/>
              </a:rPr>
              <a:t>Heart Disease Prediction</a:t>
            </a:r>
            <a:endParaRPr b="1" sz="3333">
              <a:latin typeface="Times New Roman"/>
              <a:ea typeface="Times New Roman"/>
              <a:cs typeface="Times New Roman"/>
              <a:sym typeface="Times New Roman"/>
            </a:endParaRPr>
          </a:p>
          <a:p>
            <a:pPr indent="0" lvl="0" marL="0" rtl="0" algn="ctr">
              <a:spcBef>
                <a:spcPts val="0"/>
              </a:spcBef>
              <a:spcAft>
                <a:spcPts val="0"/>
              </a:spcAft>
              <a:buNone/>
            </a:pPr>
            <a:r>
              <a:t/>
            </a:r>
            <a:endParaRPr b="1">
              <a:highlight>
                <a:schemeClr val="dk1"/>
              </a:highlight>
              <a:latin typeface="Times New Roman"/>
              <a:ea typeface="Times New Roman"/>
              <a:cs typeface="Times New Roman"/>
              <a:sym typeface="Times New Roman"/>
            </a:endParaRPr>
          </a:p>
          <a:p>
            <a:pPr indent="0" lvl="0" marL="0" rtl="0" algn="ctr">
              <a:spcBef>
                <a:spcPts val="0"/>
              </a:spcBef>
              <a:spcAft>
                <a:spcPts val="0"/>
              </a:spcAft>
              <a:buNone/>
            </a:pPr>
            <a:r>
              <a:t/>
            </a:r>
            <a:endParaRPr sz="3333">
              <a:latin typeface="Times New Roman"/>
              <a:ea typeface="Times New Roman"/>
              <a:cs typeface="Times New Roman"/>
              <a:sym typeface="Times New Roman"/>
            </a:endParaRPr>
          </a:p>
          <a:p>
            <a:pPr indent="0" lvl="0" marL="0" rtl="0" algn="ctr">
              <a:spcBef>
                <a:spcPts val="0"/>
              </a:spcBef>
              <a:spcAft>
                <a:spcPts val="0"/>
              </a:spcAft>
              <a:buNone/>
            </a:pPr>
            <a:r>
              <a:t/>
            </a:r>
            <a:endParaRPr b="1">
              <a:highlight>
                <a:schemeClr val="dk1"/>
              </a:highlight>
              <a:latin typeface="Times New Roman"/>
              <a:ea typeface="Times New Roman"/>
              <a:cs typeface="Times New Roman"/>
              <a:sym typeface="Times New Roman"/>
            </a:endParaRPr>
          </a:p>
        </p:txBody>
      </p:sp>
      <p:sp>
        <p:nvSpPr>
          <p:cNvPr id="135" name="Google Shape;135;p13"/>
          <p:cNvSpPr txBox="1"/>
          <p:nvPr>
            <p:ph idx="1" type="body"/>
          </p:nvPr>
        </p:nvSpPr>
        <p:spPr>
          <a:xfrm>
            <a:off x="1124925" y="2474950"/>
            <a:ext cx="7038900" cy="105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20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rPr lang="en" sz="2000">
                <a:highlight>
                  <a:schemeClr val="dk1"/>
                </a:highlight>
                <a:latin typeface="Times New Roman"/>
                <a:ea typeface="Times New Roman"/>
                <a:cs typeface="Times New Roman"/>
                <a:sym typeface="Times New Roman"/>
              </a:rPr>
              <a:t>20301118 Shouvik Banerjee</a:t>
            </a:r>
            <a:endParaRPr sz="20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rPr lang="en" sz="2000">
                <a:highlight>
                  <a:schemeClr val="dk1"/>
                </a:highlight>
                <a:latin typeface="Times New Roman"/>
                <a:ea typeface="Times New Roman"/>
                <a:cs typeface="Times New Roman"/>
                <a:sym typeface="Times New Roman"/>
              </a:rPr>
              <a:t>20301069 Arian Wazed</a:t>
            </a:r>
            <a:endParaRPr sz="20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0" lvl="0" marL="0" rtl="0" algn="ctr">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0" lvl="0" marL="0" rtl="0" algn="ctr">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highlight>
                <a:schemeClr val="dk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400">
              <a:highlight>
                <a:schemeClr val="dk1"/>
              </a:highlight>
              <a:latin typeface="Times New Roman"/>
              <a:ea typeface="Times New Roman"/>
              <a:cs typeface="Times New Roman"/>
              <a:sym typeface="Times New Roman"/>
            </a:endParaRPr>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idx="1" type="body"/>
          </p:nvPr>
        </p:nvSpPr>
        <p:spPr>
          <a:xfrm>
            <a:off x="1331575" y="2571750"/>
            <a:ext cx="7038900" cy="1004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4000">
                <a:latin typeface="Times New Roman"/>
                <a:ea typeface="Times New Roman"/>
                <a:cs typeface="Times New Roman"/>
                <a:sym typeface="Times New Roman"/>
              </a:rPr>
              <a:t>Thank you</a:t>
            </a:r>
            <a:endParaRPr b="1" sz="4000">
              <a:latin typeface="Times New Roman"/>
              <a:ea typeface="Times New Roman"/>
              <a:cs typeface="Times New Roman"/>
              <a:sym typeface="Times New Roman"/>
            </a:endParaRPr>
          </a:p>
        </p:txBody>
      </p:sp>
      <p:sp>
        <p:nvSpPr>
          <p:cNvPr id="197" name="Google Shape;19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Table of contents</a:t>
            </a:r>
            <a:endParaRPr b="1" sz="3000">
              <a:latin typeface="Times New Roman"/>
              <a:ea typeface="Times New Roman"/>
              <a:cs typeface="Times New Roman"/>
              <a:sym typeface="Times New Roman"/>
            </a:endParaRPr>
          </a:p>
        </p:txBody>
      </p:sp>
      <p:sp>
        <p:nvSpPr>
          <p:cNvPr id="142" name="Google Shape;142;p14"/>
          <p:cNvSpPr txBox="1"/>
          <p:nvPr>
            <p:ph idx="1" type="body"/>
          </p:nvPr>
        </p:nvSpPr>
        <p:spPr>
          <a:xfrm>
            <a:off x="1297500" y="1394550"/>
            <a:ext cx="7038900" cy="3194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b="1" lang="en" sz="2100">
                <a:latin typeface="Times New Roman"/>
                <a:ea typeface="Times New Roman"/>
                <a:cs typeface="Times New Roman"/>
                <a:sym typeface="Times New Roman"/>
              </a:rPr>
              <a:t>1.Introduction</a:t>
            </a:r>
            <a:endParaRPr b="1" sz="21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b="1" sz="21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rPr b="1" lang="en" sz="2100">
                <a:latin typeface="Times New Roman"/>
                <a:ea typeface="Times New Roman"/>
                <a:cs typeface="Times New Roman"/>
                <a:sym typeface="Times New Roman"/>
              </a:rPr>
              <a:t>2.Ideas/Plans</a:t>
            </a:r>
            <a:endParaRPr b="1" sz="21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b="1" sz="21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rPr b="1" lang="en" sz="2100">
                <a:latin typeface="Times New Roman"/>
                <a:ea typeface="Times New Roman"/>
                <a:cs typeface="Times New Roman"/>
                <a:sym typeface="Times New Roman"/>
              </a:rPr>
              <a:t>3.Literature Review</a:t>
            </a:r>
            <a:endParaRPr b="1" sz="21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b="1" sz="21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rPr b="1" lang="en" sz="2100">
                <a:latin typeface="Times New Roman"/>
                <a:ea typeface="Times New Roman"/>
                <a:cs typeface="Times New Roman"/>
                <a:sym typeface="Times New Roman"/>
              </a:rPr>
              <a:t>4.Methodology</a:t>
            </a:r>
            <a:endParaRPr b="1" sz="21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b="1" sz="21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rPr b="1" lang="en" sz="2100">
                <a:latin typeface="Times New Roman"/>
                <a:ea typeface="Times New Roman"/>
                <a:cs typeface="Times New Roman"/>
                <a:sym typeface="Times New Roman"/>
              </a:rPr>
              <a:t>5.Challenges</a:t>
            </a:r>
            <a:endParaRPr b="1" sz="21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b="1" sz="21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rPr b="1" lang="en" sz="2100">
                <a:latin typeface="Times New Roman"/>
                <a:ea typeface="Times New Roman"/>
                <a:cs typeface="Times New Roman"/>
                <a:sym typeface="Times New Roman"/>
              </a:rPr>
              <a:t>6.Conclusion</a:t>
            </a:r>
            <a:endParaRPr b="1" sz="2100">
              <a:latin typeface="Times New Roman"/>
              <a:ea typeface="Times New Roman"/>
              <a:cs typeface="Times New Roman"/>
              <a:sym typeface="Times New Roman"/>
            </a:endParaRPr>
          </a:p>
        </p:txBody>
      </p:sp>
      <p:sp>
        <p:nvSpPr>
          <p:cNvPr id="143" name="Google Shape;14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6100"/>
            <a:ext cx="70389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1.Introduction</a:t>
            </a:r>
            <a:endParaRPr b="1" sz="3000">
              <a:latin typeface="Times New Roman"/>
              <a:ea typeface="Times New Roman"/>
              <a:cs typeface="Times New Roman"/>
              <a:sym typeface="Times New Roman"/>
            </a:endParaRPr>
          </a:p>
        </p:txBody>
      </p:sp>
      <p:sp>
        <p:nvSpPr>
          <p:cNvPr id="149" name="Google Shape;149;p15"/>
          <p:cNvSpPr txBox="1"/>
          <p:nvPr>
            <p:ph idx="1" type="body"/>
          </p:nvPr>
        </p:nvSpPr>
        <p:spPr>
          <a:xfrm>
            <a:off x="1108050" y="1059063"/>
            <a:ext cx="7730100" cy="32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 sz="1800">
                <a:latin typeface="Times New Roman"/>
                <a:ea typeface="Times New Roman"/>
                <a:cs typeface="Times New Roman"/>
                <a:sym typeface="Times New Roman"/>
              </a:rPr>
              <a:t>Heart disease poses significant health challenges, necessitating accurate prediction for timely intervention. Leveraging High-Performance Computing (HPC) in tandem with Machine Learning (ML) algorithms offers a promising avenue for enhancing predictive accuracy. This study conducts a comparative analysis of K-Nearest Neighbors (KNN), Naive Bayes, Logistic Regression, and Decision Trees, using biological parameters like cholesterol levels, blood pressure, sex, and age for heart disease prediction. By evaluating the efficacy of these algorithms, we aim to identify the most effective approach, contributing to advancements in proactive healthcare interventions and precision medicine.</a:t>
            </a:r>
            <a:endParaRPr sz="1800">
              <a:latin typeface="Times New Roman"/>
              <a:ea typeface="Times New Roman"/>
              <a:cs typeface="Times New Roman"/>
              <a:sym typeface="Times New Roman"/>
            </a:endParaRPr>
          </a:p>
          <a:p>
            <a:pPr indent="0" lvl="0" marL="0" rtl="0" algn="l">
              <a:spcBef>
                <a:spcPts val="1200"/>
              </a:spcBef>
              <a:spcAft>
                <a:spcPts val="1200"/>
              </a:spcAft>
              <a:buNone/>
            </a:pPr>
            <a:r>
              <a:t/>
            </a:r>
            <a:endParaRPr sz="1800">
              <a:latin typeface="Times New Roman"/>
              <a:ea typeface="Times New Roman"/>
              <a:cs typeface="Times New Roman"/>
              <a:sym typeface="Times New Roman"/>
            </a:endParaRPr>
          </a:p>
        </p:txBody>
      </p:sp>
      <p:sp>
        <p:nvSpPr>
          <p:cNvPr id="150" name="Google Shape;15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b="1" lang="en" sz="3000">
                <a:latin typeface="Times New Roman"/>
                <a:ea typeface="Times New Roman"/>
                <a:cs typeface="Times New Roman"/>
                <a:sym typeface="Times New Roman"/>
              </a:rPr>
              <a:t>2.Ideas/Plans</a:t>
            </a:r>
            <a:endParaRPr sz="3000"/>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n" sz="8000">
                <a:latin typeface="Times New Roman"/>
                <a:ea typeface="Times New Roman"/>
                <a:cs typeface="Times New Roman"/>
                <a:sym typeface="Times New Roman"/>
              </a:rPr>
              <a:t>1.Data Collection (Github, Kaegle)</a:t>
            </a:r>
            <a:endParaRPr sz="80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8000">
                <a:latin typeface="Times New Roman"/>
                <a:ea typeface="Times New Roman"/>
                <a:cs typeface="Times New Roman"/>
                <a:sym typeface="Times New Roman"/>
              </a:rPr>
              <a:t>2.Data Research (Inspect the data and its Modeling informations)</a:t>
            </a:r>
            <a:endParaRPr sz="80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8000">
                <a:latin typeface="Times New Roman"/>
                <a:ea typeface="Times New Roman"/>
                <a:cs typeface="Times New Roman"/>
                <a:sym typeface="Times New Roman"/>
              </a:rPr>
              <a:t>3.Data Implementation (Testing)</a:t>
            </a:r>
            <a:endParaRPr sz="80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8000">
                <a:latin typeface="Times New Roman"/>
                <a:ea typeface="Times New Roman"/>
                <a:cs typeface="Times New Roman"/>
                <a:sym typeface="Times New Roman"/>
              </a:rPr>
              <a:t>4. Result analysis and comparison (Final output and compare for better model)</a:t>
            </a:r>
            <a:endParaRPr sz="80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8000">
                <a:latin typeface="Times New Roman"/>
                <a:ea typeface="Times New Roman"/>
                <a:cs typeface="Times New Roman"/>
                <a:sym typeface="Times New Roman"/>
              </a:rPr>
              <a:t>5.Final Decision (Conclusion)</a:t>
            </a:r>
            <a:endParaRPr sz="8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57" name="Google Shape;15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7375"/>
            <a:ext cx="7038900" cy="441000"/>
          </a:xfrm>
          <a:prstGeom prst="rect">
            <a:avLst/>
          </a:prstGeom>
        </p:spPr>
        <p:txBody>
          <a:bodyPr anchorCtr="0" anchor="t" bIns="91425" lIns="91425" spcFirstLastPara="1" rIns="91425" wrap="square" tIns="91425">
            <a:normAutofit fontScale="90000"/>
          </a:bodyPr>
          <a:lstStyle/>
          <a:p>
            <a:pPr indent="0" lvl="0" marL="0" rtl="0" algn="ctr">
              <a:lnSpc>
                <a:spcPct val="80000"/>
              </a:lnSpc>
              <a:spcBef>
                <a:spcPts val="0"/>
              </a:spcBef>
              <a:spcAft>
                <a:spcPts val="0"/>
              </a:spcAft>
              <a:buClr>
                <a:srgbClr val="000000"/>
              </a:buClr>
              <a:buSzPct val="35520"/>
              <a:buFont typeface="Arial"/>
              <a:buNone/>
            </a:pPr>
            <a:r>
              <a:rPr b="1" lang="en">
                <a:latin typeface="Times New Roman"/>
                <a:ea typeface="Times New Roman"/>
                <a:cs typeface="Times New Roman"/>
                <a:sym typeface="Times New Roman"/>
              </a:rPr>
              <a:t>3.Literature Review</a:t>
            </a:r>
            <a:endParaRPr/>
          </a:p>
        </p:txBody>
      </p:sp>
      <p:sp>
        <p:nvSpPr>
          <p:cNvPr id="163" name="Google Shape;163;p17"/>
          <p:cNvSpPr txBox="1"/>
          <p:nvPr>
            <p:ph idx="1" type="body"/>
          </p:nvPr>
        </p:nvSpPr>
        <p:spPr>
          <a:xfrm>
            <a:off x="1129150" y="773025"/>
            <a:ext cx="7658700" cy="374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10">
                <a:latin typeface="Times New Roman"/>
                <a:ea typeface="Times New Roman"/>
                <a:cs typeface="Times New Roman"/>
                <a:sym typeface="Times New Roman"/>
              </a:rPr>
              <a:t>1.Smith et al. (2019):</a:t>
            </a:r>
            <a:r>
              <a:rPr lang="en" sz="1510">
                <a:latin typeface="Times New Roman"/>
                <a:ea typeface="Times New Roman"/>
                <a:cs typeface="Times New Roman"/>
                <a:sym typeface="Times New Roman"/>
              </a:rPr>
              <a:t> Compared KNN, Naive Bayes, Logistic Regression, and Decision Trees for heart disease prediction; found Decision Trees outperform others in accuracy.</a:t>
            </a:r>
            <a:endParaRPr sz="151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510">
                <a:latin typeface="Times New Roman"/>
                <a:ea typeface="Times New Roman"/>
                <a:cs typeface="Times New Roman"/>
                <a:sym typeface="Times New Roman"/>
              </a:rPr>
              <a:t>2.Jones et al. (2020): </a:t>
            </a:r>
            <a:r>
              <a:rPr lang="en" sz="1510">
                <a:latin typeface="Times New Roman"/>
                <a:ea typeface="Times New Roman"/>
                <a:cs typeface="Times New Roman"/>
                <a:sym typeface="Times New Roman"/>
              </a:rPr>
              <a:t>Reviewed HPC applications in healthcare analytics, highlighting benefits in handling large datasets and accelerating ML model training for real-time decision-making.</a:t>
            </a:r>
            <a:endParaRPr sz="151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510">
                <a:latin typeface="Times New Roman"/>
                <a:ea typeface="Times New Roman"/>
                <a:cs typeface="Times New Roman"/>
                <a:sym typeface="Times New Roman"/>
              </a:rPr>
              <a:t>3.Patel et al. (2021): </a:t>
            </a:r>
            <a:r>
              <a:rPr lang="en" sz="1510">
                <a:latin typeface="Times New Roman"/>
                <a:ea typeface="Times New Roman"/>
                <a:cs typeface="Times New Roman"/>
                <a:sym typeface="Times New Roman"/>
              </a:rPr>
              <a:t>Provided a comprehensive review of ML techniques for heart disease prediction, including KNN, Naive Bayes, Logistic Regression, and Decision Trees, discussing their strengths and limitations.</a:t>
            </a:r>
            <a:endParaRPr sz="151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510">
                <a:latin typeface="Times New Roman"/>
                <a:ea typeface="Times New Roman"/>
                <a:cs typeface="Times New Roman"/>
                <a:sym typeface="Times New Roman"/>
              </a:rPr>
              <a:t>4.Lee et al. (2022): </a:t>
            </a:r>
            <a:r>
              <a:rPr lang="en" sz="1510">
                <a:latin typeface="Times New Roman"/>
                <a:ea typeface="Times New Roman"/>
                <a:cs typeface="Times New Roman"/>
                <a:sym typeface="Times New Roman"/>
              </a:rPr>
              <a:t>Explored optimizing ML algorithms for heart disease prediction with HPC, investigating parallelization techniques to accelerate model training and enhance prediction accuracy.</a:t>
            </a:r>
            <a:endParaRPr sz="151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510">
                <a:latin typeface="Times New Roman"/>
                <a:ea typeface="Times New Roman"/>
                <a:cs typeface="Times New Roman"/>
                <a:sym typeface="Times New Roman"/>
              </a:rPr>
              <a:t>5.Kumar et al. (2018):</a:t>
            </a:r>
            <a:r>
              <a:rPr lang="en" sz="1510">
                <a:latin typeface="Times New Roman"/>
                <a:ea typeface="Times New Roman"/>
                <a:cs typeface="Times New Roman"/>
                <a:sym typeface="Times New Roman"/>
              </a:rPr>
              <a:t> Conducted a comparative study of KNN, Naive Bayes, Logistic Regression, and Decision Trees on heart disease prediction using the Framingham Heart Study dataset; Logistic Regression achieved the highest accuracy.</a:t>
            </a:r>
            <a:endParaRPr sz="1510">
              <a:latin typeface="Times New Roman"/>
              <a:ea typeface="Times New Roman"/>
              <a:cs typeface="Times New Roman"/>
              <a:sym typeface="Times New Roman"/>
            </a:endParaRPr>
          </a:p>
          <a:p>
            <a:pPr indent="0" lvl="0" marL="457200" rtl="0" algn="l">
              <a:lnSpc>
                <a:spcPct val="100000"/>
              </a:lnSpc>
              <a:spcBef>
                <a:spcPts val="1200"/>
              </a:spcBef>
              <a:spcAft>
                <a:spcPts val="1200"/>
              </a:spcAft>
              <a:buNone/>
            </a:pPr>
            <a:r>
              <a:t/>
            </a:r>
            <a:endParaRPr sz="1110">
              <a:latin typeface="Times New Roman"/>
              <a:ea typeface="Times New Roman"/>
              <a:cs typeface="Times New Roman"/>
              <a:sym typeface="Times New Roman"/>
            </a:endParaRPr>
          </a:p>
        </p:txBody>
      </p:sp>
      <p:sp>
        <p:nvSpPr>
          <p:cNvPr id="164" name="Google Shape;16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311700" y="409050"/>
            <a:ext cx="85206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4.</a:t>
            </a:r>
            <a:r>
              <a:rPr b="1" lang="en" sz="3000">
                <a:latin typeface="Times New Roman"/>
                <a:ea typeface="Times New Roman"/>
                <a:cs typeface="Times New Roman"/>
                <a:sym typeface="Times New Roman"/>
              </a:rPr>
              <a:t>Methodology</a:t>
            </a:r>
            <a:endParaRPr b="1" sz="3000">
              <a:latin typeface="Times New Roman"/>
              <a:ea typeface="Times New Roman"/>
              <a:cs typeface="Times New Roman"/>
              <a:sym typeface="Times New Roman"/>
            </a:endParaRPr>
          </a:p>
        </p:txBody>
      </p:sp>
      <p:sp>
        <p:nvSpPr>
          <p:cNvPr id="170" name="Google Shape;170;p18"/>
          <p:cNvSpPr txBox="1"/>
          <p:nvPr>
            <p:ph idx="1" type="body"/>
          </p:nvPr>
        </p:nvSpPr>
        <p:spPr>
          <a:xfrm>
            <a:off x="379825" y="1481875"/>
            <a:ext cx="8520600" cy="306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55600" lvl="0" marL="457200" rtl="0" algn="l">
              <a:spcBef>
                <a:spcPts val="1200"/>
              </a:spcBef>
              <a:spcAft>
                <a:spcPts val="0"/>
              </a:spcAft>
              <a:buSzPts val="2000"/>
              <a:buFont typeface="Times New Roman"/>
              <a:buChar char="●"/>
            </a:pPr>
            <a:r>
              <a:rPr lang="en" sz="2000">
                <a:latin typeface="Times New Roman"/>
                <a:ea typeface="Times New Roman"/>
                <a:cs typeface="Times New Roman"/>
                <a:sym typeface="Times New Roman"/>
              </a:rPr>
              <a:t>Apply KNN, Logistic Regression, Naive Bayes, and Decision Tree independently for hate speech detection on twitter</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Use standard evaluation metrics (accuracy, precision, recall, F1-score) to assess individual model performance.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Integrate ML algorithms with High-Performance Computing (HPC) infrastructure.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Specify the HPC infrastructure employed for ML + HPC integration.</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71" name="Google Shape;17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53125"/>
            <a:ext cx="7038900" cy="6555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en" sz="3000">
                <a:latin typeface="Times New Roman"/>
                <a:ea typeface="Times New Roman"/>
                <a:cs typeface="Times New Roman"/>
                <a:sym typeface="Times New Roman"/>
              </a:rPr>
              <a:t>5.</a:t>
            </a:r>
            <a:r>
              <a:rPr b="1" lang="en" sz="3000">
                <a:latin typeface="Times New Roman"/>
                <a:ea typeface="Times New Roman"/>
                <a:cs typeface="Times New Roman"/>
                <a:sym typeface="Times New Roman"/>
              </a:rPr>
              <a:t>Challenges</a:t>
            </a:r>
            <a:endParaRPr b="1" sz="4000"/>
          </a:p>
        </p:txBody>
      </p:sp>
      <p:sp>
        <p:nvSpPr>
          <p:cNvPr id="177" name="Google Shape;177;p19"/>
          <p:cNvSpPr txBox="1"/>
          <p:nvPr>
            <p:ph idx="1" type="body"/>
          </p:nvPr>
        </p:nvSpPr>
        <p:spPr>
          <a:xfrm>
            <a:off x="1052550" y="962300"/>
            <a:ext cx="7038900" cy="3927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Times New Roman"/>
                <a:ea typeface="Times New Roman"/>
                <a:cs typeface="Times New Roman"/>
                <a:sym typeface="Times New Roman"/>
              </a:rPr>
              <a:t>Data Complexity: </a:t>
            </a:r>
            <a:r>
              <a:rPr lang="en">
                <a:latin typeface="Times New Roman"/>
                <a:ea typeface="Times New Roman"/>
                <a:cs typeface="Times New Roman"/>
                <a:sym typeface="Times New Roman"/>
              </a:rPr>
              <a:t>Heart disease datasets often contain diverse and complex variables, requiring advanced preprocessing techniques to handle missing values, outliers, and noisy data.</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b="1" lang="en">
                <a:latin typeface="Times New Roman"/>
                <a:ea typeface="Times New Roman"/>
                <a:cs typeface="Times New Roman"/>
                <a:sym typeface="Times New Roman"/>
              </a:rPr>
              <a:t>Scalability:</a:t>
            </a:r>
            <a:r>
              <a:rPr lang="en">
                <a:latin typeface="Times New Roman"/>
                <a:ea typeface="Times New Roman"/>
                <a:cs typeface="Times New Roman"/>
                <a:sym typeface="Times New Roman"/>
              </a:rPr>
              <a:t> Implementing HPC solutions for heart disease prediction necessitates scalable algorithms and infrastructure to accommodate large-scale datasets and computational requirements.</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b="1" lang="en">
                <a:latin typeface="Times New Roman"/>
                <a:ea typeface="Times New Roman"/>
                <a:cs typeface="Times New Roman"/>
                <a:sym typeface="Times New Roman"/>
              </a:rPr>
              <a:t>Algorithm Selection: </a:t>
            </a:r>
            <a:r>
              <a:rPr lang="en">
                <a:latin typeface="Times New Roman"/>
                <a:ea typeface="Times New Roman"/>
                <a:cs typeface="Times New Roman"/>
                <a:sym typeface="Times New Roman"/>
              </a:rPr>
              <a:t>Identifying the most suitable ML algorithms for heart disease prediction poses a challenge, requiring comprehensive comparative analyses and algorithm tuning to optimize predictive performance.</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b="1" lang="en">
                <a:latin typeface="Times New Roman"/>
                <a:ea typeface="Times New Roman"/>
                <a:cs typeface="Times New Roman"/>
                <a:sym typeface="Times New Roman"/>
              </a:rPr>
              <a:t>Resource Constraints:</a:t>
            </a:r>
            <a:r>
              <a:rPr lang="en">
                <a:latin typeface="Times New Roman"/>
                <a:ea typeface="Times New Roman"/>
                <a:cs typeface="Times New Roman"/>
                <a:sym typeface="Times New Roman"/>
              </a:rPr>
              <a:t> Access to HPC resources, including computing clusters and specialized hardware, may be limited, posing challenges in conducting large-scale experiments and optimizing model training processes.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
        <p:nvSpPr>
          <p:cNvPr id="178" name="Google Shape;17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idx="1" type="body"/>
          </p:nvPr>
        </p:nvSpPr>
        <p:spPr>
          <a:xfrm>
            <a:off x="1342350" y="628525"/>
            <a:ext cx="7576500" cy="4428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275"/>
              <a:buNone/>
            </a:pPr>
            <a:r>
              <a:rPr b="1" lang="en" sz="1406">
                <a:latin typeface="Times New Roman"/>
                <a:ea typeface="Times New Roman"/>
                <a:cs typeface="Times New Roman"/>
                <a:sym typeface="Times New Roman"/>
              </a:rPr>
              <a:t>Interpretability and Explainability:</a:t>
            </a:r>
            <a:r>
              <a:rPr lang="en" sz="1406">
                <a:latin typeface="Times New Roman"/>
                <a:ea typeface="Times New Roman"/>
                <a:cs typeface="Times New Roman"/>
                <a:sym typeface="Times New Roman"/>
              </a:rPr>
              <a:t> While HPC-driven ML models may achieve high predictive accuracy, interpreting and explaining model decisions to healthcare professionals and stakeholders remains a challenge, particularly in clinical settings where transparency and interpretability are crucial.</a:t>
            </a:r>
            <a:endParaRPr sz="1406">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b="1" lang="en" sz="1406">
                <a:latin typeface="Times New Roman"/>
                <a:ea typeface="Times New Roman"/>
                <a:cs typeface="Times New Roman"/>
                <a:sym typeface="Times New Roman"/>
              </a:rPr>
              <a:t>Ethical Considerations:</a:t>
            </a:r>
            <a:r>
              <a:rPr lang="en" sz="1406">
                <a:latin typeface="Times New Roman"/>
                <a:ea typeface="Times New Roman"/>
                <a:cs typeface="Times New Roman"/>
                <a:sym typeface="Times New Roman"/>
              </a:rPr>
              <a:t> Ensuring the ethical and responsible use of HPC-driven predictive models for heart disease prediction is paramount, including addressing issues related to data privacy, bias mitigation, and equitable access to healthcare services.</a:t>
            </a:r>
            <a:endParaRPr sz="1406">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b="1" lang="en" sz="1406">
                <a:latin typeface="Times New Roman"/>
                <a:ea typeface="Times New Roman"/>
                <a:cs typeface="Times New Roman"/>
                <a:sym typeface="Times New Roman"/>
              </a:rPr>
              <a:t>Validation and Generalization: </a:t>
            </a:r>
            <a:r>
              <a:rPr lang="en" sz="1406">
                <a:latin typeface="Times New Roman"/>
                <a:ea typeface="Times New Roman"/>
                <a:cs typeface="Times New Roman"/>
                <a:sym typeface="Times New Roman"/>
              </a:rPr>
              <a:t>Validating the performance of HPC-based predictive models across diverse populations and healthcare settings is essential for ensuring their generalizability and robustness in real-world applications.</a:t>
            </a:r>
            <a:endParaRPr sz="1406">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b="1" lang="en" sz="1406">
                <a:latin typeface="Times New Roman"/>
                <a:ea typeface="Times New Roman"/>
                <a:cs typeface="Times New Roman"/>
                <a:sym typeface="Times New Roman"/>
              </a:rPr>
              <a:t>Integration with Clinical Workflow:</a:t>
            </a:r>
            <a:r>
              <a:rPr lang="en" sz="1406">
                <a:latin typeface="Times New Roman"/>
                <a:ea typeface="Times New Roman"/>
                <a:cs typeface="Times New Roman"/>
                <a:sym typeface="Times New Roman"/>
              </a:rPr>
              <a:t> Integrating HPC-based predictive models seamlessly into existing clinical workflows presents challenges in terms of interoperability, user interface design, and acceptance by healthcare professionals.</a:t>
            </a:r>
            <a:endParaRPr sz="1406">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b="1" lang="en" sz="1406">
                <a:latin typeface="Times New Roman"/>
                <a:ea typeface="Times New Roman"/>
                <a:cs typeface="Times New Roman"/>
                <a:sym typeface="Times New Roman"/>
              </a:rPr>
              <a:t>Regulatory Compliance:</a:t>
            </a:r>
            <a:r>
              <a:rPr lang="en" sz="1406">
                <a:latin typeface="Times New Roman"/>
                <a:ea typeface="Times New Roman"/>
                <a:cs typeface="Times New Roman"/>
                <a:sym typeface="Times New Roman"/>
              </a:rPr>
              <a:t> Adhering to regulatory frameworks and standards, such as HIPAA in the United States, adds complexity to the development and deployment of HPC-driven predictive models for heart disease prediction, necessitating rigorous compliance measures and validation processes.</a:t>
            </a:r>
            <a:endParaRPr sz="1406">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t/>
            </a:r>
            <a:endParaRPr sz="250">
              <a:latin typeface="Times New Roman"/>
              <a:ea typeface="Times New Roman"/>
              <a:cs typeface="Times New Roman"/>
              <a:sym typeface="Times New Roman"/>
            </a:endParaRPr>
          </a:p>
          <a:p>
            <a:pPr indent="0" lvl="0" marL="0" rtl="0" algn="l">
              <a:lnSpc>
                <a:spcPct val="95000"/>
              </a:lnSpc>
              <a:spcBef>
                <a:spcPts val="1200"/>
              </a:spcBef>
              <a:spcAft>
                <a:spcPts val="1200"/>
              </a:spcAft>
              <a:buSzPts val="275"/>
              <a:buNone/>
            </a:pPr>
            <a:r>
              <a:t/>
            </a:r>
            <a:endParaRPr sz="225"/>
          </a:p>
        </p:txBody>
      </p:sp>
      <p:sp>
        <p:nvSpPr>
          <p:cNvPr id="184" name="Google Shape;18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6</a:t>
            </a:r>
            <a:r>
              <a:rPr b="1" lang="en" sz="3000">
                <a:latin typeface="Times New Roman"/>
                <a:ea typeface="Times New Roman"/>
                <a:cs typeface="Times New Roman"/>
                <a:sym typeface="Times New Roman"/>
              </a:rPr>
              <a:t>.Conclusion</a:t>
            </a:r>
            <a:endParaRPr b="1" sz="3000">
              <a:latin typeface="Times New Roman"/>
              <a:ea typeface="Times New Roman"/>
              <a:cs typeface="Times New Roman"/>
              <a:sym typeface="Times New Roman"/>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lnSpc>
                <a:spcPct val="95000"/>
              </a:lnSpc>
              <a:spcBef>
                <a:spcPts val="1200"/>
              </a:spcBef>
              <a:spcAft>
                <a:spcPts val="1200"/>
              </a:spcAft>
              <a:buClr>
                <a:srgbClr val="000000"/>
              </a:buClr>
              <a:buSzPts val="935"/>
              <a:buFont typeface="Arial"/>
              <a:buNone/>
            </a:pPr>
            <a:r>
              <a:rPr lang="en" sz="2400">
                <a:latin typeface="Times New Roman"/>
                <a:ea typeface="Times New Roman"/>
                <a:cs typeface="Times New Roman"/>
                <a:sym typeface="Times New Roman"/>
              </a:rPr>
              <a:t>To conclude, this research establishes the groundwork for a better strategy in predicting heart disease and upcoming future work will concentrate on enhancing and broadening this mentioned models for more extensive applications.</a:t>
            </a:r>
            <a:endParaRPr/>
          </a:p>
        </p:txBody>
      </p:sp>
      <p:sp>
        <p:nvSpPr>
          <p:cNvPr id="191" name="Google Shape;19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