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1" r:id="rId2"/>
    <p:sldId id="332" r:id="rId3"/>
    <p:sldId id="353" r:id="rId4"/>
    <p:sldId id="357" r:id="rId5"/>
    <p:sldId id="345" r:id="rId6"/>
    <p:sldId id="506" r:id="rId7"/>
    <p:sldId id="389" r:id="rId8"/>
    <p:sldId id="390" r:id="rId9"/>
    <p:sldId id="391" r:id="rId10"/>
    <p:sldId id="507" r:id="rId11"/>
    <p:sldId id="412" r:id="rId12"/>
    <p:sldId id="509" r:id="rId13"/>
    <p:sldId id="336" r:id="rId14"/>
    <p:sldId id="335" r:id="rId15"/>
    <p:sldId id="508" r:id="rId16"/>
    <p:sldId id="314" r:id="rId17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9pPr>
  </p:defaultTextStyle>
  <p:extLst>
    <p:ext uri="{521415D9-36F7-43E2-AB2F-B90AF26B5E84}">
      <p14:sectionLst xmlns:p14="http://schemas.microsoft.com/office/powerpoint/2010/main">
        <p14:section name="Working with Containers" id="{61B3A35A-C011-462D-B3E4-4B5858F6613E}">
          <p14:sldIdLst>
            <p14:sldId id="331"/>
            <p14:sldId id="332"/>
            <p14:sldId id="353"/>
            <p14:sldId id="357"/>
            <p14:sldId id="345"/>
            <p14:sldId id="506"/>
            <p14:sldId id="389"/>
            <p14:sldId id="390"/>
            <p14:sldId id="391"/>
            <p14:sldId id="507"/>
            <p14:sldId id="412"/>
            <p14:sldId id="509"/>
            <p14:sldId id="336"/>
            <p14:sldId id="335"/>
            <p14:sldId id="508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pos="740">
          <p15:clr>
            <a:srgbClr val="A4A3A4"/>
          </p15:clr>
        </p15:guide>
        <p15:guide id="2" orient="horz" pos="691">
          <p15:clr>
            <a:srgbClr val="A4A3A4"/>
          </p15:clr>
        </p15:guide>
        <p15:guide id="3" orient="horz" pos="7903" userDrawn="1">
          <p15:clr>
            <a:srgbClr val="A4A3A4"/>
          </p15:clr>
        </p15:guide>
        <p15:guide id="4" pos="14620">
          <p15:clr>
            <a:srgbClr val="A4A3A4"/>
          </p15:clr>
        </p15:guide>
        <p15:guide id="5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Anas Ben Othman" initials="MABO" lastIdx="1" clrIdx="0">
    <p:extLst>
      <p:ext uri="{19B8F6BF-5375-455C-9EA6-DF929625EA0E}">
        <p15:presenceInfo xmlns:p15="http://schemas.microsoft.com/office/powerpoint/2012/main" userId="6a3deb9097d15d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0"/>
    <a:srgbClr val="EDEFF1"/>
    <a:srgbClr val="F74B53"/>
    <a:srgbClr val="EEEFF1"/>
    <a:srgbClr val="FFFFFF"/>
    <a:srgbClr val="416FFE"/>
    <a:srgbClr val="292829"/>
    <a:srgbClr val="C4CBD1"/>
    <a:srgbClr val="000000"/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2877"/>
  </p:normalViewPr>
  <p:slideViewPr>
    <p:cSldViewPr showGuides="1">
      <p:cViewPr varScale="1">
        <p:scale>
          <a:sx n="43" d="100"/>
          <a:sy n="43" d="100"/>
        </p:scale>
        <p:origin x="494" y="62"/>
      </p:cViewPr>
      <p:guideLst>
        <p:guide pos="740"/>
        <p:guide orient="horz" pos="691"/>
        <p:guide orient="horz" pos="7903"/>
        <p:guide pos="146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7C28E385-EB9C-564E-9211-E232FEF8F4E8}" type="datetimeFigureOut">
              <a:rPr lang="en-US" altLang="en-US"/>
              <a:pPr/>
              <a:t>12/6/2021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E826F3B1-BF39-5742-BB1D-197BBAEAA9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/>
            </a:lvl1pPr>
            <a:lvl2pPr algn="just">
              <a:lnSpc>
                <a:spcPct val="180000"/>
              </a:lnSpc>
              <a:defRPr sz="2200"/>
            </a:lvl2pPr>
            <a:lvl3pPr algn="just">
              <a:lnSpc>
                <a:spcPct val="180000"/>
              </a:lnSpc>
              <a:defRPr sz="2200"/>
            </a:lvl3pPr>
            <a:lvl4pPr algn="just">
              <a:lnSpc>
                <a:spcPct val="180000"/>
              </a:lnSpc>
              <a:defRPr sz="2200"/>
            </a:lvl4pPr>
            <a:lvl5pPr algn="just">
              <a:lnSpc>
                <a:spcPct val="180000"/>
              </a:lnSpc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/>
          </p:cNvSpPr>
          <p:nvPr userDrawn="1">
            <p:ph type="sldNum" sz="quarter" idx="10"/>
          </p:nvPr>
        </p:nvSpPr>
        <p:spPr>
          <a:xfrm>
            <a:off x="22489144" y="1234793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>
              <a:defRPr/>
            </a:pPr>
            <a:fld id="{C4EB2ADA-83FC-0547-8CB3-FE1D4EC3A4C0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1360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/>
          </p:cNvSpPr>
          <p:nvPr userDrawn="1">
            <p:ph type="sldNum" sz="quarter" idx="10"/>
          </p:nvPr>
        </p:nvSpPr>
        <p:spPr>
          <a:xfrm>
            <a:off x="22489144" y="1234793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>
              <a:defRPr/>
            </a:pPr>
            <a:fld id="{C4EB2ADA-83FC-0547-8CB3-FE1D4EC3A4C0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75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0" r:id="rId1"/>
    <p:sldLayoutId id="2147483792" r:id="rId2"/>
    <p:sldLayoutId id="2147483793" r:id="rId3"/>
    <p:sldLayoutId id="2147483791" r:id="rId4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i="0" kern="1200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 charset="0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 charset="0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 charset="0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 charset="0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 charset="0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77FC-4EC5-48F9-975A-C914AF9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500" dirty="0">
                <a:solidFill>
                  <a:srgbClr val="000000"/>
                </a:solidFill>
                <a:latin typeface="+mj-lt"/>
              </a:rPr>
              <a:t>Virtualization in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DC01-E61E-4402-A44E-ED47101D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8280920"/>
          </a:xfrm>
        </p:spPr>
        <p:txBody>
          <a:bodyPr anchor="t">
            <a:normAutofit/>
          </a:bodyPr>
          <a:lstStyle/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3200" dirty="0">
                <a:latin typeface="+mn-lt"/>
              </a:rPr>
              <a:t>A computer, physically, is a set of hardware combined (memory, disk, processor, motherboard </a:t>
            </a:r>
            <a:r>
              <a:rPr lang="en-US" sz="3200" dirty="0" err="1">
                <a:latin typeface="+mn-lt"/>
              </a:rPr>
              <a:t>etc</a:t>
            </a:r>
            <a:r>
              <a:rPr lang="en-US" sz="3200" dirty="0">
                <a:latin typeface="+mn-lt"/>
              </a:rPr>
              <a:t>). And virtualization, as an idea, is to create a virtual version of something.</a:t>
            </a:r>
          </a:p>
          <a:p>
            <a:pPr algn="l">
              <a:lnSpc>
                <a:spcPct val="170000"/>
              </a:lnSpc>
              <a:spcAft>
                <a:spcPts val="600"/>
              </a:spcAft>
            </a:pPr>
            <a:endParaRPr lang="en-US" sz="3200" dirty="0">
              <a:latin typeface="+mn-lt"/>
            </a:endParaRPr>
          </a:p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3200" dirty="0">
                <a:latin typeface="+mn-lt"/>
              </a:rPr>
              <a:t>Back to computing, the hardware virtualization is virtual instance of a device or resource such as a server, storage, network etc.</a:t>
            </a:r>
          </a:p>
          <a:p>
            <a:pPr algn="l">
              <a:lnSpc>
                <a:spcPct val="170000"/>
              </a:lnSpc>
              <a:spcAft>
                <a:spcPts val="600"/>
              </a:spcAft>
            </a:pPr>
            <a:endParaRPr lang="en-US" sz="3200" dirty="0">
              <a:latin typeface="+mn-lt"/>
            </a:endParaRPr>
          </a:p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3200" dirty="0">
                <a:latin typeface="+mn-lt"/>
              </a:rPr>
              <a:t>When a hardware virtualization gives us a virtual computer, it’s called a “Virtual Machine”,</a:t>
            </a:r>
          </a:p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3200" dirty="0">
                <a:latin typeface="+mn-lt"/>
              </a:rPr>
              <a:t>Moreover the OS virtualization gives what is called a “Container”</a:t>
            </a:r>
          </a:p>
        </p:txBody>
      </p:sp>
    </p:spTree>
    <p:extLst>
      <p:ext uri="{BB962C8B-B14F-4D97-AF65-F5344CB8AC3E}">
        <p14:creationId xmlns:p14="http://schemas.microsoft.com/office/powerpoint/2010/main" val="184788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77FC-4EC5-48F9-975A-C914AF95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13" y="4292811"/>
            <a:ext cx="19504148" cy="5130378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13800" dirty="0">
                <a:solidFill>
                  <a:srgbClr val="000000"/>
                </a:solidFill>
                <a:latin typeface="+mj-lt"/>
              </a:rPr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6BA7-8BD5-481F-B5BF-B6CF9655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9837427"/>
            <a:ext cx="20477162" cy="2376264"/>
          </a:xfrm>
        </p:spPr>
        <p:txBody>
          <a:bodyPr/>
          <a:lstStyle/>
          <a:p>
            <a:r>
              <a:rPr lang="en-US" sz="5400" dirty="0">
                <a:latin typeface="+mn-lt"/>
              </a:rPr>
              <a:t>Creating and managing containers</a:t>
            </a:r>
          </a:p>
        </p:txBody>
      </p:sp>
    </p:spTree>
    <p:extLst>
      <p:ext uri="{BB962C8B-B14F-4D97-AF65-F5344CB8AC3E}">
        <p14:creationId xmlns:p14="http://schemas.microsoft.com/office/powerpoint/2010/main" val="118735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77FC-4EC5-48F9-975A-C914AF9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500" dirty="0">
                <a:solidFill>
                  <a:srgbClr val="000000"/>
                </a:solidFill>
                <a:latin typeface="+mj-lt"/>
              </a:rPr>
              <a:t>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DC01-E61E-4402-A44E-ED47101D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8280920"/>
          </a:xfrm>
        </p:spPr>
        <p:txBody>
          <a:bodyPr anchor="t">
            <a:normAutofit/>
          </a:bodyPr>
          <a:lstStyle/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4400" dirty="0">
                <a:latin typeface="+mn-lt"/>
              </a:rPr>
              <a:t>It is the packaging of software code with the libraries and dependencies required to run it as a single lightweight executable called a container.</a:t>
            </a:r>
          </a:p>
        </p:txBody>
      </p:sp>
    </p:spTree>
    <p:extLst>
      <p:ext uri="{BB962C8B-B14F-4D97-AF65-F5344CB8AC3E}">
        <p14:creationId xmlns:p14="http://schemas.microsoft.com/office/powerpoint/2010/main" val="82858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77FC-4EC5-48F9-975A-C914AF95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13" y="4292811"/>
            <a:ext cx="19504148" cy="5130378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13800" dirty="0">
                <a:solidFill>
                  <a:srgbClr val="000000"/>
                </a:solidFill>
                <a:latin typeface="+mj-lt"/>
              </a:rPr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6BA7-8BD5-481F-B5BF-B6CF9655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9837427"/>
            <a:ext cx="20477162" cy="2376264"/>
          </a:xfrm>
        </p:spPr>
        <p:txBody>
          <a:bodyPr/>
          <a:lstStyle/>
          <a:p>
            <a:r>
              <a:rPr lang="en-US" sz="5400" dirty="0">
                <a:latin typeface="+mn-lt"/>
              </a:rPr>
              <a:t>Building container images</a:t>
            </a:r>
          </a:p>
        </p:txBody>
      </p:sp>
    </p:spTree>
    <p:extLst>
      <p:ext uri="{BB962C8B-B14F-4D97-AF65-F5344CB8AC3E}">
        <p14:creationId xmlns:p14="http://schemas.microsoft.com/office/powerpoint/2010/main" val="334329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77FC-4EC5-48F9-975A-C914AF9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500" dirty="0">
                <a:solidFill>
                  <a:srgbClr val="000000"/>
                </a:solidFill>
                <a:latin typeface="+mj-lt"/>
              </a:rPr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DC01-E61E-4402-A44E-ED47101D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8280920"/>
          </a:xfrm>
        </p:spPr>
        <p:txBody>
          <a:bodyPr anchor="t">
            <a:normAutofit/>
          </a:bodyPr>
          <a:lstStyle/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4400" dirty="0">
                <a:latin typeface="+mn-lt"/>
              </a:rPr>
              <a:t>Containers can communicate via network with each other, Docker provide the ability to setup and manage different networks to be used among containers.</a:t>
            </a:r>
          </a:p>
        </p:txBody>
      </p:sp>
    </p:spTree>
    <p:extLst>
      <p:ext uri="{BB962C8B-B14F-4D97-AF65-F5344CB8AC3E}">
        <p14:creationId xmlns:p14="http://schemas.microsoft.com/office/powerpoint/2010/main" val="148439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77FC-4EC5-48F9-975A-C914AF9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500" dirty="0">
                <a:solidFill>
                  <a:srgbClr val="000000"/>
                </a:solidFill>
                <a:latin typeface="+mj-lt"/>
              </a:rPr>
              <a:t>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DC01-E61E-4402-A44E-ED47101D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8280920"/>
          </a:xfrm>
        </p:spPr>
        <p:txBody>
          <a:bodyPr anchor="t">
            <a:normAutofit/>
          </a:bodyPr>
          <a:lstStyle/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4400" dirty="0">
                <a:latin typeface="+mn-lt"/>
              </a:rPr>
              <a:t>Containers are stateless, meaning when they are removed, all changes will be lost, in order to persist data, it’s possible to mount a path in host machine to a path within a container.</a:t>
            </a:r>
          </a:p>
        </p:txBody>
      </p:sp>
    </p:spTree>
    <p:extLst>
      <p:ext uri="{BB962C8B-B14F-4D97-AF65-F5344CB8AC3E}">
        <p14:creationId xmlns:p14="http://schemas.microsoft.com/office/powerpoint/2010/main" val="216316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77FC-4EC5-48F9-975A-C914AF95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13" y="4292811"/>
            <a:ext cx="19504148" cy="5130378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13800" dirty="0">
                <a:solidFill>
                  <a:srgbClr val="000000"/>
                </a:solidFill>
                <a:latin typeface="+mj-lt"/>
              </a:rPr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6BA7-8BD5-481F-B5BF-B6CF9655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9837427"/>
            <a:ext cx="20477162" cy="2376264"/>
          </a:xfrm>
        </p:spPr>
        <p:txBody>
          <a:bodyPr/>
          <a:lstStyle/>
          <a:p>
            <a:r>
              <a:rPr lang="en-US" sz="5400" dirty="0">
                <a:latin typeface="+mn-lt"/>
              </a:rPr>
              <a:t>Creating non-ephemeral containers</a:t>
            </a:r>
          </a:p>
        </p:txBody>
      </p:sp>
    </p:spTree>
    <p:extLst>
      <p:ext uri="{BB962C8B-B14F-4D97-AF65-F5344CB8AC3E}">
        <p14:creationId xmlns:p14="http://schemas.microsoft.com/office/powerpoint/2010/main" val="356312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77FC-4EC5-48F9-975A-C914AF9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500" dirty="0">
                <a:solidFill>
                  <a:srgbClr val="000000"/>
                </a:solidFill>
                <a:latin typeface="+mj-lt"/>
              </a:rPr>
              <a:t>Alternatives to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DC01-E61E-4402-A44E-ED47101D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8280920"/>
          </a:xfrm>
        </p:spPr>
        <p:txBody>
          <a:bodyPr anchor="t">
            <a:normAutofit/>
          </a:bodyPr>
          <a:lstStyle/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3200" dirty="0">
                <a:latin typeface="+mn-lt"/>
              </a:rPr>
              <a:t>Docker is not the only way to create containers, many others ways exist such as</a:t>
            </a:r>
          </a:p>
          <a:p>
            <a:pPr marL="457200" indent="-457200" algn="l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+mn-lt"/>
              </a:rPr>
              <a:t>Podman</a:t>
            </a:r>
            <a:endParaRPr lang="en-US" sz="3200" dirty="0">
              <a:latin typeface="+mn-lt"/>
            </a:endParaRPr>
          </a:p>
          <a:p>
            <a:pPr marL="457200" indent="-457200" algn="l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+mn-lt"/>
              </a:rPr>
              <a:t>Containerd</a:t>
            </a:r>
            <a:endParaRPr lang="en-US" sz="3200" dirty="0">
              <a:latin typeface="+mn-lt"/>
            </a:endParaRPr>
          </a:p>
          <a:p>
            <a:pPr marL="457200" indent="-457200" algn="l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+mn-lt"/>
              </a:rPr>
              <a:t>runC</a:t>
            </a:r>
            <a:endParaRPr lang="en-US" sz="3200" dirty="0">
              <a:latin typeface="+mn-lt"/>
            </a:endParaRPr>
          </a:p>
          <a:p>
            <a:pPr marL="457200" indent="-457200" algn="l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n-lt"/>
              </a:rPr>
              <a:t>CRI-O</a:t>
            </a:r>
          </a:p>
          <a:p>
            <a:pPr marL="457200" indent="-457200" algn="l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n-lt"/>
              </a:rPr>
              <a:t>Windows Containers</a:t>
            </a:r>
          </a:p>
        </p:txBody>
      </p:sp>
    </p:spTree>
    <p:extLst>
      <p:ext uri="{BB962C8B-B14F-4D97-AF65-F5344CB8AC3E}">
        <p14:creationId xmlns:p14="http://schemas.microsoft.com/office/powerpoint/2010/main" val="343985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77FC-4EC5-48F9-975A-C914AF9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500" dirty="0">
                <a:solidFill>
                  <a:srgbClr val="000000"/>
                </a:solidFill>
                <a:latin typeface="+mj-lt"/>
              </a:rPr>
              <a:t>Containers vs 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DC01-E61E-4402-A44E-ED47101D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4121696"/>
            <a:ext cx="9488239" cy="8280920"/>
          </a:xfrm>
        </p:spPr>
        <p:txBody>
          <a:bodyPr anchor="t">
            <a:normAutofit/>
          </a:bodyPr>
          <a:lstStyle/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3200" dirty="0">
                <a:latin typeface="+mn-lt"/>
              </a:rPr>
              <a:t>Containers are an abstraction at the app layer that packages code and dependencies together. </a:t>
            </a:r>
          </a:p>
          <a:p>
            <a:pPr algn="l">
              <a:lnSpc>
                <a:spcPct val="170000"/>
              </a:lnSpc>
              <a:spcAft>
                <a:spcPts val="600"/>
              </a:spcAft>
            </a:pPr>
            <a:endParaRPr lang="en-US" sz="3200" dirty="0">
              <a:latin typeface="+mn-lt"/>
            </a:endParaRPr>
          </a:p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3200" dirty="0">
                <a:latin typeface="+mn-lt"/>
              </a:rPr>
              <a:t>Multiple containers can run on the same machine and share the OS kernel with other containers, each running as isolated processes.</a:t>
            </a:r>
          </a:p>
          <a:p>
            <a:pPr algn="l">
              <a:lnSpc>
                <a:spcPct val="170000"/>
              </a:lnSpc>
              <a:spcAft>
                <a:spcPts val="600"/>
              </a:spcAft>
            </a:pPr>
            <a:endParaRPr lang="en-US" sz="3200" dirty="0">
              <a:latin typeface="+mn-lt"/>
            </a:endParaRPr>
          </a:p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3200" dirty="0">
                <a:latin typeface="+mn-lt"/>
              </a:rPr>
              <a:t>Containers consume less resources compared to Virtual Machines.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0957D5-61BC-4EDF-8D6F-87E40B074BD2}"/>
              </a:ext>
            </a:extLst>
          </p:cNvPr>
          <p:cNvSpPr txBox="1">
            <a:spLocks/>
          </p:cNvSpPr>
          <p:nvPr/>
        </p:nvSpPr>
        <p:spPr bwMode="auto">
          <a:xfrm>
            <a:off x="12287622" y="4121696"/>
            <a:ext cx="9488239" cy="828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  <a:normAutofit/>
          </a:bodyPr>
          <a:lstStyle>
            <a:lvl1pPr algn="just" defTabSz="825500" rtl="0" eaLnBrk="0" fontAlgn="base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1pPr>
            <a:lvl2pPr indent="228600" algn="just" defTabSz="825500" rtl="0" eaLnBrk="0" fontAlgn="base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2pPr>
            <a:lvl3pPr indent="457200" algn="just" defTabSz="825500" rtl="0" eaLnBrk="0" fontAlgn="base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3pPr>
            <a:lvl4pPr indent="685800" algn="just" defTabSz="825500" rtl="0" eaLnBrk="0" fontAlgn="base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4pPr>
            <a:lvl5pPr indent="914400" algn="just" defTabSz="825500" rtl="0" eaLnBrk="0" fontAlgn="base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2"/>
                </a:solidFill>
                <a:latin typeface="Open Sans" charset="0"/>
                <a:ea typeface="Open Sans" charset="0"/>
                <a:cs typeface="Open Sans" charset="0"/>
                <a:sym typeface="Poppi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3200" dirty="0">
                <a:latin typeface="+mn-lt"/>
              </a:rPr>
              <a:t>Each VM has a full copy of an operating system so they can be slow to boot.</a:t>
            </a:r>
          </a:p>
          <a:p>
            <a:pPr algn="l">
              <a:lnSpc>
                <a:spcPct val="170000"/>
              </a:lnSpc>
              <a:spcAft>
                <a:spcPts val="600"/>
              </a:spcAft>
            </a:pPr>
            <a:endParaRPr lang="en-US" sz="3200" dirty="0">
              <a:latin typeface="+mn-lt"/>
            </a:endParaRPr>
          </a:p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3200" dirty="0">
                <a:latin typeface="+mn-lt"/>
              </a:rPr>
              <a:t>Virtual machines (VMs) are an abstraction of physical hardware turning one server into many servers.</a:t>
            </a:r>
          </a:p>
        </p:txBody>
      </p:sp>
    </p:spTree>
    <p:extLst>
      <p:ext uri="{BB962C8B-B14F-4D97-AF65-F5344CB8AC3E}">
        <p14:creationId xmlns:p14="http://schemas.microsoft.com/office/powerpoint/2010/main" val="326986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8D27DD3-E112-4F82-BFA4-63DCB781C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158" y="2753545"/>
            <a:ext cx="20071686" cy="820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83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77FC-4EC5-48F9-975A-C914AF9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500" dirty="0">
                <a:solidFill>
                  <a:srgbClr val="000000"/>
                </a:solidFill>
                <a:latin typeface="+mj-lt"/>
              </a:rPr>
              <a:t>What’s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DC01-E61E-4402-A44E-ED47101D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8280920"/>
          </a:xfrm>
        </p:spPr>
        <p:txBody>
          <a:bodyPr anchor="t">
            <a:normAutofit/>
          </a:bodyPr>
          <a:lstStyle/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sz="6000" dirty="0">
                <a:latin typeface="+mn-lt"/>
              </a:rPr>
              <a:t>A container is an isolated package of code/binary with its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1431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77FC-4EC5-48F9-975A-C914AF9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500" dirty="0">
                <a:solidFill>
                  <a:srgbClr val="000000"/>
                </a:solidFill>
                <a:latin typeface="+mj-lt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DC01-E61E-4402-A44E-ED47101D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8280920"/>
          </a:xfrm>
        </p:spPr>
        <p:txBody>
          <a:bodyPr anchor="t">
            <a:normAutofit/>
          </a:bodyPr>
          <a:lstStyle/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3200" dirty="0">
                <a:latin typeface="+mn-lt"/>
              </a:rPr>
              <a:t>Containers are made to run anything anywhere, designed to be portable, that means you can create, move and manage containers with ease across servers that run different operating systems.</a:t>
            </a:r>
          </a:p>
          <a:p>
            <a:pPr algn="l">
              <a:lnSpc>
                <a:spcPct val="170000"/>
              </a:lnSpc>
              <a:spcAft>
                <a:spcPts val="600"/>
              </a:spcAft>
            </a:pPr>
            <a:endParaRPr lang="en-US" sz="3200" dirty="0">
              <a:latin typeface="+mn-lt"/>
            </a:endParaRPr>
          </a:p>
          <a:p>
            <a:pPr marL="514350" indent="-514350" algn="l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n-lt"/>
              </a:rPr>
              <a:t>Made to simplify development, shipment and deployment of software.</a:t>
            </a:r>
          </a:p>
          <a:p>
            <a:pPr marL="514350" indent="-514350" algn="l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n-lt"/>
              </a:rPr>
              <a:t>Secure because they are isolated, one container can’t see what’s inside another.</a:t>
            </a:r>
          </a:p>
          <a:p>
            <a:pPr marL="514350" indent="-514350" algn="l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n-lt"/>
              </a:rPr>
              <a:t>Lightweight because they don’t run an entire OS, instead they share the machine’s OS kernel</a:t>
            </a:r>
          </a:p>
          <a:p>
            <a:pPr marL="514350" indent="-514350" algn="l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n-lt"/>
              </a:rPr>
              <a:t>Unlike VMs, containers are low cost because they don’t require extra OS licensing</a:t>
            </a:r>
          </a:p>
        </p:txBody>
      </p:sp>
    </p:spTree>
    <p:extLst>
      <p:ext uri="{BB962C8B-B14F-4D97-AF65-F5344CB8AC3E}">
        <p14:creationId xmlns:p14="http://schemas.microsoft.com/office/powerpoint/2010/main" val="233040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77FC-4EC5-48F9-975A-C914AF9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500" dirty="0">
                <a:solidFill>
                  <a:srgbClr val="000000"/>
                </a:solidFill>
                <a:latin typeface="+mj-lt"/>
              </a:rPr>
              <a:t>Container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DC01-E61E-4402-A44E-ED47101D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8280920"/>
          </a:xfrm>
        </p:spPr>
        <p:txBody>
          <a:bodyPr anchor="t">
            <a:normAutofit/>
          </a:bodyPr>
          <a:lstStyle/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4400" dirty="0">
                <a:latin typeface="+mn-lt"/>
              </a:rPr>
              <a:t>A container runtime, also known as container engine, is a software that can run containers on a host operating system.</a:t>
            </a:r>
          </a:p>
          <a:p>
            <a:pPr algn="l">
              <a:lnSpc>
                <a:spcPct val="170000"/>
              </a:lnSpc>
              <a:spcAft>
                <a:spcPts val="600"/>
              </a:spcAft>
            </a:pPr>
            <a:endParaRPr lang="en-US" sz="4400" dirty="0">
              <a:latin typeface="+mn-lt"/>
            </a:endParaRPr>
          </a:p>
          <a:p>
            <a:pPr algn="l">
              <a:lnSpc>
                <a:spcPct val="170000"/>
              </a:lnSpc>
              <a:spcAft>
                <a:spcPts val="600"/>
              </a:spcAft>
            </a:pPr>
            <a:r>
              <a:rPr lang="en-US" sz="4400" dirty="0">
                <a:latin typeface="+mn-lt"/>
              </a:rPr>
              <a:t>Common examples of container runtimes are </a:t>
            </a:r>
            <a:r>
              <a:rPr lang="en-US" sz="4400" dirty="0" err="1">
                <a:latin typeface="+mn-lt"/>
              </a:rPr>
              <a:t>runC</a:t>
            </a:r>
            <a:r>
              <a:rPr lang="en-US" sz="4400" dirty="0">
                <a:latin typeface="+mn-lt"/>
              </a:rPr>
              <a:t>, </a:t>
            </a:r>
            <a:r>
              <a:rPr lang="en-US" sz="4400" dirty="0" err="1">
                <a:latin typeface="+mn-lt"/>
              </a:rPr>
              <a:t>containerd</a:t>
            </a:r>
            <a:r>
              <a:rPr lang="en-US" sz="4400" dirty="0">
                <a:latin typeface="+mn-lt"/>
              </a:rPr>
              <a:t>, Docker, and Windows Containers</a:t>
            </a:r>
          </a:p>
        </p:txBody>
      </p:sp>
    </p:spTree>
    <p:extLst>
      <p:ext uri="{BB962C8B-B14F-4D97-AF65-F5344CB8AC3E}">
        <p14:creationId xmlns:p14="http://schemas.microsoft.com/office/powerpoint/2010/main" val="263978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77FC-4EC5-48F9-975A-C914AF9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500" dirty="0">
                <a:solidFill>
                  <a:srgbClr val="000000"/>
                </a:solidFill>
                <a:latin typeface="+mj-lt"/>
              </a:rPr>
              <a:t>Docker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04D052-768F-4D29-B7D6-030DCB619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216" y="4186813"/>
            <a:ext cx="14750156" cy="780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77FC-4EC5-48F9-975A-C914AF9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500" dirty="0">
                <a:solidFill>
                  <a:srgbClr val="000000"/>
                </a:solidFill>
                <a:latin typeface="+mj-lt"/>
              </a:rPr>
              <a:t>Docker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6BA7-8BD5-481F-B5BF-B6CF9655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8640960"/>
          </a:xfrm>
        </p:spPr>
        <p:txBody>
          <a:bodyPr/>
          <a:lstStyle/>
          <a:p>
            <a:r>
              <a:rPr lang="en-US" sz="3600" dirty="0">
                <a:latin typeface="+mn-lt"/>
              </a:rPr>
              <a:t>Docker uses a client-server architecture. The client communicate with the daemon using a REST API, and the daemon role is building, running, and distributing containers.</a:t>
            </a:r>
          </a:p>
          <a:p>
            <a:endParaRPr lang="en-US" sz="36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b="1" dirty="0">
                <a:latin typeface="+mn-lt"/>
              </a:rPr>
              <a:t>The daemon</a:t>
            </a:r>
            <a:r>
              <a:rPr lang="en-US" sz="3600" dirty="0">
                <a:latin typeface="+mn-lt"/>
              </a:rPr>
              <a:t>, is also called “</a:t>
            </a:r>
            <a:r>
              <a:rPr lang="en-US" sz="3600" dirty="0" err="1">
                <a:latin typeface="+mn-lt"/>
              </a:rPr>
              <a:t>dockerd</a:t>
            </a:r>
            <a:r>
              <a:rPr lang="en-US" sz="3600" dirty="0">
                <a:latin typeface="+mn-lt"/>
              </a:rPr>
              <a:t>”, its role is to manage Docker objects such as images, containers, networks, and volumes.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b="1" dirty="0">
                <a:latin typeface="+mn-lt"/>
              </a:rPr>
              <a:t>The client</a:t>
            </a:r>
            <a:r>
              <a:rPr lang="en-US" sz="3600" dirty="0">
                <a:latin typeface="+mn-lt"/>
              </a:rPr>
              <a:t>, it is the “docker” command line tool, it is the primary way to interact with daemon.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b="1" dirty="0">
                <a:latin typeface="+mn-lt"/>
              </a:rPr>
              <a:t>The registry</a:t>
            </a:r>
            <a:r>
              <a:rPr lang="en-US" sz="3600" dirty="0">
                <a:latin typeface="+mn-lt"/>
              </a:rPr>
              <a:t>, it is a store of images. Docker Hub is a public registry used as a default source of images by daemon. It is always possible to run a private registry.</a:t>
            </a:r>
          </a:p>
        </p:txBody>
      </p:sp>
    </p:spTree>
    <p:extLst>
      <p:ext uri="{BB962C8B-B14F-4D97-AF65-F5344CB8AC3E}">
        <p14:creationId xmlns:p14="http://schemas.microsoft.com/office/powerpoint/2010/main" val="185124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77FC-4EC5-48F9-975A-C914AF95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500" dirty="0">
                <a:solidFill>
                  <a:srgbClr val="000000"/>
                </a:solidFill>
                <a:latin typeface="+mj-lt"/>
              </a:rPr>
              <a:t>Docker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6BA7-8BD5-481F-B5BF-B6CF9655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8640960"/>
          </a:xfrm>
        </p:spPr>
        <p:txBody>
          <a:bodyPr/>
          <a:lstStyle/>
          <a:p>
            <a:r>
              <a:rPr lang="en-US" sz="4400" dirty="0">
                <a:latin typeface="+mn-lt"/>
              </a:rPr>
              <a:t>Docker is a tool for creating and managing objects such as images and containers</a:t>
            </a:r>
          </a:p>
          <a:p>
            <a:endParaRPr lang="en-US" sz="4400" dirty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400" b="1" dirty="0">
                <a:latin typeface="+mn-lt"/>
              </a:rPr>
              <a:t>Containers</a:t>
            </a:r>
            <a:r>
              <a:rPr lang="en-US" sz="4400" dirty="0">
                <a:latin typeface="+mn-lt"/>
              </a:rPr>
              <a:t>, a runnable stateless instance of an image, meaning once it is removed, the changes to its state will be lost.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400" b="1" dirty="0">
                <a:latin typeface="+mn-lt"/>
              </a:rPr>
              <a:t>Images</a:t>
            </a:r>
            <a:r>
              <a:rPr lang="en-US" sz="4400" dirty="0">
                <a:latin typeface="+mn-lt"/>
              </a:rPr>
              <a:t>, an image is a snapshot of a container, it can be described as a virtual reusable copy of a container.</a:t>
            </a:r>
          </a:p>
        </p:txBody>
      </p:sp>
    </p:spTree>
    <p:extLst>
      <p:ext uri="{BB962C8B-B14F-4D97-AF65-F5344CB8AC3E}">
        <p14:creationId xmlns:p14="http://schemas.microsoft.com/office/powerpoint/2010/main" val="2326782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-Blue">
      <a:dk1>
        <a:srgbClr val="292729"/>
      </a:dk1>
      <a:lt1>
        <a:srgbClr val="FDFCFF"/>
      </a:lt1>
      <a:dk2>
        <a:srgbClr val="000000"/>
      </a:dk2>
      <a:lt2>
        <a:srgbClr val="FEFFFF"/>
      </a:lt2>
      <a:accent1>
        <a:srgbClr val="F0F4F7"/>
      </a:accent1>
      <a:accent2>
        <a:srgbClr val="C3CBD0"/>
      </a:accent2>
      <a:accent3>
        <a:srgbClr val="406FFD"/>
      </a:accent3>
      <a:accent4>
        <a:srgbClr val="406FFD"/>
      </a:accent4>
      <a:accent5>
        <a:srgbClr val="406FFD"/>
      </a:accent5>
      <a:accent6>
        <a:srgbClr val="406FFD"/>
      </a:accent6>
      <a:hlink>
        <a:srgbClr val="406FFD"/>
      </a:hlink>
      <a:folHlink>
        <a:srgbClr val="3661DF"/>
      </a:folHlink>
    </a:clrScheme>
    <a:fontScheme name="Custom 1">
      <a:majorFont>
        <a:latin typeface="Circular Std Bold"/>
        <a:ea typeface=""/>
        <a:cs typeface=""/>
      </a:majorFont>
      <a:minorFont>
        <a:latin typeface="Circular St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9258</TotalTime>
  <Words>646</Words>
  <Application>Microsoft Office PowerPoint</Application>
  <PresentationFormat>Custom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Circular Std Bold</vt:lpstr>
      <vt:lpstr>Circular Std Book</vt:lpstr>
      <vt:lpstr>Helvetica Neue</vt:lpstr>
      <vt:lpstr>Montserrat</vt:lpstr>
      <vt:lpstr>Montserrat Semi</vt:lpstr>
      <vt:lpstr>Open Sans</vt:lpstr>
      <vt:lpstr>Open Sans Semibold</vt:lpstr>
      <vt:lpstr>Poppins</vt:lpstr>
      <vt:lpstr>Poppins Medium</vt:lpstr>
      <vt:lpstr>Wingdings</vt:lpstr>
      <vt:lpstr>White</vt:lpstr>
      <vt:lpstr>Virtualization in Computing</vt:lpstr>
      <vt:lpstr>Containers vs Virtual Machines</vt:lpstr>
      <vt:lpstr>PowerPoint Presentation</vt:lpstr>
      <vt:lpstr>What’s a Container?</vt:lpstr>
      <vt:lpstr>Key features</vt:lpstr>
      <vt:lpstr>Container runtime</vt:lpstr>
      <vt:lpstr>Docker Architecture</vt:lpstr>
      <vt:lpstr>Docker Architecture</vt:lpstr>
      <vt:lpstr>Docker Objects</vt:lpstr>
      <vt:lpstr>Lab 1</vt:lpstr>
      <vt:lpstr>Containerization</vt:lpstr>
      <vt:lpstr>Lab 2</vt:lpstr>
      <vt:lpstr>Network</vt:lpstr>
      <vt:lpstr>Volumes</vt:lpstr>
      <vt:lpstr>Lab 3</vt:lpstr>
      <vt:lpstr>Alternatives to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Anas Ben Othman</dc:creator>
  <cp:lastModifiedBy>Mohamed Anas Ben Othman</cp:lastModifiedBy>
  <cp:revision>338</cp:revision>
  <dcterms:created xsi:type="dcterms:W3CDTF">2019-11-04T08:26:31Z</dcterms:created>
  <dcterms:modified xsi:type="dcterms:W3CDTF">2021-12-06T18:26:32Z</dcterms:modified>
</cp:coreProperties>
</file>