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61" r:id="rId5"/>
    <p:sldId id="260" r:id="rId6"/>
    <p:sldId id="263" r:id="rId7"/>
    <p:sldId id="266" r:id="rId8"/>
    <p:sldId id="264" r:id="rId9"/>
    <p:sldId id="268" r:id="rId10"/>
    <p:sldId id="267" r:id="rId11"/>
    <p:sldId id="270" r:id="rId12"/>
    <p:sldId id="265" r:id="rId13"/>
    <p:sldId id="269" r:id="rId14"/>
    <p:sldId id="25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Ausgangslage</a:t>
          </a:r>
          <a:endParaRPr lang="en-US" dirty="0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Vorgehen</a:t>
          </a:r>
          <a:endParaRPr lang="en-US" dirty="0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Stand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5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5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5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5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5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83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34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Ausgangslage</a:t>
          </a:r>
          <a:endParaRPr lang="en-US" sz="2100" kern="1200" dirty="0"/>
        </a:p>
      </dsp:txBody>
      <dsp:txXfrm>
        <a:off x="342518" y="2387194"/>
        <a:ext cx="1800000" cy="720000"/>
      </dsp:txXfrm>
    </dsp:sp>
    <dsp:sp modelId="{9BBDABF5-C578-485D-AABA-B53B5434244F}">
      <dsp:nvSpPr>
        <dsp:cNvPr id="0" name=""/>
        <dsp:cNvSpPr/>
      </dsp:nvSpPr>
      <dsp:spPr>
        <a:xfrm>
          <a:off x="295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245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Ziel</a:t>
          </a:r>
          <a:endParaRPr lang="en-US" sz="2100" kern="1200" dirty="0"/>
        </a:p>
      </dsp:txBody>
      <dsp:txXfrm>
        <a:off x="2457518" y="2387194"/>
        <a:ext cx="1800000" cy="720000"/>
      </dsp:txXfrm>
    </dsp:sp>
    <dsp:sp modelId="{5EA92B66-57C6-4DDE-8A8F-81734599C6F1}">
      <dsp:nvSpPr>
        <dsp:cNvPr id="0" name=""/>
        <dsp:cNvSpPr/>
      </dsp:nvSpPr>
      <dsp:spPr>
        <a:xfrm>
          <a:off x="506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457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Vorgehen</a:t>
          </a:r>
          <a:endParaRPr lang="en-US" sz="2100" kern="1200" dirty="0"/>
        </a:p>
      </dsp:txBody>
      <dsp:txXfrm>
        <a:off x="4572518" y="2387194"/>
        <a:ext cx="1800000" cy="720000"/>
      </dsp:txXfrm>
    </dsp:sp>
    <dsp:sp modelId="{36C142C8-857F-4F35-9361-45E9AFE890A7}">
      <dsp:nvSpPr>
        <dsp:cNvPr id="0" name=""/>
        <dsp:cNvSpPr/>
      </dsp:nvSpPr>
      <dsp:spPr>
        <a:xfrm>
          <a:off x="718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668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Stand</a:t>
          </a:r>
          <a:endParaRPr lang="en-US" sz="2100" kern="1200" dirty="0"/>
        </a:p>
      </dsp:txBody>
      <dsp:txXfrm>
        <a:off x="6687518" y="2387194"/>
        <a:ext cx="1800000" cy="720000"/>
      </dsp:txXfrm>
    </dsp:sp>
    <dsp:sp modelId="{5004342F-7E38-4A71-90B5-F9E5FB5CB1D1}">
      <dsp:nvSpPr>
        <dsp:cNvPr id="0" name=""/>
        <dsp:cNvSpPr/>
      </dsp:nvSpPr>
      <dsp:spPr>
        <a:xfrm>
          <a:off x="929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880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Ausblick</a:t>
          </a:r>
          <a:endParaRPr lang="en-US" sz="2100" kern="1200" dirty="0"/>
        </a:p>
      </dsp:txBody>
      <dsp:txXfrm>
        <a:off x="8802518" y="238719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1/1a/Silicon_Labs_2015.svg/1200px-Silicon_Labs_2015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FS23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Entwicklung einer PCB zur</a:t>
            </a:r>
          </a:p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Analyse von Umgebungslärm*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Zwischenpräsentation – 26.04.2024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pic>
        <p:nvPicPr>
          <p:cNvPr id="6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02219631-42B4-B15C-7880-CEAE28BF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605099"/>
            <a:ext cx="4375772" cy="4395216"/>
          </a:xfrm>
          <a:prstGeom prst="ellipse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828365C-2C0F-C84D-7BBD-0B1360057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0454" y="1596850"/>
            <a:ext cx="4356865" cy="4395600"/>
          </a:xfrm>
          <a:prstGeom prst="ellipse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8ED028D-895D-5378-9AC2-31AE6DA17B57}"/>
              </a:ext>
            </a:extLst>
          </p:cNvPr>
          <p:cNvSpPr txBox="1">
            <a:spLocks/>
          </p:cNvSpPr>
          <p:nvPr/>
        </p:nvSpPr>
        <p:spPr>
          <a:xfrm>
            <a:off x="603195" y="600031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V1-1</a:t>
            </a:r>
            <a:endParaRPr lang="de-CH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F7A3E25-2D9E-C445-B065-1AD31C82F20C}"/>
              </a:ext>
            </a:extLst>
          </p:cNvPr>
          <p:cNvSpPr txBox="1">
            <a:spLocks/>
          </p:cNvSpPr>
          <p:nvPr/>
        </p:nvSpPr>
        <p:spPr>
          <a:xfrm>
            <a:off x="6890454" y="6017677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V1-2</a:t>
            </a:r>
            <a:endParaRPr lang="de-CH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6EF9D1-181E-A1A3-3217-E3978B247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47" y="1596850"/>
            <a:ext cx="4353550" cy="435355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B4B4AF72-A27E-F17A-7221-B4DFA947DC99}"/>
              </a:ext>
            </a:extLst>
          </p:cNvPr>
          <p:cNvSpPr/>
          <p:nvPr/>
        </p:nvSpPr>
        <p:spPr>
          <a:xfrm>
            <a:off x="2663859" y="5047472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F9D85CA-C908-F828-D957-71F79E8B6F88}"/>
              </a:ext>
            </a:extLst>
          </p:cNvPr>
          <p:cNvSpPr/>
          <p:nvPr/>
        </p:nvSpPr>
        <p:spPr>
          <a:xfrm>
            <a:off x="8635588" y="1418594"/>
            <a:ext cx="885484" cy="7118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3236AAF-11CD-F6CE-FD85-F29DD631E349}"/>
              </a:ext>
            </a:extLst>
          </p:cNvPr>
          <p:cNvSpPr/>
          <p:nvPr/>
        </p:nvSpPr>
        <p:spPr>
          <a:xfrm>
            <a:off x="8486331" y="5231877"/>
            <a:ext cx="1157290" cy="842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124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DF686-A652-F15B-0AAC-1DE576C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Stand - Hardware</a:t>
            </a:r>
            <a:br>
              <a:rPr lang="de-DE" dirty="0"/>
            </a:br>
            <a:r>
              <a:rPr lang="de-DE" sz="2400" dirty="0"/>
              <a:t>Nebenprojekte</a:t>
            </a:r>
            <a:endParaRPr lang="de-CH" sz="24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0981458-1891-5AFF-A990-0F9A784A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2444353"/>
            <a:ext cx="7363443" cy="196929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982E85-98B9-F324-D35F-6F4C5D03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867" y="2444353"/>
            <a:ext cx="3174359" cy="36926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8FC0CB-BBA0-6F52-96AA-B318A5762D63}"/>
              </a:ext>
            </a:extLst>
          </p:cNvPr>
          <p:cNvSpPr txBox="1"/>
          <p:nvPr/>
        </p:nvSpPr>
        <p:spPr>
          <a:xfrm>
            <a:off x="3359885" y="1883424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Breakout-Board</a:t>
            </a:r>
            <a:endParaRPr lang="de-CH" sz="2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82421D-46DC-80FB-55B4-406C47F0D5BC}"/>
              </a:ext>
            </a:extLst>
          </p:cNvPr>
          <p:cNvSpPr txBox="1"/>
          <p:nvPr/>
        </p:nvSpPr>
        <p:spPr>
          <a:xfrm>
            <a:off x="8433352" y="1883424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Debug</a:t>
            </a:r>
            <a:r>
              <a:rPr lang="de-DE" sz="2400" b="1" dirty="0"/>
              <a:t>-Adapter</a:t>
            </a:r>
            <a:endParaRPr lang="de-CH" sz="24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DBC2FE-7C40-E930-439B-664887CBB994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Treiber</a:t>
            </a:r>
          </a:p>
          <a:p>
            <a:r>
              <a:rPr lang="de-DE" dirty="0"/>
              <a:t>Implementation Gewichtungsfilter</a:t>
            </a:r>
          </a:p>
          <a:p>
            <a:r>
              <a:rPr lang="de-CH" dirty="0"/>
              <a:t>Testen PCB-Rev. 1-2</a:t>
            </a:r>
          </a:p>
          <a:p>
            <a:r>
              <a:rPr lang="de-CH" dirty="0"/>
              <a:t>Messungen</a:t>
            </a:r>
          </a:p>
          <a:p>
            <a:pPr lvl="1"/>
            <a:r>
              <a:rPr lang="de-CH" dirty="0"/>
              <a:t>Leistungsaufnahme Gesamtsystem</a:t>
            </a:r>
          </a:p>
          <a:p>
            <a:pPr lvl="1"/>
            <a:r>
              <a:rPr lang="de-CH" dirty="0"/>
              <a:t>Mikrofon</a:t>
            </a:r>
          </a:p>
          <a:p>
            <a:pPr lvl="1"/>
            <a:r>
              <a:rPr lang="de-CH" dirty="0"/>
              <a:t>Vergleich</a:t>
            </a:r>
          </a:p>
          <a:p>
            <a:r>
              <a:rPr lang="de-CH" dirty="0"/>
              <a:t>Optional:</a:t>
            </a:r>
          </a:p>
          <a:p>
            <a:pPr lvl="1"/>
            <a:r>
              <a:rPr lang="de-CH" dirty="0"/>
              <a:t>Implementation BLE</a:t>
            </a:r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264AD64D-5E1A-777E-7777-555FA323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680898"/>
            <a:ext cx="5133281" cy="46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C8555-0C58-720D-DD87-2EB490AF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6495C7-3E9C-7E32-CFD0-1D53BF2B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1838"/>
            <a:ext cx="12191980" cy="1481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4000" dirty="0"/>
              <a:t>Vielen</a:t>
            </a:r>
            <a:r>
              <a:rPr lang="en-US" sz="4000" dirty="0"/>
              <a:t> Dank für </a:t>
            </a:r>
            <a:r>
              <a:rPr lang="en-US" sz="4000" dirty="0" err="1"/>
              <a:t>ihre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de-CH" sz="4000" dirty="0" err="1"/>
              <a:t>aufmerksamkeit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4236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>
                <a:hlinkClick r:id="rId4"/>
              </a:rPr>
              <a:t>https://upload.wikimedia.org/wikipedia/commons/thumb/1/1a/Silicon_Labs_2015.svg/1200px-Silicon_Labs_2015.svg.png</a:t>
            </a:r>
            <a:endParaRPr lang="de-CH" dirty="0"/>
          </a:p>
          <a:p>
            <a:r>
              <a:rPr lang="de-CH" dirty="0"/>
              <a:t>https://en.wikipedia.org/wiki/A-weighting#/media/File:Acoustic_weighting_curves_(1).svg</a:t>
            </a:r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 dirty="0"/>
              <a:t>Ablauf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3703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41020" b="12162"/>
          <a:stretch/>
        </p:blipFill>
        <p:spPr>
          <a:xfrm>
            <a:off x="8534400" y="1485902"/>
            <a:ext cx="2731826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Bestehende Geräte </a:t>
            </a:r>
            <a:r>
              <a:rPr lang="de-DE" dirty="0">
                <a:sym typeface="Wingdings" panose="05000000000000000000" pitchFamily="2" charset="2"/>
              </a:rPr>
              <a:t> unhandlich, </a:t>
            </a:r>
            <a:r>
              <a:rPr lang="de-DE" dirty="0" err="1">
                <a:sym typeface="Wingdings" panose="05000000000000000000" pitchFamily="2" charset="2"/>
              </a:rPr>
              <a:t>gross</a:t>
            </a:r>
            <a:r>
              <a:rPr lang="de-DE" dirty="0">
                <a:sym typeface="Wingdings" panose="05000000000000000000" pitchFamily="2" charset="2"/>
              </a:rPr>
              <a:t>, optisch nicht schön</a:t>
            </a:r>
            <a:endParaRPr lang="de-DE" dirty="0"/>
          </a:p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</a:p>
          <a:p>
            <a:pPr lvl="1"/>
            <a:r>
              <a:rPr lang="de-DE" dirty="0"/>
              <a:t>Gesamtdurchmesser 40mm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DE" dirty="0"/>
              <a:t>Optisch ansprechendes Design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Abklärung der Bedürfnisse mit </a:t>
            </a:r>
            <a:r>
              <a:rPr lang="de-DE" dirty="0" err="1"/>
              <a:t>hEar</a:t>
            </a:r>
            <a:endParaRPr lang="de-DE" dirty="0"/>
          </a:p>
          <a:p>
            <a:r>
              <a:rPr lang="de-DE" dirty="0"/>
              <a:t>Anforderungskatalog ausgearbeitet</a:t>
            </a:r>
          </a:p>
          <a:p>
            <a:r>
              <a:rPr lang="de-DE" dirty="0"/>
              <a:t>Risikoanalyse durchgeführt</a:t>
            </a:r>
          </a:p>
          <a:p>
            <a:r>
              <a:rPr lang="de-DE" dirty="0"/>
              <a:t>Zeitplanung aufgestellt</a:t>
            </a:r>
          </a:p>
          <a:p>
            <a:r>
              <a:rPr lang="de-DE" dirty="0"/>
              <a:t>Entwicklung Hard- und Software</a:t>
            </a:r>
          </a:p>
          <a:p>
            <a:pPr lvl="1"/>
            <a:r>
              <a:rPr lang="de-DE" dirty="0"/>
              <a:t>Iterativ / Agile</a:t>
            </a:r>
            <a:endParaRPr lang="de-CH" dirty="0"/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7D3D33-24EC-759E-4FFF-60E680368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60" y="1715532"/>
            <a:ext cx="6339640" cy="43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I2C-Treiber</a:t>
            </a:r>
          </a:p>
          <a:p>
            <a:r>
              <a:rPr lang="de-DE" dirty="0"/>
              <a:t>SPI-Treiber (SDK)</a:t>
            </a:r>
          </a:p>
          <a:p>
            <a:r>
              <a:rPr lang="de-DE" dirty="0" err="1"/>
              <a:t>Timer</a:t>
            </a:r>
            <a:r>
              <a:rPr lang="de-DE" dirty="0"/>
              <a:t> </a:t>
            </a:r>
          </a:p>
          <a:p>
            <a:r>
              <a:rPr lang="de-DE" u="sng" dirty="0"/>
              <a:t>PDM-Treiber </a:t>
            </a:r>
          </a:p>
          <a:p>
            <a:r>
              <a:rPr lang="de-DE" u="sng" dirty="0"/>
              <a:t>PDM-Treiber </a:t>
            </a:r>
          </a:p>
          <a:p>
            <a:r>
              <a:rPr lang="de-DE" dirty="0"/>
              <a:t>Filterung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RTC</a:t>
            </a:r>
          </a:p>
          <a:p>
            <a:r>
              <a:rPr lang="de-DE" dirty="0"/>
              <a:t>Optional:</a:t>
            </a:r>
          </a:p>
          <a:p>
            <a:pPr lvl="1"/>
            <a:r>
              <a:rPr lang="de-DE" dirty="0"/>
              <a:t>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1" name="Grafik 10" descr="Daumen runter Silhouette">
            <a:extLst>
              <a:ext uri="{FF2B5EF4-FFF2-40B4-BE49-F238E27FC236}">
                <a16:creationId xmlns:a16="http://schemas.microsoft.com/office/drawing/2014/main" id="{F359D650-C8E1-3649-A9F6-C3FFE08F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8524" y="3680251"/>
            <a:ext cx="2160000" cy="2160000"/>
          </a:xfrm>
          <a:prstGeom prst="rect">
            <a:avLst/>
          </a:prstGeom>
        </p:spPr>
      </p:pic>
      <p:pic>
        <p:nvPicPr>
          <p:cNvPr id="12" name="Grafik 11" descr="Daumen hoch-Zeichen Silhouette">
            <a:extLst>
              <a:ext uri="{FF2B5EF4-FFF2-40B4-BE49-F238E27FC236}">
                <a16:creationId xmlns:a16="http://schemas.microsoft.com/office/drawing/2014/main" id="{6FF2B58D-EBD6-C1D7-0CE9-D13D333DC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8524" y="1269000"/>
            <a:ext cx="2160000" cy="21600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049E9AD-145F-0AFF-1D6A-CDC18F284C29}"/>
              </a:ext>
            </a:extLst>
          </p:cNvPr>
          <p:cNvCxnSpPr>
            <a:cxnSpLocks/>
          </p:cNvCxnSpPr>
          <p:nvPr/>
        </p:nvCxnSpPr>
        <p:spPr>
          <a:xfrm>
            <a:off x="612647" y="3668676"/>
            <a:ext cx="468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F3E9F2D1-7092-CAEB-01EF-91DE86EF5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2" y="2422812"/>
            <a:ext cx="3901214" cy="20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8" name="Inhaltsplatzhalter 7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EC4EB47F-ABF2-7ECB-3D0D-4D382931B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51" y="1338505"/>
            <a:ext cx="9171498" cy="5194591"/>
          </a:xfrm>
        </p:spPr>
      </p:pic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2-Layer</a:t>
            </a:r>
          </a:p>
          <a:p>
            <a:r>
              <a:rPr lang="de-DE" dirty="0"/>
              <a:t>V1-2 	</a:t>
            </a:r>
            <a:r>
              <a:rPr lang="de-DE" dirty="0">
                <a:sym typeface="Wingdings" panose="05000000000000000000" pitchFamily="2" charset="2"/>
              </a:rPr>
              <a:t>	</a:t>
            </a:r>
            <a:r>
              <a:rPr lang="de-DE" dirty="0"/>
              <a:t>2. Iteration der Hardware</a:t>
            </a:r>
          </a:p>
          <a:p>
            <a:r>
              <a:rPr lang="de-CH" dirty="0"/>
              <a:t>Im Kreis angeordnete LEDs</a:t>
            </a:r>
          </a:p>
          <a:p>
            <a:pPr lvl="1"/>
            <a:r>
              <a:rPr lang="de-CH" dirty="0"/>
              <a:t>Zusatz: Vertikal angeordnete LEDs (V1-3)</a:t>
            </a:r>
          </a:p>
          <a:p>
            <a:r>
              <a:rPr lang="de-CH" dirty="0"/>
              <a:t>Montagelöcher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CCE822-4E6B-9561-90DC-A5C65A5F035B}"/>
              </a:ext>
            </a:extLst>
          </p:cNvPr>
          <p:cNvCxnSpPr>
            <a:cxnSpLocks/>
          </p:cNvCxnSpPr>
          <p:nvPr/>
        </p:nvCxnSpPr>
        <p:spPr>
          <a:xfrm>
            <a:off x="6909361" y="1299137"/>
            <a:ext cx="4356865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956BDBB-CCC2-34DB-4A87-78716E03784A}"/>
              </a:ext>
            </a:extLst>
          </p:cNvPr>
          <p:cNvSpPr txBox="1"/>
          <p:nvPr/>
        </p:nvSpPr>
        <p:spPr>
          <a:xfrm>
            <a:off x="8639757" y="955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  <a:highlight>
                  <a:srgbClr val="000000"/>
                </a:highlight>
              </a:rPr>
              <a:t>60mm</a:t>
            </a:r>
            <a:endParaRPr lang="de-CH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Verpolungsschutz</a:t>
            </a:r>
            <a:endParaRPr lang="de-CH" dirty="0"/>
          </a:p>
          <a:p>
            <a:r>
              <a:rPr lang="de-CH" dirty="0"/>
              <a:t>Silicon Labs Mikrocontroller</a:t>
            </a:r>
          </a:p>
          <a:p>
            <a:r>
              <a:rPr lang="de-CH" dirty="0"/>
              <a:t>Detektion von VCC</a:t>
            </a:r>
          </a:p>
          <a:p>
            <a:r>
              <a:rPr lang="de-CH" dirty="0"/>
              <a:t>Ground-</a:t>
            </a:r>
            <a:r>
              <a:rPr lang="de-CH" dirty="0" err="1"/>
              <a:t>Stitching</a:t>
            </a:r>
            <a:endParaRPr lang="de-CH" dirty="0"/>
          </a:p>
          <a:p>
            <a:r>
              <a:rPr lang="de-CH" dirty="0"/>
              <a:t>Tag-Connect Schnittstelle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1D0DA5B1-0C30-2B9E-D0A5-4A7C39DF8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313417"/>
            <a:ext cx="4375772" cy="4395216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8171A97-DA14-61AF-CE86-7EBA0D139FF7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EEFEAC-7ADA-732A-CA89-189AAC372801}"/>
              </a:ext>
            </a:extLst>
          </p:cNvPr>
          <p:cNvSpPr/>
          <p:nvPr/>
        </p:nvSpPr>
        <p:spPr>
          <a:xfrm>
            <a:off x="10373360" y="4043680"/>
            <a:ext cx="54864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7766A13-474A-7A5A-6F5D-FE331AD1BB01}"/>
              </a:ext>
            </a:extLst>
          </p:cNvPr>
          <p:cNvSpPr/>
          <p:nvPr/>
        </p:nvSpPr>
        <p:spPr>
          <a:xfrm>
            <a:off x="8807830" y="4666615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0622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Agency FB</vt:lpstr>
      <vt:lpstr>Arial</vt:lpstr>
      <vt:lpstr>Neue Haas Grotesk Text Pro</vt:lpstr>
      <vt:lpstr>Wingdings</vt:lpstr>
      <vt:lpstr>VanillaVTI</vt:lpstr>
      <vt:lpstr>BAT FS23</vt:lpstr>
      <vt:lpstr>Ablauf</vt:lpstr>
      <vt:lpstr>Ausgangslage</vt:lpstr>
      <vt:lpstr>Ziel</vt:lpstr>
      <vt:lpstr>Vorgehen</vt:lpstr>
      <vt:lpstr>Stand - Software</vt:lpstr>
      <vt:lpstr>Stand - Software</vt:lpstr>
      <vt:lpstr>Stand - Hardware</vt:lpstr>
      <vt:lpstr>Stand - Hardware</vt:lpstr>
      <vt:lpstr>Stand - Hardware</vt:lpstr>
      <vt:lpstr>Stand - Hardware Nebenprojekte</vt:lpstr>
      <vt:lpstr>Ausblick</vt:lpstr>
      <vt:lpstr>Vielen Dank für ihre 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49</cp:revision>
  <dcterms:created xsi:type="dcterms:W3CDTF">2024-04-03T12:03:21Z</dcterms:created>
  <dcterms:modified xsi:type="dcterms:W3CDTF">2024-04-23T08:36:23Z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