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04" r:id="rId5"/>
    <p:sldId id="305" r:id="rId6"/>
    <p:sldId id="301" r:id="rId7"/>
    <p:sldId id="302" r:id="rId8"/>
    <p:sldId id="297" r:id="rId9"/>
    <p:sldId id="284" r:id="rId10"/>
    <p:sldId id="285" r:id="rId11"/>
    <p:sldId id="288" r:id="rId12"/>
    <p:sldId id="289" r:id="rId13"/>
    <p:sldId id="299" r:id="rId14"/>
    <p:sldId id="290" r:id="rId15"/>
    <p:sldId id="306" r:id="rId16"/>
    <p:sldId id="293" r:id="rId17"/>
    <p:sldId id="294" r:id="rId18"/>
    <p:sldId id="29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9"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2E75B6"/>
    <a:srgbClr val="C7492F"/>
    <a:srgbClr val="485BBA"/>
    <a:srgbClr val="255082"/>
    <a:srgbClr val="F2B753"/>
    <a:srgbClr val="FF872D"/>
    <a:srgbClr val="7C3F22"/>
    <a:srgbClr val="E6E6E6"/>
    <a:srgbClr val="4D80AB"/>
    <a:srgbClr val="067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0" autoAdjust="0"/>
    <p:restoredTop sz="59302" autoAdjust="0"/>
  </p:normalViewPr>
  <p:slideViewPr>
    <p:cSldViewPr snapToGrid="0" showGuides="1">
      <p:cViewPr varScale="1">
        <p:scale>
          <a:sx n="77" d="100"/>
          <a:sy n="77" d="100"/>
        </p:scale>
        <p:origin x="2064" y="184"/>
      </p:cViewPr>
      <p:guideLst>
        <p:guide orient="horz" pos="214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8A603-E928-4682-8441-3B5DB51C074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E0C57-43BE-451F-BE1F-CB03ABFAB7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thank you for watching this video. We will be sharing our work online.</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accuracy as the evaluation metric, assessing performance on the Arousal and Valence emotion recognition tasks respectively. The experimental results show that our method significantly outperforms other baselines on both the DEAP and MAHNOB-HCI datasets, in the training of both the multimodal teacher network and the distilled unimodal student network.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summary, we propose an innovative cross-modal knowledge distillation framework for enhancing unimodal visual emotion recognition performance. We are the first to design a modality rebalancing strategy based on prototype loss, which effectively solves the modality imbalance problem in multimodal feature fusion and improves the quality of the teacher network's multimodal knowledge representation. We proposed the Cross-modal Densely Guided Knowledge Distillation (CDGKD) method, which successfully bridges the structural gap between the teacher and student networks, achieving efficient cross-modal knowledge transfer. Experimental results demonstrate that this framework achieves excellent emotion recognition performance on both the DEAP and MAHNOB-HCI datasets.</a:t>
            </a:r>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The following are the references for this paper.</a:t>
            </a:r>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for your attention!</a:t>
            </a:r>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achieve the transfer of multimodal knowledge to a unimodal model, two main challenges exist. First, as shown in the table on the right, although multimodal fusion should theoretically outperform unimodal approaches, in practice, unimodal networks often surpass multimodal ones. This reflects the key problem of "modality imbalance." Specifically, there are significant differences in feature representation capabilities and training convergence speeds among different modalities. A dominant modality may steer the learning process, while a weaker modality struggles to contribute fully, ultimately limiting the fusion performance. To address this, existing methods are mainly twofold: one is to enhance the expressive power of the weak modality, for instance, by introducing unimodal supervision or auxiliary modules, but this increases computational overhead. The other is to suppress the contribution of the strong modality by dynamically adjusting the learning rates of each modality, but this may weaken the overall performance. Therefore, current methods still struggle to strike a balance between improving fusion performance and maintaining network efficiency, and modality imbalance remains a core challenge in multimodal fusion.</a:t>
            </a:r>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cross-modal knowledge distillation, high-performance multimodal teacher networks are typically complex, containing multiple branches to process features from different modalities. In contrast, student networks are more lightweight, relying on only a single modality input. This significant gap in structure and capability can easily lead to knowledge loss during transfer, limiting the effectiveness of distillation. To bridge this gap, researchers have introduced intermediate teacher assistant (TA) networks to act as a "bridge" between the teacher and the student. Among them, single-layer TA methods are simple to implement but struggle to adapt to complex structural differences. Multi-layer TA (MTAKD) methods, on the other hand, improve matching accuracy by passing knowledge layer by layer but are prone to "error accumulation," where knowledge is progressively distorted across multiple layers, ultimately affecting the student network's performance. Therefore, how to compress the structural gap while avoiding error propagation has become another major challenge in current cross-modal distillation research.</a:t>
            </a:r>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study proposes a cross-modal knowledge distillation framework to enhance the performance of visual-only unimodal emotion recognition. The framework consists of two key modules: First, a modality rebalancing strategy driven by prototype loss effectively mitigates the modality imbalance problem during multimodal fusion by introducing class prototype constraints, enabling the teacher network to more fully integrate visual and EEG information. Second, the proposed Cross-modal Densely Guided Knowledge Distillation (CDGKD) method introduces multi-level teacher assistant networks to progressively narrow the structural and expressive capability gap between the teacher and student networks, while reducing error accumulation during knowledge transfer, ensuring a stable and effective distillation process. This framework ultimately enables the student network to achieve recognition performance close to that of the multimodal network, using only the visual modality.</a:t>
            </a:r>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Aft>
                <a:spcPts val="1200"/>
              </a:spcAft>
              <a:buFont typeface="Wingdings" panose="05000000000000000000" pitchFamily="2" charset="2"/>
              <a:buNone/>
            </a:pP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Specifically, first, to alleviate the imbalance between the visual and EEG modalities during fusion, this paper proposes a modality rebalancing strategy based on prototype loss. The core idea is straightforward: for each emotion class, we define a central point in the feature space, which we call a "prototype." Our goal is to train the model to pull all samples from the same class closer to their shared prototype.</a:t>
            </a: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Looking at the equations on the left:</a:t>
            </a: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First, the prototype calculation. The prototype c_k^m for a class k is simply the average of all sample features belonging to that class. It acts as the standard representation for that emotion.</a:t>
            </a: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Next, the probability distribution. The second equation calculates the probability that a sample belongs to a certain class. This is based on its distance to each class prototype—essentially, the closer a sample is to a prototype, the higher its probability for that class.</a:t>
            </a: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Finally, our Prototype Loss function, L_proto^m. This is a negative log-likelihood loss. By minimizing this loss, we effectively pull each sample's features towards their correct class prototype, making the features much more distinct and discriminative.</a:t>
            </a: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a:p>
            <a:pPr>
              <a:lnSpc>
                <a:spcPct val="100000"/>
              </a:lnSpc>
              <a:spcAft>
                <a:spcPts val="1200"/>
              </a:spcAft>
              <a:buFont typeface="Wingdings" panose="05000000000000000000" pitchFamily="2" charset="2"/>
              <a:buNone/>
            </a:pPr>
            <a:r>
              <a:rPr lang="en-US" altLang="zh-CN" sz="1200" dirty="0">
                <a:latin typeface="Times New Roman" panose="02020503050405090304" pitchFamily="18" charset="0"/>
                <a:ea typeface="微软雅黑" panose="020B0503020204020204" pitchFamily="34" charset="-122"/>
                <a:cs typeface="Times New Roman" panose="02020503050405090304" pitchFamily="18" charset="0"/>
              </a:rPr>
              <a:t>In short, this prototype strategy not only improves our feature quality, but it also provides a crucial metric to measure the convergence speed of each modality. This allows us to dynamically rebalance their contributions, effectively solving the modality imbalance problem.</a:t>
            </a:r>
            <a:endParaRPr lang="en-US" altLang="zh-CN" sz="1200" dirty="0">
              <a:latin typeface="Times New Roman" panose="02020503050405090304" pitchFamily="18" charset="0"/>
              <a:ea typeface="微软雅黑" panose="020B0503020204020204" pitchFamily="34" charset="-122"/>
              <a:cs typeface="Times New Roman" panose="02020503050405090304" pitchFamily="18" charset="0"/>
            </a:endParaRPr>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Second, to mitigate information loss and error accumulation during cross-modal knowledge transfer, this paper proposes the Cross-modal Densely Guided Knowledge Distillation (CDGKD) method. This method, through a multi-level guidance mechanism, introduces multiple intermediate TA networks to construct a step-by-step knowledge transfer path from the teacher to the student, with each network being randomly supervised by a higher-level model. The TA networks progressively simplify the EEG encoder until the student model retains only the visual modality input, achieving a smooth transition to a unimodal model and thereby effectively enhancing the student network's emotion recognition performance.</a:t>
            </a:r>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evaluated our proposed method on two public multimodal emotion recognition datasets: DEAP and MAHNOB-HCI. The DEAP dataset contains EEG signals and facial videos from 32 subjects watching music videos; 22 of these subjects had complete bimodal data and were used in the experiments. The MAHNOB-HCI dataset also provides EEG and facial video data, where 30 subjects self-assessed their emotions after watching emotional videos; we selected the 24 subjects with complete data. Both datasets include emotion labels such as valence and arousal.</a:t>
            </a:r>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demonstrate the effectiveness of CDGKD, we compared our proposed method with these knowledge distillation methods under the same experimental settings.</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demonstrate the effectiveness of the prototype-based loss function, we compared our proposed method with these multimodal emotion recognition methods.</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9DBE0C57-43BE-451F-BE1F-CB03ABFAB7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272211"/>
            <a:ext cx="9144000" cy="1726566"/>
          </a:xfrm>
        </p:spPr>
        <p:txBody>
          <a:bodyPr anchor="b">
            <a:normAutofit/>
          </a:bodyPr>
          <a:lstStyle>
            <a:lvl1pPr algn="ctr">
              <a:defRPr sz="2400">
                <a:latin typeface="Times New Roman" panose="02020503050405090304" pitchFamily="18" charset="0"/>
                <a:cs typeface="Times New Roman" panose="02020503050405090304" pitchFamily="18" charset="0"/>
              </a:defRPr>
            </a:lvl1pPr>
          </a:lstStyle>
          <a:p>
            <a:r>
              <a:rPr lang="en-US" altLang="zh-CN" dirty="0"/>
              <a:t>Tittle of your paper</a:t>
            </a:r>
            <a:endParaRPr lang="zh-CN" altLang="en-US" dirty="0"/>
          </a:p>
        </p:txBody>
      </p:sp>
      <p:sp>
        <p:nvSpPr>
          <p:cNvPr id="3" name="副标题 2"/>
          <p:cNvSpPr>
            <a:spLocks noGrp="1"/>
          </p:cNvSpPr>
          <p:nvPr>
            <p:ph type="subTitle" idx="1" hasCustomPrompt="1"/>
          </p:nvPr>
        </p:nvSpPr>
        <p:spPr>
          <a:xfrm>
            <a:off x="1524000" y="3221511"/>
            <a:ext cx="9144000" cy="481525"/>
          </a:xfrm>
        </p:spPr>
        <p:txBody>
          <a:bodyPr>
            <a:normAutofit/>
          </a:bodyPr>
          <a:lstStyle>
            <a:lvl1pPr marL="0" indent="0" algn="ctr">
              <a:buNone/>
              <a:defRPr lang="zh-CN" altLang="en-US" sz="2400" kern="1200" dirty="0">
                <a:solidFill>
                  <a:schemeClr val="tx1"/>
                </a:solidFill>
                <a:latin typeface="Times New Roman" panose="02020503050405090304" pitchFamily="18" charset="0"/>
                <a:ea typeface="+mj-ea"/>
                <a:cs typeface="Times New Roman" panose="0202050305040509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Authors</a:t>
            </a:r>
            <a:endParaRPr lang="zh-CN" altLang="en-US" dirty="0"/>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2" name="图片 1"/>
          <p:cNvPicPr/>
          <p:nvPr userDrawn="1"/>
        </p:nvPicPr>
        <p:blipFill>
          <a:blip/>
          <a:stretch>
            <a:fillRect/>
          </a:stretch>
        </p:blipFill>
        <p:spPr>
          <a:xfrm>
            <a:off x="10454005" y="262890"/>
            <a:ext cx="837565" cy="668020"/>
          </a:xfrm>
          <a:prstGeom prst="rect">
            <a:avLst/>
          </a:prstGeom>
        </p:spPr>
      </p:pic>
      <p:pic>
        <p:nvPicPr>
          <p:cNvPr id="3" name="图片 2"/>
          <p:cNvPicPr/>
          <p:nvPr userDrawn="1"/>
        </p:nvPicPr>
        <p:blipFill>
          <a:blip r:embed="rId2"/>
          <a:stretch>
            <a:fillRect/>
          </a:stretch>
        </p:blipFill>
        <p:spPr>
          <a:xfrm>
            <a:off x="10234295" y="182245"/>
            <a:ext cx="1767205" cy="666750"/>
          </a:xfrm>
          <a:prstGeom prst="rect">
            <a:avLst/>
          </a:prstGeom>
        </p:spPr>
      </p:pic>
      <p:cxnSp>
        <p:nvCxnSpPr>
          <p:cNvPr id="8" name="直接连接符 7"/>
          <p:cNvCxnSpPr/>
          <p:nvPr userDrawn="1"/>
        </p:nvCxnSpPr>
        <p:spPr>
          <a:xfrm>
            <a:off x="0" y="987231"/>
            <a:ext cx="12192000" cy="29302"/>
          </a:xfrm>
          <a:prstGeom prst="line">
            <a:avLst/>
          </a:prstGeom>
          <a:ln w="34925">
            <a:solidFill>
              <a:srgbClr val="FFFFFF"/>
            </a:solidFill>
          </a:ln>
        </p:spPr>
        <p:style>
          <a:lnRef idx="3">
            <a:schemeClr val="accent1"/>
          </a:lnRef>
          <a:fillRef idx="0">
            <a:schemeClr val="accent1"/>
          </a:fillRef>
          <a:effectRef idx="2">
            <a:schemeClr val="accent1"/>
          </a:effectRef>
          <a:fontRef idx="minor">
            <a:schemeClr val="tx1"/>
          </a:fontRef>
        </p:style>
      </p:cxnSp>
      <p:cxnSp>
        <p:nvCxnSpPr>
          <p:cNvPr id="4" name="直接连接符 3"/>
          <p:cNvCxnSpPr/>
          <p:nvPr userDrawn="1"/>
        </p:nvCxnSpPr>
        <p:spPr>
          <a:xfrm>
            <a:off x="0" y="1102801"/>
            <a:ext cx="12192000" cy="29302"/>
          </a:xfrm>
          <a:prstGeom prst="line">
            <a:avLst/>
          </a:prstGeom>
          <a:ln w="34925">
            <a:solidFill>
              <a:srgbClr val="067140"/>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07D2B94-D146-4A75-B70B-477877621A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A306A5A-E07C-4C2D-BA3F-E707F7C9313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D2B94-D146-4A75-B70B-477877621A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06A5A-E07C-4C2D-BA3F-E707F7C9313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1605" y="1323740"/>
            <a:ext cx="10668000" cy="1726566"/>
          </a:xfrm>
        </p:spPr>
        <p:txBody>
          <a:bodyPr>
            <a:noAutofit/>
          </a:bodyPr>
          <a:lstStyle/>
          <a:p>
            <a:pPr>
              <a:lnSpc>
                <a:spcPct val="130000"/>
              </a:lnSpc>
            </a:pPr>
            <a:r>
              <a:rPr lang="en-US" altLang="zh-CN" sz="3200" b="1" dirty="0">
                <a:solidFill>
                  <a:srgbClr val="000000"/>
                </a:solidFill>
                <a:ea typeface="+mn-ea"/>
              </a:rPr>
              <a:t>A Cross-Modal Densely Guided Knowledge Distillation Based on Modality Rebalancing Strategy for Enhanced Unimodal Emotion Recognition</a:t>
            </a:r>
            <a:endParaRPr lang="en-US" altLang="zh-CN" sz="3200" b="1" dirty="0">
              <a:solidFill>
                <a:srgbClr val="000000"/>
              </a:solidFill>
              <a:ea typeface="+mn-ea"/>
            </a:endParaRPr>
          </a:p>
        </p:txBody>
      </p:sp>
      <p:sp>
        <p:nvSpPr>
          <p:cNvPr id="9" name="文本框 8"/>
          <p:cNvSpPr txBox="1"/>
          <p:nvPr/>
        </p:nvSpPr>
        <p:spPr>
          <a:xfrm>
            <a:off x="3041073" y="3407585"/>
            <a:ext cx="6109854" cy="70675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Shuang Wu</a:t>
            </a:r>
            <a:r>
              <a:rPr kumimoji="0"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¹</a:t>
            </a: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 Heng Liang</a:t>
            </a:r>
            <a:r>
              <a:rPr kumimoji="0"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²</a:t>
            </a: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 Yong Zhang</a:t>
            </a:r>
            <a:r>
              <a:rPr kumimoji="0"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³</a:t>
            </a: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 Yanlin Chen</a:t>
            </a:r>
            <a:r>
              <a:rPr kumimoji="0" lang="en-US" altLang="zh-CN" sz="2000" b="0" i="0" u="none" strike="noStrike" kern="1200" cap="none" spc="0" normalizeH="0" baseline="3000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4</a:t>
            </a:r>
            <a:r>
              <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 Ziyu Jia</a:t>
            </a:r>
            <a:r>
              <a:rPr kumimoji="0"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rPr>
              <a:t>⁵</a:t>
            </a:r>
            <a:endParaRPr kumimoji="0"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等线" panose="02010600030101010101" pitchFamily="2" charset="-122"/>
              <a:cs typeface="Times New Roman" panose="02020503050405090304" pitchFamily="18" charset="0"/>
            </a:endParaRPr>
          </a:p>
        </p:txBody>
      </p:sp>
      <p:sp>
        <p:nvSpPr>
          <p:cNvPr id="3" name="文本框 2"/>
          <p:cNvSpPr txBox="1"/>
          <p:nvPr/>
        </p:nvSpPr>
        <p:spPr>
          <a:xfrm>
            <a:off x="3675380" y="4471035"/>
            <a:ext cx="5080000" cy="1322070"/>
          </a:xfrm>
          <a:prstGeom prst="rect">
            <a:avLst/>
          </a:prstGeom>
        </p:spPr>
        <p:txBody>
          <a:bodyPr>
            <a:spAutoFit/>
          </a:bodyPr>
          <a:p>
            <a:pPr algn="ctr"/>
            <a:r>
              <a:rPr lang="en-US" altLang="zh-CN" sz="1600">
                <a:latin typeface="Times New Roman Regular" panose="02020503050405090304" charset="0"/>
                <a:cs typeface="Times New Roman Regular" panose="02020503050405090304" charset="0"/>
              </a:rPr>
              <a:t>¹South China University of Technology</a:t>
            </a:r>
            <a:endParaRPr lang="en-US" altLang="zh-CN" sz="1600">
              <a:latin typeface="Times New Roman Regular" panose="02020503050405090304" charset="0"/>
              <a:cs typeface="Times New Roman Regular" panose="02020503050405090304" charset="0"/>
            </a:endParaRPr>
          </a:p>
          <a:p>
            <a:pPr algn="ctr"/>
            <a:r>
              <a:rPr lang="en-US" altLang="zh-CN" sz="1600">
                <a:latin typeface="Times New Roman Regular" panose="02020503050405090304" charset="0"/>
                <a:cs typeface="Times New Roman Regular" panose="02020503050405090304" charset="0"/>
              </a:rPr>
              <a:t> ²The University of Hong Kong</a:t>
            </a:r>
            <a:endParaRPr lang="en-US" altLang="zh-CN" sz="1600">
              <a:latin typeface="Times New Roman Regular" panose="02020503050405090304" charset="0"/>
              <a:cs typeface="Times New Roman Regular" panose="02020503050405090304" charset="0"/>
            </a:endParaRPr>
          </a:p>
          <a:p>
            <a:pPr algn="ctr"/>
            <a:r>
              <a:rPr lang="en-US" altLang="zh-CN" sz="1600">
                <a:latin typeface="Times New Roman Regular" panose="02020503050405090304" charset="0"/>
                <a:cs typeface="Times New Roman Regular" panose="02020503050405090304" charset="0"/>
              </a:rPr>
              <a:t> ³Huzhou University</a:t>
            </a:r>
            <a:endParaRPr lang="en-US" altLang="zh-CN" sz="1600">
              <a:latin typeface="Times New Roman Regular" panose="02020503050405090304" charset="0"/>
              <a:cs typeface="Times New Roman Regular" panose="02020503050405090304" charset="0"/>
            </a:endParaRPr>
          </a:p>
          <a:p>
            <a:pPr algn="ctr"/>
            <a:r>
              <a:rPr lang="en-US" altLang="zh-CN" sz="1600">
                <a:latin typeface="Times New Roman Regular" panose="02020503050405090304" charset="0"/>
                <a:cs typeface="Times New Roman Regular" panose="02020503050405090304" charset="0"/>
              </a:rPr>
              <a:t> </a:t>
            </a:r>
            <a:r>
              <a:rPr lang="en-US" altLang="zh-CN" sz="1600" baseline="30000">
                <a:latin typeface="Times New Roman Regular" panose="02020503050405090304" charset="0"/>
                <a:cs typeface="Times New Roman Regular" panose="02020503050405090304" charset="0"/>
              </a:rPr>
              <a:t>4</a:t>
            </a:r>
            <a:r>
              <a:rPr lang="en-US" altLang="zh-CN" sz="1600">
                <a:latin typeface="Times New Roman Regular" panose="02020503050405090304" charset="0"/>
                <a:cs typeface="Times New Roman Regular" panose="02020503050405090304" charset="0"/>
              </a:rPr>
              <a:t>New York University</a:t>
            </a:r>
            <a:endParaRPr lang="en-US" altLang="zh-CN" sz="1600">
              <a:latin typeface="Times New Roman Regular" panose="02020503050405090304" charset="0"/>
              <a:cs typeface="Times New Roman Regular" panose="02020503050405090304" charset="0"/>
            </a:endParaRPr>
          </a:p>
          <a:p>
            <a:pPr algn="ctr"/>
            <a:r>
              <a:rPr lang="en-US" altLang="zh-CN" sz="1600" baseline="30000">
                <a:latin typeface="Times New Roman Regular" panose="02020503050405090304" charset="0"/>
                <a:cs typeface="Times New Roman Regular" panose="02020503050405090304" charset="0"/>
              </a:rPr>
              <a:t> 5</a:t>
            </a:r>
            <a:r>
              <a:rPr lang="en-US" altLang="zh-CN" sz="1600">
                <a:latin typeface="Times New Roman Regular" panose="02020503050405090304" charset="0"/>
                <a:cs typeface="Times New Roman Regular" panose="02020503050405090304" charset="0"/>
              </a:rPr>
              <a:t>Institute of Automation, Chinese Academy of Sciences</a:t>
            </a:r>
            <a:endParaRPr lang="en-US" altLang="zh-CN" sz="1600">
              <a:latin typeface="Times New Roman Regular" panose="02020503050405090304" charset="0"/>
              <a:cs typeface="Times New Roman Regular" panose="02020503050405090304" charset="0"/>
            </a:endParaRPr>
          </a:p>
        </p:txBody>
      </p:sp>
      <p:pic>
        <p:nvPicPr>
          <p:cNvPr id="4" name="图片 3" descr="b5d0df9fe7daa95b1992c07f1f9e79ca"/>
          <p:cNvPicPr>
            <a:picLocks noChangeAspect="1"/>
          </p:cNvPicPr>
          <p:nvPr/>
        </p:nvPicPr>
        <p:blipFill>
          <a:blip r:embed="rId1"/>
          <a:stretch>
            <a:fillRect/>
          </a:stretch>
        </p:blipFill>
        <p:spPr>
          <a:xfrm>
            <a:off x="230505" y="173355"/>
            <a:ext cx="1623695" cy="612775"/>
          </a:xfrm>
          <a:prstGeom prst="rect">
            <a:avLst/>
          </a:prstGeom>
        </p:spPr>
      </p:pic>
      <p:grpSp>
        <p:nvGrpSpPr>
          <p:cNvPr id="17" name="组合 16"/>
          <p:cNvGrpSpPr/>
          <p:nvPr/>
        </p:nvGrpSpPr>
        <p:grpSpPr>
          <a:xfrm>
            <a:off x="9779635" y="5987415"/>
            <a:ext cx="2167890" cy="638175"/>
            <a:chOff x="14411" y="0"/>
            <a:chExt cx="3414" cy="1005"/>
          </a:xfrm>
        </p:grpSpPr>
        <p:pic>
          <p:nvPicPr>
            <p:cNvPr id="11" name="图片 10" descr="8f652c7c9990bd368105093417124757"/>
            <p:cNvPicPr>
              <a:picLocks noChangeAspect="1"/>
            </p:cNvPicPr>
            <p:nvPr/>
          </p:nvPicPr>
          <p:blipFill>
            <a:blip r:embed="rId2"/>
            <a:stretch>
              <a:fillRect/>
            </a:stretch>
          </p:blipFill>
          <p:spPr>
            <a:xfrm>
              <a:off x="14411" y="0"/>
              <a:ext cx="966" cy="966"/>
            </a:xfrm>
            <a:prstGeom prst="rect">
              <a:avLst/>
            </a:prstGeom>
          </p:spPr>
        </p:pic>
        <p:pic>
          <p:nvPicPr>
            <p:cNvPr id="12" name="图片 11"/>
            <p:cNvPicPr>
              <a:picLocks noChangeAspect="1"/>
            </p:cNvPicPr>
            <p:nvPr/>
          </p:nvPicPr>
          <p:blipFill>
            <a:blip r:embed="rId3"/>
            <a:stretch>
              <a:fillRect/>
            </a:stretch>
          </p:blipFill>
          <p:spPr>
            <a:xfrm>
              <a:off x="15657" y="20"/>
              <a:ext cx="920" cy="965"/>
            </a:xfrm>
            <a:prstGeom prst="rect">
              <a:avLst/>
            </a:prstGeom>
          </p:spPr>
        </p:pic>
        <p:pic>
          <p:nvPicPr>
            <p:cNvPr id="13" name="图片 12"/>
            <p:cNvPicPr/>
            <p:nvPr/>
          </p:nvPicPr>
          <p:blipFill>
            <a:blip r:embed="rId4"/>
            <a:srcRect r="82857" b="-4856"/>
            <a:stretch>
              <a:fillRect/>
            </a:stretch>
          </p:blipFill>
          <p:spPr>
            <a:xfrm>
              <a:off x="16857" y="39"/>
              <a:ext cx="968" cy="96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a:latin typeface="Charter Bold" panose="02040503050506020203" charset="0"/>
                <a:cs typeface="Charter Bold" panose="02040503050506020203" charset="0"/>
              </a:rPr>
              <a:t>Experiments</a:t>
            </a:r>
            <a:endParaRPr lang="en-US" altLang="zh-CN" sz="4000" b="1">
              <a:latin typeface="Charter Bold" panose="02040503050506020203" charset="0"/>
              <a:cs typeface="Charter Bold" panose="02040503050506020203" charset="0"/>
            </a:endParaRPr>
          </a:p>
        </p:txBody>
      </p:sp>
      <p:sp>
        <p:nvSpPr>
          <p:cNvPr id="10" name="文本框 9"/>
          <p:cNvSpPr txBox="1"/>
          <p:nvPr/>
        </p:nvSpPr>
        <p:spPr>
          <a:xfrm>
            <a:off x="702945" y="1310640"/>
            <a:ext cx="10786745" cy="4792345"/>
          </a:xfrm>
          <a:prstGeom prst="rect">
            <a:avLst/>
          </a:prstGeom>
          <a:noFill/>
        </p:spPr>
        <p:txBody>
          <a:bodyPr wrap="square">
            <a:spAutoFit/>
          </a:bodyPr>
          <a:lstStyle/>
          <a:p>
            <a:pPr indent="0">
              <a:lnSpc>
                <a:spcPct val="130000"/>
              </a:lnSpc>
              <a:spcBef>
                <a:spcPts val="500"/>
              </a:spcBef>
              <a:buFont typeface="Arial" panose="020B0604020202090204" pitchFamily="34" charset="0"/>
              <a:buNone/>
              <a:defRPr/>
            </a:pPr>
            <a:r>
              <a:rPr kumimoji="0" lang="en-US" altLang="zh-CN" sz="2400" b="1" i="0" u="none" strike="noStrike" kern="1200" cap="none" spc="0" normalizeH="0" baseline="0" noProof="0" dirty="0">
                <a:ln>
                  <a:noFill/>
                </a:ln>
                <a:solidFill>
                  <a:prstClr val="black"/>
                </a:solidFill>
                <a:effectLst/>
                <a:uLnTx/>
                <a:uFillTx/>
                <a:latin typeface="Times New Roman Bold" panose="02020503050405090304" charset="0"/>
                <a:ea typeface="微软雅黑" panose="020B0503020204020204" pitchFamily="34" charset="-122"/>
                <a:cs typeface="Times New Roman Bold" panose="02020503050405090304" charset="0"/>
              </a:rPr>
              <a:t>Knowledge Distillation Baseline Methods:</a:t>
            </a:r>
            <a:endParaRPr kumimoji="0" lang="en-US" altLang="zh-CN" sz="2400" b="1" i="0" u="none" strike="noStrike" kern="1200" cap="none" spc="0" normalizeH="0" baseline="0" noProof="0" dirty="0">
              <a:ln>
                <a:noFill/>
              </a:ln>
              <a:solidFill>
                <a:prstClr val="black"/>
              </a:solidFill>
              <a:effectLst/>
              <a:uLnTx/>
              <a:uFillTx/>
              <a:latin typeface="Times New Roman Bold" panose="02020503050405090304" charset="0"/>
              <a:ea typeface="微软雅黑" panose="020B0503020204020204" pitchFamily="34" charset="-122"/>
              <a:cs typeface="Times New Roman Bold" panose="02020503050405090304"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KD[1]: Trains student on the teacher's final output (logits).</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Fitnets[2]: Uses intermediate teacher features as "hints" to guide the student.</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NST[3]: Minimizes the Maximum Mean Discrepancy (MMD) between features.</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TAKD[4]: Uses a Teacher Assistant (TA) model to bridge the teacher-student gap.</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EmotionKD[5]: Dynamically adjusts multimodal structure based on unimodal performance.</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AMBOKD[6]: Uses online distillation and dynamic weights to mitigate modality imbalance.</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a:latin typeface="Charter Bold" panose="02040503050506020203" charset="0"/>
                <a:cs typeface="Charter Bold" panose="02040503050506020203" charset="0"/>
              </a:rPr>
              <a:t>Experiments</a:t>
            </a:r>
            <a:endParaRPr lang="en-US" altLang="zh-CN" sz="4000" b="1">
              <a:latin typeface="Charter Bold" panose="02040503050506020203" charset="0"/>
              <a:cs typeface="Charter Bold" panose="02040503050506020203" charset="0"/>
            </a:endParaRPr>
          </a:p>
        </p:txBody>
      </p:sp>
      <p:sp>
        <p:nvSpPr>
          <p:cNvPr id="10" name="文本框 9"/>
          <p:cNvSpPr txBox="1"/>
          <p:nvPr/>
        </p:nvSpPr>
        <p:spPr>
          <a:xfrm>
            <a:off x="369977" y="1330709"/>
            <a:ext cx="11451336" cy="4920615"/>
          </a:xfrm>
          <a:prstGeom prst="rect">
            <a:avLst/>
          </a:prstGeom>
          <a:noFill/>
        </p:spPr>
        <p:txBody>
          <a:bodyPr wrap="square">
            <a:spAutoFit/>
          </a:bodyPr>
          <a:lstStyle/>
          <a:p>
            <a:pPr marR="0" lvl="0" algn="l" defTabSz="914400" rtl="0" eaLnBrk="1" fontAlgn="auto" latinLnBrk="0" hangingPunct="1">
              <a:lnSpc>
                <a:spcPct val="130000"/>
              </a:lnSpc>
              <a:spcBef>
                <a:spcPts val="1000"/>
              </a:spcBef>
              <a:spcAft>
                <a:spcPts val="0"/>
              </a:spcAft>
              <a:buClrTx/>
              <a:buSzTx/>
              <a:defRPr/>
            </a:pPr>
            <a:r>
              <a:rPr kumimoji="0" lang="en-US" altLang="zh-CN" sz="2400" b="1" i="0" u="none" strike="noStrike" kern="1200" cap="none" spc="0" normalizeH="0" baseline="0" noProof="0" dirty="0">
                <a:ln>
                  <a:noFill/>
                </a:ln>
                <a:solidFill>
                  <a:prstClr val="black"/>
                </a:solidFill>
                <a:effectLst/>
                <a:uLnTx/>
                <a:uFillTx/>
                <a:latin typeface="Times New Roman Bold" panose="02020503050405090304" charset="0"/>
                <a:ea typeface="微软雅黑" panose="020B0503020204020204" pitchFamily="34" charset="-122"/>
                <a:cs typeface="Times New Roman Bold" panose="02020503050405090304" charset="0"/>
              </a:rPr>
              <a:t>Multimodal Emotion Recognition Baselines:</a:t>
            </a:r>
            <a:endParaRPr kumimoji="0" lang="en-US" altLang="zh-CN" sz="2400" b="1" i="0" u="none" strike="noStrike" kern="1200" cap="none" spc="0" normalizeH="0" baseline="0" noProof="0" dirty="0">
              <a:ln>
                <a:noFill/>
              </a:ln>
              <a:solidFill>
                <a:prstClr val="black"/>
              </a:solidFill>
              <a:effectLst/>
              <a:uLnTx/>
              <a:uFillTx/>
              <a:latin typeface="Times New Roman Bold" panose="02020503050405090304" charset="0"/>
              <a:ea typeface="微软雅黑" panose="020B0503020204020204" pitchFamily="34" charset="-122"/>
              <a:cs typeface="Times New Roman Bold" panose="02020503050405090304" charset="0"/>
            </a:endParaRPr>
          </a:p>
          <a:p>
            <a:pPr marL="342900" marR="0" lvl="0" indent="-3429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CNN+SVM[7]: Uses CNN for facial features and Wavelet+SVM for EEG, combined with decision-level fusion.</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CNN+LSTM[8]: Fuses keyframes of facial micro-expressions with EEG/GSR/PPG signals at the decision level.</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EmotionKD[5]: Combines EEG and GSR data, enhancing performance through modal interaction.</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DGC+JCA[9]: Extracts structural features using Graph Convolution and fuses them with a cross-modal attention mechanism.</a:t>
            </a:r>
            <a:endParaRPr kumimoji="0"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a:latin typeface="Charter Bold" panose="02040503050506020203" charset="0"/>
                <a:cs typeface="Charter Bold" panose="02040503050506020203" charset="0"/>
                <a:sym typeface="+mn-ea"/>
              </a:rPr>
              <a:t>Experiments</a:t>
            </a:r>
            <a:endParaRPr lang="zh-CN" altLang="en-US" sz="4000" b="1"/>
          </a:p>
        </p:txBody>
      </p:sp>
      <p:sp>
        <p:nvSpPr>
          <p:cNvPr id="5" name="内容占位符 1"/>
          <p:cNvSpPr>
            <a:spLocks noGrp="1"/>
          </p:cNvSpPr>
          <p:nvPr>
            <p:ph idx="4294967295"/>
          </p:nvPr>
        </p:nvSpPr>
        <p:spPr>
          <a:xfrm>
            <a:off x="838200" y="1247140"/>
            <a:ext cx="10515600" cy="1002030"/>
          </a:xfrm>
        </p:spPr>
        <p:txBody>
          <a:bodyPr/>
          <a:lstStyle/>
          <a:p>
            <a:pPr marL="0" indent="0">
              <a:lnSpc>
                <a:spcPct val="130000"/>
              </a:lnSpc>
              <a:buNone/>
            </a:pPr>
            <a:r>
              <a:rPr lang="en-US" altLang="zh-CN" b="1" dirty="0">
                <a:latin typeface="Times New Roman Bold" panose="02020503050405090304" charset="0"/>
                <a:ea typeface="微软雅黑" panose="020B0503020204020204" pitchFamily="34" charset="-122"/>
                <a:cs typeface="Times New Roman Bold" panose="02020503050405090304" charset="0"/>
              </a:rPr>
              <a:t>Performance Comparison with Baseline Methods:</a:t>
            </a:r>
            <a:endParaRPr lang="en-US" altLang="zh-CN" b="1" dirty="0">
              <a:latin typeface="Times New Roman Bold" panose="02020503050405090304" charset="0"/>
              <a:ea typeface="微软雅黑" panose="020B0503020204020204" pitchFamily="34" charset="-122"/>
              <a:cs typeface="Times New Roman Bold" panose="02020503050405090304" charset="0"/>
            </a:endParaRPr>
          </a:p>
        </p:txBody>
      </p:sp>
      <p:pic>
        <p:nvPicPr>
          <p:cNvPr id="3" name="图片 2"/>
          <p:cNvPicPr>
            <a:picLocks noChangeAspect="1"/>
          </p:cNvPicPr>
          <p:nvPr/>
        </p:nvPicPr>
        <p:blipFill>
          <a:blip r:embed="rId1"/>
          <a:stretch>
            <a:fillRect/>
          </a:stretch>
        </p:blipFill>
        <p:spPr>
          <a:xfrm>
            <a:off x="344805" y="2278380"/>
            <a:ext cx="5492115" cy="2628265"/>
          </a:xfrm>
          <a:prstGeom prst="rect">
            <a:avLst/>
          </a:prstGeom>
        </p:spPr>
      </p:pic>
      <p:pic>
        <p:nvPicPr>
          <p:cNvPr id="6" name="图片 5"/>
          <p:cNvPicPr>
            <a:picLocks noChangeAspect="1"/>
          </p:cNvPicPr>
          <p:nvPr/>
        </p:nvPicPr>
        <p:blipFill>
          <a:blip r:embed="rId2"/>
          <a:stretch>
            <a:fillRect/>
          </a:stretch>
        </p:blipFill>
        <p:spPr>
          <a:xfrm>
            <a:off x="6076950" y="2573020"/>
            <a:ext cx="5478780" cy="2039620"/>
          </a:xfrm>
          <a:prstGeom prst="rect">
            <a:avLst/>
          </a:prstGeom>
        </p:spPr>
      </p:pic>
      <p:sp>
        <p:nvSpPr>
          <p:cNvPr id="4" name="文本框 3"/>
          <p:cNvSpPr txBox="1"/>
          <p:nvPr/>
        </p:nvSpPr>
        <p:spPr>
          <a:xfrm>
            <a:off x="1041400" y="5359400"/>
            <a:ext cx="10109200" cy="829945"/>
          </a:xfrm>
          <a:prstGeom prst="rect">
            <a:avLst/>
          </a:prstGeom>
          <a:noFill/>
        </p:spPr>
        <p:txBody>
          <a:bodyPr wrap="square" rtlCol="0" anchor="ctr" anchorCtr="0">
            <a:spAutoFit/>
          </a:bodyPr>
          <a:p>
            <a:pPr algn="just"/>
            <a:r>
              <a:rPr lang="en-US" altLang="zh-CN" sz="2400">
                <a:latin typeface="Times New Roman Regular" panose="02020503050405090304" charset="0"/>
                <a:ea typeface="微软雅黑" charset="0"/>
                <a:cs typeface="Times New Roman Regular" panose="02020503050405090304" charset="0"/>
              </a:rPr>
              <a:t>Our method achieves </a:t>
            </a:r>
            <a:r>
              <a:rPr lang="en-US" altLang="zh-CN" sz="2400" b="1">
                <a:latin typeface="Times New Roman Bold" panose="02020503050405090304" charset="0"/>
                <a:ea typeface="微软雅黑" charset="0"/>
                <a:cs typeface="Times New Roman Bold" panose="02020503050405090304" charset="0"/>
              </a:rPr>
              <a:t>the best performance</a:t>
            </a:r>
            <a:r>
              <a:rPr lang="en-US" altLang="zh-CN" sz="2400">
                <a:latin typeface="Times New Roman Regular" panose="02020503050405090304" charset="0"/>
                <a:ea typeface="微软雅黑" charset="0"/>
                <a:cs typeface="Times New Roman Regular" panose="02020503050405090304" charset="0"/>
              </a:rPr>
              <a:t> on both the DEAP and MAHNOB-HCI datasets.</a:t>
            </a:r>
            <a:endParaRPr lang="en-US" altLang="zh-CN" sz="2400">
              <a:latin typeface="Times New Roman Regular" panose="02020503050405090304" charset="0"/>
              <a:ea typeface="微软雅黑" charset="0"/>
              <a:cs typeface="Times New Roman Regular"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内容占位符 4"/>
          <p:cNvSpPr>
            <a:spLocks noGrp="1"/>
          </p:cNvSpPr>
          <p:nvPr>
            <p:ph idx="4294967295"/>
          </p:nvPr>
        </p:nvSpPr>
        <p:spPr>
          <a:xfrm>
            <a:off x="880110" y="2667000"/>
            <a:ext cx="4787265" cy="1321435"/>
          </a:xfrm>
        </p:spPr>
        <p:txBody>
          <a:bodyPr>
            <a:normAutofit lnSpcReduction="20000"/>
          </a:bodyPr>
          <a:p>
            <a:pPr lvl="1">
              <a:lnSpc>
                <a:spcPct val="110000"/>
              </a:lnSpc>
            </a:pPr>
            <a:r>
              <a:rPr lang="en-US" altLang="zh-CN" sz="2200" dirty="0">
                <a:latin typeface="Times New Roman" panose="02020503050405090304" pitchFamily="18" charset="0"/>
                <a:cs typeface="Times New Roman" panose="02020503050405090304" pitchFamily="18" charset="0"/>
                <a:sym typeface="+mn-ea"/>
              </a:rPr>
              <a:t>Variant 1: Without Prototype Loss</a:t>
            </a:r>
            <a:endParaRPr lang="en-US" altLang="zh-CN" sz="2200" dirty="0">
              <a:latin typeface="Times New Roman" panose="02020503050405090304" pitchFamily="18" charset="0"/>
              <a:cs typeface="Times New Roman" panose="02020503050405090304" pitchFamily="18" charset="0"/>
            </a:endParaRPr>
          </a:p>
          <a:p>
            <a:pPr lvl="1">
              <a:lnSpc>
                <a:spcPct val="110000"/>
              </a:lnSpc>
            </a:pPr>
            <a:r>
              <a:rPr lang="en-US" altLang="zh-CN" sz="2200" dirty="0">
                <a:latin typeface="Times New Roman" panose="02020503050405090304" pitchFamily="18" charset="0"/>
                <a:cs typeface="Times New Roman" panose="02020503050405090304" pitchFamily="18" charset="0"/>
                <a:sym typeface="+mn-ea"/>
              </a:rPr>
              <a:t>Variant 2: With Prototype Loss</a:t>
            </a:r>
            <a:endParaRPr lang="en-US" altLang="zh-CN" sz="2200" b="1" dirty="0">
              <a:latin typeface="Times New Roman" panose="02020503050405090304" pitchFamily="18" charset="0"/>
              <a:cs typeface="Times New Roman" panose="02020503050405090304" pitchFamily="18" charset="0"/>
            </a:endParaRPr>
          </a:p>
        </p:txBody>
      </p:sp>
      <p:pic>
        <p:nvPicPr>
          <p:cNvPr id="3" name="图片 2"/>
          <p:cNvPicPr>
            <a:picLocks noChangeAspect="1"/>
          </p:cNvPicPr>
          <p:nvPr/>
        </p:nvPicPr>
        <p:blipFill>
          <a:blip r:embed="rId1"/>
          <a:stretch>
            <a:fillRect/>
          </a:stretch>
        </p:blipFill>
        <p:spPr>
          <a:xfrm>
            <a:off x="1255078" y="4227195"/>
            <a:ext cx="4103370" cy="1428750"/>
          </a:xfrm>
          <a:prstGeom prst="rect">
            <a:avLst/>
          </a:prstGeom>
        </p:spPr>
      </p:pic>
      <p:pic>
        <p:nvPicPr>
          <p:cNvPr id="4" name="图片 3"/>
          <p:cNvPicPr>
            <a:picLocks noChangeAspect="1"/>
          </p:cNvPicPr>
          <p:nvPr/>
        </p:nvPicPr>
        <p:blipFill>
          <a:blip r:embed="rId2"/>
          <a:stretch>
            <a:fillRect/>
          </a:stretch>
        </p:blipFill>
        <p:spPr>
          <a:xfrm>
            <a:off x="6882130" y="4142740"/>
            <a:ext cx="4103370" cy="1832610"/>
          </a:xfrm>
          <a:prstGeom prst="rect">
            <a:avLst/>
          </a:prstGeom>
        </p:spPr>
      </p:pic>
      <p:sp>
        <p:nvSpPr>
          <p:cNvPr id="5" name="文本框 4"/>
          <p:cNvSpPr txBox="1"/>
          <p:nvPr/>
        </p:nvSpPr>
        <p:spPr>
          <a:xfrm>
            <a:off x="6482715" y="2104390"/>
            <a:ext cx="4787265" cy="2030095"/>
          </a:xfrm>
          <a:prstGeom prst="rect">
            <a:avLst/>
          </a:prstGeom>
          <a:noFill/>
        </p:spPr>
        <p:txBody>
          <a:bodyPr wrap="square" rtlCol="0" anchor="t">
            <a:spAutoFit/>
          </a:bodyPr>
          <a:p>
            <a:pPr marL="800100" lvl="1" indent="-342900">
              <a:buFont typeface="Arial" panose="020B0604020202090204" pitchFamily="34" charset="0"/>
              <a:buChar char="•"/>
            </a:pPr>
            <a:r>
              <a:rPr lang="en-US" altLang="zh-CN" sz="2100" dirty="0">
                <a:latin typeface="Times New Roman" panose="02020503050405090304" pitchFamily="18" charset="0"/>
                <a:cs typeface="Times New Roman" panose="02020503050405090304" pitchFamily="18" charset="0"/>
                <a:sym typeface="+mn-ea"/>
              </a:rPr>
              <a:t>Variant 3: Without Knowledge Distillation</a:t>
            </a:r>
            <a:endParaRPr lang="en-US" altLang="zh-CN" sz="2100" dirty="0">
              <a:latin typeface="Times New Roman" panose="02020503050405090304" pitchFamily="18" charset="0"/>
              <a:cs typeface="Times New Roman" panose="02020503050405090304" pitchFamily="18" charset="0"/>
            </a:endParaRPr>
          </a:p>
          <a:p>
            <a:pPr marL="800100" lvl="1" indent="-342900">
              <a:buFont typeface="Arial" panose="020B0604020202090204" pitchFamily="34" charset="0"/>
              <a:buChar char="•"/>
            </a:pPr>
            <a:r>
              <a:rPr lang="en-US" altLang="zh-CN" sz="2100" dirty="0">
                <a:latin typeface="Times New Roman" panose="02020503050405090304" pitchFamily="18" charset="0"/>
                <a:cs typeface="Times New Roman" panose="02020503050405090304" pitchFamily="18" charset="0"/>
                <a:sym typeface="+mn-ea"/>
              </a:rPr>
              <a:t>Variant 4: CDGKD, without random learning strategy</a:t>
            </a:r>
            <a:endParaRPr lang="en-US" altLang="zh-CN" sz="2100" dirty="0">
              <a:latin typeface="Times New Roman" panose="02020503050405090304" pitchFamily="18" charset="0"/>
              <a:cs typeface="Times New Roman" panose="02020503050405090304" pitchFamily="18" charset="0"/>
            </a:endParaRPr>
          </a:p>
          <a:p>
            <a:pPr marL="800100" lvl="1" indent="-342900">
              <a:buFont typeface="Arial" panose="020B0604020202090204" pitchFamily="34" charset="0"/>
              <a:buChar char="•"/>
            </a:pPr>
            <a:r>
              <a:rPr lang="en-US" altLang="zh-CN" sz="2100" dirty="0">
                <a:latin typeface="Times New Roman" panose="02020503050405090304" pitchFamily="18" charset="0"/>
                <a:cs typeface="Times New Roman" panose="02020503050405090304" pitchFamily="18" charset="0"/>
                <a:sym typeface="+mn-ea"/>
              </a:rPr>
              <a:t>Variant 5: CDGKD + Random learning strategy</a:t>
            </a:r>
            <a:endParaRPr lang="en-US" altLang="zh-CN" sz="2100" dirty="0">
              <a:latin typeface="Times New Roman" panose="02020503050405090304" pitchFamily="18" charset="0"/>
              <a:ea typeface="微软雅黑" charset="0"/>
              <a:cs typeface="Times New Roman" panose="02020503050405090304" pitchFamily="18" charset="0"/>
              <a:sym typeface="+mn-ea"/>
            </a:endParaRPr>
          </a:p>
        </p:txBody>
      </p:sp>
      <p:sp>
        <p:nvSpPr>
          <p:cNvPr id="6" name="圆角矩形 5"/>
          <p:cNvSpPr/>
          <p:nvPr/>
        </p:nvSpPr>
        <p:spPr>
          <a:xfrm>
            <a:off x="880110" y="1720215"/>
            <a:ext cx="4902200" cy="4427855"/>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1251585" y="1392555"/>
            <a:ext cx="3540760" cy="565150"/>
          </a:xfrm>
          <a:prstGeom prst="rect">
            <a:avLst/>
          </a:prstGeom>
          <a:solidFill>
            <a:schemeClr val="bg1"/>
          </a:solidFill>
        </p:spPr>
        <p:txBody>
          <a:bodyPr wrap="square" rtlCol="0" anchor="t">
            <a:spAutoFit/>
          </a:bodyPr>
          <a:p>
            <a:pPr lvl="0" indent="0" algn="just">
              <a:lnSpc>
                <a:spcPct val="140000"/>
              </a:lnSpc>
              <a:buClrTx/>
              <a:buSzTx/>
              <a:buFont typeface="Wingdings" panose="05000000000000000000" charset="0"/>
              <a:buNone/>
            </a:pPr>
            <a:r>
              <a:rPr lang="en-US" altLang="zh-CN" sz="2200" b="1" dirty="0">
                <a:latin typeface="Times New Roman Bold" panose="02020503050405090304" charset="0"/>
                <a:cs typeface="Times New Roman Bold" panose="02020503050405090304" charset="0"/>
                <a:sym typeface="+mn-ea"/>
              </a:rPr>
              <a:t>Ablation for Prototype Loss</a:t>
            </a:r>
            <a:endParaRPr lang="en-US" altLang="zh-CN" sz="2200" b="1" dirty="0">
              <a:solidFill>
                <a:schemeClr val="tx1">
                  <a:lumMod val="85000"/>
                  <a:lumOff val="15000"/>
                </a:schemeClr>
              </a:solidFill>
              <a:latin typeface="Times New Roman Bold" panose="02020503050405090304" charset="0"/>
              <a:ea typeface="微软雅黑" charset="0"/>
              <a:cs typeface="Times New Roman Bold" panose="02020503050405090304" charset="0"/>
              <a:sym typeface="+mn-ea"/>
            </a:endParaRPr>
          </a:p>
        </p:txBody>
      </p:sp>
      <p:sp>
        <p:nvSpPr>
          <p:cNvPr id="8" name="圆角矩形 7"/>
          <p:cNvSpPr/>
          <p:nvPr/>
        </p:nvSpPr>
        <p:spPr>
          <a:xfrm>
            <a:off x="6482715" y="1720215"/>
            <a:ext cx="4902200" cy="4427855"/>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6882130" y="1323975"/>
            <a:ext cx="3540760" cy="768350"/>
          </a:xfrm>
          <a:prstGeom prst="rect">
            <a:avLst/>
          </a:prstGeom>
          <a:solidFill>
            <a:schemeClr val="bg1"/>
          </a:solidFill>
        </p:spPr>
        <p:txBody>
          <a:bodyPr wrap="square" rtlCol="0" anchor="t">
            <a:spAutoFit/>
          </a:bodyPr>
          <a:p>
            <a:r>
              <a:rPr lang="en-US" altLang="zh-CN" sz="2200" b="1" dirty="0">
                <a:latin typeface="Times New Roman Bold" panose="02020503050405090304" charset="0"/>
                <a:cs typeface="Times New Roman Bold" panose="02020503050405090304" charset="0"/>
                <a:sym typeface="+mn-ea"/>
              </a:rPr>
              <a:t>Ablation for CDGKD + Random Learning Strategy</a:t>
            </a:r>
            <a:endParaRPr lang="zh-CN" altLang="en-US" sz="2200" b="1" dirty="0">
              <a:latin typeface="Times New Roman Bold" panose="02020503050405090304" charset="0"/>
              <a:ea typeface="微软雅黑" charset="0"/>
              <a:cs typeface="Times New Roman Bold" panose="02020503050405090304" charset="0"/>
              <a:sym typeface="+mn-ea"/>
            </a:endParaRPr>
          </a:p>
        </p:txBody>
      </p:sp>
      <p:sp>
        <p:nvSpPr>
          <p:cNvPr id="2" name="标题 1"/>
          <p:cNvSpPr>
            <a:spLocks noGrp="1"/>
          </p:cNvSpPr>
          <p:nvPr/>
        </p:nvSpPr>
        <p:spPr>
          <a:xfrm>
            <a:off x="402006" y="146304"/>
            <a:ext cx="5934304" cy="776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latin typeface="Charter Bold" panose="02040503050506020203" charset="0"/>
                <a:cs typeface="Charter Bold" panose="02040503050506020203" charset="0"/>
              </a:rPr>
              <a:t>Ablation Study</a:t>
            </a:r>
            <a:endParaRPr lang="en-US" altLang="zh-CN" sz="4000" b="1">
              <a:latin typeface="Charter Bold" panose="02040503050506020203" charset="0"/>
              <a:cs typeface="Charter Bold" panose="02040503050506020203"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a:latin typeface="Charter Bold" panose="02040503050506020203" charset="0"/>
                <a:cs typeface="Charter Bold" panose="02040503050506020203" charset="0"/>
              </a:rPr>
              <a:t>Main Contributions</a:t>
            </a:r>
            <a:endParaRPr lang="en-US" altLang="zh-CN" sz="4000" b="1">
              <a:latin typeface="Charter Bold" panose="02040503050506020203" charset="0"/>
              <a:cs typeface="Charter Bold" panose="02040503050506020203" charset="0"/>
            </a:endParaRPr>
          </a:p>
        </p:txBody>
      </p:sp>
      <p:sp>
        <p:nvSpPr>
          <p:cNvPr id="3" name="文本框 2"/>
          <p:cNvSpPr txBox="1"/>
          <p:nvPr/>
        </p:nvSpPr>
        <p:spPr>
          <a:xfrm>
            <a:off x="847725" y="1712595"/>
            <a:ext cx="10496550" cy="4364355"/>
          </a:xfrm>
          <a:prstGeom prst="rect">
            <a:avLst/>
          </a:prstGeom>
          <a:noFill/>
        </p:spPr>
        <p:txBody>
          <a:bodyPr wrap="square">
            <a:spAutoFit/>
          </a:bodyPr>
          <a:lstStyle/>
          <a:p>
            <a:pPr marL="228600" indent="-228600">
              <a:lnSpc>
                <a:spcPct val="130000"/>
              </a:lnSpc>
              <a:spcBef>
                <a:spcPts val="500"/>
              </a:spcBef>
              <a:spcAft>
                <a:spcPts val="1200"/>
              </a:spcAft>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Proposed an innovative </a:t>
            </a:r>
            <a:r>
              <a:rPr kumimoji="0" lang="en-US" altLang="zh-CN" sz="2400" b="1" i="0" u="none" strike="noStrike" kern="1200" cap="none" spc="0" normalizeH="0" baseline="0" noProof="0">
                <a:ln>
                  <a:noFill/>
                </a:ln>
                <a:solidFill>
                  <a:srgbClr val="2E75B6"/>
                </a:solidFill>
                <a:effectLst/>
                <a:uLnTx/>
                <a:uFillTx/>
                <a:latin typeface="Times New Roman Bold" panose="02020503050405090304" charset="0"/>
                <a:ea typeface="微软雅黑" panose="020B0503020204020204" pitchFamily="34" charset="-122"/>
                <a:cs typeface="Times New Roman Bold" panose="02020503050405090304" charset="0"/>
              </a:rPr>
              <a:t>cross-modal knowledge distillation framework</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to boost </a:t>
            </a:r>
            <a:r>
              <a:rPr kumimoji="0" lang="en-US" altLang="zh-CN" sz="2400" b="1" i="0" u="none" strike="noStrike" kern="1200" cap="none" spc="0" normalizeH="0" baseline="0" noProof="0">
                <a:ln>
                  <a:noFill/>
                </a:ln>
                <a:solidFill>
                  <a:srgbClr val="2E75B6"/>
                </a:solidFill>
                <a:effectLst/>
                <a:uLnTx/>
                <a:uFillTx/>
                <a:latin typeface="Times New Roman Bold" panose="02020503050405090304" charset="0"/>
                <a:ea typeface="微软雅黑" panose="020B0503020204020204" pitchFamily="34" charset="-122"/>
                <a:cs typeface="Times New Roman Bold" panose="02020503050405090304" charset="0"/>
              </a:rPr>
              <a:t>unimodal visual emotion recognition</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spcAft>
                <a:spcPts val="1200"/>
              </a:spcAft>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First to design a </a:t>
            </a:r>
            <a:r>
              <a:rPr kumimoji="0" lang="en-US" altLang="zh-CN" sz="2400" b="1" i="0" u="none" strike="noStrike" kern="1200" cap="none" spc="0" normalizeH="0" baseline="0" noProof="0">
                <a:ln>
                  <a:noFill/>
                </a:ln>
                <a:solidFill>
                  <a:srgbClr val="2E75B6"/>
                </a:solidFill>
                <a:effectLst/>
                <a:uLnTx/>
                <a:uFillTx/>
                <a:latin typeface="Times New Roman Bold" panose="02020503050405090304" charset="0"/>
                <a:ea typeface="微软雅黑" panose="020B0503020204020204" pitchFamily="34" charset="-122"/>
                <a:cs typeface="Times New Roman Bold" panose="02020503050405090304" charset="0"/>
              </a:rPr>
              <a:t>prototype loss-based modality rebalancing strategy</a:t>
            </a:r>
            <a:r>
              <a:rPr kumimoji="0" lang="en-US" altLang="zh-CN" sz="2400" b="1" i="0" u="none" strike="noStrike" kern="1200" cap="none" spc="0" normalizeH="0" baseline="0" noProof="0">
                <a:ln>
                  <a:noFill/>
                </a:ln>
                <a:solidFill>
                  <a:prstClr val="black"/>
                </a:solidFill>
                <a:effectLst/>
                <a:uLnTx/>
                <a:uFillTx/>
                <a:latin typeface="Times New Roman Bold" panose="02020503050405090304" charset="0"/>
                <a:ea typeface="微软雅黑" panose="020B0503020204020204" pitchFamily="34" charset="-122"/>
                <a:cs typeface="Times New Roman Bold" panose="02020503050405090304" charset="0"/>
              </a:rPr>
              <a:t> </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to effectively mitigate modality imbalance and enhance the teacher network's expressiveness.</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228600" indent="-228600">
              <a:lnSpc>
                <a:spcPct val="130000"/>
              </a:lnSpc>
              <a:spcBef>
                <a:spcPts val="500"/>
              </a:spcBef>
              <a:spcAft>
                <a:spcPts val="1200"/>
              </a:spcAft>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Proposed the </a:t>
            </a:r>
            <a:r>
              <a:rPr kumimoji="0" lang="en-US" altLang="zh-CN" sz="2400" b="1" i="0" u="none" strike="noStrike" kern="1200" cap="none" spc="0" normalizeH="0" baseline="0" noProof="0">
                <a:ln>
                  <a:noFill/>
                </a:ln>
                <a:solidFill>
                  <a:srgbClr val="2E75B6"/>
                </a:solidFill>
                <a:effectLst/>
                <a:uLnTx/>
                <a:uFillTx/>
                <a:latin typeface="Times New Roman Bold" panose="02020503050405090304" charset="0"/>
                <a:ea typeface="微软雅黑" panose="020B0503020204020204" pitchFamily="34" charset="-122"/>
                <a:cs typeface="Times New Roman Bold" panose="02020503050405090304" charset="0"/>
              </a:rPr>
              <a:t>CDGKD</a:t>
            </a:r>
            <a:r>
              <a:rPr kumimoji="0" lang="en-US" altLang="zh-CN" sz="2400" b="0" i="0" u="none" strike="noStrike" kern="1200" cap="none" spc="0" normalizeH="0" baseline="0" noProof="0">
                <a:ln>
                  <a:noFill/>
                </a:ln>
                <a:solidFill>
                  <a:srgbClr val="2E75B6"/>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a:t>
            </a:r>
            <a:r>
              <a:rPr kumimoji="0" lang="en-US" altLang="zh-CN" sz="2400" b="1" i="0" u="none" strike="noStrike" kern="1200" cap="none" spc="0" normalizeH="0" baseline="0" noProof="0">
                <a:ln>
                  <a:noFill/>
                </a:ln>
                <a:solidFill>
                  <a:srgbClr val="2E75B6"/>
                </a:solidFill>
                <a:effectLst/>
                <a:uLnTx/>
                <a:uFillTx/>
                <a:latin typeface="Times New Roman Bold" panose="02020503050405090304" charset="0"/>
                <a:ea typeface="微软雅黑" panose="020B0503020204020204" pitchFamily="34" charset="-122"/>
                <a:cs typeface="Times New Roman Bold" panose="02020503050405090304" charset="0"/>
              </a:rPr>
              <a:t>cross-modal distillation method</a:t>
            </a: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to efficiently bridge the structural gap between teacher and student models, enabling precise knowledge transfer.</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dirty="0">
                <a:latin typeface="Charter Bold" panose="02040503050506020203" charset="0"/>
                <a:cs typeface="Charter Bold" panose="02040503050506020203" charset="0"/>
                <a:sym typeface="+mn-ea"/>
              </a:rPr>
              <a:t>References</a:t>
            </a:r>
            <a:endParaRPr lang="zh-CN" altLang="en-US" sz="4000" b="1">
              <a:latin typeface="Charter Bold" panose="02040503050506020203" charset="0"/>
              <a:cs typeface="Charter Bold" panose="02040503050506020203" charset="0"/>
            </a:endParaRPr>
          </a:p>
        </p:txBody>
      </p:sp>
      <p:sp>
        <p:nvSpPr>
          <p:cNvPr id="6" name="文本框 5"/>
          <p:cNvSpPr txBox="1"/>
          <p:nvPr/>
        </p:nvSpPr>
        <p:spPr>
          <a:xfrm>
            <a:off x="401955" y="1272540"/>
            <a:ext cx="11398250" cy="5246370"/>
          </a:xfrm>
          <a:prstGeom prst="rect">
            <a:avLst/>
          </a:prstGeom>
          <a:noFill/>
        </p:spPr>
        <p:txBody>
          <a:bodyPr wrap="square" rtlCol="0">
            <a:spAutoFit/>
          </a:bodyPr>
          <a:lstStyle/>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[1] Geoffrey Hinton. Distilling the knowledge in a neural network. arXiv preprint arXiv:1503.02531, 2015.</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[2] Adriana Romero, Nicolas Ballas, Samira Ebrahimi Kahou, Antoine Chassang, Carlo Gatta, and Yoshua Bengio. Fitnets: Hints for thin deep nets. arXiv preprint arXiv:1412.6550, 2014.</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[3] Zehao Huang and Naiyan Wang. Like what you like: Knowledge distill via neuron selectivity transfer. arXiv preprint arXiv:1707.01219, 2017.</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[4] Seyed Iman Mirzadeh, Mehrdad Farajtabar, Ang Li, Nir Levine, Akihiro Matsukawa, and Hassan Ghasemzadeh. Improved knowledge distillation via teacher assistant. In Proceedings of the AAAI conference on artificial intelligence, volume 34, pages 51915198, 2020.</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[5] Yucheng Liu, Ziyu Jia, and Haichao Wang. Emotionkd: a cross-modal knowledge distillation framework for emotion recognition based on physiological signals. In Proceedings of the 31st ACM International Conference on Multimedia, pages 6122–6131, 2023.</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[6] Zixing Li, Chao Yan, Zhen Lan, Xiaojia Xiang, Han Zhou, Jun Lai, and Dengqing Tang. Adaptive modality balanced online knowledge distillation for braineye-computer based dim object detection. arXiv preprint arXiv:2407.01894, 2024.</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[7] Yongrui Huang, Jianhao Yang, Siyu Liu, and Jiahui Pan. Combining facial expressions and electroencephalography to enhance emotion recognition. Future Internet, 11(5):105, 2019.</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[8] Nastaran Saffaryazdi, Syed Talal Wasim, Kuldeep Dileep, Alireza Farrokhi Nia, Suranga Nanayakkara, Elizabeth Broadbent, and Mark Billinghurst. Using facial micro-expressions in combination with eeg and physiological signals for emotion recognition. Frontiers in Psychology, 13:864047, 2022.</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r>
              <a:rPr lang="en-US" altLang="zh-CN" sz="1600">
                <a:solidFill>
                  <a:srgbClr val="000000"/>
                </a:solidFill>
                <a:latin typeface="Times New Roman" panose="02020503050405090304" pitchFamily="18" charset="0"/>
                <a:cs typeface="Times New Roman" panose="02020503050405090304" pitchFamily="18" charset="0"/>
              </a:rPr>
              <a:t>[9] Cheng Cheng, Wenzhe Liu, Lin Feng, and Ziyu Jia. Dense graph convolutional with joint cross-attention network for multimodal emotion recognition. IEEE Transactions on Computational Social Systems, 2024.</a:t>
            </a:r>
            <a:endParaRPr lang="en-US" altLang="zh-CN" sz="1600">
              <a:solidFill>
                <a:srgbClr val="000000"/>
              </a:solidFill>
              <a:latin typeface="Times New Roman" panose="02020503050405090304" pitchFamily="18" charset="0"/>
              <a:cs typeface="Times New Roman" panose="02020503050405090304" pitchFamily="18" charset="0"/>
            </a:endParaRPr>
          </a:p>
          <a:p>
            <a:pPr indent="0" algn="just">
              <a:spcBef>
                <a:spcPts val="200"/>
              </a:spcBef>
              <a:buNone/>
            </a:pPr>
            <a:endParaRPr lang="en-US" altLang="zh-CN" sz="1600">
              <a:solidFill>
                <a:srgbClr val="000000"/>
              </a:solidFill>
              <a:latin typeface="Times New Roman" panose="02020503050405090304" pitchFamily="18" charset="0"/>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42408" y="3105834"/>
            <a:ext cx="6107184"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Thanks!</a:t>
            </a:r>
            <a:endParaRPr kumimoji="0" lang="en-US" altLang="zh-CN" sz="4400" b="1"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6448425" y="1276985"/>
            <a:ext cx="4906645" cy="1120140"/>
          </a:xfrm>
          <a:prstGeom prst="rect">
            <a:avLst/>
          </a:prstGeom>
          <a:noFill/>
        </p:spPr>
        <p:txBody>
          <a:bodyPr wrap="square" anchor="t" anchorCtr="0">
            <a:noAutofit/>
          </a:bodyPr>
          <a:p>
            <a:pPr marR="0" lvl="0" indent="0" algn="l" defTabSz="914400" rtl="0" eaLnBrk="1" fontAlgn="auto" latinLnBrk="0" hangingPunct="1">
              <a:lnSpc>
                <a:spcPct val="130000"/>
              </a:lnSpc>
              <a:spcBef>
                <a:spcPts val="1000"/>
              </a:spcBef>
              <a:spcAft>
                <a:spcPts val="0"/>
              </a:spcAft>
              <a:buClrTx/>
              <a:buSzTx/>
              <a:buFont typeface="Arial" panose="020B0604020202090204" pitchFamily="34" charset="0"/>
              <a:buNone/>
              <a:defRPr/>
            </a:pPr>
            <a:r>
              <a:rPr lang="en-US" altLang="zh-CN" sz="2200" b="1" noProof="0" dirty="0">
                <a:ln>
                  <a:noFill/>
                </a:ln>
                <a:effectLst/>
                <a:uLnTx/>
                <a:uFillTx/>
                <a:latin typeface="Times New Roman Bold" panose="02020503050405090304" charset="0"/>
                <a:ea typeface="微软雅黑" panose="020B0503020204020204" pitchFamily="34" charset="-122"/>
                <a:cs typeface="Times New Roman Bold" panose="02020503050405090304" charset="0"/>
                <a:sym typeface="+mn-ea"/>
              </a:rPr>
              <a:t>Visual (Facial)&amp;EEG</a:t>
            </a:r>
            <a:endParaRPr lang="en-US" altLang="zh-CN" sz="2200" b="1" noProof="0" dirty="0">
              <a:ln>
                <a:noFill/>
              </a:ln>
              <a:effectLst/>
              <a:uLnTx/>
              <a:uFillTx/>
              <a:latin typeface="Times New Roman Bold" panose="02020503050405090304" charset="0"/>
              <a:ea typeface="微软雅黑" panose="020B0503020204020204" pitchFamily="34" charset="-122"/>
              <a:cs typeface="Times New Roman Bold" panose="02020503050405090304" charset="0"/>
              <a:sym typeface="+mn-ea"/>
            </a:endParaRPr>
          </a:p>
          <a:p>
            <a:pPr marL="342900" marR="0" lvl="0" indent="-3429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lang="en-US" altLang="zh-CN" sz="220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Complementary features</a:t>
            </a:r>
            <a:endParaRPr kumimoji="0" lang="zh-CN" altLang="en-US" sz="2200" b="0" i="0" u="none" strike="noStrike" kern="1200" cap="none" spc="0" normalizeH="0" baseline="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6" name="图片 5"/>
          <p:cNvPicPr>
            <a:picLocks noChangeAspect="1"/>
          </p:cNvPicPr>
          <p:nvPr/>
        </p:nvPicPr>
        <p:blipFill>
          <a:blip r:embed="rId1">
            <a:clrChange>
              <a:clrFrom>
                <a:srgbClr val="FCFCFC">
                  <a:alpha val="100000"/>
                </a:srgbClr>
              </a:clrFrom>
              <a:clrTo>
                <a:srgbClr val="FCFCFC">
                  <a:alpha val="100000"/>
                  <a:alpha val="0"/>
                </a:srgbClr>
              </a:clrTo>
            </a:clrChange>
          </a:blip>
          <a:stretch>
            <a:fillRect/>
          </a:stretch>
        </p:blipFill>
        <p:spPr>
          <a:xfrm>
            <a:off x="1292860" y="3942080"/>
            <a:ext cx="3993515" cy="2675890"/>
          </a:xfrm>
          <a:prstGeom prst="rect">
            <a:avLst/>
          </a:prstGeom>
        </p:spPr>
      </p:pic>
      <p:sp>
        <p:nvSpPr>
          <p:cNvPr id="3" name="圆角矩形 2"/>
          <p:cNvSpPr/>
          <p:nvPr/>
        </p:nvSpPr>
        <p:spPr>
          <a:xfrm>
            <a:off x="636270" y="1294765"/>
            <a:ext cx="5307330" cy="2454275"/>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endParaRPr lang="zh-CN" altLang="en-US" sz="2200"/>
          </a:p>
        </p:txBody>
      </p:sp>
      <p:sp>
        <p:nvSpPr>
          <p:cNvPr id="4" name="文本框 3"/>
          <p:cNvSpPr txBox="1"/>
          <p:nvPr/>
        </p:nvSpPr>
        <p:spPr>
          <a:xfrm>
            <a:off x="788035" y="1294765"/>
            <a:ext cx="5004435" cy="2454910"/>
          </a:xfrm>
          <a:prstGeom prst="rect">
            <a:avLst/>
          </a:prstGeom>
          <a:noFill/>
        </p:spPr>
        <p:txBody>
          <a:bodyPr wrap="square" rtlCol="0" anchor="ctr" anchorCtr="0">
            <a:noAutofit/>
          </a:bodyPr>
          <a:p>
            <a:pPr marR="0" lvl="0" indent="0" algn="l" defTabSz="914400" rtl="0" eaLnBrk="1" fontAlgn="auto" latinLnBrk="0" hangingPunct="1">
              <a:lnSpc>
                <a:spcPct val="130000"/>
              </a:lnSpc>
              <a:spcBef>
                <a:spcPts val="1000"/>
              </a:spcBef>
              <a:spcAft>
                <a:spcPts val="0"/>
              </a:spcAft>
              <a:buClrTx/>
              <a:buSzTx/>
              <a:buFont typeface="Arial" panose="020B0604020202090204" pitchFamily="34" charset="0"/>
              <a:buNone/>
              <a:defRPr/>
            </a:pPr>
            <a:r>
              <a:rPr lang="en-US" altLang="zh-CN" sz="2000" b="1" noProof="0" dirty="0">
                <a:ln>
                  <a:noFill/>
                </a:ln>
                <a:effectLst/>
                <a:uLnTx/>
                <a:uFillTx/>
                <a:latin typeface="Times New Roman Bold" panose="02020503050405090304" charset="0"/>
                <a:ea typeface="微软雅黑" panose="020B0503020204020204" pitchFamily="34" charset="-122"/>
                <a:cs typeface="Times New Roman Bold" panose="02020503050405090304" charset="0"/>
                <a:sym typeface="+mn-ea"/>
              </a:rPr>
              <a:t>Emotion Recognition</a:t>
            </a:r>
            <a:endParaRPr kumimoji="0" lang="en-US" altLang="zh-CN" sz="2000" b="1" i="0" u="none" strike="noStrike" kern="1200" cap="none" spc="0" normalizeH="0" baseline="0" noProof="0" dirty="0">
              <a:ln>
                <a:noFill/>
              </a:ln>
              <a:solidFill>
                <a:schemeClr val="tx1"/>
              </a:solidFill>
              <a:effectLst/>
              <a:uLnTx/>
              <a:uFillTx/>
              <a:latin typeface="Times New Roman Bold" panose="02020503050405090304" charset="0"/>
              <a:ea typeface="微软雅黑" panose="020B0503020204020204" pitchFamily="34" charset="-122"/>
              <a:cs typeface="Times New Roman Bold" panose="02020503050405090304" charset="0"/>
            </a:endParaRPr>
          </a:p>
          <a:p>
            <a:pPr marL="342900" marR="0" lvl="0" indent="-3429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lang="en-US" altLang="zh-CN" sz="2000" noProof="0" dirty="0">
                <a:ln>
                  <a:noFill/>
                </a:ln>
                <a:solidFill>
                  <a:srgbClr val="2E75B6"/>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Wide </a:t>
            </a:r>
            <a:r>
              <a:rPr lang="en-US" altLang="zh-CN" sz="200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Applications: Intelligent Assistants, Online Education, Smart Healthcare</a:t>
            </a:r>
            <a:endParaRPr lang="en-US" altLang="zh-CN" sz="200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342900" marR="0" lvl="0" indent="-3429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lang="en-US" altLang="zh-CN" sz="200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Multimodal Approach: Fusing Visual and EEG signals</a:t>
            </a:r>
            <a:endParaRPr kumimoji="0" lang="en-US" altLang="zh-CN" sz="2000" b="0" i="0" u="none" strike="noStrike" kern="1200" cap="none" spc="0" normalizeH="0" baseline="0" noProof="0" dirty="0">
              <a:ln>
                <a:noFill/>
              </a:ln>
              <a:solidFill>
                <a:schemeClr val="accent5">
                  <a:lumMod val="75000"/>
                </a:schemeClr>
              </a:solidFill>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endParaRPr>
          </a:p>
        </p:txBody>
      </p:sp>
      <p:sp>
        <p:nvSpPr>
          <p:cNvPr id="5" name="圆角矩形 4"/>
          <p:cNvSpPr/>
          <p:nvPr/>
        </p:nvSpPr>
        <p:spPr>
          <a:xfrm>
            <a:off x="6247765" y="1276985"/>
            <a:ext cx="5307330" cy="1120775"/>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200"/>
          </a:p>
        </p:txBody>
      </p:sp>
      <p:sp>
        <p:nvSpPr>
          <p:cNvPr id="7" name="圆角矩形 6"/>
          <p:cNvSpPr/>
          <p:nvPr/>
        </p:nvSpPr>
        <p:spPr>
          <a:xfrm>
            <a:off x="6248400" y="2751455"/>
            <a:ext cx="5307330" cy="3596640"/>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endParaRPr lang="zh-CN" altLang="en-US" sz="2200"/>
          </a:p>
        </p:txBody>
      </p:sp>
      <p:sp>
        <p:nvSpPr>
          <p:cNvPr id="2" name="标题 1"/>
          <p:cNvSpPr>
            <a:spLocks noGrp="1"/>
          </p:cNvSpPr>
          <p:nvPr>
            <p:ph type="title" idx="4294967295"/>
          </p:nvPr>
        </p:nvSpPr>
        <p:spPr>
          <a:xfrm>
            <a:off x="402006" y="146304"/>
            <a:ext cx="5934304" cy="776899"/>
          </a:xfrm>
        </p:spPr>
        <p:txBody>
          <a:bodyPr>
            <a:normAutofit/>
          </a:bodyPr>
          <a:p>
            <a:r>
              <a:rPr lang="en-US" altLang="zh-CN" sz="4000" b="1">
                <a:latin typeface="Charter Bold" panose="02040503050506020203" charset="0"/>
                <a:cs typeface="Charter Bold" panose="02040503050506020203" charset="0"/>
              </a:rPr>
              <a:t>Research Background</a:t>
            </a:r>
            <a:endParaRPr lang="en-US" altLang="zh-CN" sz="4000" b="1">
              <a:highlight>
                <a:srgbClr val="FFFF00"/>
              </a:highlight>
              <a:latin typeface="Charter Bold" panose="02040503050506020203" charset="0"/>
              <a:cs typeface="Charter Bold" panose="02040503050506020203" charset="0"/>
            </a:endParaRPr>
          </a:p>
        </p:txBody>
      </p:sp>
      <p:sp>
        <p:nvSpPr>
          <p:cNvPr id="8" name="文本框 7"/>
          <p:cNvSpPr txBox="1"/>
          <p:nvPr/>
        </p:nvSpPr>
        <p:spPr>
          <a:xfrm>
            <a:off x="6448425" y="2751455"/>
            <a:ext cx="4907280" cy="3548380"/>
          </a:xfrm>
          <a:prstGeom prst="rect">
            <a:avLst/>
          </a:prstGeom>
          <a:noFill/>
        </p:spPr>
        <p:txBody>
          <a:bodyPr wrap="square" rtlCol="0" anchor="t">
            <a:spAutoFit/>
          </a:bodyPr>
          <a:p>
            <a:pPr marR="0" lvl="0" indent="0" algn="l" defTabSz="914400" rtl="0" eaLnBrk="1" fontAlgn="auto" latinLnBrk="0" hangingPunct="1">
              <a:lnSpc>
                <a:spcPct val="130000"/>
              </a:lnSpc>
              <a:spcBef>
                <a:spcPts val="1000"/>
              </a:spcBef>
              <a:spcAft>
                <a:spcPts val="0"/>
              </a:spcAft>
              <a:buClrTx/>
              <a:buSzTx/>
              <a:buFont typeface="Arial" panose="020B0604020202090204" pitchFamily="34" charset="0"/>
              <a:buNone/>
              <a:defRPr/>
            </a:pPr>
            <a:r>
              <a:rPr lang="en-US" altLang="zh-CN" sz="20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The </a:t>
            </a:r>
            <a:r>
              <a:rPr lang="en-US" altLang="zh-CN" sz="2000" b="1" noProof="0" dirty="0">
                <a:ln>
                  <a:noFill/>
                </a:ln>
                <a:effectLst/>
                <a:uLnTx/>
                <a:uFillTx/>
                <a:latin typeface="Times New Roman Bold" panose="02020503050405090304" charset="0"/>
                <a:ea typeface="微软雅黑" panose="020B0503020204020204" pitchFamily="34" charset="-122"/>
                <a:cs typeface="Times New Roman Bold" panose="02020503050405090304" charset="0"/>
                <a:sym typeface="+mn-ea"/>
              </a:rPr>
              <a:t>Core Question</a:t>
            </a:r>
            <a:r>
              <a:rPr lang="en-US" altLang="zh-CN" sz="20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 of This Research:</a:t>
            </a:r>
            <a:endPar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lang="en-US" altLang="zh-CN" sz="20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How to transfer expensive "multimodal knowledge" to a low-cost "unimodal network"?</a:t>
            </a:r>
            <a:endParaRPr kumimoji="0" lang="en-US" altLang="zh-CN" sz="2000" b="0" i="0" u="none" strike="noStrike" kern="1200" cap="none" spc="0" normalizeH="0" baseline="0" noProof="0" dirty="0">
              <a:ln>
                <a:noFill/>
              </a:ln>
              <a:solidFill>
                <a:schemeClr val="tx1"/>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l" defTabSz="914400" rtl="0" eaLnBrk="1" fontAlgn="auto" latinLnBrk="0" hangingPunct="1">
              <a:lnSpc>
                <a:spcPct val="130000"/>
              </a:lnSpc>
              <a:spcBef>
                <a:spcPts val="1000"/>
              </a:spcBef>
              <a:spcAft>
                <a:spcPts val="0"/>
              </a:spcAft>
              <a:buClrTx/>
              <a:buSzTx/>
              <a:buFont typeface="Arial" panose="020B0604020202090204" pitchFamily="34" charset="0"/>
              <a:buChar char="•"/>
              <a:defRPr/>
            </a:pPr>
            <a:r>
              <a:rPr lang="en-US" altLang="zh-CN" sz="20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rPr>
              <a:t>Ultimate Goal: To improve the accuracy of the unimodal model, enabling its performance to approach that of the multimodal model.</a:t>
            </a:r>
            <a:endParaRPr lang="en-US" altLang="zh-CN" sz="2000" noProof="0" dirty="0">
              <a:ln>
                <a:noFill/>
              </a:ln>
              <a:effectLst/>
              <a:uLnTx/>
              <a:uFillTx/>
              <a:latin typeface="Times New Roman" panose="02020503050405090304" pitchFamily="18" charset="0"/>
              <a:ea typeface="微软雅黑" panose="020B0503020204020204" pitchFamily="34" charset="-122"/>
              <a:cs typeface="Times New Roman" panose="02020503050405090304" pitchFamily="18" charset="0"/>
              <a:sym typeface="+mn-e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 name="组合 19"/>
          <p:cNvGrpSpPr/>
          <p:nvPr/>
        </p:nvGrpSpPr>
        <p:grpSpPr>
          <a:xfrm>
            <a:off x="504825" y="1440180"/>
            <a:ext cx="11182985" cy="4707890"/>
            <a:chOff x="1109" y="2268"/>
            <a:chExt cx="17611" cy="7414"/>
          </a:xfrm>
        </p:grpSpPr>
        <p:sp>
          <p:nvSpPr>
            <p:cNvPr id="2" name="圆角矩形 1"/>
            <p:cNvSpPr/>
            <p:nvPr/>
          </p:nvSpPr>
          <p:spPr>
            <a:xfrm>
              <a:off x="1109" y="2709"/>
              <a:ext cx="8473" cy="6973"/>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1513" y="2336"/>
              <a:ext cx="7185" cy="890"/>
            </a:xfrm>
            <a:prstGeom prst="rect">
              <a:avLst/>
            </a:prstGeom>
            <a:solidFill>
              <a:schemeClr val="bg1"/>
            </a:solidFill>
          </p:spPr>
          <p:txBody>
            <a:bodyPr wrap="square" rtlCol="0" anchor="t">
              <a:spAutoFit/>
            </a:bodyPr>
            <a:p>
              <a:pPr lvl="0" indent="0" algn="just">
                <a:lnSpc>
                  <a:spcPct val="140000"/>
                </a:lnSpc>
                <a:buClrTx/>
                <a:buSzTx/>
                <a:buFont typeface="Wingdings" panose="05000000000000000000" charset="0"/>
                <a:buNone/>
              </a:pPr>
              <a:r>
                <a:rPr lang="en-US" altLang="zh-CN" sz="2200" b="1" dirty="0">
                  <a:solidFill>
                    <a:schemeClr val="tx1">
                      <a:lumMod val="85000"/>
                      <a:lumOff val="15000"/>
                    </a:schemeClr>
                  </a:solidFill>
                  <a:latin typeface="Times New Roman Bold" panose="02020503050405090304" charset="0"/>
                  <a:ea typeface="微软雅黑" charset="0"/>
                  <a:cs typeface="Times New Roman Bold" panose="02020503050405090304" charset="0"/>
                  <a:sym typeface="+mn-ea"/>
                </a:rPr>
                <a:t>Cross-modal Knowledge Distillation </a:t>
              </a:r>
              <a:endParaRPr lang="en-US" altLang="zh-CN" sz="2200" b="1" dirty="0">
                <a:solidFill>
                  <a:schemeClr val="tx1">
                    <a:lumMod val="85000"/>
                    <a:lumOff val="15000"/>
                  </a:schemeClr>
                </a:solidFill>
                <a:latin typeface="微软雅黑" charset="0"/>
                <a:ea typeface="微软雅黑" charset="0"/>
                <a:cs typeface="微软雅黑" charset="0"/>
                <a:sym typeface="+mn-ea"/>
              </a:endParaRPr>
            </a:p>
          </p:txBody>
        </p:sp>
        <p:sp>
          <p:nvSpPr>
            <p:cNvPr id="8" name="文本框 7"/>
            <p:cNvSpPr txBox="1"/>
            <p:nvPr/>
          </p:nvSpPr>
          <p:spPr>
            <a:xfrm>
              <a:off x="1513" y="3158"/>
              <a:ext cx="7666" cy="5572"/>
            </a:xfrm>
            <a:prstGeom prst="rect">
              <a:avLst/>
            </a:prstGeom>
            <a:noFill/>
          </p:spPr>
          <p:txBody>
            <a:bodyPr wrap="square" rtlCol="0" anchor="t">
              <a:spAutoFit/>
            </a:bodyPr>
            <a:p>
              <a:pPr lvl="0" indent="0" algn="just">
                <a:lnSpc>
                  <a:spcPct val="140000"/>
                </a:lnSpc>
                <a:buClrTx/>
                <a:buSzTx/>
                <a:buFont typeface="Wingdings" panose="05000000000000000000" charset="0"/>
                <a:buNone/>
              </a:pPr>
              <a:r>
                <a:rPr lang="en-US" altLang="zh-CN" sz="2000" b="1" dirty="0">
                  <a:solidFill>
                    <a:schemeClr val="tx1">
                      <a:lumMod val="85000"/>
                      <a:lumOff val="15000"/>
                    </a:schemeClr>
                  </a:solidFill>
                  <a:latin typeface="Times New Roman Bold" panose="02020503050405090304" charset="0"/>
                  <a:ea typeface="微软雅黑" charset="0"/>
                  <a:cs typeface="Times New Roman Bold" panose="02020503050405090304" charset="0"/>
                  <a:sym typeface="+mn-ea"/>
                </a:rPr>
                <a:t>Approach</a:t>
              </a:r>
              <a:r>
                <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 Knowledge transfer from a multimodal teacher </a:t>
              </a:r>
              <a:r>
                <a:rPr lang="en-US" altLang="en-US"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a:t>
              </a:r>
              <a:r>
                <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 a unimodal student</a:t>
              </a:r>
              <a:endPar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endParaRPr>
            </a:p>
            <a:p>
              <a:pPr lvl="0" algn="just">
                <a:lnSpc>
                  <a:spcPct val="140000"/>
                </a:lnSpc>
                <a:buClrTx/>
                <a:buSzTx/>
                <a:buFontTx/>
              </a:pPr>
              <a:r>
                <a:rPr lang="en-US" altLang="zh-CN" sz="2000" b="1" dirty="0">
                  <a:solidFill>
                    <a:schemeClr val="tx1">
                      <a:lumMod val="85000"/>
                      <a:lumOff val="15000"/>
                    </a:schemeClr>
                  </a:solidFill>
                  <a:latin typeface="Times New Roman Bold" panose="02020503050405090304" charset="0"/>
                  <a:ea typeface="微软雅黑" charset="0"/>
                  <a:cs typeface="Times New Roman Bold" panose="02020503050405090304" charset="0"/>
                  <a:sym typeface="+mn-ea"/>
                </a:rPr>
                <a:t>Goal</a:t>
              </a:r>
              <a:r>
                <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 Reduce model complexity for easier real-world deployment</a:t>
              </a:r>
              <a:endPar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endParaRPr>
            </a:p>
            <a:p>
              <a:pPr lvl="0" algn="just">
                <a:lnSpc>
                  <a:spcPct val="140000"/>
                </a:lnSpc>
                <a:buClrTx/>
                <a:buSzTx/>
                <a:buFontTx/>
              </a:pPr>
              <a:r>
                <a:rPr lang="en-US" altLang="zh-CN" sz="2000" b="1" dirty="0">
                  <a:solidFill>
                    <a:schemeClr val="tx1">
                      <a:lumMod val="85000"/>
                      <a:lumOff val="15000"/>
                    </a:schemeClr>
                  </a:solidFill>
                  <a:latin typeface="Times New Roman Bold" panose="02020503050405090304" charset="0"/>
                  <a:ea typeface="微软雅黑" charset="0"/>
                  <a:cs typeface="Times New Roman Bold" panose="02020503050405090304" charset="0"/>
                  <a:sym typeface="+mn-ea"/>
                </a:rPr>
                <a:t>Challenge</a:t>
              </a:r>
              <a:r>
                <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 </a:t>
              </a:r>
              <a:r>
                <a:rPr lang="en-US" altLang="zh-CN" sz="2000" dirty="0">
                  <a:solidFill>
                    <a:srgbClr val="C7492F"/>
                  </a:solidFill>
                  <a:latin typeface="Times New Roman Regular" panose="02020503050405090304" charset="0"/>
                  <a:ea typeface="微软雅黑" charset="0"/>
                  <a:cs typeface="Times New Roman Regular" panose="02020503050405090304" charset="0"/>
                  <a:sym typeface="+mn-ea"/>
                </a:rPr>
                <a:t>Knowledge Loss</a:t>
              </a:r>
              <a:r>
                <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 (Large structural gap between teacher and student networks, causing difficulty in knowledge transfer)</a:t>
              </a:r>
              <a:endPar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endParaRPr>
            </a:p>
          </p:txBody>
        </p:sp>
        <p:sp>
          <p:nvSpPr>
            <p:cNvPr id="14" name="圆角矩形 13"/>
            <p:cNvSpPr/>
            <p:nvPr/>
          </p:nvSpPr>
          <p:spPr>
            <a:xfrm>
              <a:off x="10247" y="2709"/>
              <a:ext cx="8473" cy="6973"/>
            </a:xfrm>
            <a:prstGeom prst="roundRect">
              <a:avLst>
                <a:gd name="adj" fmla="val 8948"/>
              </a:avLst>
            </a:prstGeom>
            <a:noFill/>
            <a:ln>
              <a:solidFill>
                <a:srgbClr val="0C7444"/>
              </a:solidFill>
              <a:prstDash val="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文本框 14"/>
            <p:cNvSpPr txBox="1"/>
            <p:nvPr/>
          </p:nvSpPr>
          <p:spPr>
            <a:xfrm>
              <a:off x="10651" y="2268"/>
              <a:ext cx="4106" cy="890"/>
            </a:xfrm>
            <a:prstGeom prst="rect">
              <a:avLst/>
            </a:prstGeom>
            <a:solidFill>
              <a:schemeClr val="bg1"/>
            </a:solidFill>
          </p:spPr>
          <p:txBody>
            <a:bodyPr wrap="square" rtlCol="0" anchor="t">
              <a:spAutoFit/>
            </a:bodyPr>
            <a:p>
              <a:pPr lvl="0" indent="0" algn="just">
                <a:lnSpc>
                  <a:spcPct val="140000"/>
                </a:lnSpc>
                <a:buClrTx/>
                <a:buSzTx/>
                <a:buFont typeface="Wingdings" panose="05000000000000000000" charset="0"/>
                <a:buNone/>
              </a:pPr>
              <a:r>
                <a:rPr lang="en-US" altLang="zh-CN" sz="2200" b="1" dirty="0">
                  <a:solidFill>
                    <a:schemeClr val="tx1">
                      <a:lumMod val="85000"/>
                      <a:lumOff val="15000"/>
                    </a:schemeClr>
                  </a:solidFill>
                  <a:latin typeface="Times New Roman Bold" panose="02020503050405090304" charset="0"/>
                  <a:ea typeface="微软雅黑" charset="0"/>
                  <a:cs typeface="Times New Roman Bold" panose="02020503050405090304" charset="0"/>
                  <a:sym typeface="+mn-ea"/>
                </a:rPr>
                <a:t>Multi-modal Fusion</a:t>
              </a:r>
              <a:endParaRPr lang="en-US" altLang="zh-CN" sz="2200" b="1" dirty="0">
                <a:solidFill>
                  <a:schemeClr val="tx1">
                    <a:lumMod val="85000"/>
                    <a:lumOff val="15000"/>
                  </a:schemeClr>
                </a:solidFill>
                <a:latin typeface="微软雅黑" charset="0"/>
                <a:ea typeface="微软雅黑" charset="0"/>
                <a:cs typeface="微软雅黑" charset="0"/>
                <a:sym typeface="+mn-ea"/>
              </a:endParaRPr>
            </a:p>
          </p:txBody>
        </p:sp>
        <p:sp>
          <p:nvSpPr>
            <p:cNvPr id="18" name="文本框 17"/>
            <p:cNvSpPr txBox="1"/>
            <p:nvPr/>
          </p:nvSpPr>
          <p:spPr>
            <a:xfrm>
              <a:off x="10651" y="3293"/>
              <a:ext cx="7666" cy="4215"/>
            </a:xfrm>
            <a:prstGeom prst="rect">
              <a:avLst/>
            </a:prstGeom>
            <a:noFill/>
          </p:spPr>
          <p:txBody>
            <a:bodyPr wrap="square" rtlCol="0" anchor="t">
              <a:spAutoFit/>
            </a:bodyPr>
            <a:p>
              <a:pPr lvl="0" algn="just">
                <a:lnSpc>
                  <a:spcPct val="140000"/>
                </a:lnSpc>
                <a:buClrTx/>
                <a:buSzTx/>
                <a:buFontTx/>
              </a:pPr>
              <a:r>
                <a:rPr lang="en-US" altLang="zh-CN" sz="2000" b="1" dirty="0">
                  <a:solidFill>
                    <a:schemeClr val="tx1">
                      <a:lumMod val="85000"/>
                      <a:lumOff val="15000"/>
                    </a:schemeClr>
                  </a:solidFill>
                  <a:latin typeface="Times New Roman Bold" panose="02020503050405090304" charset="0"/>
                  <a:ea typeface="微软雅黑" charset="0"/>
                  <a:cs typeface="Times New Roman Bold" panose="02020503050405090304" charset="0"/>
                  <a:sym typeface="+mn-ea"/>
                </a:rPr>
                <a:t>Approach</a:t>
              </a:r>
              <a:r>
                <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 Directly fuse multiple sources of information like visual and EEG signals</a:t>
              </a:r>
              <a:endPar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endParaRPr>
            </a:p>
            <a:p>
              <a:pPr lvl="0" algn="just">
                <a:lnSpc>
                  <a:spcPct val="140000"/>
                </a:lnSpc>
                <a:buClrTx/>
                <a:buSzTx/>
                <a:buFontTx/>
              </a:pPr>
              <a:r>
                <a:rPr lang="en-US" altLang="zh-CN" sz="2000" b="1" dirty="0">
                  <a:solidFill>
                    <a:schemeClr val="tx1">
                      <a:lumMod val="85000"/>
                      <a:lumOff val="15000"/>
                    </a:schemeClr>
                  </a:solidFill>
                  <a:latin typeface="Times New Roman Bold" panose="02020503050405090304" charset="0"/>
                  <a:ea typeface="微软雅黑" charset="0"/>
                  <a:cs typeface="Times New Roman Bold" panose="02020503050405090304" charset="0"/>
                  <a:sym typeface="+mn-ea"/>
                </a:rPr>
                <a:t>Goal</a:t>
              </a:r>
              <a:r>
                <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 Pursue higher accuracy and robustness</a:t>
              </a:r>
              <a:endPar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endParaRPr>
            </a:p>
            <a:p>
              <a:pPr lvl="0" algn="just">
                <a:lnSpc>
                  <a:spcPct val="140000"/>
                </a:lnSpc>
                <a:buClrTx/>
                <a:buSzTx/>
                <a:buFontTx/>
              </a:pPr>
              <a:r>
                <a:rPr lang="en-US" altLang="zh-CN" sz="2000" b="1" dirty="0">
                  <a:solidFill>
                    <a:schemeClr val="tx1">
                      <a:lumMod val="85000"/>
                      <a:lumOff val="15000"/>
                    </a:schemeClr>
                  </a:solidFill>
                  <a:latin typeface="Times New Roman Bold" panose="02020503050405090304" charset="0"/>
                  <a:ea typeface="微软雅黑" charset="0"/>
                  <a:cs typeface="Times New Roman Bold" panose="02020503050405090304" charset="0"/>
                  <a:sym typeface="+mn-ea"/>
                </a:rPr>
                <a:t>Challenge</a:t>
              </a:r>
              <a:r>
                <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 </a:t>
              </a:r>
              <a:r>
                <a:rPr lang="en-US" altLang="zh-CN" sz="2000" dirty="0">
                  <a:solidFill>
                    <a:srgbClr val="C7492F"/>
                  </a:solidFill>
                  <a:latin typeface="Times New Roman Regular" panose="02020503050405090304" charset="0"/>
                  <a:ea typeface="微软雅黑" charset="0"/>
                  <a:cs typeface="Times New Roman Regular" panose="02020503050405090304" charset="0"/>
                  <a:sym typeface="+mn-ea"/>
                </a:rPr>
                <a:t>Modality Imbalance</a:t>
              </a:r>
              <a:r>
                <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rPr>
                <a:t> (Dominant modality steers the training, while the weaker modality is neglected)</a:t>
              </a:r>
              <a:endParaRPr lang="en-US" altLang="zh-CN" sz="2000" dirty="0">
                <a:solidFill>
                  <a:schemeClr val="tx1">
                    <a:lumMod val="85000"/>
                    <a:lumOff val="15000"/>
                  </a:schemeClr>
                </a:solidFill>
                <a:latin typeface="Times New Roman Regular" panose="02020503050405090304" charset="0"/>
                <a:ea typeface="微软雅黑" charset="0"/>
                <a:cs typeface="Times New Roman Regular" panose="02020503050405090304" charset="0"/>
                <a:sym typeface="+mn-ea"/>
              </a:endParaRPr>
            </a:p>
          </p:txBody>
        </p:sp>
      </p:grpSp>
      <p:sp>
        <p:nvSpPr>
          <p:cNvPr id="6" name="标题 1"/>
          <p:cNvSpPr>
            <a:spLocks noGrp="1"/>
          </p:cNvSpPr>
          <p:nvPr/>
        </p:nvSpPr>
        <p:spPr>
          <a:xfrm>
            <a:off x="402006" y="146304"/>
            <a:ext cx="5934304" cy="776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b="1">
                <a:latin typeface="Charter Bold" panose="02040503050506020203" charset="0"/>
                <a:cs typeface="Charter Bold" panose="02040503050506020203" charset="0"/>
              </a:rPr>
              <a:t>Related Work</a:t>
            </a:r>
            <a:endParaRPr lang="en-US" altLang="zh-CN" sz="4000" b="1">
              <a:latin typeface="Charter Bold" panose="02040503050506020203" charset="0"/>
              <a:cs typeface="Charter Bold" panose="02040503050506020203" charset="0"/>
            </a:endParaRP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a:latin typeface="Charter Bold" panose="02040503050506020203" charset="0"/>
                <a:cs typeface="Charter Bold" panose="02040503050506020203" charset="0"/>
              </a:rPr>
              <a:t>Challenge 1</a:t>
            </a:r>
            <a:endParaRPr lang="en-US" altLang="zh-CN" sz="4000" b="1">
              <a:latin typeface="Charter Bold" panose="02040503050506020203" charset="0"/>
              <a:cs typeface="Charter Bold" panose="02040503050506020203" charset="0"/>
            </a:endParaRPr>
          </a:p>
        </p:txBody>
      </p:sp>
      <p:sp>
        <p:nvSpPr>
          <p:cNvPr id="6" name="内容占位符 2"/>
          <p:cNvSpPr>
            <a:spLocks noGrp="1"/>
          </p:cNvSpPr>
          <p:nvPr>
            <p:ph idx="4294967295"/>
          </p:nvPr>
        </p:nvSpPr>
        <p:spPr>
          <a:xfrm>
            <a:off x="1565275" y="1306195"/>
            <a:ext cx="9061450" cy="2793365"/>
          </a:xfrm>
        </p:spPr>
        <p:txBody>
          <a:bodyPr>
            <a:noAutofit/>
          </a:bodyPr>
          <a:lstStyle/>
          <a:p>
            <a:pPr marL="0" indent="0">
              <a:lnSpc>
                <a:spcPct val="110000"/>
              </a:lnSpc>
              <a:buNone/>
            </a:pPr>
            <a:r>
              <a:rPr lang="en-US" altLang="zh-CN" sz="2400" b="1" dirty="0">
                <a:latin typeface="Times New Roman Bold" panose="02020503050405090304" charset="0"/>
                <a:ea typeface="微软雅黑" panose="020B0503020204020204" pitchFamily="34" charset="-122"/>
                <a:cs typeface="Times New Roman Bold" panose="02020503050405090304" charset="0"/>
              </a:rPr>
              <a:t>Unimodal can outperform multimodal.</a:t>
            </a:r>
            <a:endParaRPr lang="en-US" altLang="zh-CN" sz="2400" b="1" dirty="0">
              <a:latin typeface="Times New Roman Bold" panose="02020503050405090304" charset="0"/>
              <a:ea typeface="微软雅黑" panose="020B0503020204020204" pitchFamily="34" charset="-122"/>
              <a:cs typeface="Times New Roman Bold" panose="02020503050405090304" charset="0"/>
            </a:endParaRPr>
          </a:p>
          <a:p>
            <a:pPr>
              <a:lnSpc>
                <a:spcPct val="110000"/>
              </a:lnSpc>
            </a:pPr>
            <a:r>
              <a:rPr lang="en-US" altLang="zh-CN" sz="2400" b="1" dirty="0">
                <a:latin typeface="Times New Roman Bold" panose="02020503050405090304" charset="0"/>
                <a:ea typeface="微软雅黑" panose="020B0503020204020204" pitchFamily="34" charset="-122"/>
                <a:cs typeface="Times New Roman Bold" panose="02020503050405090304" charset="0"/>
              </a:rPr>
              <a:t>Cause</a:t>
            </a:r>
            <a:r>
              <a:rPr lang="en-US" altLang="zh-CN" sz="2400" dirty="0">
                <a:latin typeface="Times New Roman Regular" panose="02020503050405090304" charset="0"/>
                <a:ea typeface="微软雅黑" panose="020B0503020204020204" pitchFamily="34" charset="-122"/>
                <a:cs typeface="Times New Roman Regular" panose="02020503050405090304" charset="0"/>
              </a:rPr>
              <a:t>: Imbalanced modal strength &amp; convergence.</a:t>
            </a:r>
            <a:endParaRPr lang="en-US" altLang="zh-CN" sz="2400" dirty="0">
              <a:latin typeface="Times New Roman Regular" panose="02020503050405090304" charset="0"/>
              <a:ea typeface="微软雅黑" panose="020B0503020204020204" pitchFamily="34" charset="-122"/>
              <a:cs typeface="Times New Roman Regular" panose="02020503050405090304" charset="0"/>
            </a:endParaRPr>
          </a:p>
          <a:p>
            <a:pPr marL="0" indent="0">
              <a:lnSpc>
                <a:spcPct val="110000"/>
              </a:lnSpc>
              <a:buNone/>
            </a:pPr>
            <a:r>
              <a:rPr lang="en-US" altLang="zh-CN" sz="2400" b="1" dirty="0">
                <a:latin typeface="Times New Roman Bold" panose="02020503050405090304" charset="0"/>
                <a:ea typeface="微软雅黑" panose="020B0503020204020204" pitchFamily="34" charset="-122"/>
                <a:cs typeface="Times New Roman Bold" panose="02020503050405090304" charset="0"/>
              </a:rPr>
              <a:t>Flawed Solutions</a:t>
            </a:r>
            <a:r>
              <a:rPr lang="en-US" altLang="zh-CN" sz="2400" dirty="0">
                <a:latin typeface="Times New Roman Regular" panose="02020503050405090304" charset="0"/>
                <a:ea typeface="微软雅黑" panose="020B0503020204020204" pitchFamily="34" charset="-122"/>
                <a:cs typeface="Times New Roman Regular" panose="02020503050405090304" charset="0"/>
              </a:rPr>
              <a:t>:</a:t>
            </a:r>
            <a:endParaRPr lang="en-US" altLang="zh-CN" sz="2400" dirty="0">
              <a:latin typeface="Times New Roman Regular" panose="02020503050405090304" charset="0"/>
              <a:ea typeface="微软雅黑" panose="020B0503020204020204" pitchFamily="34" charset="-122"/>
              <a:cs typeface="Times New Roman Regular" panose="02020503050405090304" charset="0"/>
            </a:endParaRPr>
          </a:p>
          <a:p>
            <a:pPr lvl="1">
              <a:lnSpc>
                <a:spcPct val="110000"/>
              </a:lnSpc>
            </a:pPr>
            <a:r>
              <a:rPr lang="en-US" altLang="zh-CN" dirty="0">
                <a:latin typeface="Times New Roman Regular" panose="02020503050405090304" charset="0"/>
                <a:ea typeface="微软雅黑" panose="020B0503020204020204" pitchFamily="34" charset="-122"/>
                <a:cs typeface="Times New Roman Regular" panose="02020503050405090304" charset="0"/>
              </a:rPr>
              <a:t>Enhancing weak modality </a:t>
            </a:r>
            <a:r>
              <a:rPr lang="en-US" altLang="en-US" dirty="0">
                <a:latin typeface="Times New Roman Regular" panose="02020503050405090304" charset="0"/>
                <a:ea typeface="微软雅黑" panose="020B0503020204020204" pitchFamily="34" charset="-122"/>
                <a:cs typeface="Times New Roman Regular" panose="02020503050405090304" charset="0"/>
              </a:rPr>
              <a:t>→</a:t>
            </a:r>
            <a:r>
              <a:rPr lang="en-US" altLang="zh-CN" dirty="0">
                <a:latin typeface="Times New Roman Regular" panose="02020503050405090304" charset="0"/>
                <a:ea typeface="微软雅黑" panose="020B0503020204020204" pitchFamily="34" charset="-122"/>
                <a:cs typeface="Times New Roman Regular" panose="02020503050405090304" charset="0"/>
              </a:rPr>
              <a:t> High computational cost.</a:t>
            </a:r>
            <a:endParaRPr lang="en-US" altLang="zh-CN" dirty="0">
              <a:latin typeface="Times New Roman Regular" panose="02020503050405090304" charset="0"/>
              <a:ea typeface="微软雅黑" panose="020B0503020204020204" pitchFamily="34" charset="-122"/>
              <a:cs typeface="Times New Roman Regular" panose="02020503050405090304" charset="0"/>
            </a:endParaRPr>
          </a:p>
          <a:p>
            <a:pPr lvl="1">
              <a:lnSpc>
                <a:spcPct val="110000"/>
              </a:lnSpc>
            </a:pPr>
            <a:r>
              <a:rPr lang="en-US" altLang="zh-CN" dirty="0">
                <a:latin typeface="Times New Roman Regular" panose="02020503050405090304" charset="0"/>
                <a:ea typeface="微软雅黑" panose="020B0503020204020204" pitchFamily="34" charset="-122"/>
                <a:cs typeface="Times New Roman Regular" panose="02020503050405090304" charset="0"/>
              </a:rPr>
              <a:t>Suppressing strong modality </a:t>
            </a:r>
            <a:r>
              <a:rPr lang="en-US" altLang="en-US" dirty="0">
                <a:latin typeface="Times New Roman Regular" panose="02020503050405090304" charset="0"/>
                <a:ea typeface="微软雅黑" panose="020B0503020204020204" pitchFamily="34" charset="-122"/>
                <a:cs typeface="Times New Roman Regular" panose="02020503050405090304" charset="0"/>
              </a:rPr>
              <a:t>→</a:t>
            </a:r>
            <a:r>
              <a:rPr lang="en-US" altLang="zh-CN" dirty="0">
                <a:latin typeface="Times New Roman Regular" panose="02020503050405090304" charset="0"/>
                <a:ea typeface="微软雅黑" panose="020B0503020204020204" pitchFamily="34" charset="-122"/>
                <a:cs typeface="Times New Roman Regular" panose="02020503050405090304" charset="0"/>
              </a:rPr>
              <a:t> Degrades overall performance.</a:t>
            </a:r>
            <a:endParaRPr lang="en-US" altLang="zh-CN" dirty="0">
              <a:latin typeface="Times New Roman Regular" panose="02020503050405090304" charset="0"/>
              <a:ea typeface="微软雅黑" panose="020B0503020204020204" pitchFamily="34" charset="-122"/>
              <a:cs typeface="Times New Roman Regular" panose="02020503050405090304" charset="0"/>
            </a:endParaRPr>
          </a:p>
          <a:p>
            <a:pPr marL="0" indent="0">
              <a:lnSpc>
                <a:spcPct val="110000"/>
              </a:lnSpc>
              <a:buNone/>
            </a:pPr>
            <a:endParaRPr lang="en-US" altLang="zh-CN" sz="2400" dirty="0">
              <a:latin typeface="Times New Roman Regular" panose="02020503050405090304" charset="0"/>
              <a:ea typeface="微软雅黑" panose="020B0503020204020204" pitchFamily="34" charset="-122"/>
              <a:cs typeface="Times New Roman Regular" panose="02020503050405090304" charset="0"/>
            </a:endParaRPr>
          </a:p>
          <a:p>
            <a:pPr marL="0" indent="0">
              <a:lnSpc>
                <a:spcPct val="110000"/>
              </a:lnSpc>
              <a:buNone/>
            </a:pPr>
            <a:endParaRPr lang="en-US" altLang="zh-CN" sz="2400" dirty="0">
              <a:latin typeface="Times New Roman Regular" panose="02020503050405090304" charset="0"/>
              <a:ea typeface="微软雅黑" panose="020B0503020204020204" pitchFamily="34" charset="-122"/>
              <a:cs typeface="Times New Roman Regular" panose="02020503050405090304" charset="0"/>
            </a:endParaRPr>
          </a:p>
        </p:txBody>
      </p:sp>
      <p:pic>
        <p:nvPicPr>
          <p:cNvPr id="4" name="图片 3"/>
          <p:cNvPicPr>
            <a:picLocks noChangeAspect="1"/>
          </p:cNvPicPr>
          <p:nvPr/>
        </p:nvPicPr>
        <p:blipFill>
          <a:blip r:embed="rId1"/>
          <a:stretch>
            <a:fillRect/>
          </a:stretch>
        </p:blipFill>
        <p:spPr>
          <a:xfrm>
            <a:off x="2628900" y="4099560"/>
            <a:ext cx="6934200" cy="233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a:latin typeface="Charter Bold" panose="02040503050506020203" charset="0"/>
                <a:cs typeface="Charter Bold" panose="02040503050506020203" charset="0"/>
                <a:sym typeface="+mn-ea"/>
              </a:rPr>
              <a:t>Challenge 2</a:t>
            </a:r>
            <a:endParaRPr lang="zh-CN" altLang="en-US" sz="4000" b="1"/>
          </a:p>
        </p:txBody>
      </p:sp>
      <p:sp>
        <p:nvSpPr>
          <p:cNvPr id="12" name="文本框 11"/>
          <p:cNvSpPr txBox="1"/>
          <p:nvPr/>
        </p:nvSpPr>
        <p:spPr>
          <a:xfrm>
            <a:off x="136525" y="1459230"/>
            <a:ext cx="5645785" cy="4554220"/>
          </a:xfrm>
          <a:prstGeom prst="rect">
            <a:avLst/>
          </a:prstGeom>
          <a:noFill/>
        </p:spPr>
        <p:txBody>
          <a:bodyPr wrap="square">
            <a:spAutoFit/>
          </a:bodyPr>
          <a:lstStyle/>
          <a:p>
            <a:pPr marR="0" lvl="0" algn="l" defTabSz="914400" rtl="0" eaLnBrk="1" fontAlgn="auto" latinLnBrk="0" hangingPunct="1">
              <a:lnSpc>
                <a:spcPct val="130000"/>
              </a:lnSpc>
              <a:spcAft>
                <a:spcPts val="600"/>
              </a:spcAft>
              <a:buClrTx/>
              <a:buSzTx/>
              <a:defRPr/>
            </a:pPr>
            <a:r>
              <a:rPr lang="en-US" altLang="zh-CN" sz="2000" b="1">
                <a:solidFill>
                  <a:prstClr val="black"/>
                </a:solidFill>
                <a:latin typeface="Times New Roman Bold" panose="02020503050405090304" charset="0"/>
                <a:ea typeface="微软雅黑" panose="020B0503020204020204" pitchFamily="34" charset="-122"/>
                <a:cs typeface="Times New Roman Bold" panose="02020503050405090304" charset="0"/>
              </a:rPr>
              <a:t>The Structural Gap</a:t>
            </a:r>
            <a:endParaRPr lang="en-US" altLang="zh-CN" sz="2000" b="1">
              <a:solidFill>
                <a:prstClr val="black"/>
              </a:solidFill>
              <a:latin typeface="Times New Roman Bold" panose="02020503050405090304" charset="0"/>
              <a:ea typeface="微软雅黑" panose="020B0503020204020204" pitchFamily="34" charset="-122"/>
              <a:cs typeface="Times New Roman Bold" panose="02020503050405090304"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Teacher: Complex, multimodal, high-performance.</a:t>
            </a:r>
            <a:endPar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Student: Lightweight, unimodal, weaker.</a:t>
            </a:r>
            <a:endPar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en-US" altLang="zh-CN" sz="2000" b="1">
                <a:solidFill>
                  <a:prstClr val="black"/>
                </a:solidFill>
                <a:latin typeface="Times New Roman Bold" panose="02020503050405090304" charset="0"/>
                <a:ea typeface="微软雅黑" panose="020B0503020204020204" pitchFamily="34" charset="-122"/>
                <a:cs typeface="Times New Roman Bold" panose="02020503050405090304" charset="0"/>
              </a:rPr>
              <a:t>Problem</a:t>
            </a: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 This gap causes knowledge loss during direct distillation.</a:t>
            </a:r>
            <a:endPar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R="0" lvl="0" algn="l" defTabSz="914400" rtl="0" eaLnBrk="1" fontAlgn="auto" latinLnBrk="0" hangingPunct="1">
              <a:lnSpc>
                <a:spcPct val="130000"/>
              </a:lnSpc>
              <a:spcAft>
                <a:spcPts val="600"/>
              </a:spcAft>
              <a:buClrTx/>
              <a:buSzTx/>
              <a:defRPr/>
            </a:pPr>
            <a:r>
              <a:rPr lang="en-US" altLang="zh-CN" sz="2000" b="1">
                <a:solidFill>
                  <a:prstClr val="black"/>
                </a:solidFill>
                <a:latin typeface="Times New Roman Bold" panose="02020503050405090304" charset="0"/>
                <a:ea typeface="微软雅黑" panose="020B0503020204020204" pitchFamily="34" charset="-122"/>
                <a:cs typeface="Times New Roman Bold" panose="02020503050405090304" charset="0"/>
              </a:rPr>
              <a:t>Flawed Solution</a:t>
            </a: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 (TA Networks):</a:t>
            </a:r>
            <a:endPar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Single-layer TA: Too simple to bridge the gap.</a:t>
            </a:r>
            <a:endPar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30000"/>
              </a:lnSpc>
              <a:spcAft>
                <a:spcPts val="600"/>
              </a:spcAft>
              <a:buClrTx/>
              <a:buSzTx/>
              <a:buFont typeface="Arial" panose="020B0604020202090204" pitchFamily="34" charset="0"/>
              <a:buChar char="•"/>
              <a:defRPr/>
            </a:pP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Multi-layer TA: Prone to error accumulation.</a:t>
            </a:r>
            <a:endPar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4" name="图片 3"/>
          <p:cNvPicPr>
            <a:picLocks noChangeAspect="1"/>
          </p:cNvPicPr>
          <p:nvPr/>
        </p:nvPicPr>
        <p:blipFill>
          <a:blip r:embed="rId1"/>
          <a:stretch>
            <a:fillRect/>
          </a:stretch>
        </p:blipFill>
        <p:spPr>
          <a:xfrm>
            <a:off x="5624195" y="1459230"/>
            <a:ext cx="6409055" cy="4075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normAutofit/>
          </a:bodyPr>
          <a:lstStyle/>
          <a:p>
            <a:r>
              <a:rPr lang="en-US" altLang="zh-CN" sz="4000" b="1">
                <a:latin typeface="Charter Bold" panose="02040503050506020203" charset="0"/>
                <a:cs typeface="Charter Bold" panose="02040503050506020203" charset="0"/>
              </a:rPr>
              <a:t>Methodology Overview</a:t>
            </a:r>
            <a:endParaRPr lang="en-US" altLang="zh-CN" sz="4000" b="1">
              <a:latin typeface="Charter Bold" panose="02040503050506020203" charset="0"/>
              <a:cs typeface="Charter Bold" panose="02040503050506020203" charset="0"/>
            </a:endParaRPr>
          </a:p>
        </p:txBody>
      </p:sp>
      <p:pic>
        <p:nvPicPr>
          <p:cNvPr id="6" name="图片 5"/>
          <p:cNvPicPr>
            <a:picLocks noChangeAspect="1"/>
          </p:cNvPicPr>
          <p:nvPr/>
        </p:nvPicPr>
        <p:blipFill>
          <a:blip r:embed="rId1"/>
          <a:stretch>
            <a:fillRect/>
          </a:stretch>
        </p:blipFill>
        <p:spPr>
          <a:xfrm>
            <a:off x="4544695" y="1369060"/>
            <a:ext cx="7501890" cy="5125085"/>
          </a:xfrm>
          <a:prstGeom prst="rect">
            <a:avLst/>
          </a:prstGeom>
        </p:spPr>
      </p:pic>
      <p:sp>
        <p:nvSpPr>
          <p:cNvPr id="12" name="文本框 11"/>
          <p:cNvSpPr txBox="1"/>
          <p:nvPr/>
        </p:nvSpPr>
        <p:spPr>
          <a:xfrm>
            <a:off x="156845" y="2419985"/>
            <a:ext cx="4268470" cy="2646045"/>
          </a:xfrm>
          <a:prstGeom prst="rect">
            <a:avLst/>
          </a:prstGeom>
          <a:noFill/>
        </p:spPr>
        <p:txBody>
          <a:bodyPr wrap="square">
            <a:spAutoFit/>
          </a:bodyPr>
          <a:lstStyle/>
          <a:p>
            <a:pPr marL="342900" marR="0" lvl="0" indent="-342900" algn="just" defTabSz="914400" rtl="0" eaLnBrk="1" fontAlgn="auto" latinLnBrk="0" hangingPunct="1">
              <a:lnSpc>
                <a:spcPct val="130000"/>
              </a:lnSpc>
              <a:spcAft>
                <a:spcPts val="600"/>
              </a:spcAft>
              <a:buClrTx/>
              <a:buSzTx/>
              <a:buFont typeface="Arial" panose="020B0604020202090204" pitchFamily="34" charset="0"/>
              <a:buChar char="•"/>
              <a:defRPr/>
            </a:pP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Prototype Loss-Driven Modality Rebalancing Strategy</a:t>
            </a:r>
            <a:endPar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just" defTabSz="914400" rtl="0" eaLnBrk="1" fontAlgn="auto" latinLnBrk="0" hangingPunct="1">
              <a:lnSpc>
                <a:spcPct val="130000"/>
              </a:lnSpc>
              <a:spcAft>
                <a:spcPts val="600"/>
              </a:spcAft>
              <a:buClrTx/>
              <a:buSzTx/>
              <a:buFont typeface="Arial" panose="020B0604020202090204" pitchFamily="34" charset="0"/>
              <a:buChar char="•"/>
              <a:defRPr/>
            </a:pPr>
            <a:r>
              <a:rPr lang="en-US" altLang="zh-CN" sz="2000">
                <a:solidFill>
                  <a:prstClr val="black"/>
                </a:solidFill>
                <a:latin typeface="Times New Roman" panose="02020503050405090304" pitchFamily="18" charset="0"/>
                <a:ea typeface="微软雅黑" panose="020B0503020204020204" pitchFamily="34" charset="-122"/>
                <a:cs typeface="Times New Roman" panose="02020503050405090304" pitchFamily="18" charset="0"/>
              </a:rPr>
              <a:t>Cross-modal Densely Guided Knowledge Distillation (CDGKD) Method</a:t>
            </a:r>
            <a:endParaRPr lang="en-US" altLang="zh-CN" sz="2000">
              <a:solidFill>
                <a:prstClr val="black"/>
              </a:solidFill>
              <a:highlight>
                <a:srgbClr val="FFFF00"/>
              </a:highlight>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just" defTabSz="914400" rtl="0" eaLnBrk="1" fontAlgn="auto" latinLnBrk="0" hangingPunct="1">
              <a:lnSpc>
                <a:spcPct val="130000"/>
              </a:lnSpc>
              <a:spcAft>
                <a:spcPts val="600"/>
              </a:spcAft>
              <a:buClrTx/>
              <a:buSzTx/>
              <a:buFont typeface="Arial" panose="020B0604020202090204" pitchFamily="34" charset="0"/>
              <a:buChar char="•"/>
              <a:defRPr/>
            </a:pPr>
            <a:endParaRPr lang="en-US" altLang="zh-CN" sz="2000">
              <a:solidFill>
                <a:prstClr val="black"/>
              </a:solidFill>
              <a:highlight>
                <a:srgbClr val="FFFF00"/>
              </a:highlight>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a:latin typeface="Charter Bold" panose="02040503050506020203" charset="0"/>
                <a:cs typeface="Charter Bold" panose="02040503050506020203" charset="0"/>
              </a:rPr>
              <a:t>Method</a:t>
            </a:r>
            <a:endParaRPr lang="en-US" altLang="zh-CN" sz="4000" b="1">
              <a:latin typeface="Charter Bold" panose="02040503050506020203" charset="0"/>
              <a:cs typeface="Charter Bold" panose="02040503050506020203" charset="0"/>
            </a:endParaRPr>
          </a:p>
        </p:txBody>
      </p:sp>
      <p:grpSp>
        <p:nvGrpSpPr>
          <p:cNvPr id="12" name="组合 11"/>
          <p:cNvGrpSpPr/>
          <p:nvPr/>
        </p:nvGrpSpPr>
        <p:grpSpPr>
          <a:xfrm>
            <a:off x="300355" y="1835785"/>
            <a:ext cx="5271770" cy="4720590"/>
            <a:chOff x="633" y="2300"/>
            <a:chExt cx="8302" cy="7434"/>
          </a:xfrm>
        </p:grpSpPr>
        <p:pic>
          <p:nvPicPr>
            <p:cNvPr id="3" name="图片 2"/>
            <p:cNvPicPr>
              <a:picLocks noChangeAspect="1"/>
            </p:cNvPicPr>
            <p:nvPr/>
          </p:nvPicPr>
          <p:blipFill>
            <a:blip r:embed="rId1"/>
            <a:stretch>
              <a:fillRect/>
            </a:stretch>
          </p:blipFill>
          <p:spPr>
            <a:xfrm>
              <a:off x="633" y="3025"/>
              <a:ext cx="6386" cy="1315"/>
            </a:xfrm>
            <a:prstGeom prst="rect">
              <a:avLst/>
            </a:prstGeom>
          </p:spPr>
        </p:pic>
        <p:sp>
          <p:nvSpPr>
            <p:cNvPr id="4" name="文本框 3"/>
            <p:cNvSpPr txBox="1"/>
            <p:nvPr/>
          </p:nvSpPr>
          <p:spPr>
            <a:xfrm>
              <a:off x="633" y="2300"/>
              <a:ext cx="5256" cy="725"/>
            </a:xfrm>
            <a:prstGeom prst="rect">
              <a:avLst/>
            </a:prstGeom>
            <a:noFill/>
          </p:spPr>
          <p:txBody>
            <a:bodyPr wrap="square" rtlCol="0">
              <a:spAutoFit/>
            </a:bodyPr>
            <a:p>
              <a:r>
                <a:rPr lang="en-US" altLang="zh-CN" sz="2400">
                  <a:latin typeface="Times New Roman Regular" panose="02020503050405090304" charset="0"/>
                  <a:ea typeface="微软雅黑" charset="0"/>
                  <a:cs typeface="Times New Roman Regular" panose="02020503050405090304" charset="0"/>
                </a:rPr>
                <a:t>Prototype:</a:t>
              </a:r>
              <a:endParaRPr lang="en-US" altLang="zh-CN" sz="2400">
                <a:latin typeface="Times New Roman Regular" panose="02020503050405090304" charset="0"/>
                <a:ea typeface="微软雅黑" charset="0"/>
                <a:cs typeface="Times New Roman Regular" panose="02020503050405090304" charset="0"/>
              </a:endParaRPr>
            </a:p>
          </p:txBody>
        </p:sp>
        <p:pic>
          <p:nvPicPr>
            <p:cNvPr id="6" name="图片 5"/>
            <p:cNvPicPr>
              <a:picLocks noChangeAspect="1"/>
            </p:cNvPicPr>
            <p:nvPr/>
          </p:nvPicPr>
          <p:blipFill>
            <a:blip r:embed="rId2"/>
            <a:stretch>
              <a:fillRect/>
            </a:stretch>
          </p:blipFill>
          <p:spPr>
            <a:xfrm>
              <a:off x="633" y="5400"/>
              <a:ext cx="8142" cy="1290"/>
            </a:xfrm>
            <a:prstGeom prst="rect">
              <a:avLst/>
            </a:prstGeom>
          </p:spPr>
        </p:pic>
        <p:pic>
          <p:nvPicPr>
            <p:cNvPr id="7" name="图片 6"/>
            <p:cNvPicPr>
              <a:picLocks noChangeAspect="1"/>
            </p:cNvPicPr>
            <p:nvPr/>
          </p:nvPicPr>
          <p:blipFill>
            <a:blip r:embed="rId3"/>
            <a:stretch>
              <a:fillRect/>
            </a:stretch>
          </p:blipFill>
          <p:spPr>
            <a:xfrm>
              <a:off x="633" y="8220"/>
              <a:ext cx="7983" cy="1514"/>
            </a:xfrm>
            <a:prstGeom prst="rect">
              <a:avLst/>
            </a:prstGeom>
          </p:spPr>
        </p:pic>
        <p:sp>
          <p:nvSpPr>
            <p:cNvPr id="8" name="文本框 7"/>
            <p:cNvSpPr txBox="1"/>
            <p:nvPr/>
          </p:nvSpPr>
          <p:spPr>
            <a:xfrm>
              <a:off x="633" y="7480"/>
              <a:ext cx="7983" cy="725"/>
            </a:xfrm>
            <a:prstGeom prst="rect">
              <a:avLst/>
            </a:prstGeom>
            <a:noFill/>
          </p:spPr>
          <p:txBody>
            <a:bodyPr wrap="square" rtlCol="0">
              <a:spAutoFit/>
            </a:bodyPr>
            <a:p>
              <a:r>
                <a:rPr lang="en-US" altLang="zh-CN" sz="2400">
                  <a:latin typeface="Times New Roman Regular" panose="02020503050405090304" charset="0"/>
                  <a:ea typeface="微软雅黑" charset="0"/>
                  <a:cs typeface="Times New Roman Regular" panose="02020503050405090304" charset="0"/>
                </a:rPr>
                <a:t>Prototype-based Loss Function:</a:t>
              </a:r>
              <a:endParaRPr lang="en-US" altLang="zh-CN" sz="2400">
                <a:latin typeface="Times New Roman Regular" panose="02020503050405090304" charset="0"/>
                <a:ea typeface="微软雅黑" charset="0"/>
                <a:cs typeface="Times New Roman Regular" panose="02020503050405090304" charset="0"/>
              </a:endParaRPr>
            </a:p>
          </p:txBody>
        </p:sp>
        <p:sp>
          <p:nvSpPr>
            <p:cNvPr id="9" name="文本框 8"/>
            <p:cNvSpPr txBox="1"/>
            <p:nvPr/>
          </p:nvSpPr>
          <p:spPr>
            <a:xfrm>
              <a:off x="633" y="4671"/>
              <a:ext cx="8302" cy="725"/>
            </a:xfrm>
            <a:prstGeom prst="rect">
              <a:avLst/>
            </a:prstGeom>
            <a:noFill/>
          </p:spPr>
          <p:txBody>
            <a:bodyPr wrap="square" rtlCol="0">
              <a:spAutoFit/>
            </a:bodyPr>
            <a:p>
              <a:r>
                <a:rPr lang="en-US" altLang="zh-CN" sz="2400">
                  <a:latin typeface="Times New Roman Regular" panose="02020503050405090304" charset="0"/>
                  <a:ea typeface="微软雅黑" charset="0"/>
                  <a:cs typeface="Times New Roman Regular" panose="02020503050405090304" charset="0"/>
                </a:rPr>
                <a:t>Prototype-based Probability Distribution:</a:t>
              </a:r>
              <a:endParaRPr lang="en-US" altLang="zh-CN" sz="2400">
                <a:latin typeface="Times New Roman Regular" panose="02020503050405090304" charset="0"/>
                <a:ea typeface="微软雅黑" charset="0"/>
                <a:cs typeface="Times New Roman Regular" panose="02020503050405090304" charset="0"/>
              </a:endParaRPr>
            </a:p>
          </p:txBody>
        </p:sp>
      </p:grpSp>
      <p:pic>
        <p:nvPicPr>
          <p:cNvPr id="10" name="图片 9"/>
          <p:cNvPicPr>
            <a:picLocks noChangeAspect="1"/>
          </p:cNvPicPr>
          <p:nvPr/>
        </p:nvPicPr>
        <p:blipFill>
          <a:blip r:embed="rId4"/>
          <a:stretch>
            <a:fillRect/>
          </a:stretch>
        </p:blipFill>
        <p:spPr>
          <a:xfrm>
            <a:off x="5572125" y="1615440"/>
            <a:ext cx="6513830" cy="4445635"/>
          </a:xfrm>
          <a:prstGeom prst="rect">
            <a:avLst/>
          </a:prstGeom>
        </p:spPr>
      </p:pic>
      <p:sp>
        <p:nvSpPr>
          <p:cNvPr id="11" name="文本框 10"/>
          <p:cNvSpPr txBox="1"/>
          <p:nvPr/>
        </p:nvSpPr>
        <p:spPr>
          <a:xfrm>
            <a:off x="300990" y="1087755"/>
            <a:ext cx="7768590" cy="583565"/>
          </a:xfrm>
          <a:prstGeom prst="rect">
            <a:avLst/>
          </a:prstGeom>
        </p:spPr>
        <p:txBody>
          <a:bodyPr wrap="square">
            <a:spAutoFit/>
          </a:bodyPr>
          <a:p>
            <a:r>
              <a:rPr lang="en-US" altLang="zh-CN" sz="3200" b="1">
                <a:latin typeface="Times New Roman Bold" panose="02020503050405090304" charset="0"/>
                <a:ea typeface="微软雅黑" charset="0"/>
                <a:cs typeface="Times New Roman Bold" panose="02020503050405090304" charset="0"/>
              </a:rPr>
              <a:t>1.Prototype-based Modality Rebalancing</a:t>
            </a:r>
            <a:endParaRPr lang="en-US" altLang="zh-CN" sz="3200" b="1">
              <a:latin typeface="Times New Roman Bold" panose="02020503050405090304" charset="0"/>
              <a:ea typeface="微软雅黑" charset="0"/>
              <a:cs typeface="Times New Roman Bold"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a:latin typeface="Charter Bold" panose="02040503050506020203" charset="0"/>
                <a:cs typeface="Charter Bold" panose="02040503050506020203" charset="0"/>
              </a:rPr>
              <a:t>Method</a:t>
            </a:r>
            <a:endParaRPr lang="zh-CN" altLang="en-US" sz="4000" b="1">
              <a:highlight>
                <a:srgbClr val="FFFF00"/>
              </a:highlight>
              <a:latin typeface="Charter Bold" panose="02040503050506020203" charset="0"/>
              <a:cs typeface="Charter Bold" panose="02040503050506020203" charset="0"/>
            </a:endParaRPr>
          </a:p>
        </p:txBody>
      </p:sp>
      <p:sp>
        <p:nvSpPr>
          <p:cNvPr id="11" name="文本框 10"/>
          <p:cNvSpPr txBox="1"/>
          <p:nvPr/>
        </p:nvSpPr>
        <p:spPr>
          <a:xfrm>
            <a:off x="300990" y="1087755"/>
            <a:ext cx="6577965" cy="1568450"/>
          </a:xfrm>
          <a:prstGeom prst="rect">
            <a:avLst/>
          </a:prstGeom>
        </p:spPr>
        <p:txBody>
          <a:bodyPr wrap="square">
            <a:spAutoFit/>
          </a:bodyPr>
          <a:p>
            <a:r>
              <a:rPr lang="en-US" altLang="zh-CN" sz="3200" b="1">
                <a:latin typeface="Times New Roman Bold" panose="02020503050405090304" charset="0"/>
                <a:ea typeface="微软雅黑" charset="0"/>
                <a:cs typeface="Times New Roman Bold" panose="02020503050405090304" charset="0"/>
              </a:rPr>
              <a:t>2. Cross-modal Densely Guided Knowledge Distillation (CDGKD)</a:t>
            </a:r>
            <a:endParaRPr lang="en-US" altLang="zh-CN" sz="3200" b="1">
              <a:latin typeface="Times New Roman Bold" panose="02020503050405090304" charset="0"/>
              <a:ea typeface="微软雅黑" charset="0"/>
              <a:cs typeface="Times New Roman Bold" panose="02020503050405090304" charset="0"/>
            </a:endParaRPr>
          </a:p>
          <a:p>
            <a:endParaRPr lang="en-US" altLang="zh-CN" sz="3200" b="1">
              <a:latin typeface="Times New Roman Bold" panose="02020503050405090304" charset="0"/>
              <a:ea typeface="微软雅黑" charset="0"/>
              <a:cs typeface="Times New Roman Bold" panose="02020503050405090304" charset="0"/>
            </a:endParaRPr>
          </a:p>
        </p:txBody>
      </p:sp>
      <p:pic>
        <p:nvPicPr>
          <p:cNvPr id="4" name="图片 3"/>
          <p:cNvPicPr>
            <a:picLocks noChangeAspect="1"/>
          </p:cNvPicPr>
          <p:nvPr/>
        </p:nvPicPr>
        <p:blipFill>
          <a:blip r:embed="rId1"/>
          <a:stretch>
            <a:fillRect/>
          </a:stretch>
        </p:blipFill>
        <p:spPr>
          <a:xfrm>
            <a:off x="6336030" y="1279525"/>
            <a:ext cx="5670550" cy="5280660"/>
          </a:xfrm>
          <a:prstGeom prst="rect">
            <a:avLst/>
          </a:prstGeom>
        </p:spPr>
      </p:pic>
      <p:sp>
        <p:nvSpPr>
          <p:cNvPr id="3" name="文本框 2"/>
          <p:cNvSpPr txBox="1"/>
          <p:nvPr/>
        </p:nvSpPr>
        <p:spPr>
          <a:xfrm>
            <a:off x="165100" y="2330450"/>
            <a:ext cx="6062980" cy="3476625"/>
          </a:xfrm>
          <a:prstGeom prst="rect">
            <a:avLst/>
          </a:prstGeom>
          <a:noFill/>
        </p:spPr>
        <p:txBody>
          <a:bodyPr wrap="square" rtlCol="0">
            <a:spAutoFit/>
          </a:bodyPr>
          <a:p>
            <a:pPr marL="342900" indent="-342900">
              <a:buFont typeface="Arial" panose="020B0604020202090204" pitchFamily="34" charset="0"/>
              <a:buChar char="•"/>
            </a:pPr>
            <a:r>
              <a:rPr lang="en-US" altLang="zh-CN" sz="2200">
                <a:latin typeface="Times New Roman Regular" panose="02020503050405090304" charset="0"/>
                <a:ea typeface="微软雅黑" charset="0"/>
                <a:cs typeface="Times New Roman Regular" panose="02020503050405090304" charset="0"/>
              </a:rPr>
              <a:t>Progressively bridge the teacher-student gap using multiple Teacher Assistant (TA) networks.</a:t>
            </a:r>
            <a:endParaRPr lang="en-US" altLang="zh-CN" sz="2200">
              <a:latin typeface="Times New Roman Regular" panose="02020503050405090304" charset="0"/>
              <a:ea typeface="微软雅黑" charset="0"/>
              <a:cs typeface="Times New Roman Regular" panose="02020503050405090304" charset="0"/>
            </a:endParaRPr>
          </a:p>
          <a:p>
            <a:pPr marL="342900" indent="-342900">
              <a:buFont typeface="Arial" panose="020B0604020202090204" pitchFamily="34" charset="0"/>
              <a:buChar char="•"/>
            </a:pPr>
            <a:endParaRPr lang="en-US" altLang="zh-CN" sz="2200">
              <a:latin typeface="Times New Roman Regular" panose="02020503050405090304" charset="0"/>
              <a:ea typeface="微软雅黑" charset="0"/>
              <a:cs typeface="Times New Roman Regular" panose="02020503050405090304" charset="0"/>
            </a:endParaRPr>
          </a:p>
          <a:p>
            <a:pPr marL="342900" indent="-342900">
              <a:buFont typeface="Arial" panose="020B0604020202090204" pitchFamily="34" charset="0"/>
              <a:buChar char="•"/>
            </a:pPr>
            <a:r>
              <a:rPr lang="en-US" altLang="zh-CN" sz="2200">
                <a:latin typeface="Times New Roman Regular" panose="02020503050405090304" charset="0"/>
                <a:ea typeface="微软雅黑" charset="0"/>
                <a:cs typeface="Times New Roman Regular" panose="02020503050405090304" charset="0"/>
              </a:rPr>
              <a:t>Densely guide the student with random supervision from all higher-level models.</a:t>
            </a:r>
            <a:endParaRPr lang="en-US" altLang="zh-CN" sz="2200">
              <a:latin typeface="Times New Roman Regular" panose="02020503050405090304" charset="0"/>
              <a:ea typeface="微软雅黑" charset="0"/>
              <a:cs typeface="Times New Roman Regular" panose="02020503050405090304" charset="0"/>
            </a:endParaRPr>
          </a:p>
          <a:p>
            <a:pPr marL="342900" indent="-342900">
              <a:buFont typeface="Arial" panose="020B0604020202090204" pitchFamily="34" charset="0"/>
              <a:buChar char="•"/>
            </a:pPr>
            <a:endParaRPr lang="en-US" altLang="zh-CN" sz="2200">
              <a:latin typeface="Times New Roman Regular" panose="02020503050405090304" charset="0"/>
              <a:ea typeface="微软雅黑" charset="0"/>
              <a:cs typeface="Times New Roman Regular" panose="02020503050405090304" charset="0"/>
            </a:endParaRPr>
          </a:p>
          <a:p>
            <a:pPr marL="342900" indent="-342900">
              <a:buFont typeface="Arial" panose="020B0604020202090204" pitchFamily="34" charset="0"/>
              <a:buChar char="•"/>
            </a:pPr>
            <a:r>
              <a:rPr lang="en-US" altLang="zh-CN" sz="2200">
                <a:latin typeface="Times New Roman Regular" panose="02020503050405090304" charset="0"/>
                <a:ea typeface="微软雅黑" charset="0"/>
                <a:cs typeface="Times New Roman Regular" panose="02020503050405090304" charset="0"/>
              </a:rPr>
              <a:t>Mitigate error accumulation, significantly improving student performance.</a:t>
            </a:r>
            <a:endParaRPr lang="en-US" altLang="zh-CN" sz="2200">
              <a:latin typeface="Times New Roman Regular" panose="02020503050405090304" charset="0"/>
              <a:ea typeface="微软雅黑" charset="0"/>
              <a:cs typeface="Times New Roman Regular" panose="02020503050405090304" charset="0"/>
            </a:endParaRPr>
          </a:p>
          <a:p>
            <a:pPr marL="342900" indent="-342900">
              <a:buFont typeface="Arial" panose="020B0604020202090204" pitchFamily="34" charset="0"/>
              <a:buChar char="•"/>
            </a:pPr>
            <a:endParaRPr lang="en-US" altLang="zh-CN" sz="2200">
              <a:latin typeface="Times New Roman Regular" panose="02020503050405090304" charset="0"/>
              <a:ea typeface="微软雅黑" charset="0"/>
              <a:cs typeface="Times New Roman Regular" panose="02020503050405090304" charset="0"/>
            </a:endParaRPr>
          </a:p>
          <a:p>
            <a:pPr marL="342900" indent="-342900">
              <a:buFont typeface="Arial" panose="020B0604020202090204" pitchFamily="34" charset="0"/>
              <a:buChar char="•"/>
            </a:pPr>
            <a:endParaRPr lang="en-US" altLang="zh-CN" sz="2200">
              <a:latin typeface="Times New Roman Regular" panose="02020503050405090304" charset="0"/>
              <a:ea typeface="微软雅黑" charset="0"/>
              <a:cs typeface="Times New Roman Regular" panose="0202050305040509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02006" y="146304"/>
            <a:ext cx="5934304" cy="776899"/>
          </a:xfrm>
        </p:spPr>
        <p:txBody>
          <a:bodyPr/>
          <a:lstStyle/>
          <a:p>
            <a:r>
              <a:rPr lang="en-US" altLang="zh-CN" sz="4000" b="1">
                <a:latin typeface="Times New Roman Bold" panose="02020503050405090304" charset="0"/>
                <a:cs typeface="Times New Roman Bold" panose="02020503050405090304" charset="0"/>
              </a:rPr>
              <a:t>Experiments</a:t>
            </a:r>
            <a:endParaRPr lang="en-US" altLang="zh-CN" sz="4000" b="1">
              <a:latin typeface="Times New Roman Bold" panose="02020503050405090304" charset="0"/>
              <a:cs typeface="Times New Roman Bold" panose="02020503050405090304" charset="0"/>
            </a:endParaRPr>
          </a:p>
        </p:txBody>
      </p:sp>
      <p:sp>
        <p:nvSpPr>
          <p:cNvPr id="10" name="文本框 9"/>
          <p:cNvSpPr txBox="1"/>
          <p:nvPr/>
        </p:nvSpPr>
        <p:spPr>
          <a:xfrm>
            <a:off x="425476" y="1056751"/>
            <a:ext cx="11341608" cy="5676265"/>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1000"/>
              </a:spcBef>
              <a:spcAft>
                <a:spcPts val="0"/>
              </a:spcAft>
              <a:buClrTx/>
              <a:buSzTx/>
              <a:buFont typeface="Arial" panose="020B0604020202090204" pitchFamily="34" charset="0"/>
              <a:buChar char="•"/>
              <a:defRPr/>
            </a:pPr>
            <a:r>
              <a:rPr kumimoji="0" lang="en-US" altLang="zh-CN" sz="2400" b="1" i="0" u="none" strike="noStrike" kern="1200" cap="none" spc="0" normalizeH="0" baseline="0" noProof="0">
                <a:ln>
                  <a:noFill/>
                </a:ln>
                <a:solidFill>
                  <a:prstClr val="black"/>
                </a:solidFill>
                <a:effectLst/>
                <a:uLnTx/>
                <a:uFillTx/>
                <a:latin typeface="Times New Roman Bold" panose="02020503050405090304" charset="0"/>
                <a:ea typeface="微软雅黑" panose="020B0503020204020204" pitchFamily="34" charset="-122"/>
                <a:cs typeface="Times New Roman Bold" panose="02020503050405090304" charset="0"/>
              </a:rPr>
              <a:t>Datasets</a:t>
            </a:r>
            <a:endParaRPr kumimoji="0" lang="en-US" altLang="zh-CN" sz="2400" b="1" i="0" u="none" strike="noStrike" kern="1200" cap="none" spc="0" normalizeH="0" baseline="0" noProof="0">
              <a:ln>
                <a:noFill/>
              </a:ln>
              <a:solidFill>
                <a:prstClr val="black"/>
              </a:solidFill>
              <a:effectLst/>
              <a:uLnTx/>
              <a:uFillTx/>
              <a:latin typeface="Times New Roman Bold" panose="02020503050405090304" charset="0"/>
              <a:ea typeface="微软雅黑" panose="020B0503020204020204" pitchFamily="34" charset="-122"/>
              <a:cs typeface="Times New Roman Bold" panose="02020503050405090304" charset="0"/>
            </a:endParaRPr>
          </a:p>
          <a:p>
            <a:pPr marL="342900" marR="0" lvl="0" indent="-342900" algn="l" defTabSz="914400" rtl="0" eaLnBrk="1" fontAlgn="auto" latinLnBrk="0" hangingPunct="1">
              <a:lnSpc>
                <a:spcPct val="12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DEAP Dataset</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2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EEG and facial video recordings from 32 subjects watching music videos.</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2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22 subjects with complete bimodal data were used in the experiment.</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20000"/>
              </a:lnSpc>
              <a:spcBef>
                <a:spcPts val="1000"/>
              </a:spcBef>
              <a:spcAft>
                <a:spcPts val="0"/>
              </a:spcAft>
              <a:buClrTx/>
              <a:buSzTx/>
              <a:buFont typeface="Arial" panose="020B0604020202090204" pitchFamily="34" charset="0"/>
              <a:buChar char="•"/>
              <a:defRPr/>
            </a:pP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l" defTabSz="914400" rtl="0" eaLnBrk="1" fontAlgn="auto" latinLnBrk="0" hangingPunct="1">
              <a:lnSpc>
                <a:spcPct val="12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MAHNOB-HCI Dataset</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2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30 subjects performed self-assessment after watching emotional videos.</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800100" marR="0" lvl="1" indent="-342900" algn="l" defTabSz="914400" rtl="0" eaLnBrk="1" fontAlgn="auto" latinLnBrk="0" hangingPunct="1">
              <a:lnSpc>
                <a:spcPct val="120000"/>
              </a:lnSpc>
              <a:spcBef>
                <a:spcPts val="1000"/>
              </a:spcBef>
              <a:spcAft>
                <a:spcPts val="0"/>
              </a:spcAft>
              <a:buClrTx/>
              <a:buSzTx/>
              <a:buFont typeface="Arial" panose="020B0604020202090204" pitchFamily="34" charset="0"/>
              <a:buChar char="•"/>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 Samples from 24 subjects with complete EEG and facial video data were selected.</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L="342900" marR="0" lvl="0" indent="-342900" algn="l" defTabSz="914400" rtl="0" eaLnBrk="1" fontAlgn="auto" latinLnBrk="0" hangingPunct="1">
              <a:lnSpc>
                <a:spcPct val="120000"/>
              </a:lnSpc>
              <a:spcBef>
                <a:spcPts val="1000"/>
              </a:spcBef>
              <a:spcAft>
                <a:spcPts val="0"/>
              </a:spcAft>
              <a:buClrTx/>
              <a:buSzTx/>
              <a:buFont typeface="Arial" panose="020B0604020202090204" pitchFamily="34" charset="0"/>
              <a:buChar char="•"/>
              <a:defRPr/>
            </a:pP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a:p>
            <a:pPr marR="0" lvl="0" indent="0" algn="l" defTabSz="914400" rtl="0" eaLnBrk="1" fontAlgn="auto" latinLnBrk="0" hangingPunct="1">
              <a:lnSpc>
                <a:spcPct val="120000"/>
              </a:lnSpc>
              <a:spcBef>
                <a:spcPts val="1000"/>
              </a:spcBef>
              <a:spcAft>
                <a:spcPts val="0"/>
              </a:spcAft>
              <a:buClrTx/>
              <a:buSzTx/>
              <a:buFont typeface="Arial" panose="020B0604020202090204" pitchFamily="34" charset="0"/>
              <a:buNone/>
              <a:defRPr/>
            </a:pPr>
            <a:r>
              <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rPr>
              <a:t>Both datasets provide labels for Valence and Arousal.</a:t>
            </a:r>
            <a:endParaRPr kumimoji="0"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BEAUTIFY_FLAG" val="#wm#"/>
  <p:tag name="KSO_WM_TEMPLATE_CATEGORY" val="diagram"/>
  <p:tag name="KSO_WM_TEMPLATE_INDEX" val="202313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6575</Words>
  <Application>WPS 演示</Application>
  <PresentationFormat>Widescreen</PresentationFormat>
  <Paragraphs>157</Paragraphs>
  <Slides>16</Slides>
  <Notes>19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16</vt:i4>
      </vt:variant>
    </vt:vector>
  </HeadingPairs>
  <TitlesOfParts>
    <vt:vector size="38" baseType="lpstr">
      <vt:lpstr>Arial</vt:lpstr>
      <vt:lpstr>宋体</vt:lpstr>
      <vt:lpstr>Wingdings</vt:lpstr>
      <vt:lpstr>Times New Roman</vt:lpstr>
      <vt:lpstr>等线</vt:lpstr>
      <vt:lpstr>汉仪中等线KW</vt:lpstr>
      <vt:lpstr>Times New Roman Regular</vt:lpstr>
      <vt:lpstr>Charter Bold</vt:lpstr>
      <vt:lpstr>微软雅黑</vt:lpstr>
      <vt:lpstr>汉仪旗黑</vt:lpstr>
      <vt:lpstr>Wingdings</vt:lpstr>
      <vt:lpstr>微软雅黑</vt:lpstr>
      <vt:lpstr>Times New Roman Bold</vt:lpstr>
      <vt:lpstr>宋体-简</vt:lpstr>
      <vt:lpstr>宋体</vt:lpstr>
      <vt:lpstr>Arial Unicode MS</vt:lpstr>
      <vt:lpstr>等线 Light</vt:lpstr>
      <vt:lpstr>Calibri</vt:lpstr>
      <vt:lpstr>Helvetica Neue</vt:lpstr>
      <vt:lpstr>汉仪书宋二KW</vt:lpstr>
      <vt:lpstr>等线</vt:lpstr>
      <vt:lpstr>Office 主题​​</vt:lpstr>
      <vt:lpstr>A Cross-Modal Densely Guided Knowledge Distillation Based on Modality Rebalancing Strategy for Enhanced Unimodal Emotion Recognition</vt:lpstr>
      <vt:lpstr>Research Background 太满了 </vt:lpstr>
      <vt:lpstr>PowerPoint 演示文稿</vt:lpstr>
      <vt:lpstr>Challenge 1</vt:lpstr>
      <vt:lpstr>Challenge 2</vt:lpstr>
      <vt:lpstr>Methodology Overview</vt:lpstr>
      <vt:lpstr>Method</vt:lpstr>
      <vt:lpstr>Method 简化一下</vt:lpstr>
      <vt:lpstr>Experiments</vt:lpstr>
      <vt:lpstr>Experiments</vt:lpstr>
      <vt:lpstr>Experiments</vt:lpstr>
      <vt:lpstr>Experiments</vt:lpstr>
      <vt:lpstr>Ablation Study</vt:lpstr>
      <vt:lpstr>Main Contributions</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雨乘</dc:creator>
  <cp:lastModifiedBy>小吴小吴烦恼全无</cp:lastModifiedBy>
  <cp:revision>253</cp:revision>
  <dcterms:created xsi:type="dcterms:W3CDTF">2025-07-13T03:58:57Z</dcterms:created>
  <dcterms:modified xsi:type="dcterms:W3CDTF">2025-07-13T03:58:57Z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4ED74BDFEA90431EA2FF68688853EA8B_43</vt:lpwstr>
  </property>
  <property fmtid="{D5CDD505-2E9C-101B-9397-08002B2CF9AE}" pid="3" name="KSOProductBuildVer">
    <vt:lpwstr>2052-7.5.1.8994</vt:lpwstr>
  </property>
</Properties>
</file>