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256" r:id="rId2"/>
    <p:sldId id="288" r:id="rId3"/>
    <p:sldId id="290" r:id="rId4"/>
    <p:sldId id="289" r:id="rId5"/>
    <p:sldId id="287" r:id="rId6"/>
    <p:sldId id="258" r:id="rId7"/>
    <p:sldId id="259" r:id="rId8"/>
    <p:sldId id="260" r:id="rId9"/>
    <p:sldId id="291" r:id="rId10"/>
    <p:sldId id="298" r:id="rId11"/>
    <p:sldId id="297" r:id="rId12"/>
    <p:sldId id="296" r:id="rId13"/>
    <p:sldId id="293" r:id="rId14"/>
    <p:sldId id="300" r:id="rId15"/>
    <p:sldId id="294" r:id="rId16"/>
    <p:sldId id="302" r:id="rId17"/>
    <p:sldId id="301" r:id="rId18"/>
    <p:sldId id="303" r:id="rId19"/>
    <p:sldId id="304" r:id="rId20"/>
    <p:sldId id="315" r:id="rId21"/>
    <p:sldId id="316" r:id="rId22"/>
    <p:sldId id="338" r:id="rId23"/>
    <p:sldId id="306" r:id="rId24"/>
    <p:sldId id="305" r:id="rId25"/>
    <p:sldId id="308" r:id="rId26"/>
    <p:sldId id="317" r:id="rId27"/>
    <p:sldId id="318" r:id="rId28"/>
    <p:sldId id="319" r:id="rId29"/>
    <p:sldId id="309" r:id="rId30"/>
    <p:sldId id="320" r:id="rId31"/>
    <p:sldId id="310" r:id="rId32"/>
    <p:sldId id="312" r:id="rId33"/>
    <p:sldId id="322" r:id="rId34"/>
    <p:sldId id="323" r:id="rId35"/>
    <p:sldId id="324" r:id="rId36"/>
    <p:sldId id="326" r:id="rId37"/>
    <p:sldId id="327" r:id="rId38"/>
    <p:sldId id="328" r:id="rId39"/>
    <p:sldId id="330" r:id="rId40"/>
    <p:sldId id="331" r:id="rId41"/>
    <p:sldId id="332" r:id="rId42"/>
    <p:sldId id="329" r:id="rId43"/>
    <p:sldId id="333" r:id="rId44"/>
    <p:sldId id="334" r:id="rId45"/>
    <p:sldId id="335" r:id="rId46"/>
    <p:sldId id="336" r:id="rId47"/>
    <p:sldId id="337" r:id="rId48"/>
    <p:sldId id="339" r:id="rId49"/>
    <p:sldId id="261" r:id="rId50"/>
    <p:sldId id="262" r:id="rId51"/>
    <p:sldId id="263" r:id="rId52"/>
    <p:sldId id="340" r:id="rId53"/>
    <p:sldId id="264" r:id="rId54"/>
    <p:sldId id="265" r:id="rId55"/>
    <p:sldId id="341" r:id="rId56"/>
    <p:sldId id="266" r:id="rId57"/>
    <p:sldId id="267" r:id="rId58"/>
    <p:sldId id="268" r:id="rId59"/>
    <p:sldId id="342" r:id="rId60"/>
    <p:sldId id="270" r:id="rId61"/>
    <p:sldId id="271" r:id="rId62"/>
    <p:sldId id="272" r:id="rId63"/>
    <p:sldId id="274" r:id="rId6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DE5A"/>
    <a:srgbClr val="D14D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87" autoAdjust="0"/>
  </p:normalViewPr>
  <p:slideViewPr>
    <p:cSldViewPr snapToGrid="0">
      <p:cViewPr varScale="1">
        <p:scale>
          <a:sx n="63" d="100"/>
          <a:sy n="63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54C40-8A11-44DD-A74E-1D6F0E015309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95833-7EC6-4745-9F5C-C24223355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34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95833-7EC6-4745-9F5C-C24223355E3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506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95833-7EC6-4745-9F5C-C24223355E3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955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95833-7EC6-4745-9F5C-C24223355E3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439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More speed up. However,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constructing a </a:t>
            </a:r>
            <a:r>
              <a:rPr lang="en-US" altLang="zh-CN" dirty="0" err="1" smtClean="0"/>
              <a:t>newCNN</a:t>
            </a:r>
            <a:r>
              <a:rPr lang="en-US" altLang="zh-CN" dirty="0" smtClean="0"/>
              <a:t> from scratch might be difficult without using a large amount of computing resources.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95833-7EC6-4745-9F5C-C24223355E37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9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6469-710D-48EA-8866-526C1B0D82A2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C94D-2B58-44E6-94DC-37905FAC5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25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6469-710D-48EA-8866-526C1B0D82A2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C94D-2B58-44E6-94DC-37905FAC5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74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6469-710D-48EA-8866-526C1B0D82A2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C94D-2B58-44E6-94DC-37905FAC5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6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6469-710D-48EA-8866-526C1B0D82A2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C94D-2B58-44E6-94DC-37905FAC5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58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6469-710D-48EA-8866-526C1B0D82A2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C94D-2B58-44E6-94DC-37905FAC5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4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6469-710D-48EA-8866-526C1B0D82A2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C94D-2B58-44E6-94DC-37905FAC5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78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6469-710D-48EA-8866-526C1B0D82A2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C94D-2B58-44E6-94DC-37905FAC5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90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6469-710D-48EA-8866-526C1B0D82A2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C94D-2B58-44E6-94DC-37905FAC5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28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6469-710D-48EA-8866-526C1B0D82A2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C94D-2B58-44E6-94DC-37905FAC5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3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6469-710D-48EA-8866-526C1B0D82A2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C94D-2B58-44E6-94DC-37905FAC5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82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6469-710D-48EA-8866-526C1B0D82A2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C94D-2B58-44E6-94DC-37905FAC5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80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16469-710D-48EA-8866-526C1B0D82A2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7C94D-2B58-44E6-94DC-37905FAC5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84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Compressing Deep Neural Network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Chen Zhao</a:t>
            </a:r>
          </a:p>
          <a:p>
            <a:r>
              <a:rPr lang="en-US" altLang="zh-CN" dirty="0" smtClean="0"/>
              <a:t>2017.12.7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5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Low rank decomposition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Based on the observation or assumption that the </a:t>
            </a:r>
            <a:r>
              <a:rPr lang="en-US" altLang="zh-CN" u="sng" dirty="0" smtClean="0"/>
              <a:t>weight matrix/tensor </a:t>
            </a:r>
            <a:r>
              <a:rPr lang="en-US" altLang="zh-CN" dirty="0" smtClean="0"/>
              <a:t>in neural network is </a:t>
            </a:r>
            <a:r>
              <a:rPr lang="en-US" altLang="zh-CN" u="sng" dirty="0" smtClean="0"/>
              <a:t>low rank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38450" y="3378200"/>
          <a:ext cx="2844000" cy="1777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500"/>
                <a:gridCol w="355500"/>
                <a:gridCol w="355500"/>
                <a:gridCol w="355500"/>
                <a:gridCol w="355500"/>
                <a:gridCol w="355500"/>
                <a:gridCol w="355500"/>
                <a:gridCol w="355500"/>
              </a:tblGrid>
              <a:tr h="3555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29840" y="6127233"/>
            <a:ext cx="368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2D Weights of a fully-connected layer</a:t>
            </a:r>
            <a:endParaRPr lang="zh-CN" altLang="en-US" dirty="0"/>
          </a:p>
        </p:txBody>
      </p:sp>
      <p:sp>
        <p:nvSpPr>
          <p:cNvPr id="48" name="Oval 47"/>
          <p:cNvSpPr/>
          <p:nvPr/>
        </p:nvSpPr>
        <p:spPr>
          <a:xfrm>
            <a:off x="1264920" y="2986827"/>
            <a:ext cx="274320" cy="274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Oval 48"/>
          <p:cNvSpPr/>
          <p:nvPr/>
        </p:nvSpPr>
        <p:spPr>
          <a:xfrm>
            <a:off x="1264920" y="3589814"/>
            <a:ext cx="274320" cy="274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Oval 53"/>
          <p:cNvSpPr/>
          <p:nvPr/>
        </p:nvSpPr>
        <p:spPr>
          <a:xfrm>
            <a:off x="1264920" y="4192801"/>
            <a:ext cx="274320" cy="274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Oval 54"/>
          <p:cNvSpPr/>
          <p:nvPr/>
        </p:nvSpPr>
        <p:spPr>
          <a:xfrm>
            <a:off x="1264920" y="4795788"/>
            <a:ext cx="274320" cy="274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Oval 55"/>
          <p:cNvSpPr/>
          <p:nvPr/>
        </p:nvSpPr>
        <p:spPr>
          <a:xfrm>
            <a:off x="7421880" y="2788920"/>
            <a:ext cx="274320" cy="2743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Oval 56"/>
          <p:cNvSpPr/>
          <p:nvPr/>
        </p:nvSpPr>
        <p:spPr>
          <a:xfrm>
            <a:off x="7421880" y="3655638"/>
            <a:ext cx="274320" cy="2743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Oval 57"/>
          <p:cNvSpPr/>
          <p:nvPr/>
        </p:nvSpPr>
        <p:spPr>
          <a:xfrm>
            <a:off x="7421880" y="4522356"/>
            <a:ext cx="274320" cy="2743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Oval 58"/>
          <p:cNvSpPr/>
          <p:nvPr/>
        </p:nvSpPr>
        <p:spPr>
          <a:xfrm>
            <a:off x="7421880" y="5389074"/>
            <a:ext cx="274320" cy="2743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Oval 59"/>
          <p:cNvSpPr/>
          <p:nvPr/>
        </p:nvSpPr>
        <p:spPr>
          <a:xfrm>
            <a:off x="7421880" y="5822433"/>
            <a:ext cx="274320" cy="2743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Oval 60"/>
          <p:cNvSpPr/>
          <p:nvPr/>
        </p:nvSpPr>
        <p:spPr>
          <a:xfrm>
            <a:off x="1264920" y="5398774"/>
            <a:ext cx="274320" cy="274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Oval 61"/>
          <p:cNvSpPr/>
          <p:nvPr/>
        </p:nvSpPr>
        <p:spPr>
          <a:xfrm>
            <a:off x="7421880" y="3222279"/>
            <a:ext cx="274320" cy="2743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Oval 62"/>
          <p:cNvSpPr/>
          <p:nvPr/>
        </p:nvSpPr>
        <p:spPr>
          <a:xfrm>
            <a:off x="7421880" y="4088997"/>
            <a:ext cx="274320" cy="2743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Oval 63"/>
          <p:cNvSpPr/>
          <p:nvPr/>
        </p:nvSpPr>
        <p:spPr>
          <a:xfrm>
            <a:off x="7421880" y="4955715"/>
            <a:ext cx="274320" cy="2743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919722" y="6136297"/>
            <a:ext cx="105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Feature k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985242" y="6311899"/>
            <a:ext cx="12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Feature k+1</a:t>
            </a:r>
            <a:endParaRPr lang="zh-CN" altLang="en-US" dirty="0"/>
          </a:p>
        </p:txBody>
      </p:sp>
      <p:sp>
        <p:nvSpPr>
          <p:cNvPr id="35" name="Right Arrow 34"/>
          <p:cNvSpPr/>
          <p:nvPr/>
        </p:nvSpPr>
        <p:spPr>
          <a:xfrm>
            <a:off x="6217389" y="4001294"/>
            <a:ext cx="610132" cy="449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21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>
            <a:spLocks noChangeAspect="1"/>
          </p:cNvSpPr>
          <p:nvPr/>
        </p:nvSpPr>
        <p:spPr>
          <a:xfrm>
            <a:off x="5756910" y="4451102"/>
            <a:ext cx="409811" cy="409811"/>
          </a:xfrm>
          <a:prstGeom prst="rect">
            <a:avLst/>
          </a:prstGeom>
          <a:solidFill>
            <a:schemeClr val="accent4"/>
          </a:solidFill>
          <a:ln w="0">
            <a:solidFill>
              <a:schemeClr val="accent4"/>
            </a:solidFill>
          </a:ln>
          <a:scene3d>
            <a:camera prst="isometricRightUp">
              <a:rot lat="2100000" lon="19800000" rev="0"/>
            </a:camera>
            <a:lightRig rig="threePt" dir="t"/>
          </a:scene3d>
          <a:sp3d extrusionH="152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Low rank decomposition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Based on the observation or assumption that the </a:t>
            </a:r>
            <a:r>
              <a:rPr lang="en-US" altLang="zh-CN" u="sng" dirty="0" smtClean="0"/>
              <a:t>weight matrix/tensor </a:t>
            </a:r>
            <a:r>
              <a:rPr lang="en-US" altLang="zh-CN" dirty="0" smtClean="0"/>
              <a:t>in neural network is </a:t>
            </a:r>
            <a:r>
              <a:rPr lang="en-US" altLang="zh-CN" u="sng" dirty="0" smtClean="0"/>
              <a:t>low rank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5" name="Rectangle 44"/>
          <p:cNvSpPr>
            <a:spLocks noChangeAspect="1"/>
          </p:cNvSpPr>
          <p:nvPr/>
        </p:nvSpPr>
        <p:spPr>
          <a:xfrm>
            <a:off x="5062220" y="4451102"/>
            <a:ext cx="409811" cy="409811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6"/>
            </a:solidFill>
          </a:ln>
          <a:scene3d>
            <a:camera prst="isometricRightUp">
              <a:rot lat="2100000" lon="19800000" rev="0"/>
            </a:camera>
            <a:lightRig rig="threePt" dir="t"/>
          </a:scene3d>
          <a:sp3d extrusionH="152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3"/>
          <p:cNvSpPr>
            <a:spLocks noChangeAspect="1"/>
          </p:cNvSpPr>
          <p:nvPr/>
        </p:nvSpPr>
        <p:spPr>
          <a:xfrm>
            <a:off x="4367530" y="4451102"/>
            <a:ext cx="409811" cy="409811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  <a:scene3d>
            <a:camera prst="isometricRightUp">
              <a:rot lat="2100000" lon="19800000" rev="0"/>
            </a:camera>
            <a:lightRig rig="threePt" dir="t"/>
          </a:scene3d>
          <a:sp3d extrusionH="152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42"/>
          <p:cNvSpPr>
            <a:spLocks noChangeAspect="1"/>
          </p:cNvSpPr>
          <p:nvPr/>
        </p:nvSpPr>
        <p:spPr>
          <a:xfrm>
            <a:off x="3672840" y="4451102"/>
            <a:ext cx="409811" cy="409811"/>
          </a:xfrm>
          <a:prstGeom prst="rect">
            <a:avLst/>
          </a:prstGeom>
          <a:ln w="0">
            <a:solidFill>
              <a:schemeClr val="accent1"/>
            </a:solidFill>
          </a:ln>
          <a:scene3d>
            <a:camera prst="isometricRightUp">
              <a:rot lat="2100000" lon="19800000" rev="0"/>
            </a:camera>
            <a:lightRig rig="threePt" dir="t"/>
          </a:scene3d>
          <a:sp3d extrusionH="152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350895" y="6127233"/>
            <a:ext cx="3030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4D Convolutional kernel banks</a:t>
            </a:r>
            <a:endParaRPr lang="zh-CN" altLang="en-US" dirty="0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1059135" y="4001294"/>
            <a:ext cx="1418578" cy="1418578"/>
          </a:xfrm>
          <a:prstGeom prst="rect">
            <a:avLst/>
          </a:prstGeom>
          <a:solidFill>
            <a:schemeClr val="bg2">
              <a:lumMod val="90000"/>
            </a:schemeClr>
          </a:solidFill>
          <a:ln w="0">
            <a:solidFill>
              <a:schemeClr val="bg2">
                <a:lumMod val="90000"/>
              </a:schemeClr>
            </a:solidFill>
          </a:ln>
          <a:scene3d>
            <a:camera prst="isometricRightUp">
              <a:rot lat="2100000" lon="19800000" rev="0"/>
            </a:camera>
            <a:lightRig rig="threePt" dir="t"/>
          </a:scene3d>
          <a:sp3d extrusionH="152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7264412" y="3741813"/>
            <a:ext cx="1418578" cy="1418578"/>
          </a:xfrm>
          <a:prstGeom prst="rect">
            <a:avLst/>
          </a:prstGeom>
          <a:solidFill>
            <a:schemeClr val="bg2">
              <a:lumMod val="90000"/>
            </a:schemeClr>
          </a:solidFill>
          <a:ln w="0">
            <a:solidFill>
              <a:schemeClr val="bg2">
                <a:lumMod val="90000"/>
              </a:schemeClr>
            </a:solidFill>
          </a:ln>
          <a:scene3d>
            <a:camera prst="isometricRightUp">
              <a:rot lat="2100000" lon="19800000" rev="0"/>
            </a:camera>
            <a:lightRig rig="threePt" dir="t"/>
          </a:scene3d>
          <a:sp3d extrusionH="762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19722" y="6136297"/>
            <a:ext cx="105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Feature k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85242" y="6311899"/>
            <a:ext cx="12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Feature k+1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49233" y="3866358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*</a:t>
            </a:r>
            <a:endParaRPr lang="zh-CN" alt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6350925" y="4001294"/>
            <a:ext cx="476595" cy="449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36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Low rank decomposition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 smtClean="0"/>
                  <a:t>Low rank decomposition of matrix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Parameters: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smtClean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m:rPr>
                        <m:nor/>
                      </m:rPr>
                      <a:rPr lang="en-US" altLang="zh-CN" dirty="0"/>
                      <m:t>,  </m:t>
                    </m:r>
                    <m:r>
                      <m:rPr>
                        <m:nor/>
                      </m:rPr>
                      <a:rPr lang="en-US" altLang="zh-CN" dirty="0"/>
                      <m:t>R</m:t>
                    </m:r>
                    <m:r>
                      <m:rPr>
                        <m:nor/>
                      </m:rPr>
                      <a:rPr lang="en-US" altLang="zh-CN" dirty="0"/>
                      <m:t>&lt;</m:t>
                    </m:r>
                    <m:r>
                      <m:rPr>
                        <m:nor/>
                      </m:rPr>
                      <a:rPr lang="en-US" altLang="zh-CN" dirty="0"/>
                      <m:t>min</m:t>
                    </m:r>
                    <m:r>
                      <m:rPr>
                        <m:nor/>
                      </m:rPr>
                      <a:rPr lang="en-US" altLang="zh-CN" dirty="0"/>
                      <m:t>(</m:t>
                    </m:r>
                    <m:r>
                      <m:rPr>
                        <m:nor/>
                      </m:rPr>
                      <a:rPr lang="en-US" altLang="zh-CN" dirty="0"/>
                      <m:t>M</m:t>
                    </m:r>
                    <m:r>
                      <m:rPr>
                        <m:nor/>
                      </m:rPr>
                      <a:rPr lang="en-US" altLang="zh-CN" dirty="0"/>
                      <m:t>,</m:t>
                    </m:r>
                    <m:r>
                      <m:rPr>
                        <m:nor/>
                      </m:rPr>
                      <a:rPr lang="en-US" altLang="zh-CN" dirty="0"/>
                      <m:t>N</m:t>
                    </m:r>
                    <m:r>
                      <m:rPr>
                        <m:nor/>
                      </m:rPr>
                      <a:rPr lang="en-US" altLang="zh-CN" dirty="0"/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59" t="-2101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102864"/>
              </p:ext>
            </p:extLst>
          </p:nvPr>
        </p:nvGraphicFramePr>
        <p:xfrm>
          <a:off x="628650" y="2631440"/>
          <a:ext cx="2844000" cy="213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500"/>
                <a:gridCol w="355500"/>
                <a:gridCol w="355500"/>
                <a:gridCol w="355500"/>
                <a:gridCol w="355500"/>
                <a:gridCol w="355500"/>
                <a:gridCol w="355500"/>
                <a:gridCol w="355500"/>
              </a:tblGrid>
              <a:tr h="3555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053991"/>
              </p:ext>
            </p:extLst>
          </p:nvPr>
        </p:nvGraphicFramePr>
        <p:xfrm>
          <a:off x="4514850" y="2631440"/>
          <a:ext cx="711000" cy="213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500"/>
                <a:gridCol w="355500"/>
              </a:tblGrid>
              <a:tr h="3555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685564"/>
              </p:ext>
            </p:extLst>
          </p:nvPr>
        </p:nvGraphicFramePr>
        <p:xfrm>
          <a:off x="5838990" y="2631440"/>
          <a:ext cx="2844000" cy="71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500"/>
                <a:gridCol w="355500"/>
                <a:gridCol w="355500"/>
                <a:gridCol w="355500"/>
                <a:gridCol w="355500"/>
                <a:gridCol w="355500"/>
                <a:gridCol w="355500"/>
                <a:gridCol w="355500"/>
              </a:tblGrid>
              <a:tr h="3555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5" name="Equal 4"/>
          <p:cNvSpPr/>
          <p:nvPr/>
        </p:nvSpPr>
        <p:spPr>
          <a:xfrm>
            <a:off x="3619063" y="3535680"/>
            <a:ext cx="510977" cy="42672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14800" y="2590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280160" y="5013960"/>
                <a:ext cx="17373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60" y="5013960"/>
                <a:ext cx="173736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029075" y="4958854"/>
                <a:ext cx="17373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075" y="4958854"/>
                <a:ext cx="1737360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415088" y="4958853"/>
                <a:ext cx="17373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088" y="4958853"/>
                <a:ext cx="1737360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425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Low rank decomposition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Low rank </a:t>
            </a:r>
            <a:r>
              <a:rPr lang="en-US" altLang="zh-CN" dirty="0" smtClean="0"/>
              <a:t>decomposition of matrix</a:t>
            </a:r>
            <a:endParaRPr lang="zh-CN" alt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654444"/>
              </p:ext>
            </p:extLst>
          </p:nvPr>
        </p:nvGraphicFramePr>
        <p:xfrm>
          <a:off x="628650" y="3012440"/>
          <a:ext cx="2844000" cy="213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500"/>
                <a:gridCol w="355500"/>
                <a:gridCol w="355500"/>
                <a:gridCol w="355500"/>
                <a:gridCol w="355500"/>
                <a:gridCol w="355500"/>
                <a:gridCol w="355500"/>
                <a:gridCol w="355500"/>
              </a:tblGrid>
              <a:tr h="3555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206940"/>
              </p:ext>
            </p:extLst>
          </p:nvPr>
        </p:nvGraphicFramePr>
        <p:xfrm>
          <a:off x="5838990" y="3012440"/>
          <a:ext cx="2844000" cy="35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500"/>
                <a:gridCol w="355500"/>
                <a:gridCol w="355500"/>
                <a:gridCol w="355500"/>
                <a:gridCol w="355500"/>
                <a:gridCol w="355500"/>
                <a:gridCol w="355500"/>
                <a:gridCol w="355500"/>
              </a:tblGrid>
              <a:tr h="3555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5" name="Equal 4"/>
          <p:cNvSpPr/>
          <p:nvPr/>
        </p:nvSpPr>
        <p:spPr>
          <a:xfrm>
            <a:off x="3619063" y="3916680"/>
            <a:ext cx="510977" cy="42672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414933" y="3330533"/>
                <a:ext cx="1229183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zh-CN" altLang="en-US" sz="3600" dirty="0">
                  <a:latin typeface="Times New Roman" panose="02020603050405020304" pitchFamily="18" charset="0"/>
                  <a:ea typeface="DotumChe" panose="020B0609000101010101" pitchFamily="49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933" y="3330533"/>
                <a:ext cx="1229183" cy="134152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72732"/>
              </p:ext>
            </p:extLst>
          </p:nvPr>
        </p:nvGraphicFramePr>
        <p:xfrm>
          <a:off x="5200650" y="3012440"/>
          <a:ext cx="355500" cy="213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500"/>
              </a:tblGrid>
              <a:tr h="3555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027244" y="5141382"/>
                <a:ext cx="6004560" cy="1301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          =      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⨂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244" y="5141382"/>
                <a:ext cx="6004560" cy="13015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059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Low rank decomposition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Network layers after decomposition</a:t>
            </a:r>
            <a:endParaRPr lang="zh-CN" altLang="en-US" dirty="0"/>
          </a:p>
        </p:txBody>
      </p:sp>
      <p:sp>
        <p:nvSpPr>
          <p:cNvPr id="6" name="Oval 5"/>
          <p:cNvSpPr/>
          <p:nvPr/>
        </p:nvSpPr>
        <p:spPr>
          <a:xfrm>
            <a:off x="1264920" y="2986827"/>
            <a:ext cx="274320" cy="274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1264920" y="3589814"/>
            <a:ext cx="274320" cy="274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/>
          <p:cNvSpPr/>
          <p:nvPr/>
        </p:nvSpPr>
        <p:spPr>
          <a:xfrm>
            <a:off x="1264920" y="4192801"/>
            <a:ext cx="274320" cy="274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/>
          <p:cNvSpPr/>
          <p:nvPr/>
        </p:nvSpPr>
        <p:spPr>
          <a:xfrm>
            <a:off x="1264920" y="4795788"/>
            <a:ext cx="274320" cy="274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/>
          <p:cNvSpPr/>
          <p:nvPr/>
        </p:nvSpPr>
        <p:spPr>
          <a:xfrm>
            <a:off x="7543800" y="2788920"/>
            <a:ext cx="274320" cy="2743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/>
          <p:cNvSpPr/>
          <p:nvPr/>
        </p:nvSpPr>
        <p:spPr>
          <a:xfrm>
            <a:off x="7543800" y="3655638"/>
            <a:ext cx="274320" cy="2743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/>
          <p:cNvSpPr/>
          <p:nvPr/>
        </p:nvSpPr>
        <p:spPr>
          <a:xfrm>
            <a:off x="7543800" y="4522356"/>
            <a:ext cx="274320" cy="2743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/>
          <p:cNvSpPr/>
          <p:nvPr/>
        </p:nvSpPr>
        <p:spPr>
          <a:xfrm>
            <a:off x="7543800" y="5389074"/>
            <a:ext cx="274320" cy="2743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/>
          <p:cNvSpPr/>
          <p:nvPr/>
        </p:nvSpPr>
        <p:spPr>
          <a:xfrm>
            <a:off x="7543800" y="5822433"/>
            <a:ext cx="274320" cy="2743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/>
          <p:cNvSpPr/>
          <p:nvPr/>
        </p:nvSpPr>
        <p:spPr>
          <a:xfrm>
            <a:off x="1264920" y="5398774"/>
            <a:ext cx="274320" cy="274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15"/>
          <p:cNvSpPr/>
          <p:nvPr/>
        </p:nvSpPr>
        <p:spPr>
          <a:xfrm>
            <a:off x="7543800" y="3222279"/>
            <a:ext cx="274320" cy="2743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/>
          <p:cNvSpPr/>
          <p:nvPr/>
        </p:nvSpPr>
        <p:spPr>
          <a:xfrm>
            <a:off x="7543800" y="4088997"/>
            <a:ext cx="274320" cy="2743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/>
          <p:cNvSpPr/>
          <p:nvPr/>
        </p:nvSpPr>
        <p:spPr>
          <a:xfrm>
            <a:off x="7543800" y="4955715"/>
            <a:ext cx="274320" cy="2743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19722" y="6136297"/>
            <a:ext cx="105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Feature k</a:t>
            </a:r>
            <a:endParaRPr lang="zh-CN" alt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7117080" y="4001294"/>
            <a:ext cx="339622" cy="449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952718"/>
              </p:ext>
            </p:extLst>
          </p:nvPr>
        </p:nvGraphicFramePr>
        <p:xfrm>
          <a:off x="1954530" y="3222279"/>
          <a:ext cx="711000" cy="213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500"/>
                <a:gridCol w="355500"/>
              </a:tblGrid>
              <a:tr h="3555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24" name="Oval 23"/>
          <p:cNvSpPr/>
          <p:nvPr/>
        </p:nvSpPr>
        <p:spPr>
          <a:xfrm>
            <a:off x="3443974" y="3589814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Oval 24"/>
          <p:cNvSpPr/>
          <p:nvPr/>
        </p:nvSpPr>
        <p:spPr>
          <a:xfrm>
            <a:off x="3443974" y="4451102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53414"/>
              </p:ext>
            </p:extLst>
          </p:nvPr>
        </p:nvGraphicFramePr>
        <p:xfrm>
          <a:off x="4114095" y="3887235"/>
          <a:ext cx="2844000" cy="71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500"/>
                <a:gridCol w="355500"/>
                <a:gridCol w="355500"/>
                <a:gridCol w="355500"/>
                <a:gridCol w="355500"/>
                <a:gridCol w="355500"/>
                <a:gridCol w="355500"/>
                <a:gridCol w="355500"/>
              </a:tblGrid>
              <a:tr h="3555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29" name="Right Arrow 28"/>
          <p:cNvSpPr/>
          <p:nvPr/>
        </p:nvSpPr>
        <p:spPr>
          <a:xfrm>
            <a:off x="2811263" y="3945831"/>
            <a:ext cx="476595" cy="449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56035" y="6136297"/>
            <a:ext cx="12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Feature k+1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014103" y="6136297"/>
            <a:ext cx="12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Feature k+2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144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Low rank </a:t>
            </a:r>
            <a:r>
              <a:rPr lang="en-US" altLang="zh-CN" dirty="0"/>
              <a:t>decomposition of 4D </a:t>
            </a:r>
            <a:r>
              <a:rPr lang="en-US" altLang="zh-CN" dirty="0" smtClean="0"/>
              <a:t>tensor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Convert to 2D matrix</a:t>
            </a:r>
            <a:endParaRPr lang="zh-CN" altLang="en-US" dirty="0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3699510" y="4085342"/>
            <a:ext cx="409811" cy="409811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  <a:scene3d>
            <a:camera prst="isometricRightUp">
              <a:rot lat="2100000" lon="19800000" rev="0"/>
            </a:camera>
            <a:lightRig rig="threePt" dir="t"/>
          </a:scene3d>
          <a:sp3d extrusionH="152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3004820" y="4085342"/>
            <a:ext cx="409811" cy="409811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  <a:scene3d>
            <a:camera prst="isometricRightUp">
              <a:rot lat="2100000" lon="19800000" rev="0"/>
            </a:camera>
            <a:lightRig rig="threePt" dir="t"/>
          </a:scene3d>
          <a:sp3d extrusionH="152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2310130" y="4085342"/>
            <a:ext cx="409811" cy="409811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  <a:scene3d>
            <a:camera prst="isometricRightUp">
              <a:rot lat="2100000" lon="19800000" rev="0"/>
            </a:camera>
            <a:lightRig rig="threePt" dir="t"/>
          </a:scene3d>
          <a:sp3d extrusionH="152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1615440" y="4085342"/>
            <a:ext cx="409811" cy="409811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  <a:scene3d>
            <a:camera prst="isometricRightUp">
              <a:rot lat="2100000" lon="19800000" rev="0"/>
            </a:camera>
            <a:lightRig rig="threePt" dir="t"/>
          </a:scene3d>
          <a:sp3d extrusionH="152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176915" y="5197593"/>
                <a:ext cx="2932406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4D Tensor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p>
                    </m:sSup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915" y="5197593"/>
                <a:ext cx="2932406" cy="405624"/>
              </a:xfrm>
              <a:prstGeom prst="rect">
                <a:avLst/>
              </a:prstGeom>
              <a:blipFill rotWithShape="0">
                <a:blip r:embed="rId2"/>
                <a:stretch>
                  <a:fillRect l="-2079" t="-757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280208"/>
              </p:ext>
            </p:extLst>
          </p:nvPr>
        </p:nvGraphicFramePr>
        <p:xfrm>
          <a:off x="5154930" y="2829560"/>
          <a:ext cx="2844000" cy="213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500"/>
                <a:gridCol w="355500"/>
                <a:gridCol w="355500"/>
                <a:gridCol w="355500"/>
                <a:gridCol w="355500"/>
                <a:gridCol w="355500"/>
                <a:gridCol w="355500"/>
                <a:gridCol w="355500"/>
              </a:tblGrid>
              <a:tr h="3555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4DAB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169795" y="5197593"/>
                <a:ext cx="2831929" cy="442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2D 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atrix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×(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795" y="5197593"/>
                <a:ext cx="2831929" cy="442429"/>
              </a:xfrm>
              <a:prstGeom prst="rect">
                <a:avLst/>
              </a:prstGeom>
              <a:blipFill rotWithShape="0">
                <a:blip r:embed="rId3"/>
                <a:stretch>
                  <a:fillRect l="-2151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Arrow 2"/>
          <p:cNvSpPr/>
          <p:nvPr/>
        </p:nvSpPr>
        <p:spPr>
          <a:xfrm>
            <a:off x="4417495" y="3643989"/>
            <a:ext cx="594360" cy="510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7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Low rank </a:t>
            </a:r>
            <a:r>
              <a:rPr lang="en-US" altLang="zh-CN" dirty="0" smtClean="0"/>
              <a:t>decomposition of 4D tensor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Canonical </a:t>
            </a:r>
            <a:r>
              <a:rPr lang="en-US" altLang="zh-CN" dirty="0" err="1" smtClean="0"/>
              <a:t>polyadic</a:t>
            </a:r>
            <a:r>
              <a:rPr lang="en-US" altLang="zh-CN" dirty="0" smtClean="0"/>
              <a:t> (CP) decomposition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826413" y="3086693"/>
                <a:ext cx="1229183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zh-CN" altLang="en-US" sz="3600" dirty="0">
                  <a:latin typeface="Times New Roman" panose="02020603050405020304" pitchFamily="18" charset="0"/>
                  <a:ea typeface="DotumChe" panose="020B0609000101010101" pitchFamily="49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413" y="3086693"/>
                <a:ext cx="1229183" cy="134152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959665"/>
              </p:ext>
            </p:extLst>
          </p:nvPr>
        </p:nvGraphicFramePr>
        <p:xfrm>
          <a:off x="5612130" y="2768600"/>
          <a:ext cx="355500" cy="213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500"/>
              </a:tblGrid>
              <a:tr h="3555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958321"/>
              </p:ext>
            </p:extLst>
          </p:nvPr>
        </p:nvGraphicFramePr>
        <p:xfrm>
          <a:off x="6374130" y="3018842"/>
          <a:ext cx="355500" cy="142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500"/>
              </a:tblGrid>
              <a:tr h="3555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197518"/>
              </p:ext>
            </p:extLst>
          </p:nvPr>
        </p:nvGraphicFramePr>
        <p:xfrm>
          <a:off x="7105650" y="2881682"/>
          <a:ext cx="355500" cy="1777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500"/>
              </a:tblGrid>
              <a:tr h="3555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376870"/>
              </p:ext>
            </p:extLst>
          </p:nvPr>
        </p:nvGraphicFramePr>
        <p:xfrm>
          <a:off x="7943850" y="3323642"/>
          <a:ext cx="355500" cy="71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500"/>
              </a:tblGrid>
              <a:tr h="3555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>
            <a:spLocks noChangeAspect="1"/>
          </p:cNvSpPr>
          <p:nvPr/>
        </p:nvSpPr>
        <p:spPr>
          <a:xfrm>
            <a:off x="3699510" y="4085342"/>
            <a:ext cx="409811" cy="409811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  <a:scene3d>
            <a:camera prst="isometricRightUp">
              <a:rot lat="2100000" lon="19800000" rev="0"/>
            </a:camera>
            <a:lightRig rig="threePt" dir="t"/>
          </a:scene3d>
          <a:sp3d extrusionH="152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3004820" y="4085342"/>
            <a:ext cx="409811" cy="409811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  <a:scene3d>
            <a:camera prst="isometricRightUp">
              <a:rot lat="2100000" lon="19800000" rev="0"/>
            </a:camera>
            <a:lightRig rig="threePt" dir="t"/>
          </a:scene3d>
          <a:sp3d extrusionH="152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2310130" y="4085342"/>
            <a:ext cx="409811" cy="409811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  <a:scene3d>
            <a:camera prst="isometricRightUp">
              <a:rot lat="2100000" lon="19800000" rev="0"/>
            </a:camera>
            <a:lightRig rig="threePt" dir="t"/>
          </a:scene3d>
          <a:sp3d extrusionH="152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1615440" y="4085342"/>
            <a:ext cx="409811" cy="409811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  <a:scene3d>
            <a:camera prst="isometricRightUp">
              <a:rot lat="2100000" lon="19800000" rev="0"/>
            </a:camera>
            <a:lightRig rig="threePt" dir="t"/>
          </a:scene3d>
          <a:sp3d extrusionH="152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1778413" y="5065505"/>
                <a:ext cx="6004560" cy="1303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=      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⨂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⨂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⨂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413" y="5065505"/>
                <a:ext cx="6004560" cy="13038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Arrow 24"/>
          <p:cNvSpPr/>
          <p:nvPr/>
        </p:nvSpPr>
        <p:spPr>
          <a:xfrm>
            <a:off x="4109321" y="3490566"/>
            <a:ext cx="594360" cy="510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lowchart: Summing Junction 8"/>
          <p:cNvSpPr/>
          <p:nvPr/>
        </p:nvSpPr>
        <p:spPr>
          <a:xfrm>
            <a:off x="6055596" y="3522026"/>
            <a:ext cx="243840" cy="243840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lowchart: Summing Junction 26"/>
          <p:cNvSpPr/>
          <p:nvPr/>
        </p:nvSpPr>
        <p:spPr>
          <a:xfrm>
            <a:off x="6810153" y="3513613"/>
            <a:ext cx="243840" cy="243840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lowchart: Summing Junction 27"/>
          <p:cNvSpPr/>
          <p:nvPr/>
        </p:nvSpPr>
        <p:spPr>
          <a:xfrm>
            <a:off x="7572905" y="3518992"/>
            <a:ext cx="243840" cy="243840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73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Low </a:t>
            </a:r>
            <a:r>
              <a:rPr lang="en-US" altLang="zh-CN" dirty="0"/>
              <a:t>rank </a:t>
            </a:r>
            <a:r>
              <a:rPr lang="en-US" altLang="zh-CN" dirty="0" smtClean="0"/>
              <a:t>decomposition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Optimization for Low rank decomposition of matrix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𝑟𝑎𝑛𝑘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⨂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Singular value decomposition</a:t>
                </a:r>
                <a:endParaRPr lang="en-US" altLang="zh-CN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71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Low </a:t>
            </a:r>
            <a:r>
              <a:rPr lang="en-US" altLang="zh-CN" dirty="0"/>
              <a:t>rank </a:t>
            </a:r>
            <a:r>
              <a:rPr lang="en-US" altLang="zh-CN" dirty="0" smtClean="0"/>
              <a:t>decomposition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Optimization for Low rank decomposition of tensor</a:t>
            </a:r>
          </a:p>
          <a:p>
            <a:pPr lvl="1"/>
            <a:r>
              <a:rPr lang="en-US" altLang="zh-CN" dirty="0" smtClean="0"/>
              <a:t>Alternate least squares, greedy solution</a:t>
            </a:r>
            <a:endParaRPr lang="en-US" altLang="zh-C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293" y="3057562"/>
            <a:ext cx="2933333" cy="5904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6537"/>
          <a:stretch/>
        </p:blipFill>
        <p:spPr>
          <a:xfrm>
            <a:off x="2145213" y="4038600"/>
            <a:ext cx="4194627" cy="483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895" y="4657056"/>
            <a:ext cx="3525905" cy="114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2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Representative papers: 1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Exploiting Linear Structure Within Convolutional Networks for Efficient </a:t>
            </a:r>
            <a:r>
              <a:rPr lang="en-US" altLang="zh-CN" dirty="0" smtClean="0"/>
              <a:t>Evaluation</a:t>
            </a:r>
            <a:r>
              <a:rPr lang="en-US" altLang="zh-CN" baseline="30000" dirty="0" smtClean="0"/>
              <a:t>[1]: </a:t>
            </a:r>
            <a:r>
              <a:rPr lang="en-US" altLang="zh-CN" dirty="0" smtClean="0"/>
              <a:t>use clustering</a:t>
            </a:r>
          </a:p>
          <a:p>
            <a:pPr lvl="1"/>
            <a:r>
              <a:rPr lang="en-US" altLang="zh-CN" dirty="0" smtClean="0"/>
              <a:t>First layer (convert to 2D)</a:t>
            </a:r>
            <a:endParaRPr lang="zh-CN" altLang="en-US" dirty="0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1325880" y="3672840"/>
            <a:ext cx="1280160" cy="1280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1478280" y="3825240"/>
            <a:ext cx="1280160" cy="1280160"/>
          </a:xfrm>
          <a:prstGeom prst="rect">
            <a:avLst/>
          </a:prstGeom>
          <a:solidFill>
            <a:srgbClr val="40DE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1630680" y="3977640"/>
            <a:ext cx="1280160" cy="1280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5135880" y="3368040"/>
            <a:ext cx="1280160" cy="12801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5288280" y="3520440"/>
            <a:ext cx="1280160" cy="12801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5440680" y="3672840"/>
            <a:ext cx="1280160" cy="12801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5621655" y="3838256"/>
            <a:ext cx="1280160" cy="12801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5774055" y="3990656"/>
            <a:ext cx="1280160" cy="12801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5926455" y="4143056"/>
            <a:ext cx="1280160" cy="12801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6093143" y="4308472"/>
            <a:ext cx="1280160" cy="12801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6245543" y="4460872"/>
            <a:ext cx="1280160" cy="12801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6397943" y="4613272"/>
            <a:ext cx="1280160" cy="12801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ight Arrow 24"/>
          <p:cNvSpPr/>
          <p:nvPr/>
        </p:nvSpPr>
        <p:spPr>
          <a:xfrm>
            <a:off x="3931920" y="4143056"/>
            <a:ext cx="685800" cy="505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4108014" y="3672840"/>
            <a:ext cx="409811" cy="409811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  <a:scene3d>
            <a:camera prst="isometricRightUp">
              <a:rot lat="2100000" lon="19800000" rev="0"/>
            </a:camera>
            <a:lightRig rig="threePt" dir="t"/>
          </a:scene3d>
          <a:sp3d extrusionH="381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/>
          <p:cNvSpPr/>
          <p:nvPr/>
        </p:nvSpPr>
        <p:spPr>
          <a:xfrm>
            <a:off x="357305" y="6123529"/>
            <a:ext cx="8321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[1] Denton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E. L.,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Zaremba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W.,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Bruna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J.,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LeCun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Y., &amp; Fergus, R. (2014). Exploiting linear structure within convolutional networks for efficient evaluation. In </a:t>
            </a:r>
            <a:r>
              <a:rPr lang="en-US" altLang="zh-CN" sz="1200" i="1" dirty="0">
                <a:solidFill>
                  <a:srgbClr val="222222"/>
                </a:solidFill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 (pp. 1269-1277).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2999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we need compression</a:t>
            </a:r>
            <a:endParaRPr lang="zh-CN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19" y="3681693"/>
            <a:ext cx="2614964" cy="1535596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34" y="1786193"/>
            <a:ext cx="3250856" cy="9630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334" y="2832984"/>
            <a:ext cx="3105887" cy="11030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508855" y="5300981"/>
            <a:ext cx="5145982" cy="11762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8498" y="1372443"/>
            <a:ext cx="2428571" cy="5104762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249458" y="1843387"/>
            <a:ext cx="1874808" cy="3097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W</a:t>
            </a:r>
            <a:r>
              <a:rPr lang="en-US" altLang="zh-CN" sz="2400" dirty="0" smtClean="0"/>
              <a:t>ider and deeper, more and more parameters</a:t>
            </a:r>
            <a:endParaRPr lang="en-US" altLang="zh-CN" sz="2400" dirty="0"/>
          </a:p>
          <a:p>
            <a:pPr algn="ctr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3038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Representative papers: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Exploiting Linear Structure Within Convolutional Networks for Efficient Evaluation</a:t>
            </a:r>
            <a:r>
              <a:rPr lang="en-US" altLang="zh-CN" baseline="30000" dirty="0"/>
              <a:t>[1</a:t>
            </a:r>
            <a:r>
              <a:rPr lang="en-US" altLang="zh-CN" baseline="30000" dirty="0" smtClean="0"/>
              <a:t>]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First layer (convert to 2D)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84150" y="3525366"/>
            <a:ext cx="1565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The f-</a:t>
            </a:r>
            <a:r>
              <a:rPr lang="en-US" altLang="zh-CN" sz="2000" dirty="0" err="1" smtClean="0"/>
              <a:t>th</a:t>
            </a:r>
            <a:r>
              <a:rPr lang="en-US" altLang="zh-CN" sz="2000" dirty="0" smtClean="0"/>
              <a:t> filter</a:t>
            </a:r>
            <a:endParaRPr lang="zh-CN" altLang="en-US" sz="20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622624"/>
              </p:ext>
            </p:extLst>
          </p:nvPr>
        </p:nvGraphicFramePr>
        <p:xfrm>
          <a:off x="5402204" y="3280006"/>
          <a:ext cx="2844000" cy="106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500"/>
                <a:gridCol w="355500"/>
                <a:gridCol w="355500"/>
                <a:gridCol w="355500"/>
                <a:gridCol w="355500"/>
                <a:gridCol w="355500"/>
                <a:gridCol w="355500"/>
                <a:gridCol w="355500"/>
              </a:tblGrid>
              <a:tr h="3555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DE5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DE5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DE5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DE5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DE5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DE5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DE5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DE5A"/>
                    </a:solidFill>
                  </a:tcPr>
                </a:tc>
              </a:tr>
              <a:tr h="35550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0264" marR="80264" marT="40132" marB="401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>
            <a:spLocks noChangeAspect="1"/>
          </p:cNvSpPr>
          <p:nvPr/>
        </p:nvSpPr>
        <p:spPr>
          <a:xfrm>
            <a:off x="2718130" y="3608351"/>
            <a:ext cx="409811" cy="409811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  <a:scene3d>
            <a:camera prst="isometricRightUp">
              <a:rot lat="2100000" lon="19800000" rev="0"/>
            </a:camera>
            <a:lightRig rig="threePt" dir="t"/>
          </a:scene3d>
          <a:sp3d extrusionH="381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424699" y="4444727"/>
                <a:ext cx="2226892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699" y="4444727"/>
                <a:ext cx="2226892" cy="5309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5646179" y="4410140"/>
                <a:ext cx="2219838" cy="582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×(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9" y="4410140"/>
                <a:ext cx="2219838" cy="5822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3"/>
          <p:cNvSpPr/>
          <p:nvPr/>
        </p:nvSpPr>
        <p:spPr>
          <a:xfrm>
            <a:off x="4114800" y="3593111"/>
            <a:ext cx="792480" cy="5087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357305" y="6123529"/>
            <a:ext cx="8321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[1] Denton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E. L.,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Zaremba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W.,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Bruna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J.,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LeCun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Y., &amp; Fergus, R. (2014). Exploiting linear structure within convolutional networks for efficient evaluation. In </a:t>
            </a:r>
            <a:r>
              <a:rPr lang="en-US" altLang="zh-CN" sz="1200" i="1" dirty="0">
                <a:solidFill>
                  <a:srgbClr val="222222"/>
                </a:solidFill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 (pp. 1269-1277).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5902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Representative </a:t>
            </a:r>
            <a:r>
              <a:rPr lang="en-US" altLang="zh-CN" dirty="0"/>
              <a:t>papers: 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Exploiting Linear Structure Within Convolutional Networks for Efficient Evaluation</a:t>
                </a:r>
                <a:r>
                  <a:rPr lang="en-US" altLang="zh-CN" baseline="30000" dirty="0"/>
                  <a:t>[1</a:t>
                </a:r>
                <a:r>
                  <a:rPr lang="en-US" altLang="zh-CN" baseline="30000" dirty="0" smtClean="0"/>
                  <a:t>]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First layer (convert to 2D)</a:t>
                </a:r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Cluster </a:t>
                </a:r>
                <a:r>
                  <a:rPr lang="en-US" altLang="zh-CN" dirty="0"/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dirty="0"/>
                  <a:t> of all F filters</a:t>
                </a:r>
                <a:endParaRPr lang="zh-CN" altLang="en-US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357305" y="6123529"/>
            <a:ext cx="8321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[1] Denton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E. L.,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Zaremba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W.,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Bruna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J.,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LeCun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Y., &amp; Fergus, R. (2014). Exploiting linear structure within convolutional networks for efficient evaluation. In </a:t>
            </a:r>
            <a:r>
              <a:rPr lang="en-US" altLang="zh-CN" sz="1200" i="1" dirty="0">
                <a:solidFill>
                  <a:srgbClr val="222222"/>
                </a:solidFill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 (pp. 1269-1277).</a:t>
            </a:r>
            <a:endParaRPr lang="zh-CN" altLang="en-US" sz="1200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5523665" y="3102100"/>
            <a:ext cx="2700000" cy="2253143"/>
            <a:chOff x="2529840" y="1463040"/>
            <a:chExt cx="3880560" cy="3238320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2529840" y="3261360"/>
              <a:ext cx="1417320" cy="144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962400" y="3261360"/>
              <a:ext cx="244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947160" y="1463040"/>
              <a:ext cx="0" cy="17983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 rot="2160000">
              <a:off x="5084363" y="1949431"/>
              <a:ext cx="72000" cy="104400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shade val="30000"/>
                    <a:satMod val="115000"/>
                  </a:schemeClr>
                </a:gs>
                <a:gs pos="50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Oval 20"/>
            <p:cNvSpPr/>
            <p:nvPr/>
          </p:nvSpPr>
          <p:spPr>
            <a:xfrm rot="-1200000">
              <a:off x="2924270" y="2397916"/>
              <a:ext cx="147345" cy="1167410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Oval 21"/>
            <p:cNvSpPr/>
            <p:nvPr/>
          </p:nvSpPr>
          <p:spPr>
            <a:xfrm rot="6000000">
              <a:off x="4215510" y="2810242"/>
              <a:ext cx="216000" cy="1944000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Oval 22"/>
            <p:cNvSpPr/>
            <p:nvPr/>
          </p:nvSpPr>
          <p:spPr>
            <a:xfrm rot="720000">
              <a:off x="4349508" y="2038878"/>
              <a:ext cx="147345" cy="684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Oval 23"/>
            <p:cNvSpPr/>
            <p:nvPr/>
          </p:nvSpPr>
          <p:spPr>
            <a:xfrm rot="240000">
              <a:off x="5972234" y="3439086"/>
              <a:ext cx="216000" cy="1188000"/>
            </a:xfrm>
            <a:prstGeom prst="ellipse">
              <a:avLst/>
            </a:prstGeo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67" y="3352283"/>
            <a:ext cx="2249461" cy="59155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580" y="4081695"/>
            <a:ext cx="2330730" cy="50526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2103" y="4733034"/>
            <a:ext cx="1759252" cy="4886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86" y="3423867"/>
            <a:ext cx="1363263" cy="5180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371385" y="4196087"/>
                <a:ext cx="1605081" cy="4424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85" y="4196087"/>
                <a:ext cx="1605081" cy="4424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86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Representative </a:t>
            </a:r>
            <a:r>
              <a:rPr lang="en-US" altLang="zh-CN" dirty="0"/>
              <a:t>papers: 1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Exploiting Linear Structure Within Convolutional Networks for Efficient </a:t>
            </a:r>
            <a:r>
              <a:rPr lang="en-US" altLang="zh-CN" dirty="0" smtClean="0"/>
              <a:t>Evaluation</a:t>
            </a:r>
            <a:r>
              <a:rPr lang="en-US" altLang="zh-CN" baseline="30000" dirty="0"/>
              <a:t>[1</a:t>
            </a:r>
            <a:r>
              <a:rPr lang="en-US" altLang="zh-CN" baseline="30000" dirty="0" smtClean="0"/>
              <a:t>]</a:t>
            </a:r>
            <a:endParaRPr lang="en-US" altLang="zh-CN" dirty="0" smtClean="0"/>
          </a:p>
        </p:txBody>
      </p:sp>
      <p:sp>
        <p:nvSpPr>
          <p:cNvPr id="65" name="Rectangle 64"/>
          <p:cNvSpPr/>
          <p:nvPr/>
        </p:nvSpPr>
        <p:spPr>
          <a:xfrm>
            <a:off x="357305" y="6123529"/>
            <a:ext cx="8321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[1] Denton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E. L.,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Zaremba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W.,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Bruna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J.,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LeCun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Y., &amp; Fergus, R. (2014). Exploiting linear structure within convolutional networks for efficient evaluation. In </a:t>
            </a:r>
            <a:r>
              <a:rPr lang="en-US" altLang="zh-CN" sz="1200" i="1" dirty="0">
                <a:solidFill>
                  <a:srgbClr val="222222"/>
                </a:solidFill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 (pp. 1269-1277).</a:t>
            </a:r>
            <a:endParaRPr lang="zh-CN" alt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8340" y="2883995"/>
            <a:ext cx="3595540" cy="31636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45225" y="2902272"/>
            <a:ext cx="3492670" cy="308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1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Representative </a:t>
            </a:r>
            <a:r>
              <a:rPr lang="en-US" altLang="zh-CN" dirty="0"/>
              <a:t>papers: 1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Exploiting Linear Structure Within Convolutional Networks for Efficient </a:t>
            </a:r>
            <a:r>
              <a:rPr lang="en-US" altLang="zh-CN" dirty="0" smtClean="0"/>
              <a:t>Evaluation</a:t>
            </a:r>
            <a:r>
              <a:rPr lang="en-US" altLang="zh-CN" baseline="30000" dirty="0"/>
              <a:t>[1</a:t>
            </a:r>
            <a:r>
              <a:rPr lang="en-US" altLang="zh-CN" baseline="30000" dirty="0" smtClean="0"/>
              <a:t>]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First layer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28112" y="2644988"/>
            <a:ext cx="5293905" cy="34785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240" y="2850872"/>
            <a:ext cx="2404110" cy="5752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7305" y="6123529"/>
            <a:ext cx="8321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[1] Denton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E. L.,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Zaremba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W.,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Bruna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J.,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LeCun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Y., &amp; Fergus, R. (2014). Exploiting linear structure within convolutional networks for efficient evaluation. In </a:t>
            </a:r>
            <a:r>
              <a:rPr lang="en-US" altLang="zh-CN" sz="1200" i="1" dirty="0">
                <a:solidFill>
                  <a:srgbClr val="222222"/>
                </a:solidFill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 (pp. 1269-1277).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198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Representative </a:t>
            </a:r>
            <a:r>
              <a:rPr lang="en-US" altLang="zh-CN" dirty="0"/>
              <a:t>papers: 1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Exploiting Linear Structure Within Convolutional Networks for Efficient </a:t>
            </a:r>
            <a:r>
              <a:rPr lang="en-US" altLang="zh-CN" dirty="0" smtClean="0"/>
              <a:t>Evaluation</a:t>
            </a:r>
            <a:r>
              <a:rPr lang="en-US" altLang="zh-CN" baseline="30000" dirty="0"/>
              <a:t>[1</a:t>
            </a:r>
            <a:r>
              <a:rPr lang="en-US" altLang="zh-CN" baseline="30000" dirty="0" smtClean="0"/>
              <a:t>]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Higher layers: sub-tensor is low rank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630680" y="3787934"/>
            <a:ext cx="274320" cy="274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2185797" y="3787934"/>
            <a:ext cx="274320" cy="274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2740914" y="3787934"/>
            <a:ext cx="274320" cy="274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3296031" y="3787934"/>
            <a:ext cx="27432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3851148" y="3787934"/>
            <a:ext cx="27432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4406265" y="3787934"/>
            <a:ext cx="27432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4961382" y="3787934"/>
            <a:ext cx="27432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/>
          <p:cNvSpPr/>
          <p:nvPr/>
        </p:nvSpPr>
        <p:spPr>
          <a:xfrm>
            <a:off x="5516499" y="3787934"/>
            <a:ext cx="27432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6071616" y="3787934"/>
            <a:ext cx="27432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/>
          <p:cNvSpPr/>
          <p:nvPr/>
        </p:nvSpPr>
        <p:spPr>
          <a:xfrm>
            <a:off x="6626733" y="3787934"/>
            <a:ext cx="274320" cy="2743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/>
          <p:cNvSpPr/>
          <p:nvPr/>
        </p:nvSpPr>
        <p:spPr>
          <a:xfrm>
            <a:off x="7181850" y="3787934"/>
            <a:ext cx="274320" cy="2743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630680" y="4228862"/>
            <a:ext cx="274320" cy="274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9"/>
          <p:cNvSpPr/>
          <p:nvPr/>
        </p:nvSpPr>
        <p:spPr>
          <a:xfrm>
            <a:off x="2185797" y="4228862"/>
            <a:ext cx="274320" cy="274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2740914" y="4228862"/>
            <a:ext cx="274320" cy="274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/>
          <p:cNvSpPr/>
          <p:nvPr/>
        </p:nvSpPr>
        <p:spPr>
          <a:xfrm>
            <a:off x="3296031" y="4228862"/>
            <a:ext cx="27432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/>
          <p:cNvSpPr/>
          <p:nvPr/>
        </p:nvSpPr>
        <p:spPr>
          <a:xfrm>
            <a:off x="3851148" y="4228862"/>
            <a:ext cx="27432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23"/>
          <p:cNvSpPr/>
          <p:nvPr/>
        </p:nvSpPr>
        <p:spPr>
          <a:xfrm>
            <a:off x="4406265" y="4228862"/>
            <a:ext cx="27432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/>
          <p:cNvSpPr/>
          <p:nvPr/>
        </p:nvSpPr>
        <p:spPr>
          <a:xfrm>
            <a:off x="4961382" y="4228862"/>
            <a:ext cx="27432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25"/>
          <p:cNvSpPr/>
          <p:nvPr/>
        </p:nvSpPr>
        <p:spPr>
          <a:xfrm>
            <a:off x="5516499" y="4228862"/>
            <a:ext cx="27432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/>
          <p:cNvSpPr/>
          <p:nvPr/>
        </p:nvSpPr>
        <p:spPr>
          <a:xfrm>
            <a:off x="6071616" y="4228862"/>
            <a:ext cx="27432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27"/>
          <p:cNvSpPr/>
          <p:nvPr/>
        </p:nvSpPr>
        <p:spPr>
          <a:xfrm>
            <a:off x="6626733" y="4228862"/>
            <a:ext cx="274320" cy="2743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8"/>
          <p:cNvSpPr/>
          <p:nvPr/>
        </p:nvSpPr>
        <p:spPr>
          <a:xfrm>
            <a:off x="7181850" y="4228862"/>
            <a:ext cx="274320" cy="2743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ectangle 29"/>
          <p:cNvSpPr/>
          <p:nvPr/>
        </p:nvSpPr>
        <p:spPr>
          <a:xfrm>
            <a:off x="1630680" y="4654550"/>
            <a:ext cx="274320" cy="274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30"/>
          <p:cNvSpPr/>
          <p:nvPr/>
        </p:nvSpPr>
        <p:spPr>
          <a:xfrm>
            <a:off x="2185797" y="4654550"/>
            <a:ext cx="274320" cy="274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ectangle 31"/>
          <p:cNvSpPr/>
          <p:nvPr/>
        </p:nvSpPr>
        <p:spPr>
          <a:xfrm>
            <a:off x="2740914" y="4654550"/>
            <a:ext cx="274320" cy="274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ectangle 32"/>
          <p:cNvSpPr/>
          <p:nvPr/>
        </p:nvSpPr>
        <p:spPr>
          <a:xfrm>
            <a:off x="3296031" y="4654550"/>
            <a:ext cx="27432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33"/>
          <p:cNvSpPr/>
          <p:nvPr/>
        </p:nvSpPr>
        <p:spPr>
          <a:xfrm>
            <a:off x="3851148" y="4654550"/>
            <a:ext cx="27432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Rectangle 34"/>
          <p:cNvSpPr/>
          <p:nvPr/>
        </p:nvSpPr>
        <p:spPr>
          <a:xfrm>
            <a:off x="4406265" y="4654550"/>
            <a:ext cx="27432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Rectangle 35"/>
          <p:cNvSpPr/>
          <p:nvPr/>
        </p:nvSpPr>
        <p:spPr>
          <a:xfrm>
            <a:off x="4961382" y="4654550"/>
            <a:ext cx="27432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Rectangle 36"/>
          <p:cNvSpPr/>
          <p:nvPr/>
        </p:nvSpPr>
        <p:spPr>
          <a:xfrm>
            <a:off x="5516499" y="4654550"/>
            <a:ext cx="27432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Rectangle 37"/>
          <p:cNvSpPr/>
          <p:nvPr/>
        </p:nvSpPr>
        <p:spPr>
          <a:xfrm>
            <a:off x="6071616" y="4654550"/>
            <a:ext cx="27432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ectangle 38"/>
          <p:cNvSpPr/>
          <p:nvPr/>
        </p:nvSpPr>
        <p:spPr>
          <a:xfrm>
            <a:off x="6626733" y="4654550"/>
            <a:ext cx="274320" cy="2743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Rectangle 39"/>
          <p:cNvSpPr/>
          <p:nvPr/>
        </p:nvSpPr>
        <p:spPr>
          <a:xfrm>
            <a:off x="7181850" y="4654550"/>
            <a:ext cx="274320" cy="2743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Rectangle 40"/>
          <p:cNvSpPr/>
          <p:nvPr/>
        </p:nvSpPr>
        <p:spPr>
          <a:xfrm>
            <a:off x="1630680" y="5110718"/>
            <a:ext cx="274320" cy="2743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41"/>
          <p:cNvSpPr/>
          <p:nvPr/>
        </p:nvSpPr>
        <p:spPr>
          <a:xfrm>
            <a:off x="2185797" y="5110718"/>
            <a:ext cx="274320" cy="2743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42"/>
          <p:cNvSpPr/>
          <p:nvPr/>
        </p:nvSpPr>
        <p:spPr>
          <a:xfrm>
            <a:off x="2740914" y="5110718"/>
            <a:ext cx="274320" cy="2743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3"/>
          <p:cNvSpPr/>
          <p:nvPr/>
        </p:nvSpPr>
        <p:spPr>
          <a:xfrm>
            <a:off x="3296031" y="5110718"/>
            <a:ext cx="274320" cy="274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Rectangle 44"/>
          <p:cNvSpPr/>
          <p:nvPr/>
        </p:nvSpPr>
        <p:spPr>
          <a:xfrm>
            <a:off x="3851148" y="5110718"/>
            <a:ext cx="274320" cy="274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Rectangle 45"/>
          <p:cNvSpPr/>
          <p:nvPr/>
        </p:nvSpPr>
        <p:spPr>
          <a:xfrm>
            <a:off x="4406265" y="5110718"/>
            <a:ext cx="274320" cy="274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Rectangle 46"/>
          <p:cNvSpPr/>
          <p:nvPr/>
        </p:nvSpPr>
        <p:spPr>
          <a:xfrm>
            <a:off x="4961382" y="5110718"/>
            <a:ext cx="274320" cy="274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Rectangle 47"/>
          <p:cNvSpPr/>
          <p:nvPr/>
        </p:nvSpPr>
        <p:spPr>
          <a:xfrm>
            <a:off x="5516499" y="5110718"/>
            <a:ext cx="274320" cy="274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Rectangle 48"/>
          <p:cNvSpPr/>
          <p:nvPr/>
        </p:nvSpPr>
        <p:spPr>
          <a:xfrm>
            <a:off x="6071616" y="5110718"/>
            <a:ext cx="274320" cy="274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6626733" y="5110718"/>
            <a:ext cx="274320" cy="2743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Rectangle 50"/>
          <p:cNvSpPr/>
          <p:nvPr/>
        </p:nvSpPr>
        <p:spPr>
          <a:xfrm>
            <a:off x="7181850" y="5110718"/>
            <a:ext cx="274320" cy="2743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Rectangle 51"/>
          <p:cNvSpPr/>
          <p:nvPr/>
        </p:nvSpPr>
        <p:spPr>
          <a:xfrm>
            <a:off x="1626108" y="5529580"/>
            <a:ext cx="274320" cy="2743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Rectangle 52"/>
          <p:cNvSpPr/>
          <p:nvPr/>
        </p:nvSpPr>
        <p:spPr>
          <a:xfrm>
            <a:off x="2181225" y="5529580"/>
            <a:ext cx="274320" cy="2743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Rectangle 53"/>
          <p:cNvSpPr/>
          <p:nvPr/>
        </p:nvSpPr>
        <p:spPr>
          <a:xfrm>
            <a:off x="2736342" y="5529580"/>
            <a:ext cx="274320" cy="2743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Rectangle 54"/>
          <p:cNvSpPr/>
          <p:nvPr/>
        </p:nvSpPr>
        <p:spPr>
          <a:xfrm>
            <a:off x="3291459" y="5529580"/>
            <a:ext cx="274320" cy="274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Rectangle 55"/>
          <p:cNvSpPr/>
          <p:nvPr/>
        </p:nvSpPr>
        <p:spPr>
          <a:xfrm>
            <a:off x="3846576" y="5529580"/>
            <a:ext cx="274320" cy="274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Rectangle 56"/>
          <p:cNvSpPr/>
          <p:nvPr/>
        </p:nvSpPr>
        <p:spPr>
          <a:xfrm>
            <a:off x="4401693" y="5529580"/>
            <a:ext cx="274320" cy="274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4956810" y="5529580"/>
            <a:ext cx="274320" cy="274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ectangle 58"/>
          <p:cNvSpPr/>
          <p:nvPr/>
        </p:nvSpPr>
        <p:spPr>
          <a:xfrm>
            <a:off x="5511927" y="5529580"/>
            <a:ext cx="274320" cy="274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Rectangle 59"/>
          <p:cNvSpPr/>
          <p:nvPr/>
        </p:nvSpPr>
        <p:spPr>
          <a:xfrm>
            <a:off x="6067044" y="5529580"/>
            <a:ext cx="274320" cy="274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Rectangle 60"/>
          <p:cNvSpPr/>
          <p:nvPr/>
        </p:nvSpPr>
        <p:spPr>
          <a:xfrm>
            <a:off x="6622161" y="5529580"/>
            <a:ext cx="274320" cy="2743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Rectangle 61"/>
          <p:cNvSpPr/>
          <p:nvPr/>
        </p:nvSpPr>
        <p:spPr>
          <a:xfrm>
            <a:off x="7177278" y="5529580"/>
            <a:ext cx="274320" cy="2743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295400" y="3581400"/>
            <a:ext cx="4216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295400" y="3581400"/>
            <a:ext cx="0" cy="2331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356229" y="312408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Input channels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 rot="10800000">
            <a:off x="729288" y="3922835"/>
            <a:ext cx="461665" cy="164884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Output channels</a:t>
            </a:r>
            <a:endParaRPr lang="zh-CN" altLang="en-US" dirty="0"/>
          </a:p>
        </p:txBody>
      </p:sp>
      <p:sp>
        <p:nvSpPr>
          <p:cNvPr id="69" name="Rectangle 68"/>
          <p:cNvSpPr/>
          <p:nvPr/>
        </p:nvSpPr>
        <p:spPr>
          <a:xfrm>
            <a:off x="357305" y="6123529"/>
            <a:ext cx="8321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[1] Denton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E. L.,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Zaremba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W.,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Bruna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J.,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LeCun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Y., &amp; Fergus, R. (2014). Exploiting linear structure within convolutional networks for efficient evaluation. In </a:t>
            </a:r>
            <a:r>
              <a:rPr lang="en-US" altLang="zh-CN" sz="1200" i="1" dirty="0">
                <a:solidFill>
                  <a:srgbClr val="222222"/>
                </a:solidFill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 (pp. 1269-1277).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6455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Representative </a:t>
            </a:r>
            <a:r>
              <a:rPr lang="en-US" altLang="zh-CN" dirty="0"/>
              <a:t>papers: 1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Exploiting Linear Structure Within Convolutional Networks for Efficient </a:t>
            </a:r>
            <a:r>
              <a:rPr lang="en-US" altLang="zh-CN" dirty="0" smtClean="0"/>
              <a:t>Evaluation</a:t>
            </a:r>
            <a:r>
              <a:rPr lang="en-US" altLang="zh-CN" baseline="30000" dirty="0"/>
              <a:t>[1</a:t>
            </a:r>
            <a:r>
              <a:rPr lang="en-US" altLang="zh-CN" baseline="30000" dirty="0" smtClean="0"/>
              <a:t>]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Higher layers: sub-tensor is low rank; sum of rank 1 tensors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err="1" smtClean="0"/>
              <a:t>Finetune</a:t>
            </a:r>
            <a:r>
              <a:rPr lang="en-US" altLang="zh-CN" dirty="0" smtClean="0"/>
              <a:t> upper layers while fixing the current layer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869" y="3418655"/>
            <a:ext cx="4035452" cy="1840299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357305" y="6123529"/>
            <a:ext cx="8321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[1] Denton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E. L.,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Zaremba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W.,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Bruna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J.,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LeCun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Y., &amp; Fergus, R. (2014). Exploiting linear structure within convolutional networks for efficient evaluation. In </a:t>
            </a:r>
            <a:r>
              <a:rPr lang="en-US" altLang="zh-CN" sz="1200" i="1" dirty="0">
                <a:solidFill>
                  <a:srgbClr val="222222"/>
                </a:solidFill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 (pp. 1269-1277).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987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Representative </a:t>
            </a:r>
            <a:r>
              <a:rPr lang="en-US" altLang="zh-CN" dirty="0"/>
              <a:t>papers: 1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Exploiting Linear Structure Within Convolutional Networks for Efficient </a:t>
            </a:r>
            <a:r>
              <a:rPr lang="en-US" altLang="zh-CN" dirty="0" smtClean="0"/>
              <a:t>Evaluation</a:t>
            </a:r>
            <a:r>
              <a:rPr lang="en-US" altLang="zh-CN" baseline="30000" dirty="0"/>
              <a:t>[1</a:t>
            </a:r>
            <a:r>
              <a:rPr lang="en-US" altLang="zh-CN" baseline="30000" dirty="0" smtClean="0"/>
              <a:t>]</a:t>
            </a:r>
            <a:endParaRPr lang="en-US" altLang="zh-CN" dirty="0" smtClean="0"/>
          </a:p>
        </p:txBody>
      </p:sp>
      <p:sp>
        <p:nvSpPr>
          <p:cNvPr id="65" name="Rectangle 64"/>
          <p:cNvSpPr/>
          <p:nvPr/>
        </p:nvSpPr>
        <p:spPr>
          <a:xfrm>
            <a:off x="357305" y="6123529"/>
            <a:ext cx="8321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[1] Denton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E. L.,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Zaremba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W.,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Bruna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J.,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LeCun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Y., &amp; Fergus, R. (2014). Exploiting linear structure within convolutional networks for efficient evaluation. In </a:t>
            </a:r>
            <a:r>
              <a:rPr lang="en-US" altLang="zh-CN" sz="1200" i="1" dirty="0">
                <a:solidFill>
                  <a:srgbClr val="222222"/>
                </a:solidFill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 (pp. 1269-1277).</a:t>
            </a:r>
            <a:endParaRPr lang="zh-CN" alt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9614" y="3150778"/>
            <a:ext cx="5973719" cy="245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5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Representative </a:t>
            </a:r>
            <a:r>
              <a:rPr lang="en-US" altLang="zh-CN" dirty="0"/>
              <a:t>papers: 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Exploiting Linear Structure Within Convolutional Networks for Efficient Evaluation</a:t>
                </a:r>
                <a:r>
                  <a:rPr lang="en-US" altLang="zh-CN" baseline="30000" dirty="0"/>
                  <a:t>[1</a:t>
                </a:r>
                <a:r>
                  <a:rPr lang="en-US" altLang="zh-CN" baseline="30000" dirty="0" smtClean="0"/>
                  <a:t>]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2×</m:t>
                    </m:r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/>
          <p:cNvSpPr/>
          <p:nvPr/>
        </p:nvSpPr>
        <p:spPr>
          <a:xfrm>
            <a:off x="357305" y="6123529"/>
            <a:ext cx="8321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[1] Denton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E. L.,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Zaremba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W.,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Bruna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J.,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LeCun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Y., &amp; Fergus, R. (2014). Exploiting linear structure within convolutional networks for efficient evaluation. In </a:t>
            </a:r>
            <a:r>
              <a:rPr lang="en-US" altLang="zh-CN" sz="1200" i="1" dirty="0">
                <a:solidFill>
                  <a:srgbClr val="222222"/>
                </a:solidFill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 (pp. 1269-1277).</a:t>
            </a:r>
            <a:endParaRPr lang="zh-CN" alt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804799"/>
            <a:ext cx="4075865" cy="30568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820" y="2781136"/>
            <a:ext cx="4082180" cy="310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8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Representative </a:t>
            </a:r>
            <a:r>
              <a:rPr lang="en-US" altLang="zh-CN" dirty="0"/>
              <a:t>papers: 1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Exploiting Linear Structure Within Convolutional Networks for Efficient </a:t>
            </a:r>
            <a:r>
              <a:rPr lang="en-US" altLang="zh-CN" dirty="0" smtClean="0"/>
              <a:t>Evaluation</a:t>
            </a:r>
            <a:r>
              <a:rPr lang="en-US" altLang="zh-CN" baseline="30000" dirty="0"/>
              <a:t>[1</a:t>
            </a:r>
            <a:r>
              <a:rPr lang="en-US" altLang="zh-CN" baseline="30000" dirty="0" smtClean="0"/>
              <a:t>]</a:t>
            </a:r>
            <a:endParaRPr lang="en-US" altLang="zh-CN" dirty="0" smtClean="0"/>
          </a:p>
        </p:txBody>
      </p:sp>
      <p:sp>
        <p:nvSpPr>
          <p:cNvPr id="65" name="Rectangle 64"/>
          <p:cNvSpPr/>
          <p:nvPr/>
        </p:nvSpPr>
        <p:spPr>
          <a:xfrm>
            <a:off x="357305" y="6123529"/>
            <a:ext cx="8321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[1] Denton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E. L.,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Zaremba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W.,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Bruna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J.,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LeCun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Y., &amp; Fergus, R. (2014). Exploiting linear structure within convolutional networks for efficient evaluation. In </a:t>
            </a:r>
            <a:r>
              <a:rPr lang="en-US" altLang="zh-CN" sz="1200" i="1" dirty="0">
                <a:solidFill>
                  <a:srgbClr val="222222"/>
                </a:solidFill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 (pp. 1269-1277).</a:t>
            </a:r>
            <a:endParaRPr lang="zh-CN" alt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92" y="2910840"/>
            <a:ext cx="3989139" cy="2986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826" y="2789930"/>
            <a:ext cx="4268870" cy="319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4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Representative papers: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Speed up convolutional neural networks with low rank expansions</a:t>
            </a:r>
            <a:r>
              <a:rPr lang="en-US" altLang="zh-CN" baseline="30000" dirty="0" smtClean="0"/>
              <a:t>[2]</a:t>
            </a:r>
          </a:p>
          <a:p>
            <a:pPr lvl="1"/>
            <a:r>
              <a:rPr lang="en-US" altLang="zh-CN" dirty="0" smtClean="0"/>
              <a:t>Dependency of output channels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1" y="3312959"/>
            <a:ext cx="3844289" cy="21910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700588" y="4526348"/>
                <a:ext cx="4443412" cy="755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zh-CN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CN" sz="200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588" y="4526348"/>
                <a:ext cx="4443412" cy="7551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12471" y="6081066"/>
            <a:ext cx="7802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[2] </a:t>
            </a:r>
            <a:r>
              <a:rPr lang="en-US" altLang="zh-CN" sz="12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Jaderberg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M.,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Vedaldi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A., &amp;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Zisserman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A. (2014). Speeding up convolutional neural networks with low rank expansions. </a:t>
            </a:r>
            <a:r>
              <a:rPr lang="en-US" altLang="zh-CN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sz="1200" i="1" dirty="0">
                <a:solidFill>
                  <a:srgbClr val="222222"/>
                </a:solidFill>
                <a:latin typeface="Arial" panose="020B0604020202020204" pitchFamily="34" charset="0"/>
              </a:rPr>
              <a:t> preprint arXiv:1405.3866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zh-CN" altLang="en-US" sz="1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1141"/>
          <a:stretch/>
        </p:blipFill>
        <p:spPr>
          <a:xfrm>
            <a:off x="4701541" y="3217312"/>
            <a:ext cx="4032335" cy="1232768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2057400" y="3130377"/>
            <a:ext cx="822960" cy="2791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Curved Connector 15"/>
          <p:cNvCxnSpPr>
            <a:stCxn id="14" idx="7"/>
          </p:cNvCxnSpPr>
          <p:nvPr/>
        </p:nvCxnSpPr>
        <p:spPr>
          <a:xfrm rot="5400000" flipH="1" flipV="1">
            <a:off x="3964436" y="2108363"/>
            <a:ext cx="226288" cy="2635480"/>
          </a:xfrm>
          <a:prstGeom prst="curvedConnector4">
            <a:avLst>
              <a:gd name="adj1" fmla="val 208779"/>
              <a:gd name="adj2" fmla="val 9912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4700588" y="5356144"/>
                <a:ext cx="323460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588" y="5356144"/>
                <a:ext cx="3234603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4309110" y="3643112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110" y="3643112"/>
                <a:ext cx="41152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5428537" y="2886418"/>
                <a:ext cx="4852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537" y="2886418"/>
                <a:ext cx="48526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72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we need compression</a:t>
            </a:r>
            <a:endParaRPr lang="zh-CN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19" y="3681693"/>
            <a:ext cx="2614964" cy="1535596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34" y="1786193"/>
            <a:ext cx="3250856" cy="9630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334" y="2832984"/>
            <a:ext cx="3105887" cy="11030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508855" y="5300981"/>
            <a:ext cx="5145982" cy="11762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8498" y="1372443"/>
            <a:ext cx="2428571" cy="510476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249458" y="1843387"/>
            <a:ext cx="1874808" cy="3097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W</a:t>
            </a:r>
            <a:r>
              <a:rPr lang="en-US" altLang="zh-CN" sz="2400" dirty="0" smtClean="0"/>
              <a:t>ider and deeper, more and more parameters</a:t>
            </a:r>
            <a:endParaRPr lang="en-US" altLang="zh-CN" sz="2400" dirty="0"/>
          </a:p>
          <a:p>
            <a:pPr algn="ctr"/>
            <a:endParaRPr lang="zh-CN" alt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553335" y="1843387"/>
            <a:ext cx="3213484" cy="90590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altLang="zh-CN" sz="2400" dirty="0"/>
              <a:t>Large storage and memory </a:t>
            </a:r>
            <a:r>
              <a:rPr lang="en-US" altLang="zh-CN" sz="2400" dirty="0" smtClean="0"/>
              <a:t>space</a:t>
            </a:r>
            <a:endParaRPr lang="en-US" altLang="zh-CN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572020" y="2931567"/>
            <a:ext cx="3213484" cy="90590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CN" sz="2400" dirty="0"/>
              <a:t>Intensive computation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7567" y="4034640"/>
            <a:ext cx="3213484" cy="90590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altLang="zh-CN" sz="2400" dirty="0"/>
              <a:t>Large bandwidth for deployment</a:t>
            </a:r>
          </a:p>
        </p:txBody>
      </p:sp>
    </p:spTree>
    <p:extLst>
      <p:ext uri="{BB962C8B-B14F-4D97-AF65-F5344CB8AC3E}">
        <p14:creationId xmlns:p14="http://schemas.microsoft.com/office/powerpoint/2010/main" val="12208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Representative papers: 2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Speed up convolutional neural networks with low rank expansions</a:t>
            </a:r>
            <a:r>
              <a:rPr lang="en-US" altLang="zh-CN" baseline="30000" dirty="0" smtClean="0"/>
              <a:t>[2]</a:t>
            </a:r>
          </a:p>
          <a:p>
            <a:pPr lvl="1"/>
            <a:r>
              <a:rPr lang="en-US" altLang="zh-CN" dirty="0" smtClean="0"/>
              <a:t>Dependency of output channels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5982" y="3525438"/>
            <a:ext cx="5867777" cy="234711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2471" y="6081066"/>
            <a:ext cx="7802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[2] </a:t>
            </a:r>
            <a:r>
              <a:rPr lang="en-US" altLang="zh-CN" sz="12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Jaderberg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M.,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Vedaldi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A., &amp;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Zisserman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A. (2014). Speeding up convolutional neural networks with low rank expansions. </a:t>
            </a:r>
            <a:r>
              <a:rPr lang="en-US" altLang="zh-CN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sz="1200" i="1" dirty="0">
                <a:solidFill>
                  <a:srgbClr val="222222"/>
                </a:solidFill>
                <a:latin typeface="Arial" panose="020B0604020202020204" pitchFamily="34" charset="0"/>
              </a:rPr>
              <a:t> preprint arXiv:1405.3866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zh-CN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5767388" y="2937907"/>
                <a:ext cx="323460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88" y="2937907"/>
                <a:ext cx="3234603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86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Representative papers: 2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Speed up convolutional neural networks with low rank expansions</a:t>
            </a:r>
            <a:r>
              <a:rPr lang="en-US" altLang="zh-CN" baseline="30000" dirty="0"/>
              <a:t>[2]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Each </a:t>
            </a:r>
            <a:r>
              <a:rPr lang="en-US" altLang="zh-CN" dirty="0"/>
              <a:t>convolutional layer is factored as a sequence of two regular convolutional </a:t>
            </a:r>
            <a:r>
              <a:rPr lang="en-US" altLang="zh-CN" dirty="0" smtClean="0"/>
              <a:t>layers</a:t>
            </a:r>
            <a:endParaRPr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117" y="3907897"/>
            <a:ext cx="4933333" cy="17714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50" y="3955516"/>
            <a:ext cx="3447619" cy="172381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12471" y="6081066"/>
            <a:ext cx="7802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[2] </a:t>
            </a:r>
            <a:r>
              <a:rPr lang="en-US" altLang="zh-CN" sz="12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Jaderberg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M.,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Vedaldi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A., &amp;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Zisserman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A. (2014). Speeding up convolutional neural networks with low rank expansions. </a:t>
            </a:r>
            <a:r>
              <a:rPr lang="en-US" altLang="zh-CN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sz="1200" i="1" dirty="0">
                <a:solidFill>
                  <a:srgbClr val="222222"/>
                </a:solidFill>
                <a:latin typeface="Arial" panose="020B0604020202020204" pitchFamily="34" charset="0"/>
              </a:rPr>
              <a:t> preprint arXiv:1405.3866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9761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Representative papers: 2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Speed up convolutional neural networks with low rank expansions</a:t>
            </a:r>
            <a:r>
              <a:rPr lang="en-US" altLang="zh-CN" baseline="30000" dirty="0"/>
              <a:t>[2]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Filter reconstruction optimization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Data reconstruction optimization</a:t>
            </a:r>
          </a:p>
          <a:p>
            <a:pPr lvl="1"/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280" y="3185236"/>
            <a:ext cx="5085036" cy="1072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8373"/>
          <a:stretch/>
        </p:blipFill>
        <p:spPr>
          <a:xfrm>
            <a:off x="1987512" y="5029200"/>
            <a:ext cx="5486339" cy="8229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12471" y="6081066"/>
            <a:ext cx="7802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[2] </a:t>
            </a:r>
            <a:r>
              <a:rPr lang="en-US" altLang="zh-CN" sz="12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Jaderberg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M.,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Vedaldi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A., &amp;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Zisserman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A. (2014). Speeding up convolutional neural networks with low rank expansions. </a:t>
            </a:r>
            <a:r>
              <a:rPr lang="en-US" altLang="zh-CN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sz="1200" i="1" dirty="0">
                <a:solidFill>
                  <a:srgbClr val="222222"/>
                </a:solidFill>
                <a:latin typeface="Arial" panose="020B0604020202020204" pitchFamily="34" charset="0"/>
              </a:rPr>
              <a:t> preprint arXiv:1405.3866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294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Representative papers: 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Speed up convolutional neural networks with low rank expansions</a:t>
                </a:r>
                <a:r>
                  <a:rPr lang="en-US" altLang="zh-CN" baseline="30000" dirty="0"/>
                  <a:t>[2</a:t>
                </a:r>
                <a:r>
                  <a:rPr lang="en-US" altLang="zh-CN" baseline="30000" dirty="0" smtClean="0"/>
                  <a:t>]</a:t>
                </a:r>
                <a:r>
                  <a:rPr lang="en-US" altLang="zh-CN" dirty="0" smtClean="0"/>
                  <a:t>: scene character classification-4 layers --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.5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712471" y="6081066"/>
            <a:ext cx="7802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[2] </a:t>
            </a:r>
            <a:r>
              <a:rPr lang="en-US" altLang="zh-CN" sz="12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Jaderberg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M.,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Vedaldi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A., &amp;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Zisserman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A. (2014). Speeding up convolutional neural networks with low rank expansions. </a:t>
            </a:r>
            <a:r>
              <a:rPr lang="en-US" altLang="zh-CN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sz="1200" i="1" dirty="0">
                <a:solidFill>
                  <a:srgbClr val="222222"/>
                </a:solidFill>
                <a:latin typeface="Arial" panose="020B0604020202020204" pitchFamily="34" charset="0"/>
              </a:rPr>
              <a:t> preprint arXiv:1405.3866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zh-CN" alt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222" y="3202704"/>
            <a:ext cx="3249138" cy="2689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849" y="3141744"/>
            <a:ext cx="3373299" cy="281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1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Representative papers: 2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Speed up convolutional neural networks with low rank expansions</a:t>
            </a:r>
            <a:r>
              <a:rPr lang="en-US" altLang="zh-CN" baseline="30000" dirty="0"/>
              <a:t>[2</a:t>
            </a:r>
            <a:r>
              <a:rPr lang="en-US" altLang="zh-CN" baseline="30000" dirty="0" smtClean="0"/>
              <a:t>]</a:t>
            </a:r>
            <a:r>
              <a:rPr lang="en-US" altLang="zh-CN" dirty="0" smtClean="0"/>
              <a:t>: scene character classification-4 layers, </a:t>
            </a:r>
          </a:p>
          <a:p>
            <a:pPr lvl="1"/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712471" y="6081066"/>
            <a:ext cx="7802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[2] </a:t>
            </a:r>
            <a:r>
              <a:rPr lang="en-US" altLang="zh-CN" sz="12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Jaderberg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M.,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Vedaldi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A., &amp;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Zisserman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A. (2014). Speeding up convolutional neural networks with low rank expansions. </a:t>
            </a:r>
            <a:r>
              <a:rPr lang="en-US" altLang="zh-CN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sz="1200" i="1" dirty="0">
                <a:solidFill>
                  <a:srgbClr val="222222"/>
                </a:solidFill>
                <a:latin typeface="Arial" panose="020B0604020202020204" pitchFamily="34" charset="0"/>
              </a:rPr>
              <a:t> preprint arXiv:1405.3866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zh-CN" alt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48" y="3284526"/>
            <a:ext cx="3394156" cy="26616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316991"/>
            <a:ext cx="3291840" cy="253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8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Representative papers: 2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Speed up convolutional neural networks with low rank expansions</a:t>
            </a:r>
            <a:r>
              <a:rPr lang="en-US" altLang="zh-CN" baseline="30000" dirty="0"/>
              <a:t>[2</a:t>
            </a:r>
            <a:r>
              <a:rPr lang="en-US" altLang="zh-CN" baseline="30000" dirty="0" smtClean="0"/>
              <a:t>]</a:t>
            </a:r>
            <a:r>
              <a:rPr lang="en-US" altLang="zh-CN" dirty="0" smtClean="0"/>
              <a:t>: scene character classification-4 layers</a:t>
            </a:r>
          </a:p>
          <a:p>
            <a:pPr lvl="1"/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712471" y="6081066"/>
            <a:ext cx="7802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[2] </a:t>
            </a:r>
            <a:r>
              <a:rPr lang="en-US" altLang="zh-CN" sz="12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Jaderberg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M.,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Vedaldi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A., &amp;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Zisserman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A. (2014). Speeding up convolutional neural networks with low rank expansions. </a:t>
            </a:r>
            <a:r>
              <a:rPr lang="en-US" altLang="zh-CN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sz="1200" i="1" dirty="0">
                <a:solidFill>
                  <a:srgbClr val="222222"/>
                </a:solidFill>
                <a:latin typeface="Arial" panose="020B0604020202020204" pitchFamily="34" charset="0"/>
              </a:rPr>
              <a:t> preprint arXiv:1405.3866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zh-CN" alt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74" y="3318075"/>
            <a:ext cx="1455224" cy="23972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998" y="3159587"/>
            <a:ext cx="2910519" cy="25393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988" y="3159587"/>
            <a:ext cx="3055754" cy="258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1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Representative </a:t>
            </a:r>
            <a:r>
              <a:rPr lang="en-US" altLang="zh-CN" dirty="0" smtClean="0"/>
              <a:t>papers: 3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Speeding-up convolutional neural networks using fine-tuned CP-decomposition</a:t>
            </a:r>
            <a:r>
              <a:rPr lang="en-US" altLang="zh-CN" baseline="30000" dirty="0" smtClean="0"/>
              <a:t>[3]</a:t>
            </a: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" y="2856607"/>
            <a:ext cx="7896668" cy="9328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19" y="3924366"/>
            <a:ext cx="8304762" cy="9523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19" y="5011683"/>
            <a:ext cx="8571848" cy="94691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328160" y="2971800"/>
            <a:ext cx="3154680" cy="5791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12720" y="4572000"/>
            <a:ext cx="18135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24400" y="4556760"/>
            <a:ext cx="18135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29400" y="4556760"/>
            <a:ext cx="1008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757160" y="4572000"/>
            <a:ext cx="828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3732" y="6081066"/>
            <a:ext cx="7881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[3] </a:t>
            </a:r>
            <a:r>
              <a:rPr lang="en-US" altLang="zh-CN" sz="12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Lebedev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V.,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Ganin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Y.,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Rakhuba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M.,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Oseledets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I., &amp;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Lempitsky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V. (2014). Speeding-up convolutional neural networks using fine-tuned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cp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-decomposition. </a:t>
            </a:r>
            <a:r>
              <a:rPr lang="en-US" altLang="zh-CN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sz="1200" i="1" dirty="0">
                <a:solidFill>
                  <a:srgbClr val="222222"/>
                </a:solidFill>
                <a:latin typeface="Arial" panose="020B0604020202020204" pitchFamily="34" charset="0"/>
              </a:rPr>
              <a:t> preprint arXiv:1412.6553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2352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Representative papers: 3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Speeding-up convolutional neural networks using fine-tuned CP-decomposition</a:t>
            </a:r>
            <a:r>
              <a:rPr lang="en-US" altLang="zh-CN" baseline="30000" dirty="0"/>
              <a:t>[3]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260" y="2761811"/>
            <a:ext cx="4983480" cy="331925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03732" y="6081066"/>
            <a:ext cx="7881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[3] </a:t>
            </a:r>
            <a:r>
              <a:rPr lang="en-US" altLang="zh-CN" sz="12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Lebedev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V.,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Ganin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Y.,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Rakhuba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M.,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Oseledets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I., &amp;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Lempitsky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V. (2014). Speeding-up convolutional neural networks using fine-tuned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cp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-decomposition. </a:t>
            </a:r>
            <a:r>
              <a:rPr lang="en-US" altLang="zh-CN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sz="1200" i="1" dirty="0">
                <a:solidFill>
                  <a:srgbClr val="222222"/>
                </a:solidFill>
                <a:latin typeface="Arial" panose="020B0604020202020204" pitchFamily="34" charset="0"/>
              </a:rPr>
              <a:t> preprint arXiv:1412.6553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7827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Representative papers: 3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Speeding-up convolutional neural networks using fine-tuned CP-decomposition</a:t>
            </a:r>
            <a:r>
              <a:rPr lang="en-US" altLang="zh-CN" baseline="30000" dirty="0"/>
              <a:t>[3]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796" y="2602366"/>
            <a:ext cx="3276004" cy="17396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0815" y="4208991"/>
            <a:ext cx="8542370" cy="18046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03732" y="6081066"/>
            <a:ext cx="7881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[3] </a:t>
            </a:r>
            <a:r>
              <a:rPr lang="en-US" altLang="zh-CN" sz="12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Lebedev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V.,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Ganin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Y.,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Rakhuba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M.,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Oseledets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I., &amp;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Lempitsky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V. (2014). Speeding-up convolutional neural networks using fine-tuned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cp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-decomposition. </a:t>
            </a:r>
            <a:r>
              <a:rPr lang="en-US" altLang="zh-CN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sz="1200" i="1" dirty="0">
                <a:solidFill>
                  <a:srgbClr val="222222"/>
                </a:solidFill>
                <a:latin typeface="Arial" panose="020B0604020202020204" pitchFamily="34" charset="0"/>
              </a:rPr>
              <a:t> preprint arXiv:1412.6553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6693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Representative papers: 3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Speeding-up convolutional neural networks using fine-tuned CP-decomposition</a:t>
            </a:r>
            <a:r>
              <a:rPr lang="en-US" altLang="zh-CN" baseline="30000" dirty="0"/>
              <a:t>[3</a:t>
            </a:r>
            <a:r>
              <a:rPr lang="en-US" altLang="zh-CN" baseline="30000" dirty="0" smtClean="0"/>
              <a:t>]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Optimization: non-linear least squares, Gauss-Newton</a:t>
            </a:r>
          </a:p>
          <a:p>
            <a:pPr lvl="1"/>
            <a:r>
              <a:rPr lang="en-US" altLang="zh-CN" dirty="0" err="1" smtClean="0"/>
              <a:t>Finetune</a:t>
            </a:r>
            <a:r>
              <a:rPr lang="en-US" altLang="zh-CN" dirty="0" smtClean="0"/>
              <a:t> all the layers: gradient explosion for inserted layers</a:t>
            </a:r>
          </a:p>
          <a:p>
            <a:pPr lvl="1"/>
            <a:r>
              <a:rPr lang="en-US" altLang="zh-CN" dirty="0" smtClean="0"/>
              <a:t>Test on </a:t>
            </a:r>
          </a:p>
          <a:p>
            <a:pPr lvl="2"/>
            <a:r>
              <a:rPr lang="en-US" altLang="zh-CN" dirty="0" smtClean="0"/>
              <a:t>small character-classification CNN: 1% drop, 8.5x speedup</a:t>
            </a:r>
          </a:p>
          <a:p>
            <a:pPr lvl="2"/>
            <a:r>
              <a:rPr lang="en-US" altLang="zh-CN" dirty="0" err="1" smtClean="0"/>
              <a:t>Alexnet</a:t>
            </a:r>
            <a:r>
              <a:rPr lang="en-US" altLang="zh-CN" dirty="0" smtClean="0"/>
              <a:t>: 1% drop, 4x speedup</a:t>
            </a:r>
            <a:endParaRPr lang="en-US" altLang="zh-CN" dirty="0"/>
          </a:p>
          <a:p>
            <a:pPr lvl="1"/>
            <a:r>
              <a:rPr lang="en-US" altLang="zh-CN" dirty="0" smtClean="0"/>
              <a:t> focus on single layers</a:t>
            </a:r>
          </a:p>
          <a:p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03732" y="6081066"/>
            <a:ext cx="7881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[3] </a:t>
            </a:r>
            <a:r>
              <a:rPr lang="en-US" altLang="zh-CN" sz="12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Lebedev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V.,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Ganin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Y.,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Rakhuba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M.,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Oseledets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I., &amp;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Lempitsky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V. (2014). Speeding-up convolutional neural networks using fine-tuned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cp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-decomposition. </a:t>
            </a:r>
            <a:r>
              <a:rPr lang="en-US" altLang="zh-CN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sz="1200" i="1" dirty="0">
                <a:solidFill>
                  <a:srgbClr val="222222"/>
                </a:solidFill>
                <a:latin typeface="Arial" panose="020B0604020202020204" pitchFamily="34" charset="0"/>
              </a:rPr>
              <a:t> preprint arXiv:1412.6553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0195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we need compression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28650" y="2156704"/>
            <a:ext cx="1629855" cy="3097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Resource has a cost</a:t>
            </a:r>
            <a:endParaRPr lang="en-US" altLang="zh-CN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2625146" y="2156704"/>
            <a:ext cx="3779981" cy="90590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altLang="zh-CN" sz="2400" dirty="0" smtClean="0"/>
              <a:t>Electricity</a:t>
            </a:r>
            <a:endParaRPr lang="en-US" altLang="zh-CN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2643831" y="3244884"/>
            <a:ext cx="3761296" cy="90590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CN" sz="2400" dirty="0" smtClean="0"/>
              <a:t>GPUs, storage, memory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79378" y="4347957"/>
            <a:ext cx="3725749" cy="90590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altLang="zh-CN" sz="2400" dirty="0" smtClean="0"/>
              <a:t>Time</a:t>
            </a:r>
            <a:endParaRPr lang="en-US" altLang="zh-CN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6826000" y="2156704"/>
            <a:ext cx="1629855" cy="3097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Inference on mobile device</a:t>
            </a:r>
            <a:endParaRPr lang="en-US" altLang="zh-CN" sz="2400" dirty="0"/>
          </a:p>
        </p:txBody>
      </p:sp>
      <p:sp>
        <p:nvSpPr>
          <p:cNvPr id="14" name="Explosion 2 13"/>
          <p:cNvSpPr/>
          <p:nvPr/>
        </p:nvSpPr>
        <p:spPr>
          <a:xfrm>
            <a:off x="5070722" y="3972697"/>
            <a:ext cx="2716918" cy="2026508"/>
          </a:xfrm>
          <a:prstGeom prst="irregularSeal2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Limited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763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Representative papers: 3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Speeding-up convolutional neural networks using fine-tuned CP-decomposition</a:t>
            </a:r>
            <a:r>
              <a:rPr lang="en-US" altLang="zh-CN" baseline="30000" dirty="0"/>
              <a:t>[3]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087" y="2751969"/>
            <a:ext cx="5967553" cy="17526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087" y="4504640"/>
            <a:ext cx="5967553" cy="218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1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Representative papers: 3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Speeding-up convolutional neural networks using fine-tuned CP-decomposition</a:t>
            </a:r>
            <a:r>
              <a:rPr lang="en-US" altLang="zh-CN" baseline="30000" dirty="0"/>
              <a:t>[3]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184" y="2816276"/>
            <a:ext cx="5986856" cy="17595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215" y="4501825"/>
            <a:ext cx="6160794" cy="181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Representative </a:t>
            </a:r>
            <a:r>
              <a:rPr lang="en-US" altLang="zh-CN" dirty="0" smtClean="0"/>
              <a:t>papers: 4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Accelerating very deep convolutional networks for classification and detection</a:t>
            </a:r>
            <a:r>
              <a:rPr lang="en-US" altLang="zh-CN" baseline="30000" dirty="0" smtClean="0"/>
              <a:t>[4]</a:t>
            </a:r>
          </a:p>
          <a:p>
            <a:pPr lvl="1"/>
            <a:r>
              <a:rPr lang="en-US" altLang="zh-CN" dirty="0" smtClean="0"/>
              <a:t>Low rank of response map</a:t>
            </a:r>
          </a:p>
          <a:p>
            <a:pPr lvl="1"/>
            <a:r>
              <a:rPr lang="en-US" altLang="zh-CN" dirty="0" smtClean="0"/>
              <a:t>Data reconstruction optimization: consider non-linear operator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 smtClean="0"/>
              <a:t>Alternate solver, generalized SVD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40" y="3803174"/>
            <a:ext cx="4775531" cy="15169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8650" y="5946130"/>
            <a:ext cx="80276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[4] Zhang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X., Zou, J., He, K., &amp; Sun, J. (2016). Accelerating very deep convolutional networks for classification and detection. </a:t>
            </a:r>
            <a:r>
              <a:rPr lang="en-US" altLang="zh-CN" sz="1200" i="1" dirty="0">
                <a:solidFill>
                  <a:srgbClr val="222222"/>
                </a:solidFill>
                <a:latin typeface="Arial" panose="020B0604020202020204" pitchFamily="34" charset="0"/>
              </a:rPr>
              <a:t>IEEE transactions on pattern analysis and machine intelligence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altLang="zh-CN" sz="1200" i="1" dirty="0">
                <a:solidFill>
                  <a:srgbClr val="222222"/>
                </a:solidFill>
                <a:latin typeface="Arial" panose="020B0604020202020204" pitchFamily="34" charset="0"/>
              </a:rPr>
              <a:t>38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(10), 1943-1955.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5202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Representative </a:t>
            </a:r>
            <a:r>
              <a:rPr lang="en-US" altLang="zh-CN" dirty="0" smtClean="0"/>
              <a:t>papers: 4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Accelerating very deep convolutional networks for classification and </a:t>
            </a:r>
            <a:r>
              <a:rPr lang="en-US" altLang="zh-CN" dirty="0"/>
              <a:t>detection</a:t>
            </a:r>
            <a:r>
              <a:rPr lang="en-US" altLang="zh-CN" baseline="30000" dirty="0"/>
              <a:t>[4</a:t>
            </a:r>
            <a:r>
              <a:rPr lang="en-US" altLang="zh-CN" baseline="30000" dirty="0" smtClean="0"/>
              <a:t>]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Asymmetric reconstruction of multiple-layer: consider error propagation through the whole network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495" y="3808186"/>
            <a:ext cx="5124105" cy="136053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547360" y="3808186"/>
            <a:ext cx="335280" cy="51816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628650" y="5946130"/>
            <a:ext cx="80276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[4] Zhang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X., Zou, J., He, K., &amp; Sun, J. (2016). Accelerating very deep convolutional networks for classification and detection. </a:t>
            </a:r>
            <a:r>
              <a:rPr lang="en-US" altLang="zh-CN" sz="1200" i="1" dirty="0">
                <a:solidFill>
                  <a:srgbClr val="222222"/>
                </a:solidFill>
                <a:latin typeface="Arial" panose="020B0604020202020204" pitchFamily="34" charset="0"/>
              </a:rPr>
              <a:t>IEEE transactions on pattern analysis and machine intelligence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altLang="zh-CN" sz="1200" i="1" dirty="0">
                <a:solidFill>
                  <a:srgbClr val="222222"/>
                </a:solidFill>
                <a:latin typeface="Arial" panose="020B0604020202020204" pitchFamily="34" charset="0"/>
              </a:rPr>
              <a:t>38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(10), 1943-1955.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616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Representative </a:t>
            </a:r>
            <a:r>
              <a:rPr lang="en-US" altLang="zh-CN" dirty="0" smtClean="0"/>
              <a:t>papers: 4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Accelerating very deep convolutional networks for classification and </a:t>
            </a:r>
            <a:r>
              <a:rPr lang="en-US" altLang="zh-CN" dirty="0"/>
              <a:t>detection</a:t>
            </a:r>
            <a:r>
              <a:rPr lang="en-US" altLang="zh-CN" baseline="30000" dirty="0"/>
              <a:t>[4</a:t>
            </a:r>
            <a:r>
              <a:rPr lang="en-US" altLang="zh-CN" baseline="30000" dirty="0" smtClean="0"/>
              <a:t>]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Test on SPP-10: linear VS. nonlinear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60" y="3039864"/>
            <a:ext cx="6283013" cy="298992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8650" y="6189970"/>
            <a:ext cx="80276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[4] Zhang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X., Zou, J., He, K., &amp; Sun, J. (2016). Accelerating very deep convolutional networks for classification and detection. </a:t>
            </a:r>
            <a:r>
              <a:rPr lang="en-US" altLang="zh-CN" sz="1200" i="1" dirty="0">
                <a:solidFill>
                  <a:srgbClr val="222222"/>
                </a:solidFill>
                <a:latin typeface="Arial" panose="020B0604020202020204" pitchFamily="34" charset="0"/>
              </a:rPr>
              <a:t>IEEE transactions on pattern analysis and machine intelligence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altLang="zh-CN" sz="1200" i="1" dirty="0">
                <a:solidFill>
                  <a:srgbClr val="222222"/>
                </a:solidFill>
                <a:latin typeface="Arial" panose="020B0604020202020204" pitchFamily="34" charset="0"/>
              </a:rPr>
              <a:t>38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(10), 1943-1955.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019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Representative </a:t>
            </a:r>
            <a:r>
              <a:rPr lang="en-US" altLang="zh-CN" dirty="0" smtClean="0"/>
              <a:t>papers: 4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Accelerating very deep convolutional networks for classification and </a:t>
            </a:r>
            <a:r>
              <a:rPr lang="en-US" altLang="zh-CN" dirty="0"/>
              <a:t>detection</a:t>
            </a:r>
            <a:r>
              <a:rPr lang="en-US" altLang="zh-CN" baseline="30000" dirty="0"/>
              <a:t>[4</a:t>
            </a:r>
            <a:r>
              <a:rPr lang="en-US" altLang="zh-CN" baseline="30000" dirty="0" smtClean="0"/>
              <a:t>]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Test on SPP-10: symmetric VS asymmetric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96" y="3253252"/>
            <a:ext cx="8385207" cy="26928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8650" y="5946130"/>
            <a:ext cx="80276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[4] Zhang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X., Zou, J., He, K., &amp; Sun, J. (2016). Accelerating very deep convolutional networks for classification and detection. </a:t>
            </a:r>
            <a:r>
              <a:rPr lang="en-US" altLang="zh-CN" sz="1200" i="1" dirty="0">
                <a:solidFill>
                  <a:srgbClr val="222222"/>
                </a:solidFill>
                <a:latin typeface="Arial" panose="020B0604020202020204" pitchFamily="34" charset="0"/>
              </a:rPr>
              <a:t>IEEE transactions on pattern analysis and machine intelligence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altLang="zh-CN" sz="1200" i="1" dirty="0">
                <a:solidFill>
                  <a:srgbClr val="222222"/>
                </a:solidFill>
                <a:latin typeface="Arial" panose="020B0604020202020204" pitchFamily="34" charset="0"/>
              </a:rPr>
              <a:t>38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(10), 1943-1955.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0061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Representative </a:t>
            </a:r>
            <a:r>
              <a:rPr lang="en-US" altLang="zh-CN" dirty="0" smtClean="0"/>
              <a:t>papers: 4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Accelerating very deep convolutional networks for classification and </a:t>
            </a:r>
            <a:r>
              <a:rPr lang="en-US" altLang="zh-CN" dirty="0"/>
              <a:t>detection</a:t>
            </a:r>
            <a:r>
              <a:rPr lang="en-US" altLang="zh-CN" baseline="30000" dirty="0"/>
              <a:t>[4</a:t>
            </a:r>
            <a:r>
              <a:rPr lang="en-US" altLang="zh-CN" baseline="30000" dirty="0" smtClean="0"/>
              <a:t>]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Test on SPP-10: absolute performance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81" y="3572009"/>
            <a:ext cx="7495238" cy="21523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8650" y="5946130"/>
            <a:ext cx="80276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[4] Zhang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X., Zou, J., He, K., &amp; Sun, J. (2016). Accelerating very deep convolutional networks for classification and detection. </a:t>
            </a:r>
            <a:r>
              <a:rPr lang="en-US" altLang="zh-CN" sz="1200" i="1" dirty="0">
                <a:solidFill>
                  <a:srgbClr val="222222"/>
                </a:solidFill>
                <a:latin typeface="Arial" panose="020B0604020202020204" pitchFamily="34" charset="0"/>
              </a:rPr>
              <a:t>IEEE transactions on pattern analysis and machine intelligence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altLang="zh-CN" sz="1200" i="1" dirty="0">
                <a:solidFill>
                  <a:srgbClr val="222222"/>
                </a:solidFill>
                <a:latin typeface="Arial" panose="020B0604020202020204" pitchFamily="34" charset="0"/>
              </a:rPr>
              <a:t>38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(10), 1943-1955.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5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Representative </a:t>
            </a:r>
            <a:r>
              <a:rPr lang="en-US" altLang="zh-CN" dirty="0" smtClean="0"/>
              <a:t>papers: 4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Accelerating very deep convolutional networks for classification and </a:t>
            </a:r>
            <a:r>
              <a:rPr lang="en-US" altLang="zh-CN" dirty="0"/>
              <a:t>detection</a:t>
            </a:r>
            <a:r>
              <a:rPr lang="en-US" altLang="zh-CN" baseline="30000" dirty="0"/>
              <a:t>[4</a:t>
            </a:r>
            <a:r>
              <a:rPr lang="en-US" altLang="zh-CN" baseline="30000" dirty="0" smtClean="0"/>
              <a:t>]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Test on VGG-16: absolute performance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50" y="3585331"/>
            <a:ext cx="7800000" cy="1942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8650" y="5946130"/>
            <a:ext cx="80276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[4] Zhang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X., Zou, J., He, K., &amp; Sun, J. (2016). Accelerating very deep convolutional networks for classification and detection. </a:t>
            </a:r>
            <a:r>
              <a:rPr lang="en-US" altLang="zh-CN" sz="1200" i="1" dirty="0">
                <a:solidFill>
                  <a:srgbClr val="222222"/>
                </a:solidFill>
                <a:latin typeface="Arial" panose="020B0604020202020204" pitchFamily="34" charset="0"/>
              </a:rPr>
              <a:t>IEEE transactions on pattern analysis and machine intelligence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altLang="zh-CN" sz="1200" i="1" dirty="0">
                <a:solidFill>
                  <a:srgbClr val="222222"/>
                </a:solidFill>
                <a:latin typeface="Arial" panose="020B0604020202020204" pitchFamily="34" charset="0"/>
              </a:rPr>
              <a:t>38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(10), 1943-1955.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9028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25790" cy="1325563"/>
          </a:xfrm>
        </p:spPr>
        <p:txBody>
          <a:bodyPr/>
          <a:lstStyle/>
          <a:p>
            <a:r>
              <a:rPr lang="en-US" altLang="zh-CN" dirty="0" smtClean="0"/>
              <a:t>Taxonomy of network compression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Training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Light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network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structure 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Low-rank decomposition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FFT-based algorithms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smtClean="0"/>
              <a:t>Inference</a:t>
            </a:r>
          </a:p>
          <a:p>
            <a:pPr lvl="1">
              <a:lnSpc>
                <a:spcPct val="100000"/>
              </a:lnSpc>
            </a:pPr>
            <a:r>
              <a:rPr lang="en-US" altLang="zh-CN" sz="2800" b="1" dirty="0"/>
              <a:t>Network pruning 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Knowledge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 distillation 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Quantization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/ 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binarization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 / hashing  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Low-rank decomposition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FFT-based algorithms</a:t>
            </a:r>
          </a:p>
          <a:p>
            <a:pPr lvl="1"/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Sparsity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constraint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1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 pruning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Goal: </a:t>
            </a:r>
            <a:r>
              <a:rPr lang="en-US" altLang="zh-CN" dirty="0" smtClean="0"/>
              <a:t>remove </a:t>
            </a:r>
            <a:r>
              <a:rPr lang="en-US" altLang="zh-CN" dirty="0"/>
              <a:t>unimportant </a:t>
            </a:r>
            <a:r>
              <a:rPr lang="en-US" altLang="zh-CN" dirty="0" smtClean="0"/>
              <a:t>parameters</a:t>
            </a:r>
          </a:p>
          <a:p>
            <a:r>
              <a:rPr lang="en-US" altLang="zh-CN" dirty="0" smtClean="0"/>
              <a:t>What is unimportant parameters: </a:t>
            </a:r>
          </a:p>
          <a:p>
            <a:pPr lvl="1"/>
            <a:r>
              <a:rPr lang="en-US" altLang="zh-CN" dirty="0" smtClean="0"/>
              <a:t>Low magnitude, less salient</a:t>
            </a:r>
          </a:p>
          <a:p>
            <a:r>
              <a:rPr lang="en-US" altLang="zh-CN" dirty="0" smtClean="0"/>
              <a:t>Step:</a:t>
            </a:r>
          </a:p>
          <a:p>
            <a:pPr lvl="1"/>
            <a:r>
              <a:rPr lang="en-US" altLang="zh-CN" dirty="0" smtClean="0"/>
              <a:t>Calculate parameters importance</a:t>
            </a:r>
          </a:p>
          <a:p>
            <a:pPr lvl="1"/>
            <a:r>
              <a:rPr lang="en-US" altLang="zh-CN" dirty="0" smtClean="0"/>
              <a:t>Prune the parameters with least importance</a:t>
            </a:r>
          </a:p>
          <a:p>
            <a:pPr lvl="1"/>
            <a:r>
              <a:rPr lang="en-US" altLang="zh-CN" dirty="0" smtClean="0"/>
              <a:t>Retrain the network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2052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we need compression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We need to compress the network so that </a:t>
            </a:r>
          </a:p>
          <a:p>
            <a:pPr lvl="2"/>
            <a:r>
              <a:rPr lang="en-US" altLang="zh-CN" dirty="0" smtClean="0"/>
              <a:t>Fewer parameters</a:t>
            </a:r>
          </a:p>
          <a:p>
            <a:pPr lvl="2"/>
            <a:r>
              <a:rPr lang="en-US" altLang="zh-CN" dirty="0" smtClean="0"/>
              <a:t>Keep its performance</a:t>
            </a:r>
            <a:endParaRPr lang="en-US" altLang="zh-CN" dirty="0" smtClean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329" y="3082601"/>
            <a:ext cx="5680831" cy="333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5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</a:t>
            </a:r>
            <a:r>
              <a:rPr lang="en-US" altLang="zh-CN" dirty="0" smtClean="0"/>
              <a:t>pruning</a:t>
            </a:r>
            <a:r>
              <a:rPr lang="en-US" altLang="zh-CN" baseline="30000" dirty="0" smtClean="0"/>
              <a:t>[1]</a:t>
            </a:r>
            <a:endParaRPr lang="zh-CN" alt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Prune filters instead of weights</a:t>
            </a:r>
          </a:p>
          <a:p>
            <a:r>
              <a:rPr lang="en-US" altLang="zh-CN" dirty="0"/>
              <a:t>Pruning a filter results in removal of its corresponding feature map and related kernels in the next layer.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842963" y="5853797"/>
            <a:ext cx="7886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Li, </a:t>
            </a:r>
            <a:r>
              <a:rPr lang="en-US" altLang="zh-CN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Hao</a:t>
            </a:r>
            <a:r>
              <a:rPr lang="en-US" altLang="zh-C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"Pruning filters for efficient </a:t>
            </a:r>
            <a:r>
              <a:rPr lang="en-US" altLang="zh-CN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convnets</a:t>
            </a:r>
            <a:r>
              <a:rPr lang="en-US" altLang="zh-C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." </a:t>
            </a:r>
            <a:r>
              <a:rPr lang="en-US" altLang="zh-CN" b="0" i="1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zh-CN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arXiv:1608.08710</a:t>
            </a:r>
            <a:r>
              <a:rPr lang="en-US" altLang="zh-C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(2016).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21" y="3217394"/>
            <a:ext cx="8471689" cy="237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5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pruning</a:t>
            </a:r>
            <a:r>
              <a:rPr lang="en-US" altLang="zh-CN" baseline="30000" dirty="0"/>
              <a:t>[1]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</a:t>
            </a:r>
            <a:r>
              <a:rPr lang="en-US" altLang="zh-CN" dirty="0"/>
              <a:t>to deal with residual block: based on the filters of the shortcut </a:t>
            </a:r>
            <a:r>
              <a:rPr lang="en-US" altLang="zh-CN" dirty="0" smtClean="0"/>
              <a:t>layers</a:t>
            </a:r>
          </a:p>
          <a:p>
            <a:r>
              <a:rPr lang="en-US" altLang="zh-CN" dirty="0" smtClean="0"/>
              <a:t>how </a:t>
            </a:r>
            <a:r>
              <a:rPr lang="en-US" altLang="zh-CN" dirty="0"/>
              <a:t>many filters to be removed in each layer: </a:t>
            </a:r>
            <a:r>
              <a:rPr lang="en-US" altLang="zh-CN" dirty="0" smtClean="0"/>
              <a:t>same ratio for layers with the same </a:t>
            </a:r>
            <a:r>
              <a:rPr lang="en-US" altLang="zh-CN" dirty="0"/>
              <a:t>feature map size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3612940"/>
            <a:ext cx="7986713" cy="269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3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25790" cy="1325563"/>
          </a:xfrm>
        </p:spPr>
        <p:txBody>
          <a:bodyPr/>
          <a:lstStyle/>
          <a:p>
            <a:r>
              <a:rPr lang="en-US" altLang="zh-CN" dirty="0" smtClean="0"/>
              <a:t>Taxonomy of network compression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Training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Light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network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structure 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Low-rank decomposition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FFT-based algorithms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smtClean="0"/>
              <a:t>Inference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Network pruning </a:t>
            </a:r>
          </a:p>
          <a:p>
            <a:pPr lvl="1"/>
            <a:r>
              <a:rPr lang="en-US" altLang="zh-CN" sz="2800" b="1" dirty="0" smtClean="0"/>
              <a:t>Knowledge</a:t>
            </a:r>
            <a:r>
              <a:rPr lang="en-US" altLang="zh-CN" sz="2800" b="1" dirty="0"/>
              <a:t> distillation 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Quantization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/ 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binarization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 / hashing  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Low-rank decomposition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FFT-based algorithms</a:t>
            </a:r>
          </a:p>
          <a:p>
            <a:pPr lvl="1"/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Sparsity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constraint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83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Knowledge </a:t>
            </a:r>
            <a:r>
              <a:rPr lang="en-US" altLang="zh-CN" dirty="0" smtClean="0"/>
              <a:t>distillation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Goal: </a:t>
            </a:r>
            <a:r>
              <a:rPr lang="en-US" altLang="zh-CN" dirty="0" smtClean="0"/>
              <a:t>Compressed </a:t>
            </a:r>
            <a:r>
              <a:rPr lang="en-US" altLang="zh-CN" dirty="0" smtClean="0"/>
              <a:t>model (student) </a:t>
            </a:r>
            <a:r>
              <a:rPr lang="en-US" altLang="zh-CN" dirty="0"/>
              <a:t>mimics the function learned by a complex </a:t>
            </a:r>
            <a:r>
              <a:rPr lang="en-US" altLang="zh-CN" dirty="0" smtClean="0"/>
              <a:t>model (teacher) </a:t>
            </a:r>
            <a:r>
              <a:rPr lang="en-US" altLang="zh-CN" baseline="30000" dirty="0" smtClean="0"/>
              <a:t>[1,2]</a:t>
            </a:r>
          </a:p>
        </p:txBody>
      </p:sp>
      <p:sp>
        <p:nvSpPr>
          <p:cNvPr id="4" name="Rectangle 3"/>
          <p:cNvSpPr/>
          <p:nvPr/>
        </p:nvSpPr>
        <p:spPr>
          <a:xfrm>
            <a:off x="628650" y="5438299"/>
            <a:ext cx="76152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Hinton, Geoffrey, </a:t>
            </a:r>
            <a:r>
              <a:rPr lang="en-US" altLang="zh-CN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Oriol</a:t>
            </a:r>
            <a:r>
              <a:rPr lang="en-US" altLang="zh-C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Vinyals</a:t>
            </a:r>
            <a:r>
              <a:rPr lang="en-US" altLang="zh-C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Jeff Dean. "Distilling the knowledge in a neural network." </a:t>
            </a:r>
            <a:r>
              <a:rPr lang="en-US" altLang="zh-CN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zh-C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arXiv:1503.02531 (2015).</a:t>
            </a:r>
          </a:p>
          <a:p>
            <a:r>
              <a:rPr lang="en-US" altLang="zh-CN" dirty="0" smtClean="0">
                <a:solidFill>
                  <a:srgbClr val="222222"/>
                </a:solidFill>
                <a:latin typeface="Arial" panose="020B0604020202020204" pitchFamily="34" charset="0"/>
              </a:rPr>
              <a:t>[2] </a:t>
            </a:r>
            <a:r>
              <a:rPr lang="en-US" altLang="zh-C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Romero, Adriana, et al. "</a:t>
            </a:r>
            <a:r>
              <a:rPr lang="en-US" altLang="zh-CN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Fitnets</a:t>
            </a:r>
            <a:r>
              <a:rPr lang="en-US" altLang="zh-C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Hints for thin deep nets." </a:t>
            </a:r>
            <a:r>
              <a:rPr lang="en-US" altLang="zh-CN" b="0" i="1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zh-CN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arXiv:1412.6550</a:t>
            </a:r>
            <a:r>
              <a:rPr lang="en-US" altLang="zh-C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(2014).</a:t>
            </a:r>
          </a:p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983" y="3327200"/>
            <a:ext cx="4828571" cy="609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411" y="4188305"/>
            <a:ext cx="4285714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4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Knowledge distillation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Hint based training</a:t>
            </a:r>
            <a:r>
              <a:rPr lang="en-US" altLang="zh-CN" baseline="30000" dirty="0" smtClean="0"/>
              <a:t>[2</a:t>
            </a:r>
            <a:r>
              <a:rPr lang="en-US" altLang="zh-CN" baseline="30000" dirty="0"/>
              <a:t>]</a:t>
            </a:r>
          </a:p>
          <a:p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5853797"/>
            <a:ext cx="7743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22222"/>
                </a:solidFill>
                <a:latin typeface="Arial" panose="020B0604020202020204" pitchFamily="34" charset="0"/>
              </a:rPr>
              <a:t>[2] </a:t>
            </a:r>
            <a:r>
              <a:rPr lang="en-US" altLang="zh-C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Romero, Adriana, et al. "</a:t>
            </a:r>
            <a:r>
              <a:rPr lang="en-US" altLang="zh-CN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Fitnets</a:t>
            </a:r>
            <a:r>
              <a:rPr lang="en-US" altLang="zh-C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Hints for thin deep nets." </a:t>
            </a:r>
            <a:r>
              <a:rPr lang="en-US" altLang="zh-CN" b="0" i="1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zh-CN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arXiv:1412.6550</a:t>
            </a:r>
            <a:r>
              <a:rPr lang="en-US" altLang="zh-C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(2014).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749" y="3172878"/>
            <a:ext cx="3266813" cy="26134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661" y="2501416"/>
            <a:ext cx="5943601" cy="44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7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25790" cy="1325563"/>
          </a:xfrm>
        </p:spPr>
        <p:txBody>
          <a:bodyPr/>
          <a:lstStyle/>
          <a:p>
            <a:r>
              <a:rPr lang="en-US" altLang="zh-CN" dirty="0" smtClean="0"/>
              <a:t>Taxonomy of network compression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Training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Light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network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structure 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Low-rank decomposition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FFT-based algorithms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smtClean="0"/>
              <a:t>Inference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Network pruning 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Knowledge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 distillation </a:t>
            </a:r>
          </a:p>
          <a:p>
            <a:pPr lvl="1"/>
            <a:r>
              <a:rPr lang="en-US" altLang="zh-CN" sz="2800" b="1" dirty="0" smtClean="0"/>
              <a:t>Quantization </a:t>
            </a:r>
            <a:r>
              <a:rPr lang="en-US" altLang="zh-CN" sz="2800" b="1" dirty="0"/>
              <a:t>/ </a:t>
            </a:r>
            <a:r>
              <a:rPr lang="en-US" altLang="zh-CN" sz="2800" b="1" dirty="0" err="1"/>
              <a:t>binarization</a:t>
            </a:r>
            <a:r>
              <a:rPr lang="en-US" altLang="zh-CN" sz="2800" b="1" dirty="0"/>
              <a:t>  / hashing  </a:t>
            </a:r>
            <a:endParaRPr lang="en-US" altLang="zh-CN" sz="2800" b="1" dirty="0" smtClean="0"/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Low-rank decomposition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FFT-based algorithms</a:t>
            </a:r>
          </a:p>
          <a:p>
            <a:pPr lvl="1"/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Sparsity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constraint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48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Quantization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Goal: reduce </a:t>
            </a:r>
            <a:r>
              <a:rPr lang="en-US" altLang="zh-CN" dirty="0" smtClean="0"/>
              <a:t>precision from 32 floating point to …</a:t>
            </a:r>
          </a:p>
          <a:p>
            <a:r>
              <a:rPr lang="en-US" altLang="zh-CN" dirty="0" smtClean="0"/>
              <a:t>Method: quantize the parameters so that they take fewer bits</a:t>
            </a:r>
          </a:p>
          <a:p>
            <a:r>
              <a:rPr lang="en-US" altLang="zh-CN" dirty="0" smtClean="0"/>
              <a:t>Quantization Methods</a:t>
            </a:r>
            <a:r>
              <a:rPr lang="en-US" altLang="zh-CN" baseline="30000" dirty="0" smtClean="0"/>
              <a:t> [1]</a:t>
            </a:r>
          </a:p>
          <a:p>
            <a:pPr lvl="1"/>
            <a:r>
              <a:rPr lang="en-US" altLang="zh-CN" dirty="0" err="1" smtClean="0"/>
              <a:t>Binarization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Scalar quantization using k-means</a:t>
            </a:r>
          </a:p>
          <a:p>
            <a:pPr lvl="1"/>
            <a:r>
              <a:rPr lang="en-US" altLang="zh-CN" dirty="0" smtClean="0"/>
              <a:t>Product quantization</a:t>
            </a:r>
          </a:p>
          <a:p>
            <a:pPr lvl="1"/>
            <a:r>
              <a:rPr lang="en-US" altLang="zh-CN" dirty="0" smtClean="0"/>
              <a:t>Residual quantization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5665568"/>
            <a:ext cx="7886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Gong, </a:t>
            </a:r>
            <a:r>
              <a:rPr lang="en-US" altLang="zh-CN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Yunchao</a:t>
            </a:r>
            <a:r>
              <a:rPr lang="en-US" altLang="zh-C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"Compressing deep convolutional networks using vector quantization." </a:t>
            </a:r>
            <a:r>
              <a:rPr lang="en-US" altLang="zh-CN" b="0" i="1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zh-CN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arXiv:1412.6115</a:t>
            </a:r>
            <a:r>
              <a:rPr lang="en-US" altLang="zh-C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(2014).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27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Quantization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Binarization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Scalar quantization using k-means </a:t>
            </a:r>
            <a:r>
              <a:rPr lang="en-US" altLang="zh-CN" baseline="30000" dirty="0" smtClean="0"/>
              <a:t>[2]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708" y="2389998"/>
            <a:ext cx="3147855" cy="700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32" y="4493857"/>
            <a:ext cx="2776380" cy="9170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381" y="3884400"/>
            <a:ext cx="4409725" cy="28847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9444" y="5509830"/>
            <a:ext cx="392191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[2] Han, Song, </a:t>
            </a:r>
            <a:r>
              <a:rPr lang="en-US" altLang="zh-CN" sz="14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Huizi</a:t>
            </a:r>
            <a:r>
              <a:rPr lang="en-US" altLang="zh-CN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Mao, and William J. Dally. "Deep compression: Compressing deep neural networks with pruning, trained quantization and </a:t>
            </a:r>
            <a:r>
              <a:rPr lang="en-US" altLang="zh-CN" sz="14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huffman</a:t>
            </a:r>
            <a:r>
              <a:rPr lang="en-US" altLang="zh-CN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coding." </a:t>
            </a:r>
            <a:r>
              <a:rPr lang="en-US" altLang="zh-CN" sz="1400" b="0" i="1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zh-CN" sz="1400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arXiv:1510.00149</a:t>
            </a:r>
            <a:r>
              <a:rPr lang="en-US" altLang="zh-CN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(2015).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827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Quantization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Product quantization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Residual quantization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1" y="2371747"/>
            <a:ext cx="3459172" cy="5367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151" y="2986299"/>
            <a:ext cx="3087697" cy="1001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051" y="4358714"/>
            <a:ext cx="3114674" cy="9946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539" y="5542992"/>
            <a:ext cx="2981186" cy="48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2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25790" cy="1325563"/>
          </a:xfrm>
        </p:spPr>
        <p:txBody>
          <a:bodyPr/>
          <a:lstStyle/>
          <a:p>
            <a:r>
              <a:rPr lang="en-US" altLang="zh-CN" dirty="0" smtClean="0"/>
              <a:t>Taxonomy of network compression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Training</a:t>
            </a:r>
          </a:p>
          <a:p>
            <a:pPr lvl="1"/>
            <a:r>
              <a:rPr lang="en-US" altLang="zh-CN" sz="2800" b="1" dirty="0" smtClean="0"/>
              <a:t>Light </a:t>
            </a:r>
            <a:r>
              <a:rPr lang="en-US" altLang="zh-CN" sz="2800" b="1" dirty="0"/>
              <a:t>network </a:t>
            </a:r>
            <a:r>
              <a:rPr lang="en-US" altLang="zh-CN" sz="2800" b="1" dirty="0" smtClean="0"/>
              <a:t>structure 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Low-rank decomposition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FFT-based algorithms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Inference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Network pruning 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Knowledge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 distillation 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Quantization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/ 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binarization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 / hashing  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Low-rank decomposition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FFT-based algorithms</a:t>
            </a:r>
          </a:p>
          <a:p>
            <a:pPr lvl="1"/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Sparsity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constraint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31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Computational complexity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total time </a:t>
            </a:r>
            <a:r>
              <a:rPr lang="en-US" altLang="zh-CN" dirty="0" smtClean="0"/>
              <a:t>complexity of all convolutional layers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Decrease the number of </a:t>
            </a:r>
            <a:r>
              <a:rPr lang="en-US" altLang="zh-CN" dirty="0" smtClean="0"/>
              <a:t>parameters</a:t>
            </a:r>
          </a:p>
          <a:p>
            <a:pPr lvl="1"/>
            <a:r>
              <a:rPr lang="en-US" altLang="zh-CN" dirty="0" smtClean="0"/>
              <a:t>Reduce number of convolutional layers (shallower): d</a:t>
            </a:r>
          </a:p>
          <a:p>
            <a:pPr lvl="1"/>
            <a:r>
              <a:rPr lang="en-US" altLang="zh-CN" dirty="0" smtClean="0"/>
              <a:t>Reduce the number of filters (narrower): n</a:t>
            </a:r>
            <a:r>
              <a:rPr lang="en-US" altLang="zh-CN" baseline="-25000" dirty="0" smtClean="0"/>
              <a:t>l-1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</a:t>
            </a:r>
            <a:r>
              <a:rPr lang="en-US" altLang="zh-CN" baseline="-25000" dirty="0" err="1" smtClean="0"/>
              <a:t>l</a:t>
            </a:r>
            <a:endParaRPr lang="en-US" altLang="zh-CN" baseline="-25000" dirty="0" smtClean="0"/>
          </a:p>
          <a:p>
            <a:pPr lvl="1"/>
            <a:r>
              <a:rPr lang="en-US" altLang="zh-CN" dirty="0" smtClean="0"/>
              <a:t>Reduce the filter size or make the filter sparse: </a:t>
            </a:r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l</a:t>
            </a:r>
            <a:endParaRPr lang="en-US" altLang="zh-CN" baseline="-25000" dirty="0" smtClean="0"/>
          </a:p>
          <a:p>
            <a:r>
              <a:rPr lang="en-US" altLang="zh-CN" dirty="0" smtClean="0"/>
              <a:t>Dominated by convolutional operations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012" y="2220925"/>
            <a:ext cx="3316283" cy="115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9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Light network structure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Goal: design new models with more efficient computation instead of attempting to accelerate pre-trained models</a:t>
            </a:r>
          </a:p>
          <a:p>
            <a:r>
              <a:rPr lang="en-US" altLang="zh-CN" dirty="0" smtClean="0"/>
              <a:t>Examples</a:t>
            </a:r>
          </a:p>
          <a:p>
            <a:pPr lvl="1"/>
            <a:r>
              <a:rPr lang="en-US" altLang="zh-CN" dirty="0" err="1" smtClean="0"/>
              <a:t>Squeezenet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Mobilenets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PVANet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91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Squeezenet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Principles:</a:t>
            </a:r>
          </a:p>
          <a:p>
            <a:pPr lvl="1"/>
            <a:r>
              <a:rPr lang="en-US" altLang="zh-CN" dirty="0" smtClean="0"/>
              <a:t>Use 1*1 kernel instead of 3*3</a:t>
            </a:r>
          </a:p>
          <a:p>
            <a:pPr lvl="1"/>
            <a:r>
              <a:rPr lang="en-US" altLang="zh-CN" dirty="0" smtClean="0"/>
              <a:t>Use fewer input feature maps</a:t>
            </a:r>
          </a:p>
          <a:p>
            <a:pPr lvl="1"/>
            <a:r>
              <a:rPr lang="en-US" altLang="zh-CN" dirty="0" err="1" smtClean="0"/>
              <a:t>Downsample</a:t>
            </a:r>
            <a:r>
              <a:rPr lang="en-US" altLang="zh-CN" dirty="0" smtClean="0"/>
              <a:t> late in the network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66" y="3543300"/>
            <a:ext cx="4594446" cy="289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4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36" y="250974"/>
            <a:ext cx="8157714" cy="592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4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/>
              <a:t> </a:t>
            </a:r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                    </a:t>
            </a:r>
            <a:r>
              <a:rPr lang="en-US" altLang="zh-CN" sz="3200" dirty="0" smtClean="0"/>
              <a:t>Thanks </a:t>
            </a:r>
            <a:r>
              <a:rPr lang="en-US" altLang="zh-CN" sz="3200" dirty="0" smtClean="0"/>
              <a:t>very much!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5563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emory usage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CN" dirty="0" smtClean="0"/>
                  <a:t>The total memory occupation of all convolutional layers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𝑘𝑒𝑟𝑛𝑒𝑙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𝑖𝑚𝑔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/>
                  <a:t>Decrease the number of parameters</a:t>
                </a:r>
              </a:p>
              <a:p>
                <a:pPr lvl="1"/>
                <a:r>
                  <a:rPr lang="en-US" altLang="zh-CN" dirty="0"/>
                  <a:t>Reduce number of convolutional layers (shallower): d</a:t>
                </a:r>
              </a:p>
              <a:p>
                <a:pPr lvl="1"/>
                <a:r>
                  <a:rPr lang="en-US" altLang="zh-CN" dirty="0"/>
                  <a:t>Reduce the number of filters (narrower): n</a:t>
                </a:r>
                <a:r>
                  <a:rPr lang="en-US" altLang="zh-CN" baseline="-25000" dirty="0"/>
                  <a:t>l-1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n</a:t>
                </a:r>
                <a:r>
                  <a:rPr lang="en-US" altLang="zh-CN" baseline="-25000" dirty="0" err="1"/>
                  <a:t>l</a:t>
                </a:r>
                <a:endParaRPr lang="en-US" altLang="zh-CN" baseline="-25000" dirty="0"/>
              </a:p>
              <a:p>
                <a:pPr lvl="1"/>
                <a:r>
                  <a:rPr lang="en-US" altLang="zh-CN" dirty="0"/>
                  <a:t>Reduce the filter size or make the filter sparse: </a:t>
                </a:r>
                <a:r>
                  <a:rPr lang="en-US" altLang="zh-CN" dirty="0" err="1" smtClean="0"/>
                  <a:t>s</a:t>
                </a:r>
                <a:r>
                  <a:rPr lang="en-US" altLang="zh-CN" baseline="-25000" dirty="0" err="1" smtClean="0"/>
                  <a:t>l</a:t>
                </a:r>
                <a:endParaRPr lang="en-US" altLang="zh-CN" dirty="0" smtClean="0"/>
              </a:p>
              <a:p>
                <a:r>
                  <a:rPr lang="en-US" altLang="zh-CN" dirty="0"/>
                  <a:t>Reduce the precision of parameters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𝑘𝑒𝑟𝑛𝑒𝑙</m:t>
                        </m:r>
                      </m:sub>
                    </m:sSub>
                  </m:oMath>
                </a14:m>
                <a:r>
                  <a:rPr lang="en-US" altLang="zh-CN" baseline="-25000" dirty="0"/>
                  <a:t> </a:t>
                </a:r>
                <a:r>
                  <a:rPr lang="en-US" altLang="zh-CN" dirty="0"/>
                  <a:t>is reduced to 8 bits or less from 32 </a:t>
                </a:r>
                <a:r>
                  <a:rPr lang="en-US" altLang="zh-CN" dirty="0" smtClean="0"/>
                  <a:t>bits </a:t>
                </a:r>
              </a:p>
              <a:p>
                <a:r>
                  <a:rPr lang="en-US" altLang="zh-CN" dirty="0" smtClean="0"/>
                  <a:t>Dominated by fully-connected layers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0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18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25790" cy="1325563"/>
          </a:xfrm>
        </p:spPr>
        <p:txBody>
          <a:bodyPr/>
          <a:lstStyle/>
          <a:p>
            <a:r>
              <a:rPr lang="en-US" altLang="zh-CN" dirty="0" smtClean="0"/>
              <a:t>Taxonomy of network compression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Training</a:t>
            </a:r>
          </a:p>
          <a:p>
            <a:pPr lvl="1"/>
            <a:r>
              <a:rPr lang="en-US" altLang="zh-CN" dirty="0" smtClean="0"/>
              <a:t>Light </a:t>
            </a:r>
            <a:r>
              <a:rPr lang="en-US" altLang="zh-CN" dirty="0"/>
              <a:t>network </a:t>
            </a:r>
            <a:r>
              <a:rPr lang="en-US" altLang="zh-CN" dirty="0" smtClean="0"/>
              <a:t>structure </a:t>
            </a:r>
          </a:p>
          <a:p>
            <a:pPr lvl="1"/>
            <a:r>
              <a:rPr lang="en-US" altLang="zh-CN" dirty="0" smtClean="0"/>
              <a:t>Low-rank decomposition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FFT-based algorithms</a:t>
            </a:r>
            <a:endParaRPr lang="en-US" altLang="zh-CN" dirty="0"/>
          </a:p>
          <a:p>
            <a:r>
              <a:rPr lang="en-US" altLang="zh-CN" dirty="0" smtClean="0"/>
              <a:t>Inference</a:t>
            </a:r>
          </a:p>
          <a:p>
            <a:pPr lvl="1"/>
            <a:r>
              <a:rPr lang="en-US" altLang="zh-CN" dirty="0"/>
              <a:t>Network pruning </a:t>
            </a:r>
          </a:p>
          <a:p>
            <a:pPr lvl="1"/>
            <a:r>
              <a:rPr lang="en-US" altLang="zh-CN" dirty="0" smtClean="0"/>
              <a:t>Knowledge</a:t>
            </a:r>
            <a:r>
              <a:rPr lang="en-US" altLang="zh-CN" dirty="0"/>
              <a:t> distillation </a:t>
            </a:r>
          </a:p>
          <a:p>
            <a:pPr lvl="1"/>
            <a:r>
              <a:rPr lang="en-US" altLang="zh-CN" dirty="0" smtClean="0"/>
              <a:t>Quantization </a:t>
            </a:r>
            <a:r>
              <a:rPr lang="en-US" altLang="zh-CN" dirty="0"/>
              <a:t>/ </a:t>
            </a:r>
            <a:r>
              <a:rPr lang="en-US" altLang="zh-CN" dirty="0" err="1"/>
              <a:t>binarization</a:t>
            </a:r>
            <a:r>
              <a:rPr lang="en-US" altLang="zh-CN" dirty="0"/>
              <a:t>  / hashing  </a:t>
            </a:r>
            <a:endParaRPr lang="en-US" altLang="zh-CN" dirty="0" smtClean="0"/>
          </a:p>
          <a:p>
            <a:pPr lvl="1"/>
            <a:r>
              <a:rPr lang="en-US" altLang="zh-CN" dirty="0"/>
              <a:t>Low-rank decomposition</a:t>
            </a:r>
          </a:p>
          <a:p>
            <a:pPr lvl="1"/>
            <a:r>
              <a:rPr lang="en-US" altLang="zh-CN" dirty="0" smtClean="0"/>
              <a:t>FFT-based algorithms</a:t>
            </a:r>
          </a:p>
          <a:p>
            <a:pPr lvl="1"/>
            <a:r>
              <a:rPr lang="en-US" altLang="zh-CN" dirty="0" err="1"/>
              <a:t>Sparsity</a:t>
            </a:r>
            <a:r>
              <a:rPr lang="en-US" altLang="zh-CN" dirty="0"/>
              <a:t> constraint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289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25790" cy="1325563"/>
          </a:xfrm>
        </p:spPr>
        <p:txBody>
          <a:bodyPr/>
          <a:lstStyle/>
          <a:p>
            <a:r>
              <a:rPr lang="en-US" altLang="zh-CN" dirty="0" smtClean="0"/>
              <a:t>Taxonomy of network compression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Training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Light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network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structure 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Low-rank decomposition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FFT-based algorithms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smtClean="0"/>
              <a:t>Inference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Network pruning 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Knowledge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 distillation 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Quantization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/ 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binarization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 / hashing  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sz="3200" b="1" dirty="0"/>
              <a:t>Low-rank decomposition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FFT-based algorithms</a:t>
            </a:r>
          </a:p>
          <a:p>
            <a:pPr lvl="1"/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Sparsity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constraint</a:t>
            </a:r>
          </a:p>
          <a:p>
            <a:pPr lvl="1"/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05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4669</TotalTime>
  <Words>2370</Words>
  <Application>Microsoft Office PowerPoint</Application>
  <PresentationFormat>On-screen Show (4:3)</PresentationFormat>
  <Paragraphs>385</Paragraphs>
  <Slides>63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DotumChe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Compressing Deep Neural Network</vt:lpstr>
      <vt:lpstr>Why we need compression</vt:lpstr>
      <vt:lpstr>Why we need compression</vt:lpstr>
      <vt:lpstr>Why we need compression</vt:lpstr>
      <vt:lpstr>Why we need compression</vt:lpstr>
      <vt:lpstr>Computational complexity</vt:lpstr>
      <vt:lpstr>Memory usage</vt:lpstr>
      <vt:lpstr>Taxonomy of network compression</vt:lpstr>
      <vt:lpstr>Taxonomy of network compression</vt:lpstr>
      <vt:lpstr>Low rank decomposition</vt:lpstr>
      <vt:lpstr>Low rank decomposition</vt:lpstr>
      <vt:lpstr>Low rank decomposition</vt:lpstr>
      <vt:lpstr>Low rank decomposition</vt:lpstr>
      <vt:lpstr>Low rank decomposition</vt:lpstr>
      <vt:lpstr>Low rank decomposition of 4D tensor</vt:lpstr>
      <vt:lpstr>Low rank decomposition of 4D tensor</vt:lpstr>
      <vt:lpstr>Low rank decomposition</vt:lpstr>
      <vt:lpstr>Low rank decomposition</vt:lpstr>
      <vt:lpstr>Representative papers: 1</vt:lpstr>
      <vt:lpstr>Representative papers: 1</vt:lpstr>
      <vt:lpstr>Representative papers: 1</vt:lpstr>
      <vt:lpstr>Representative papers: 1</vt:lpstr>
      <vt:lpstr>Representative papers: 1</vt:lpstr>
      <vt:lpstr>Representative papers: 1</vt:lpstr>
      <vt:lpstr>Representative papers: 1</vt:lpstr>
      <vt:lpstr>Representative papers: 1</vt:lpstr>
      <vt:lpstr>Representative papers: 1</vt:lpstr>
      <vt:lpstr>Representative papers: 1</vt:lpstr>
      <vt:lpstr>Representative papers: 2</vt:lpstr>
      <vt:lpstr>Representative papers: 2</vt:lpstr>
      <vt:lpstr>Representative papers: 2</vt:lpstr>
      <vt:lpstr>Representative papers: 2</vt:lpstr>
      <vt:lpstr>Representative papers: 2</vt:lpstr>
      <vt:lpstr>Representative papers: 2</vt:lpstr>
      <vt:lpstr>Representative papers: 2</vt:lpstr>
      <vt:lpstr>Representative papers: 3</vt:lpstr>
      <vt:lpstr>Representative papers: 3</vt:lpstr>
      <vt:lpstr>Representative papers: 3</vt:lpstr>
      <vt:lpstr>Representative papers: 3</vt:lpstr>
      <vt:lpstr>Representative papers: 3</vt:lpstr>
      <vt:lpstr>Representative papers: 3</vt:lpstr>
      <vt:lpstr>Representative papers: 4</vt:lpstr>
      <vt:lpstr>Representative papers: 4</vt:lpstr>
      <vt:lpstr>Representative papers: 4</vt:lpstr>
      <vt:lpstr>Representative papers: 4</vt:lpstr>
      <vt:lpstr>Representative papers: 4</vt:lpstr>
      <vt:lpstr>Representative papers: 4</vt:lpstr>
      <vt:lpstr>Taxonomy of network compression</vt:lpstr>
      <vt:lpstr>Network pruning</vt:lpstr>
      <vt:lpstr>Network pruning[1]</vt:lpstr>
      <vt:lpstr>Network pruning[1]</vt:lpstr>
      <vt:lpstr>Taxonomy of network compression</vt:lpstr>
      <vt:lpstr>Knowledge distillation</vt:lpstr>
      <vt:lpstr>Knowledge distillation</vt:lpstr>
      <vt:lpstr>Taxonomy of network compression</vt:lpstr>
      <vt:lpstr>Quantization</vt:lpstr>
      <vt:lpstr>Quantization</vt:lpstr>
      <vt:lpstr>Quantization</vt:lpstr>
      <vt:lpstr>Taxonomy of network compression</vt:lpstr>
      <vt:lpstr>Light network structure</vt:lpstr>
      <vt:lpstr>Squeezenet</vt:lpstr>
      <vt:lpstr>PowerPoint Presentation</vt:lpstr>
      <vt:lpstr>PowerPoint Presentation</vt:lpstr>
    </vt:vector>
  </TitlesOfParts>
  <Company>PKU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Neural Network compression</dc:title>
  <dc:creator>Chen</dc:creator>
  <cp:lastModifiedBy>Chen</cp:lastModifiedBy>
  <cp:revision>434</cp:revision>
  <dcterms:created xsi:type="dcterms:W3CDTF">2017-12-01T17:06:04Z</dcterms:created>
  <dcterms:modified xsi:type="dcterms:W3CDTF">2017-12-07T08:36:18Z</dcterms:modified>
</cp:coreProperties>
</file>