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04" r:id="rId4"/>
    <p:sldId id="261" r:id="rId5"/>
    <p:sldId id="267" r:id="rId6"/>
    <p:sldId id="264" r:id="rId7"/>
    <p:sldId id="265" r:id="rId8"/>
    <p:sldId id="268" r:id="rId9"/>
    <p:sldId id="257" r:id="rId10"/>
    <p:sldId id="258" r:id="rId11"/>
    <p:sldId id="259" r:id="rId12"/>
    <p:sldId id="260" r:id="rId13"/>
    <p:sldId id="302" r:id="rId14"/>
    <p:sldId id="303" r:id="rId15"/>
    <p:sldId id="269" r:id="rId16"/>
    <p:sldId id="274" r:id="rId17"/>
    <p:sldId id="270" r:id="rId18"/>
    <p:sldId id="305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6" r:id="rId33"/>
    <p:sldId id="287" r:id="rId34"/>
    <p:sldId id="288" r:id="rId35"/>
    <p:sldId id="289" r:id="rId36"/>
    <p:sldId id="290" r:id="rId37"/>
    <p:sldId id="297" r:id="rId38"/>
    <p:sldId id="291" r:id="rId39"/>
    <p:sldId id="292" r:id="rId40"/>
    <p:sldId id="294" r:id="rId41"/>
    <p:sldId id="295" r:id="rId42"/>
    <p:sldId id="296" r:id="rId43"/>
    <p:sldId id="293" r:id="rId44"/>
    <p:sldId id="298" r:id="rId45"/>
    <p:sldId id="300" r:id="rId46"/>
    <p:sldId id="299" r:id="rId47"/>
    <p:sldId id="306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4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outlineViewPr>
    <p:cViewPr>
      <p:scale>
        <a:sx n="50" d="100"/>
        <a:sy n="50" d="100"/>
      </p:scale>
      <p:origin x="0" y="-301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F110-BA85-452C-B461-28BFA79E854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51B4-B45D-4C5D-AA1B-3D8C6F6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19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Randomization and Its Use for Implicit 3D Orientation Learning</a:t>
            </a:r>
            <a:r>
              <a:rPr lang="en-US" dirty="0" smtClean="0"/>
              <a:t> from RGB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2567"/>
            <a:ext cx="9144000" cy="1655762"/>
          </a:xfrm>
        </p:spPr>
        <p:txBody>
          <a:bodyPr/>
          <a:lstStyle/>
          <a:p>
            <a:r>
              <a:rPr lang="en-US" dirty="0" smtClean="0"/>
              <a:t>IVUL Group Meeting – October 9,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" y="232222"/>
            <a:ext cx="3238095" cy="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069"/>
            <a:ext cx="10515600" cy="5528893"/>
          </a:xfrm>
        </p:spPr>
        <p:txBody>
          <a:bodyPr/>
          <a:lstStyle/>
          <a:p>
            <a:r>
              <a:rPr lang="en-US" dirty="0" smtClean="0"/>
              <a:t>What’s Domain Randomization?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Tobin, Josh, et al. "Domain randomization for transferring deep neural networks from simulation to the real world." </a:t>
            </a:r>
            <a:r>
              <a:rPr lang="en-US" sz="2400" i="1" dirty="0"/>
              <a:t>Intelligent Robots and Systems (IROS), </a:t>
            </a:r>
            <a:r>
              <a:rPr lang="en-US" sz="2400" i="1" dirty="0" smtClean="0"/>
              <a:t>2017</a:t>
            </a:r>
          </a:p>
          <a:p>
            <a:pPr marL="0" indent="0">
              <a:buNone/>
            </a:pPr>
            <a:r>
              <a:rPr lang="en-US" sz="2400" i="1" dirty="0"/>
              <a:t> </a:t>
            </a:r>
            <a:endParaRPr lang="en-US" sz="2400" i="1" dirty="0" smtClean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to benefit from Domain Randomization?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Sundermeyer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Martin, et al. "Implicit 3D Orientation Learning for 6D Object Detection from RGB Images."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Proceedings of the European Conference on Computer Vision (ECCV)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. 2018.</a:t>
            </a:r>
          </a:p>
        </p:txBody>
      </p:sp>
    </p:spTree>
    <p:extLst>
      <p:ext uri="{BB962C8B-B14F-4D97-AF65-F5344CB8AC3E}">
        <p14:creationId xmlns:p14="http://schemas.microsoft.com/office/powerpoint/2010/main" val="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Bridge </a:t>
            </a:r>
            <a:r>
              <a:rPr lang="en-US" dirty="0"/>
              <a:t>the ‘reality gap’ that separates </a:t>
            </a:r>
            <a:r>
              <a:rPr lang="en-US" dirty="0" smtClean="0"/>
              <a:t>simulated robotics </a:t>
            </a:r>
            <a:r>
              <a:rPr lang="en-US" dirty="0"/>
              <a:t>from </a:t>
            </a:r>
            <a:r>
              <a:rPr lang="en-US" dirty="0" smtClean="0"/>
              <a:t>experiments</a:t>
            </a:r>
          </a:p>
          <a:p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/>
              <a:t>a real-world </a:t>
            </a:r>
            <a:r>
              <a:rPr lang="en-US" dirty="0" smtClean="0"/>
              <a:t>object detector </a:t>
            </a:r>
            <a:r>
              <a:rPr lang="en-US" dirty="0"/>
              <a:t>that is accurate </a:t>
            </a:r>
            <a:r>
              <a:rPr lang="en-US" dirty="0" smtClean="0"/>
              <a:t>and </a:t>
            </a:r>
            <a:r>
              <a:rPr lang="en-US" dirty="0"/>
              <a:t>robust to </a:t>
            </a:r>
            <a:r>
              <a:rPr lang="en-US" dirty="0" smtClean="0"/>
              <a:t>distractors and </a:t>
            </a:r>
            <a:r>
              <a:rPr lang="en-US" dirty="0"/>
              <a:t>partial occlusions using only data from a simulator </a:t>
            </a:r>
            <a:r>
              <a:rPr lang="en-US" dirty="0" smtClean="0"/>
              <a:t>with non-realistic </a:t>
            </a:r>
            <a:r>
              <a:rPr lang="en-US" dirty="0"/>
              <a:t>random textures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80" y="1690688"/>
            <a:ext cx="5209111" cy="45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and shape of distractor objects on the table</a:t>
            </a:r>
          </a:p>
          <a:p>
            <a:r>
              <a:rPr lang="en-US" dirty="0" smtClean="0"/>
              <a:t>Position </a:t>
            </a:r>
            <a:r>
              <a:rPr lang="en-US" dirty="0"/>
              <a:t>and texture of all objects on the table</a:t>
            </a:r>
          </a:p>
          <a:p>
            <a:r>
              <a:rPr lang="en-US" dirty="0" smtClean="0"/>
              <a:t>Textures </a:t>
            </a:r>
            <a:r>
              <a:rPr lang="en-US" dirty="0"/>
              <a:t>of the table, floor, skybox, and robot</a:t>
            </a:r>
          </a:p>
          <a:p>
            <a:r>
              <a:rPr lang="en-US" dirty="0" smtClean="0"/>
              <a:t>Position</a:t>
            </a:r>
            <a:r>
              <a:rPr lang="en-US" dirty="0"/>
              <a:t>, orientation, and field of view of the camera</a:t>
            </a:r>
          </a:p>
          <a:p>
            <a:r>
              <a:rPr lang="en-US" dirty="0" smtClean="0"/>
              <a:t>Number </a:t>
            </a:r>
            <a:r>
              <a:rPr lang="en-US" dirty="0"/>
              <a:t>of lights in the scene</a:t>
            </a:r>
          </a:p>
          <a:p>
            <a:r>
              <a:rPr lang="en-US" dirty="0" smtClean="0"/>
              <a:t>Position</a:t>
            </a:r>
            <a:r>
              <a:rPr lang="en-US" dirty="0"/>
              <a:t>, orientation, and specular characteristics of </a:t>
            </a:r>
            <a:r>
              <a:rPr lang="en-US" dirty="0" smtClean="0"/>
              <a:t>the lights</a:t>
            </a:r>
            <a:endParaRPr lang="en-US" dirty="0"/>
          </a:p>
          <a:p>
            <a:r>
              <a:rPr lang="en-US" dirty="0" smtClean="0"/>
              <a:t>Type </a:t>
            </a:r>
            <a:r>
              <a:rPr lang="en-US" dirty="0"/>
              <a:t>and amount of random noise added to images</a:t>
            </a:r>
          </a:p>
        </p:txBody>
      </p:sp>
    </p:spTree>
    <p:extLst>
      <p:ext uri="{BB962C8B-B14F-4D97-AF65-F5344CB8AC3E}">
        <p14:creationId xmlns:p14="http://schemas.microsoft.com/office/powerpoint/2010/main" val="8367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34" y="1884692"/>
            <a:ext cx="8144332" cy="45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20,000 training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609124"/>
            <a:ext cx="7029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069"/>
            <a:ext cx="10515600" cy="552889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What’s Domain Randomization?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Tobin, Josh, et al. "Domain randomization for transferring deep neural networks from simulation to the real world."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Intelligent Robots and Systems (IROS),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  <a:p>
            <a:pPr marL="0" indent="0">
              <a:buNone/>
            </a:pPr>
            <a:r>
              <a:rPr lang="en-US" sz="2400" i="1" dirty="0"/>
              <a:t> </a:t>
            </a:r>
            <a:endParaRPr lang="en-US" sz="2400" i="1" dirty="0" smtClean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How to benefit from Domain Randomization?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Sundermeyer</a:t>
            </a:r>
            <a:r>
              <a:rPr lang="en-US" sz="2400" dirty="0"/>
              <a:t>, Martin, et al. "Implicit 3D Orientation Learning for 6D Object Detection from RGB Images." </a:t>
            </a:r>
            <a:r>
              <a:rPr lang="en-US" sz="2400" i="1" dirty="0"/>
              <a:t>Proceedings of the European Conference on Computer Vision (ECCV)</a:t>
            </a:r>
            <a:r>
              <a:rPr lang="en-US" sz="2400" dirty="0"/>
              <a:t>. 2018.</a:t>
            </a:r>
          </a:p>
        </p:txBody>
      </p:sp>
    </p:spTree>
    <p:extLst>
      <p:ext uri="{BB962C8B-B14F-4D97-AF65-F5344CB8AC3E}">
        <p14:creationId xmlns:p14="http://schemas.microsoft.com/office/powerpoint/2010/main" val="23620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3D Orientation Learning for 6D Object Detection from RGB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6D from RGB?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2D object detection is not enough for some applications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Knowing the 3D orientation facilitates the scene understanding</a:t>
            </a:r>
          </a:p>
          <a:p>
            <a:endParaRPr lang="en-US" dirty="0"/>
          </a:p>
          <a:p>
            <a:pPr lvl="1"/>
            <a:r>
              <a:rPr lang="en-US" dirty="0" smtClean="0"/>
              <a:t>Using RGB images to imply 3D orientation reduces the dependency on 3D sensors. When available, 3D sensors would still be effective for refinement (ICP)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2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289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egress </a:t>
            </a:r>
            <a:r>
              <a:rPr lang="en-US" dirty="0"/>
              <a:t>a fixed SO(3) parameterizations like quaternions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Difficulty: representational </a:t>
            </a:r>
            <a:r>
              <a:rPr lang="en-US" dirty="0"/>
              <a:t>constraints and pose ambiguities can introduce convergence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1543"/>
            <a:ext cx="66008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/>
              <a:t>Classification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3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 smtClean="0"/>
              <a:t>Classification: </a:t>
            </a:r>
            <a:r>
              <a:rPr lang="en-US" dirty="0"/>
              <a:t>discretization of SO(3)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856199"/>
            <a:ext cx="4951268" cy="3320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6291" y="3759201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Difficulty:</a:t>
            </a:r>
          </a:p>
          <a:p>
            <a:r>
              <a:rPr lang="en-US" dirty="0"/>
              <a:t>coarse intervals of ∼ 5</a:t>
            </a:r>
            <a:r>
              <a:rPr lang="en-US" baseline="30000" dirty="0"/>
              <a:t>o</a:t>
            </a:r>
            <a:r>
              <a:rPr lang="en-US" dirty="0"/>
              <a:t> lead to over </a:t>
            </a:r>
            <a:r>
              <a:rPr lang="en-US" dirty="0" smtClean="0"/>
              <a:t>50,000 </a:t>
            </a:r>
            <a:r>
              <a:rPr lang="en-US" dirty="0"/>
              <a:t>possible classes.</a:t>
            </a:r>
          </a:p>
        </p:txBody>
      </p:sp>
    </p:spTree>
    <p:extLst>
      <p:ext uri="{BB962C8B-B14F-4D97-AF65-F5344CB8AC3E}">
        <p14:creationId xmlns:p14="http://schemas.microsoft.com/office/powerpoint/2010/main" val="40298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r>
              <a:rPr lang="en-US" dirty="0"/>
              <a:t>Symmetries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0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r>
              <a:rPr lang="en-US" dirty="0" smtClean="0"/>
              <a:t>Symmetries:</a:t>
            </a:r>
          </a:p>
          <a:p>
            <a:pPr lvl="1"/>
            <a:r>
              <a:rPr lang="en-US" dirty="0" smtClean="0"/>
              <a:t>ignore </a:t>
            </a:r>
            <a:r>
              <a:rPr lang="en-US" dirty="0"/>
              <a:t>one axis of rotation </a:t>
            </a:r>
            <a:endParaRPr lang="en-US" dirty="0" smtClean="0"/>
          </a:p>
          <a:p>
            <a:pPr lvl="1"/>
            <a:r>
              <a:rPr lang="en-US" dirty="0" smtClean="0"/>
              <a:t>train </a:t>
            </a:r>
            <a:r>
              <a:rPr lang="en-US" dirty="0"/>
              <a:t>an extra CNN to </a:t>
            </a:r>
            <a:r>
              <a:rPr lang="en-US" dirty="0" smtClean="0"/>
              <a:t>predict symmetries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3" y="4052550"/>
            <a:ext cx="5702733" cy="25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Symmetries</a:t>
            </a:r>
          </a:p>
          <a:p>
            <a:r>
              <a:rPr lang="en-US" dirty="0"/>
              <a:t>Descriptor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9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 of 3D orientations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Symmetries</a:t>
            </a:r>
          </a:p>
          <a:p>
            <a:r>
              <a:rPr lang="en-US" dirty="0"/>
              <a:t>Descriptor </a:t>
            </a:r>
            <a:r>
              <a:rPr lang="en-US" dirty="0" smtClean="0"/>
              <a:t>Learning:</a:t>
            </a:r>
          </a:p>
          <a:p>
            <a:pPr marL="0" indent="0">
              <a:buNone/>
            </a:pPr>
            <a:r>
              <a:rPr lang="en-US" dirty="0"/>
              <a:t>learn a representation that relates </a:t>
            </a:r>
            <a:r>
              <a:rPr lang="en-US" dirty="0" smtClean="0"/>
              <a:t>object </a:t>
            </a:r>
            <a:r>
              <a:rPr lang="en-US" dirty="0"/>
              <a:t>views in a low-dimensional 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/>
              <a:t>Augmented </a:t>
            </a:r>
            <a:r>
              <a:rPr lang="en-US" dirty="0" err="1"/>
              <a:t>Autoencoder</a:t>
            </a:r>
            <a:r>
              <a:rPr lang="en-US" dirty="0"/>
              <a:t> (AAE)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US" dirty="0" smtClean="0"/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technique for high dimensional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consists of an Encoder Φ and a Decoder Ψ, both arbitrary </a:t>
            </a:r>
            <a:r>
              <a:rPr lang="en-US" dirty="0" smtClean="0"/>
              <a:t>learnable function </a:t>
            </a:r>
            <a:r>
              <a:rPr lang="en-US" dirty="0" err="1"/>
              <a:t>approximators</a:t>
            </a:r>
            <a:r>
              <a:rPr lang="en-US" dirty="0"/>
              <a:t> </a:t>
            </a:r>
            <a:r>
              <a:rPr lang="en-US" dirty="0" smtClean="0"/>
              <a:t>(usually </a:t>
            </a:r>
            <a:r>
              <a:rPr lang="en-US" dirty="0"/>
              <a:t>neural </a:t>
            </a:r>
            <a:r>
              <a:rPr lang="en-US" dirty="0" smtClean="0"/>
              <a:t>networks)</a:t>
            </a:r>
          </a:p>
          <a:p>
            <a:pPr lvl="1"/>
            <a:r>
              <a:rPr lang="en-US" dirty="0"/>
              <a:t>The training </a:t>
            </a:r>
            <a:r>
              <a:rPr lang="en-US" dirty="0" smtClean="0"/>
              <a:t>objective </a:t>
            </a:r>
            <a:r>
              <a:rPr lang="en-US" dirty="0"/>
              <a:t>is to reconstruct the input x ∈ R</a:t>
            </a:r>
            <a:r>
              <a:rPr lang="en-US" sz="1600" dirty="0"/>
              <a:t>D </a:t>
            </a:r>
            <a:r>
              <a:rPr lang="en-US" dirty="0" smtClean="0"/>
              <a:t>, after </a:t>
            </a:r>
            <a:r>
              <a:rPr lang="en-US" dirty="0"/>
              <a:t>passing through a </a:t>
            </a:r>
            <a:r>
              <a:rPr lang="en-US" dirty="0" smtClean="0"/>
              <a:t>low-dimensional bottleneck (latent representation) </a:t>
            </a:r>
            <a:r>
              <a:rPr lang="en-US" dirty="0"/>
              <a:t>z ∈ R</a:t>
            </a:r>
            <a:r>
              <a:rPr lang="en-US" sz="1600" dirty="0"/>
              <a:t>n</a:t>
            </a:r>
            <a:r>
              <a:rPr lang="en-US" sz="800" dirty="0"/>
              <a:t> </a:t>
            </a:r>
            <a:r>
              <a:rPr lang="en-US" dirty="0"/>
              <a:t>with n &lt;&lt; D 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 sample loss: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018" b="13286"/>
          <a:stretch/>
        </p:blipFill>
        <p:spPr>
          <a:xfrm>
            <a:off x="4077164" y="4165171"/>
            <a:ext cx="3790168" cy="58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46" y="5134090"/>
            <a:ext cx="3606215" cy="9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/>
              <a:t>Augmented </a:t>
            </a:r>
            <a:r>
              <a:rPr lang="en-US" dirty="0" err="1"/>
              <a:t>Autoencoder</a:t>
            </a:r>
            <a:r>
              <a:rPr lang="en-US" dirty="0"/>
              <a:t> (AAE)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Artificial random </a:t>
            </a:r>
            <a:r>
              <a:rPr lang="en-US" dirty="0"/>
              <a:t>noise is applied to the input images x ∈ R</a:t>
            </a:r>
            <a:r>
              <a:rPr lang="en-US" baseline="-25000" dirty="0"/>
              <a:t>D</a:t>
            </a:r>
            <a:r>
              <a:rPr lang="en-US" dirty="0"/>
              <a:t> while the </a:t>
            </a:r>
            <a:r>
              <a:rPr lang="en-US" dirty="0" smtClean="0"/>
              <a:t>reconstruction target </a:t>
            </a:r>
            <a:r>
              <a:rPr lang="en-US" dirty="0"/>
              <a:t>stays </a:t>
            </a:r>
            <a:r>
              <a:rPr lang="en-US" dirty="0" smtClean="0"/>
              <a:t>clean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Hypothesis 1: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 err="1"/>
              <a:t>Denoising</a:t>
            </a:r>
            <a:r>
              <a:rPr lang="en-US" dirty="0"/>
              <a:t> AE produces latent representations which </a:t>
            </a:r>
            <a:r>
              <a:rPr lang="en-US" dirty="0" smtClean="0"/>
              <a:t>are invariant </a:t>
            </a:r>
            <a:r>
              <a:rPr lang="en-US" dirty="0"/>
              <a:t>to noise because it facilitates the reconstruction of de-noised images.</a:t>
            </a:r>
            <a:r>
              <a:rPr lang="en-US" dirty="0" smtClean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/>
              <a:t>Augmented </a:t>
            </a:r>
            <a:r>
              <a:rPr lang="en-US" dirty="0" err="1"/>
              <a:t>Autoencoder</a:t>
            </a:r>
            <a:r>
              <a:rPr lang="en-US" dirty="0"/>
              <a:t> (AAE)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Augmented </a:t>
            </a:r>
            <a:r>
              <a:rPr lang="en-US" dirty="0" err="1" smtClean="0"/>
              <a:t>Autoencoder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apply random </a:t>
            </a:r>
            <a:r>
              <a:rPr lang="en-US" dirty="0" smtClean="0"/>
              <a:t>augmentations </a:t>
            </a:r>
            <a:r>
              <a:rPr lang="en-US" dirty="0" err="1" smtClean="0"/>
              <a:t>f</a:t>
            </a:r>
            <a:r>
              <a:rPr lang="en-US" sz="1600" dirty="0" err="1" smtClean="0"/>
              <a:t>augm</a:t>
            </a:r>
            <a:r>
              <a:rPr lang="en-US" dirty="0"/>
              <a:t>(.) to the input images x ∈ R</a:t>
            </a:r>
            <a:r>
              <a:rPr lang="en-US" sz="1600" dirty="0"/>
              <a:t>D</a:t>
            </a:r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dirty="0" smtClean="0"/>
              <a:t>against </a:t>
            </a:r>
            <a:r>
              <a:rPr lang="en-US" dirty="0"/>
              <a:t>which the encoding shall </a:t>
            </a:r>
            <a:r>
              <a:rPr lang="en-US" dirty="0" smtClean="0"/>
              <a:t>become invariant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Does Hypothesis 1 hold for geometric transformations? Up next 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66" y="3075853"/>
            <a:ext cx="5048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5" y="262376"/>
            <a:ext cx="8243928" cy="63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/>
          <a:lstStyle/>
          <a:p>
            <a:r>
              <a:rPr lang="en-US" dirty="0"/>
              <a:t>Photo-Realistic </a:t>
            </a:r>
            <a:r>
              <a:rPr lang="en-US" dirty="0" smtClean="0"/>
              <a:t>Rendering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76" y="2404846"/>
            <a:ext cx="5938981" cy="33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3D Orientation from Synthetic Object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the whole SO(3) space of </a:t>
            </a:r>
            <a:r>
              <a:rPr lang="en-US" dirty="0" smtClean="0"/>
              <a:t>views from </a:t>
            </a:r>
            <a:r>
              <a:rPr lang="en-US" dirty="0"/>
              <a:t>a 3D object model (CAD or 3D reconstruction) while being robust </a:t>
            </a:r>
            <a:r>
              <a:rPr lang="en-US" dirty="0" smtClean="0"/>
              <a:t>against inaccurate </a:t>
            </a:r>
            <a:r>
              <a:rPr lang="en-US" dirty="0"/>
              <a:t>object </a:t>
            </a:r>
            <a:r>
              <a:rPr lang="en-US" dirty="0" smtClean="0"/>
              <a:t>detections</a:t>
            </a:r>
          </a:p>
          <a:p>
            <a:r>
              <a:rPr lang="en-US" dirty="0" smtClean="0"/>
              <a:t>Inability to relate </a:t>
            </a:r>
            <a:r>
              <a:rPr lang="en-US" dirty="0"/>
              <a:t>image crops from real RGB sensors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3D model and the </a:t>
            </a:r>
            <a:r>
              <a:rPr lang="en-US" dirty="0" smtClean="0"/>
              <a:t>real object differ</a:t>
            </a:r>
          </a:p>
          <a:p>
            <a:pPr lvl="1"/>
            <a:r>
              <a:rPr lang="en-US" dirty="0" smtClean="0"/>
              <a:t>simulated </a:t>
            </a:r>
            <a:r>
              <a:rPr lang="en-US" dirty="0"/>
              <a:t>and real lighting conditions </a:t>
            </a:r>
            <a:r>
              <a:rPr lang="en-US" dirty="0" smtClean="0"/>
              <a:t>differ</a:t>
            </a:r>
          </a:p>
          <a:p>
            <a:pPr lvl="1"/>
            <a:r>
              <a:rPr lang="en-US" dirty="0" smtClean="0"/>
              <a:t>the network can’t </a:t>
            </a:r>
            <a:r>
              <a:rPr lang="en-US" dirty="0"/>
              <a:t>distinguish the object from background clutter and foreground occlusions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3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3D Orientation from Synthetic Object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the whole SO(3) space of </a:t>
            </a:r>
            <a:r>
              <a:rPr lang="en-US" dirty="0" smtClean="0"/>
              <a:t>views from </a:t>
            </a:r>
            <a:r>
              <a:rPr lang="en-US" dirty="0"/>
              <a:t>a 3D object model (CAD or 3D reconstruction) while being robust </a:t>
            </a:r>
            <a:r>
              <a:rPr lang="en-US" dirty="0" smtClean="0"/>
              <a:t>against inaccurate </a:t>
            </a:r>
            <a:r>
              <a:rPr lang="en-US" dirty="0"/>
              <a:t>object </a:t>
            </a:r>
            <a:r>
              <a:rPr lang="en-US" dirty="0" smtClean="0"/>
              <a:t>detections</a:t>
            </a:r>
          </a:p>
          <a:p>
            <a:r>
              <a:rPr lang="en-US" dirty="0" smtClean="0"/>
              <a:t>Inability to relate </a:t>
            </a:r>
            <a:r>
              <a:rPr lang="en-US" dirty="0"/>
              <a:t>image crops from real RGB sensors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3D model and the </a:t>
            </a:r>
            <a:r>
              <a:rPr lang="en-US" dirty="0" smtClean="0"/>
              <a:t>real object differ</a:t>
            </a:r>
          </a:p>
          <a:p>
            <a:pPr lvl="1"/>
            <a:r>
              <a:rPr lang="en-US" dirty="0" smtClean="0"/>
              <a:t>simulated </a:t>
            </a:r>
            <a:r>
              <a:rPr lang="en-US" dirty="0"/>
              <a:t>and real lighting conditions </a:t>
            </a:r>
            <a:r>
              <a:rPr lang="en-US" dirty="0" smtClean="0"/>
              <a:t>differ</a:t>
            </a:r>
          </a:p>
          <a:p>
            <a:pPr lvl="1"/>
            <a:r>
              <a:rPr lang="en-US" dirty="0" smtClean="0"/>
              <a:t>the network can’t </a:t>
            </a:r>
            <a:r>
              <a:rPr lang="en-US" dirty="0"/>
              <a:t>distinguish the object from background clutter and foreground occlusions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Domain Randomization</a:t>
            </a:r>
          </a:p>
        </p:txBody>
      </p:sp>
    </p:spTree>
    <p:extLst>
      <p:ext uri="{BB962C8B-B14F-4D97-AF65-F5344CB8AC3E}">
        <p14:creationId xmlns:p14="http://schemas.microsoft.com/office/powerpoint/2010/main" val="25685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3D Orientation from Synthetic Object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Randomization</a:t>
            </a:r>
          </a:p>
          <a:p>
            <a:pPr lvl="1"/>
            <a:r>
              <a:rPr lang="en-US" dirty="0"/>
              <a:t>rendering with random light positions and </a:t>
            </a:r>
            <a:r>
              <a:rPr lang="en-US" dirty="0" smtClean="0"/>
              <a:t>randomized </a:t>
            </a:r>
            <a:r>
              <a:rPr lang="en-US" dirty="0"/>
              <a:t>diffuse and specular </a:t>
            </a:r>
            <a:r>
              <a:rPr lang="en-US" dirty="0" smtClean="0"/>
              <a:t>reflection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inserting </a:t>
            </a:r>
            <a:r>
              <a:rPr lang="en-US" dirty="0"/>
              <a:t>random background images from the Pascal VOC dataset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varying </a:t>
            </a:r>
            <a:r>
              <a:rPr lang="en-US" dirty="0"/>
              <a:t>image contrast, brightness, Gaussian blur and color </a:t>
            </a:r>
            <a:r>
              <a:rPr lang="en-US" dirty="0" smtClean="0"/>
              <a:t>distortions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applying </a:t>
            </a:r>
            <a:r>
              <a:rPr lang="en-US" dirty="0"/>
              <a:t>occlusions using random object masks or black squares.</a:t>
            </a:r>
          </a:p>
        </p:txBody>
      </p:sp>
    </p:spTree>
    <p:extLst>
      <p:ext uri="{BB962C8B-B14F-4D97-AF65-F5344CB8AC3E}">
        <p14:creationId xmlns:p14="http://schemas.microsoft.com/office/powerpoint/2010/main" val="1132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3D Orientation from Synthetic Object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Randomization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5782" y="1990032"/>
            <a:ext cx="8340436" cy="40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Network Architecture and Training Details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793"/>
            <a:ext cx="10515600" cy="41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Creation and Test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clean, synthetic object views at equidistant viewpoints from a </a:t>
            </a:r>
            <a:r>
              <a:rPr lang="en-US" dirty="0" smtClean="0"/>
              <a:t>full view-sphere </a:t>
            </a:r>
          </a:p>
          <a:p>
            <a:r>
              <a:rPr lang="en-US" dirty="0" smtClean="0"/>
              <a:t>Rotate </a:t>
            </a:r>
            <a:r>
              <a:rPr lang="en-US" dirty="0"/>
              <a:t>each view in-plane at fixed intervals to cover the whole SO(3)</a:t>
            </a:r>
          </a:p>
          <a:p>
            <a:r>
              <a:rPr lang="en-US" dirty="0" smtClean="0"/>
              <a:t>Create </a:t>
            </a:r>
            <a:r>
              <a:rPr lang="en-US" dirty="0"/>
              <a:t>a codebook by generating latent codes z ∈ R</a:t>
            </a:r>
            <a:r>
              <a:rPr lang="en-US" baseline="30000" dirty="0"/>
              <a:t>128</a:t>
            </a:r>
            <a:r>
              <a:rPr lang="en-US" dirty="0"/>
              <a:t> for all </a:t>
            </a:r>
            <a:r>
              <a:rPr lang="en-US" dirty="0" smtClean="0"/>
              <a:t>resulting images </a:t>
            </a:r>
            <a:r>
              <a:rPr lang="en-US" dirty="0"/>
              <a:t>and assigning their </a:t>
            </a:r>
            <a:r>
              <a:rPr lang="en-US" dirty="0" smtClean="0"/>
              <a:t>corresponding </a:t>
            </a:r>
            <a:r>
              <a:rPr lang="en-US" dirty="0"/>
              <a:t>rotation R</a:t>
            </a:r>
            <a:r>
              <a:rPr lang="en-US" baseline="-25000" dirty="0"/>
              <a:t>cam2obj</a:t>
            </a:r>
            <a:r>
              <a:rPr lang="en-US" dirty="0"/>
              <a:t> ∈ </a:t>
            </a:r>
            <a:r>
              <a:rPr lang="en-US" dirty="0" smtClean="0"/>
              <a:t>R</a:t>
            </a:r>
            <a:r>
              <a:rPr lang="en-US" baseline="30000" dirty="0" smtClean="0"/>
              <a:t>3x3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At test time: </a:t>
            </a:r>
            <a:r>
              <a:rPr lang="en-US" dirty="0"/>
              <a:t>area is </a:t>
            </a:r>
            <a:r>
              <a:rPr lang="en-US" dirty="0" smtClean="0"/>
              <a:t>cropped &amp; resized </a:t>
            </a:r>
            <a:r>
              <a:rPr lang="en-US" dirty="0"/>
              <a:t>to match the encoder input size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23" y="5002068"/>
            <a:ext cx="2638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Creation and Test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2435405"/>
            <a:ext cx="10506364" cy="2870023"/>
            <a:chOff x="838200" y="2435405"/>
            <a:chExt cx="10506364" cy="2870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35405"/>
              <a:ext cx="10363200" cy="259246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566400" y="4001294"/>
              <a:ext cx="184727" cy="1171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75819" y="4593688"/>
              <a:ext cx="468745" cy="71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Creation and Test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6" y="2473806"/>
            <a:ext cx="10294649" cy="37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6D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an Object Detector: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inetune</a:t>
            </a:r>
            <a:r>
              <a:rPr lang="en-US" dirty="0" smtClean="0"/>
              <a:t> </a:t>
            </a:r>
            <a:r>
              <a:rPr lang="en-US" dirty="0"/>
              <a:t>SSD with VGG16 base </a:t>
            </a:r>
            <a:r>
              <a:rPr lang="en-US" dirty="0" smtClean="0"/>
              <a:t>using object </a:t>
            </a:r>
            <a:r>
              <a:rPr lang="en-US" dirty="0"/>
              <a:t>recordings on black background from different viewpoints which are </a:t>
            </a:r>
            <a:r>
              <a:rPr lang="en-US" dirty="0" smtClean="0"/>
              <a:t>provided </a:t>
            </a:r>
            <a:r>
              <a:rPr lang="en-US" dirty="0"/>
              <a:t>in the training datasets of </a:t>
            </a:r>
            <a:r>
              <a:rPr lang="en-US" dirty="0" err="1"/>
              <a:t>LineMOD</a:t>
            </a:r>
            <a:r>
              <a:rPr lang="en-US" dirty="0"/>
              <a:t> and </a:t>
            </a:r>
            <a:r>
              <a:rPr lang="en-US" dirty="0" smtClean="0"/>
              <a:t>T-LESS.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Multiple objects are </a:t>
            </a:r>
            <a:r>
              <a:rPr lang="en-US" dirty="0"/>
              <a:t>copied in a scene at random orientation, scale and translation. Bounding </a:t>
            </a:r>
            <a:r>
              <a:rPr lang="en-US" dirty="0" smtClean="0"/>
              <a:t>box annotations </a:t>
            </a:r>
            <a:r>
              <a:rPr lang="en-US" dirty="0"/>
              <a:t>are adapted accordingly.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60000 scenes with various </a:t>
            </a:r>
            <a:r>
              <a:rPr lang="en-US" dirty="0"/>
              <a:t>color and geometric augmentations.</a:t>
            </a:r>
          </a:p>
        </p:txBody>
      </p:sp>
    </p:spTree>
    <p:extLst>
      <p:ext uri="{BB962C8B-B14F-4D97-AF65-F5344CB8AC3E}">
        <p14:creationId xmlns:p14="http://schemas.microsoft.com/office/powerpoint/2010/main" val="818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6D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an Object Detector: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203" y="2128767"/>
            <a:ext cx="10397595" cy="45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/>
          <a:lstStyle/>
          <a:p>
            <a:r>
              <a:rPr lang="en-US" dirty="0"/>
              <a:t>Photo-Realistic </a:t>
            </a:r>
            <a:r>
              <a:rPr lang="en-US" dirty="0" smtClean="0"/>
              <a:t>Rendering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76" y="2404846"/>
            <a:ext cx="5938981" cy="3340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346" y="3539629"/>
            <a:ext cx="365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Downside: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Imperfect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Requires much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6D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Projective Distance </a:t>
            </a:r>
            <a:r>
              <a:rPr lang="en-US" dirty="0" smtClean="0"/>
              <a:t>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58" y="2557836"/>
            <a:ext cx="5743050" cy="98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98" y="4259844"/>
            <a:ext cx="9795005" cy="10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6D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ICP </a:t>
            </a:r>
            <a:r>
              <a:rPr lang="en-US" dirty="0" smtClean="0"/>
              <a:t>Refinement (Optional)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ICP approach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∼ </a:t>
            </a:r>
            <a:r>
              <a:rPr lang="en-US" dirty="0"/>
              <a:t>200ms on CPU.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6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6D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54" y="1437698"/>
            <a:ext cx="8064091" cy="49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15" y="2104821"/>
            <a:ext cx="10501571" cy="34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/>
              <a:t>Visible Surface Discrepancy </a:t>
            </a:r>
            <a:r>
              <a:rPr lang="en-US" dirty="0" smtClean="0"/>
              <a:t>(</a:t>
            </a:r>
            <a:r>
              <a:rPr lang="en-US" dirty="0" err="1" smtClean="0"/>
              <a:t>err</a:t>
            </a:r>
            <a:r>
              <a:rPr lang="en-US" sz="1600" dirty="0" err="1" smtClean="0"/>
              <a:t>vsd</a:t>
            </a:r>
            <a:r>
              <a:rPr lang="en-US" dirty="0" smtClean="0"/>
              <a:t>):</a:t>
            </a:r>
            <a:r>
              <a:rPr lang="en-US" dirty="0"/>
              <a:t> distance between the estimated </a:t>
            </a:r>
            <a:r>
              <a:rPr lang="en-US" dirty="0" smtClean="0"/>
              <a:t>and ground </a:t>
            </a:r>
            <a:r>
              <a:rPr lang="en-US" dirty="0"/>
              <a:t>truth visible object depth </a:t>
            </a:r>
            <a:r>
              <a:rPr lang="en-US" dirty="0" smtClean="0"/>
              <a:t>surfaces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correct </a:t>
            </a:r>
            <a:r>
              <a:rPr lang="en-US" dirty="0"/>
              <a:t>6D object poses at </a:t>
            </a:r>
            <a:r>
              <a:rPr lang="en-US" dirty="0" err="1" smtClean="0"/>
              <a:t>err</a:t>
            </a:r>
            <a:r>
              <a:rPr lang="en-US" sz="1600" dirty="0" err="1" smtClean="0"/>
              <a:t>vsd</a:t>
            </a:r>
            <a:r>
              <a:rPr lang="en-US" sz="400" dirty="0" smtClean="0"/>
              <a:t> </a:t>
            </a:r>
            <a:r>
              <a:rPr lang="en-US" dirty="0"/>
              <a:t>&lt; 0.3 with tolerance τ = </a:t>
            </a:r>
            <a:r>
              <a:rPr lang="en-US" dirty="0" smtClean="0"/>
              <a:t>20mm and &gt;10</a:t>
            </a:r>
            <a:r>
              <a:rPr lang="en-US" dirty="0"/>
              <a:t>% object </a:t>
            </a:r>
            <a:r>
              <a:rPr lang="en-US" dirty="0" smtClean="0"/>
              <a:t>visibility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ADD: </a:t>
            </a:r>
            <a:r>
              <a:rPr lang="en-US" dirty="0"/>
              <a:t>Average Distance of Model Points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AUC</a:t>
            </a:r>
            <a:r>
              <a:rPr lang="en-US" sz="1600" dirty="0" err="1" smtClean="0"/>
              <a:t>vsd</a:t>
            </a:r>
            <a:r>
              <a:rPr lang="en-US" dirty="0" smtClean="0"/>
              <a:t>:  the </a:t>
            </a:r>
            <a:r>
              <a:rPr lang="en-US" dirty="0"/>
              <a:t>area under the ’</a:t>
            </a:r>
            <a:r>
              <a:rPr lang="en-US" dirty="0" err="1"/>
              <a:t>err</a:t>
            </a:r>
            <a:r>
              <a:rPr lang="en-US" sz="1600" dirty="0" err="1"/>
              <a:t>vsd</a:t>
            </a:r>
            <a:r>
              <a:rPr lang="en-US" sz="800" dirty="0"/>
              <a:t> </a:t>
            </a:r>
            <a:r>
              <a:rPr lang="en-US" dirty="0"/>
              <a:t>vs. recall’ </a:t>
            </a:r>
            <a:r>
              <a:rPr lang="en-US" dirty="0" smtClean="0"/>
              <a:t>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466830"/>
            <a:ext cx="83439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13070"/>
            <a:ext cx="8991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randomization helps bridging the gap between synthetic data training and real data testing</a:t>
            </a:r>
          </a:p>
          <a:p>
            <a:endParaRPr lang="en-US" dirty="0"/>
          </a:p>
          <a:p>
            <a:r>
              <a:rPr lang="en-US" dirty="0" smtClean="0"/>
              <a:t>Augmented </a:t>
            </a:r>
            <a:r>
              <a:rPr lang="en-US" dirty="0" err="1" smtClean="0"/>
              <a:t>Autoencoders</a:t>
            </a:r>
            <a:r>
              <a:rPr lang="en-US" dirty="0" smtClean="0"/>
              <a:t> are effective once trained to perform specific tasks</a:t>
            </a:r>
          </a:p>
          <a:p>
            <a:endParaRPr lang="en-US" dirty="0"/>
          </a:p>
          <a:p>
            <a:r>
              <a:rPr lang="en-US" dirty="0" smtClean="0"/>
              <a:t>6D object detection can be implied from RGB only (with the right training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8681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</a:t>
            </a:r>
            <a:r>
              <a:rPr lang="en-US" dirty="0" smtClean="0"/>
              <a:t>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Photo-Realistic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Rendering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Domain </a:t>
            </a:r>
            <a:r>
              <a:rPr lang="en-US" dirty="0" smtClean="0"/>
              <a:t>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</a:t>
            </a:r>
            <a:r>
              <a:rPr lang="en-US" dirty="0" smtClean="0"/>
              <a:t>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Photo-Realistic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Rendering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Domain </a:t>
            </a:r>
            <a:r>
              <a:rPr lang="en-US" dirty="0" smtClean="0"/>
              <a:t>Adaptation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7513"/>
            <a:ext cx="4518891" cy="272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77" y="2567781"/>
            <a:ext cx="5229225" cy="2867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854" y="5680125"/>
            <a:ext cx="96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Shrivastava</a:t>
            </a:r>
            <a:r>
              <a:rPr lang="en-US" dirty="0"/>
              <a:t>, A., </a:t>
            </a:r>
            <a:r>
              <a:rPr lang="en-US" dirty="0" err="1"/>
              <a:t>Pfister</a:t>
            </a:r>
            <a:r>
              <a:rPr lang="en-US" dirty="0"/>
              <a:t>, T., </a:t>
            </a:r>
            <a:r>
              <a:rPr lang="en-US" dirty="0" err="1"/>
              <a:t>Tuzel</a:t>
            </a:r>
            <a:r>
              <a:rPr lang="en-US" dirty="0"/>
              <a:t>, O., Susskind, J., Wang, W., Webb, R.: </a:t>
            </a:r>
            <a:r>
              <a:rPr lang="en-US" dirty="0" smtClean="0"/>
              <a:t>Learning from </a:t>
            </a:r>
            <a:r>
              <a:rPr lang="en-US" dirty="0"/>
              <a:t>Simulated and Unsupervised Images through Adversarial Training. </a:t>
            </a:r>
            <a:r>
              <a:rPr lang="en-US" dirty="0" smtClean="0"/>
              <a:t>(CVPR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3423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Photo-Realistic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Rendering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Domain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Domain </a:t>
            </a:r>
            <a:r>
              <a:rPr lang="en-US" dirty="0" smtClean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34142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to Reality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3423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Photo-Realistic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Rendering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Domain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Domain </a:t>
            </a:r>
            <a:r>
              <a:rPr lang="en-US" dirty="0" smtClean="0"/>
              <a:t>Randomization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Hypothesis: Training a model </a:t>
            </a:r>
            <a:r>
              <a:rPr lang="en-US" dirty="0"/>
              <a:t>on rendered views in a variety of semi-realistic settings (augmented </a:t>
            </a:r>
            <a:r>
              <a:rPr lang="en-US" dirty="0" smtClean="0"/>
              <a:t>with random </a:t>
            </a:r>
            <a:r>
              <a:rPr lang="en-US" dirty="0"/>
              <a:t>lighting conditions, backgrounds, saturation, etc</a:t>
            </a:r>
            <a:r>
              <a:rPr lang="en-US" dirty="0" smtClean="0"/>
              <a:t>.) </a:t>
            </a:r>
            <a:r>
              <a:rPr lang="en-US" dirty="0"/>
              <a:t>will also </a:t>
            </a:r>
            <a:r>
              <a:rPr lang="en-US" dirty="0" smtClean="0"/>
              <a:t>generalize to </a:t>
            </a:r>
            <a:r>
              <a:rPr lang="en-US" dirty="0"/>
              <a:t>real images.</a:t>
            </a:r>
          </a:p>
        </p:txBody>
      </p:sp>
    </p:spTree>
    <p:extLst>
      <p:ext uri="{BB962C8B-B14F-4D97-AF65-F5344CB8AC3E}">
        <p14:creationId xmlns:p14="http://schemas.microsoft.com/office/powerpoint/2010/main" val="18298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069"/>
            <a:ext cx="10515600" cy="5528893"/>
          </a:xfrm>
        </p:spPr>
        <p:txBody>
          <a:bodyPr/>
          <a:lstStyle/>
          <a:p>
            <a:r>
              <a:rPr lang="en-US" dirty="0" smtClean="0"/>
              <a:t>What’s Domain Randomization?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Tobin, Josh, et al. "Domain randomization for transferring deep neural networks from simulation to the real world." </a:t>
            </a:r>
            <a:r>
              <a:rPr lang="en-US" sz="2400" i="1" dirty="0"/>
              <a:t>Intelligent Robots and Systems (IROS), </a:t>
            </a:r>
            <a:r>
              <a:rPr lang="en-US" sz="2400" i="1" dirty="0" smtClean="0"/>
              <a:t>2017</a:t>
            </a:r>
          </a:p>
          <a:p>
            <a:pPr marL="0" indent="0">
              <a:buNone/>
            </a:pPr>
            <a:r>
              <a:rPr lang="en-US" sz="2400" i="1" dirty="0"/>
              <a:t> </a:t>
            </a:r>
            <a:endParaRPr lang="en-US" sz="2400" i="1" dirty="0" smtClean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How to benefit from Domain Randomization?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Sundermeyer</a:t>
            </a:r>
            <a:r>
              <a:rPr lang="en-US" sz="2400" dirty="0"/>
              <a:t>, Martin, et al. "Implicit 3D Orientation Learning for 6D Object Detection from RGB Images." </a:t>
            </a:r>
            <a:r>
              <a:rPr lang="en-US" sz="2400" i="1" dirty="0"/>
              <a:t>Proceedings of the European Conference on Computer Vision (ECCV)</a:t>
            </a:r>
            <a:r>
              <a:rPr lang="en-US" sz="2400" dirty="0"/>
              <a:t>. 2018.</a:t>
            </a:r>
          </a:p>
        </p:txBody>
      </p:sp>
    </p:spTree>
    <p:extLst>
      <p:ext uri="{BB962C8B-B14F-4D97-AF65-F5344CB8AC3E}">
        <p14:creationId xmlns:p14="http://schemas.microsoft.com/office/powerpoint/2010/main" val="7733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1206</Words>
  <Application>Microsoft Office PowerPoint</Application>
  <PresentationFormat>Widescreen</PresentationFormat>
  <Paragraphs>210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Domain Randomization and Its Use for Implicit 3D Orientation Learning from RGB Images</vt:lpstr>
      <vt:lpstr>Intro: Simulation to Reality Transfer</vt:lpstr>
      <vt:lpstr>Intro: Simulation to Reality Transfer</vt:lpstr>
      <vt:lpstr>Intro: Simulation to Reality Transfer</vt:lpstr>
      <vt:lpstr>Intro: Simulation to Reality Transfer</vt:lpstr>
      <vt:lpstr>Intro: Simulation to Reality Transfer</vt:lpstr>
      <vt:lpstr>Simulation to Reality Transfer</vt:lpstr>
      <vt:lpstr>Simulation to Reality Transfer</vt:lpstr>
      <vt:lpstr>PowerPoint Presentation</vt:lpstr>
      <vt:lpstr>PowerPoint Presentation</vt:lpstr>
      <vt:lpstr>Domain Randomization</vt:lpstr>
      <vt:lpstr>Domain Randomization</vt:lpstr>
      <vt:lpstr>Experiments</vt:lpstr>
      <vt:lpstr>Results</vt:lpstr>
      <vt:lpstr>PowerPoint Presentation</vt:lpstr>
      <vt:lpstr>Implicit 3D Orientation Learning for 6D Object Detection from RGB Images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Learning representations of 3D orientations</vt:lpstr>
      <vt:lpstr>Method: Augmented Autoencoder (AAE)</vt:lpstr>
      <vt:lpstr>Method: Augmented Autoencoder (AAE)</vt:lpstr>
      <vt:lpstr>Method: Augmented Autoencoder (AAE)</vt:lpstr>
      <vt:lpstr>PowerPoint Presentation</vt:lpstr>
      <vt:lpstr>Learning 3D Orientation from Synthetic Object Views</vt:lpstr>
      <vt:lpstr>Learning 3D Orientation from Synthetic Object Views</vt:lpstr>
      <vt:lpstr>Learning 3D Orientation from Synthetic Object Views</vt:lpstr>
      <vt:lpstr>Learning 3D Orientation from Synthetic Object Views</vt:lpstr>
      <vt:lpstr>Network Architecture and Training Details</vt:lpstr>
      <vt:lpstr>Codebook Creation and Test Procedure</vt:lpstr>
      <vt:lpstr>Codebook Creation and Test Procedure</vt:lpstr>
      <vt:lpstr>Codebook Creation and Test Procedure</vt:lpstr>
      <vt:lpstr>Extending to 6D Object Detection</vt:lpstr>
      <vt:lpstr>Extending to 6D Object Detection</vt:lpstr>
      <vt:lpstr>Extending to 6D Object Detection</vt:lpstr>
      <vt:lpstr>Extending to 6D Object Detection</vt:lpstr>
      <vt:lpstr>Extending to 6D Object Detection</vt:lpstr>
      <vt:lpstr>Runtime</vt:lpstr>
      <vt:lpstr>Experiments</vt:lpstr>
      <vt:lpstr>Experiments</vt:lpstr>
      <vt:lpstr>Experiments</vt:lpstr>
      <vt:lpstr>Summary</vt:lpstr>
      <vt:lpstr>Thank you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Randomization and Its Use for Implicit 3D Orientation Learning</dc:title>
  <dc:creator>Jean Lahoud</dc:creator>
  <cp:lastModifiedBy>Jean Lahoud</cp:lastModifiedBy>
  <cp:revision>32</cp:revision>
  <dcterms:created xsi:type="dcterms:W3CDTF">2018-10-08T17:59:01Z</dcterms:created>
  <dcterms:modified xsi:type="dcterms:W3CDTF">2018-10-09T15:04:04Z</dcterms:modified>
</cp:coreProperties>
</file>