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ournalofbigdata.springeropen.com/articles/10.1186/s40537-016-0043-6" TargetMode="External"/><Relationship Id="rId4" Type="http://schemas.openxmlformats.org/officeDocument/2006/relationships/hyperlink" Target="http://yosinski.com/transfer" TargetMode="External"/><Relationship Id="rId5" Type="http://schemas.openxmlformats.org/officeDocument/2006/relationships/hyperlink" Target="https://epat2014.sciencesconf.org/conference/epat2014/pages/slides_DA_epat_17.pdf" TargetMode="External"/><Relationship Id="rId6" Type="http://schemas.openxmlformats.org/officeDocument/2006/relationships/hyperlink" Target="https://arxiv.org/abs/1606.09282" TargetMode="External"/><Relationship Id="rId7" Type="http://schemas.openxmlformats.org/officeDocument/2006/relationships/hyperlink" Target="https://arxiv.org/abs/1405.353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606.04080" TargetMode="External"/><Relationship Id="rId4" Type="http://schemas.openxmlformats.org/officeDocument/2006/relationships/hyperlink" Target="https://arxiv.org/abs/1403.6382" TargetMode="External"/><Relationship Id="rId5" Type="http://schemas.openxmlformats.org/officeDocument/2006/relationships/hyperlink" Target="https://arxiv.org/abs/1310.1531" TargetMode="External"/><Relationship Id="rId6" Type="http://schemas.openxmlformats.org/officeDocument/2006/relationships/hyperlink" Target="http://cs231n.github.io/transfer-learning/" TargetMode="External"/><Relationship Id="rId7" Type="http://schemas.openxmlformats.org/officeDocument/2006/relationships/hyperlink" Target="http://yosinski.com/deepvis#toolbo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 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Modar Alfadly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[IVUL , </a:t>
            </a:r>
            <a:r>
              <a:rPr lang="en">
                <a:solidFill>
                  <a:schemeClr val="dk1"/>
                </a:solidFill>
              </a:rPr>
              <a:t>KAUST</a:t>
            </a:r>
            <a:r>
              <a:rPr lang="en"/>
              <a:t> 2017]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 to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DNN’s transferability paper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937" y="1361652"/>
            <a:ext cx="4358125" cy="24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Learning without Forgetting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00" y="1017725"/>
            <a:ext cx="54824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Learning without Forgetting</a:t>
            </a:r>
            <a:r>
              <a:rPr lang="en"/>
              <a:t>” [</a:t>
            </a:r>
            <a:r>
              <a:rPr lang="en"/>
              <a:t>Zhizhong</a:t>
            </a:r>
            <a:r>
              <a:rPr lang="en"/>
              <a:t>, IEEE 2016]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Zero-/One- Shot Learning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12" y="1017725"/>
            <a:ext cx="578697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378575" y="4812900"/>
            <a:ext cx="6765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Zero-Shot Learning Through Cross-Modal Transfer</a:t>
            </a:r>
            <a:r>
              <a:rPr lang="en"/>
              <a:t>” [Andrew</a:t>
            </a:r>
            <a:r>
              <a:rPr lang="en"/>
              <a:t> et. al.</a:t>
            </a:r>
            <a:r>
              <a:rPr lang="en"/>
              <a:t>, Stanford 2013]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Points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Transfer Learning is a general field which we can apply in many areas.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Deep Models tend to learn features that they were not specifically trained for.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Transferring the “knowledge” gained from one domain to another can increase the performance on a new task.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is a very active research field with so many ideas flying around.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 survey on Transfer Learning (2016)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https://journalofbigdata.springeropen.com/articles/10.1186/s40537-016-0043-6</a:t>
            </a:r>
            <a:r>
              <a:rPr lang="en" sz="1400"/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How Transferable are Features in DNNs (2015)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http://yosinski.com/transfer</a:t>
            </a:r>
            <a:r>
              <a:rPr lang="en" sz="1400"/>
              <a:t>]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Domain Adaptation in Transfer Learning (2014)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https://epat2014.sciencesconf.org/conference/epat2014/pages/slides_DA_epat_17.pdf</a:t>
            </a:r>
            <a:r>
              <a:rPr lang="en" sz="1400"/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Learning without Forgetting (2016)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accent5"/>
                </a:solidFill>
                <a:hlinkClick r:id="rId6"/>
              </a:rPr>
              <a:t>https://arxiv.org/abs/1606.09282</a:t>
            </a:r>
            <a:r>
              <a:rPr lang="en" sz="1400"/>
              <a:t>]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Return of the devil in the details (2014)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https://arxiv.org/abs/1405.3531</a:t>
            </a:r>
            <a:r>
              <a:rPr lang="en" sz="1400"/>
              <a:t>]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 (contd.)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One-shot Learning (2016)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https://arxiv.org/abs/1606.04080</a:t>
            </a:r>
            <a:r>
              <a:rPr lang="en" sz="1400"/>
              <a:t>]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CNN Features off-the-shelf (2014)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https://arxiv.org/abs/1403.6382</a:t>
            </a:r>
            <a:r>
              <a:rPr lang="en" sz="1400"/>
              <a:t>]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DeCaf (2013)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https://arxiv.org/abs/1310.1531</a:t>
            </a:r>
            <a:r>
              <a:rPr lang="en" sz="1400"/>
              <a:t>]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Practical Guidelines for Transfer Learning in Deep Models (2015)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http://cs231n.github.io/transfer-learning/</a:t>
            </a:r>
            <a:r>
              <a:rPr lang="en" sz="1400"/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Deep Neural Networks Visualization (2015)</a:t>
            </a:r>
            <a:br>
              <a:rPr lang="en" sz="1400"/>
            </a:br>
            <a:r>
              <a:rPr lang="en" sz="1400"/>
              <a:t>[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http://yosinski.com/deepvis</a:t>
            </a:r>
            <a:r>
              <a:rPr lang="en" sz="1400"/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^_^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0487"/>
            <a:ext cx="8839202" cy="13825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“Intro to TL and Domain Adaptation” [</a:t>
            </a:r>
            <a:r>
              <a:rPr lang="en"/>
              <a:t>Amaury Habrard</a:t>
            </a:r>
            <a:r>
              <a:rPr lang="en"/>
              <a:t>, EPAT 2014]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/>
              <a:t>What is Transfer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12" y="1017723"/>
            <a:ext cx="7509174" cy="36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/>
              <a:t>What is Transfer Learning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“Intro to TL and Domain Adaptation” [Amaury Habrard, EPAT 2014]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Transfer Learning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25" y="1933826"/>
            <a:ext cx="7647748" cy="18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“Intro to Transfer Learning” [Dr. Wu Xinxiao, BIT 2014]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Toy Problem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327" y="1017725"/>
            <a:ext cx="5803349" cy="36376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“Intro to TL and Domain Adaptation” [Amaury Habrard, EPAT 2014]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 is hard to predict what will change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50" y="1017725"/>
            <a:ext cx="60949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Domain Transfer Tutorial</a:t>
            </a:r>
            <a:r>
              <a:rPr lang="en"/>
              <a:t>” [</a:t>
            </a:r>
            <a:r>
              <a:rPr lang="en"/>
              <a:t>Xu,Saenko,Tsang</a:t>
            </a:r>
            <a:r>
              <a:rPr lang="en"/>
              <a:t>, CVPR 2012]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12" y="829825"/>
            <a:ext cx="5297175" cy="39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A survey on Transfer Learning” [Pan and Yang, TKDE 2010]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/>
              <a:t>Transfer Learning Taxonomy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/>
              <a:t>Transfer Learning Settings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25" y="957225"/>
            <a:ext cx="788076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/>
              <a:t>Text clustering</a:t>
            </a:r>
            <a:r>
              <a:rPr lang="en"/>
              <a:t>” [</a:t>
            </a:r>
            <a:r>
              <a:rPr lang="en"/>
              <a:t>Chennai</a:t>
            </a:r>
            <a:r>
              <a:rPr lang="en"/>
              <a:t>, Anna University 2015]</a:t>
            </a:r>
          </a:p>
        </p:txBody>
      </p:sp>
      <p:sp>
        <p:nvSpPr>
          <p:cNvPr id="106" name="Shape 106"/>
          <p:cNvSpPr/>
          <p:nvPr/>
        </p:nvSpPr>
        <p:spPr>
          <a:xfrm>
            <a:off x="200150" y="3342100"/>
            <a:ext cx="386400" cy="344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Categories of Algorithms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00" y="1017725"/>
            <a:ext cx="651917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632700" y="4812900"/>
            <a:ext cx="55113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“Introduction to Transfer Learning” [L</a:t>
            </a:r>
            <a:r>
              <a:rPr lang="en"/>
              <a:t>eews</a:t>
            </a:r>
            <a:r>
              <a:rPr lang="en"/>
              <a:t>, NUS 2011]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