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33"/>
  </p:notesMasterIdLst>
  <p:sldIdLst>
    <p:sldId id="528" r:id="rId2"/>
    <p:sldId id="569" r:id="rId3"/>
    <p:sldId id="478" r:id="rId4"/>
    <p:sldId id="474" r:id="rId5"/>
    <p:sldId id="450" r:id="rId6"/>
    <p:sldId id="530" r:id="rId7"/>
    <p:sldId id="568" r:id="rId8"/>
    <p:sldId id="570" r:id="rId9"/>
    <p:sldId id="571" r:id="rId10"/>
    <p:sldId id="572" r:id="rId11"/>
    <p:sldId id="533" r:id="rId12"/>
    <p:sldId id="534" r:id="rId13"/>
    <p:sldId id="535" r:id="rId14"/>
    <p:sldId id="573" r:id="rId15"/>
    <p:sldId id="541" r:id="rId16"/>
    <p:sldId id="538" r:id="rId17"/>
    <p:sldId id="542" r:id="rId18"/>
    <p:sldId id="543" r:id="rId19"/>
    <p:sldId id="546" r:id="rId20"/>
    <p:sldId id="547" r:id="rId21"/>
    <p:sldId id="548" r:id="rId22"/>
    <p:sldId id="554" r:id="rId23"/>
    <p:sldId id="555" r:id="rId24"/>
    <p:sldId id="556" r:id="rId25"/>
    <p:sldId id="552" r:id="rId26"/>
    <p:sldId id="472" r:id="rId27"/>
    <p:sldId id="467" r:id="rId28"/>
    <p:sldId id="468" r:id="rId29"/>
    <p:sldId id="470" r:id="rId30"/>
    <p:sldId id="464" r:id="rId31"/>
    <p:sldId id="36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Westo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9"/>
    <p:restoredTop sz="94674"/>
  </p:normalViewPr>
  <p:slideViewPr>
    <p:cSldViewPr snapToGrid="0" snapToObjects="1">
      <p:cViewPr>
        <p:scale>
          <a:sx n="95" d="100"/>
          <a:sy n="95" d="100"/>
        </p:scale>
        <p:origin x="120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2ECC-81F5-B740-B611-4D0D9B4821C3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20720-4E36-1F48-9124-85B319E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work …</a:t>
            </a:r>
          </a:p>
          <a:p>
            <a:endParaRPr lang="en-US" dirty="0" smtClean="0"/>
          </a:p>
          <a:p>
            <a:r>
              <a:rPr lang="en-US" dirty="0" smtClean="0"/>
              <a:t>Merge references</a:t>
            </a:r>
          </a:p>
          <a:p>
            <a:endParaRPr lang="en-US" dirty="0" smtClean="0"/>
          </a:p>
          <a:p>
            <a:r>
              <a:rPr lang="en-US" dirty="0" smtClean="0"/>
              <a:t>Add memn2n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42C66-01D2-B74B-9B2F-3704732910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model consists from two parts</a:t>
            </a:r>
          </a:p>
          <a:p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Let take a closer look at memory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42C66-01D2-B74B-9B2F-3704732910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take closer</a:t>
            </a:r>
            <a:r>
              <a:rPr lang="en-US" baseline="0" dirty="0" smtClean="0"/>
              <a:t> look at memory module</a:t>
            </a:r>
            <a:endParaRPr lang="en-US" dirty="0" smtClean="0"/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42C66-01D2-B74B-9B2F-3704732910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 we are applying our model to QA task</a:t>
            </a:r>
          </a:p>
          <a:p>
            <a:r>
              <a:rPr lang="en-US" baseline="0" dirty="0" smtClean="0"/>
              <a:t>But note that it can be used in other tasks such as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42C66-01D2-B74B-9B2F-3704732910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5" Type="http://schemas.openxmlformats.org/officeDocument/2006/relationships/image" Target="../media/image18.gif"/><Relationship Id="rId6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4" Type="http://schemas.openxmlformats.org/officeDocument/2006/relationships/image" Target="../media/image17.gif"/><Relationship Id="rId5" Type="http://schemas.openxmlformats.org/officeDocument/2006/relationships/image" Target="../media/image21.gif"/><Relationship Id="rId6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4" Type="http://schemas.openxmlformats.org/officeDocument/2006/relationships/image" Target="../media/image24.gif"/><Relationship Id="rId5" Type="http://schemas.openxmlformats.org/officeDocument/2006/relationships/image" Target="../media/image25.gif"/><Relationship Id="rId6" Type="http://schemas.openxmlformats.org/officeDocument/2006/relationships/image" Target="../media/image16.gif"/><Relationship Id="rId7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322921" y="1523999"/>
            <a:ext cx="6498158" cy="172486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Memory Networks</a:t>
            </a:r>
          </a:p>
          <a:p>
            <a:r>
              <a:rPr lang="en-US" b="1" dirty="0"/>
              <a:t>(</a:t>
            </a:r>
            <a:r>
              <a:rPr lang="en-US" b="1" dirty="0" err="1"/>
              <a:t>MemNN</a:t>
            </a:r>
            <a:r>
              <a:rPr lang="en-US" b="1" dirty="0"/>
              <a:t>)</a:t>
            </a:r>
            <a:endParaRPr lang="en-US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22921" y="3299012"/>
            <a:ext cx="6498159" cy="2671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i="1" dirty="0" err="1" smtClean="0">
                <a:solidFill>
                  <a:schemeClr val="accent1"/>
                </a:solidFill>
              </a:rPr>
              <a:t>Humam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Alwassel</a:t>
            </a:r>
            <a:endParaRPr lang="en-US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 smtClean="0">
                <a:solidFill>
                  <a:schemeClr val="accent1"/>
                </a:solidFill>
              </a:rPr>
              <a:t>IVUL Group Meeting </a:t>
            </a:r>
          </a:p>
          <a:p>
            <a:pPr marL="0" indent="0" algn="ctr">
              <a:buNone/>
            </a:pPr>
            <a:r>
              <a:rPr lang="en-US" sz="2000" i="1" dirty="0" smtClean="0">
                <a:solidFill>
                  <a:schemeClr val="accent1"/>
                </a:solidFill>
              </a:rPr>
              <a:t>May 04, 2017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516" y="6523038"/>
            <a:ext cx="903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are borrowed from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Jason Weston’s “Memory Networks for Language Understanding” ICML Tutorial 2016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2" y="107576"/>
            <a:ext cx="9009528" cy="820271"/>
          </a:xfrm>
        </p:spPr>
        <p:txBody>
          <a:bodyPr/>
          <a:lstStyle/>
          <a:p>
            <a:r>
              <a:rPr lang="en-US" sz="3600" dirty="0" smtClean="0"/>
              <a:t>A basic </a:t>
            </a:r>
            <a:r>
              <a:rPr lang="en-US" sz="3600" dirty="0" err="1" smtClean="0"/>
              <a:t>MemNN</a:t>
            </a:r>
            <a:r>
              <a:rPr lang="en-US" sz="3600" dirty="0" smtClean="0"/>
              <a:t> </a:t>
            </a:r>
            <a:r>
              <a:rPr lang="en-US" sz="3600" dirty="0" err="1"/>
              <a:t>I</a:t>
            </a:r>
            <a:r>
              <a:rPr lang="en-US" sz="3600" dirty="0" err="1" smtClean="0"/>
              <a:t>mplmentation</a:t>
            </a:r>
            <a:r>
              <a:rPr lang="en-US" sz="3600" dirty="0" smtClean="0"/>
              <a:t> for Text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8098" y="1331951"/>
                <a:ext cx="8042276" cy="533779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B0F0"/>
                    </a:solidFill>
                  </a:rPr>
                  <a:t>I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takes text as input a sentence x. No pre-procession or embedding. </a:t>
                </a:r>
                <a:r>
                  <a:rPr lang="en-US" sz="2000" b="1" dirty="0" smtClean="0">
                    <a:solidFill>
                      <a:schemeClr val="accent5"/>
                    </a:solidFill>
                  </a:rPr>
                  <a:t>G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stores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x in the next available memory slot, i.e. H(x) returns the index of the next free slot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 err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;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chemeClr val="accent4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output </a:t>
                </a:r>
                <a:r>
                  <a:rPr lang="en-US" sz="2000" dirty="0">
                    <a:solidFill>
                      <a:schemeClr val="tx1"/>
                    </a:solidFill>
                  </a:rPr>
                  <a:t>features by finding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supporting memories 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2000" dirty="0">
                    <a:solidFill>
                      <a:schemeClr val="tx1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up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but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can generalize </a:t>
                </a:r>
                <a:r>
                  <a:rPr lang="en-US" sz="2000" dirty="0">
                    <a:solidFill>
                      <a:schemeClr val="tx1"/>
                    </a:solidFill>
                  </a:rPr>
                  <a:t>to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=1 the </a:t>
                </a:r>
                <a:r>
                  <a:rPr lang="en-US" sz="2000" dirty="0">
                    <a:solidFill>
                      <a:schemeClr val="tx1"/>
                    </a:solidFill>
                  </a:rPr>
                  <a:t>highest scoring supporting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memory index is: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 =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𝒎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=1,...,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𝑂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=2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second supporting memory index is: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 = 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𝒎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=1,...,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𝑂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scores the match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between a </a:t>
                </a:r>
                <a:r>
                  <a:rPr lang="en-US" sz="2000" dirty="0">
                    <a:solidFill>
                      <a:schemeClr val="tx1"/>
                    </a:solidFill>
                  </a:rPr>
                  <a:t>pair of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sentences.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b="0" dirty="0" smtClean="0">
                    <a:solidFill>
                      <a:schemeClr val="tx1"/>
                    </a:solidFill>
                  </a:rPr>
                  <a:t>Final output of </a:t>
                </a:r>
                <a:r>
                  <a:rPr lang="en-US" sz="2000" b="1" dirty="0">
                    <a:solidFill>
                      <a:schemeClr val="accent4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  <a:r>
                  <a:rPr lang="en-US" sz="2000" b="1" dirty="0" smtClean="0">
                    <a:solidFill>
                      <a:schemeClr val="accent4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is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𝑂</m:t>
                            </m:r>
                          </m:sub>
                        </m:sSub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which is the input to </a:t>
                </a:r>
                <a:r>
                  <a:rPr lang="en-US" sz="2000" b="1" dirty="0" smtClean="0">
                    <a:solidFill>
                      <a:srgbClr val="00B0F0"/>
                    </a:solidFill>
                  </a:rPr>
                  <a:t>R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098" y="1331951"/>
                <a:ext cx="8042276" cy="5337790"/>
              </a:xfrm>
              <a:blipFill rotWithShape="0">
                <a:blip r:embed="rId2"/>
                <a:stretch>
                  <a:fillRect l="-758" t="-571" b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0090"/>
                </a:solidFill>
              </a:rPr>
              <a:t>Task (1) Factoid QA with Single Supporting Fact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(“where is actor”)</a:t>
            </a:r>
            <a:endParaRPr lang="en-US" sz="2400" b="1" dirty="0">
              <a:solidFill>
                <a:srgbClr val="2C7C9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35" y="1600200"/>
            <a:ext cx="9026265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(Very Simple) Toy </a:t>
            </a:r>
            <a:r>
              <a:rPr lang="en-US" sz="2000" dirty="0">
                <a:solidFill>
                  <a:srgbClr val="0000FF"/>
                </a:solidFill>
              </a:rPr>
              <a:t>reading comprehension task: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034" y="3723354"/>
            <a:ext cx="5955236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137160" bIns="0" rtlCol="0">
            <a:spAutoFit/>
          </a:bodyPr>
          <a:lstStyle/>
          <a:p>
            <a:r>
              <a:rPr lang="en-US" sz="2000" dirty="0" smtClean="0"/>
              <a:t>John was in the bedroom.</a:t>
            </a:r>
          </a:p>
          <a:p>
            <a:r>
              <a:rPr lang="en-US" sz="2000" dirty="0" smtClean="0"/>
              <a:t>Bob was in the office.</a:t>
            </a:r>
          </a:p>
          <a:p>
            <a:r>
              <a:rPr lang="en-US" sz="2000" dirty="0" smtClean="0"/>
              <a:t>John went to kitchen.</a:t>
            </a:r>
            <a:endParaRPr lang="en-US" sz="2000" dirty="0"/>
          </a:p>
          <a:p>
            <a:r>
              <a:rPr lang="en-US" sz="2000" dirty="0"/>
              <a:t>Bob </a:t>
            </a:r>
            <a:r>
              <a:rPr lang="en-US" sz="2000" dirty="0" smtClean="0"/>
              <a:t>travelled back home.</a:t>
            </a:r>
            <a:endParaRPr lang="en-US" sz="2000" dirty="0"/>
          </a:p>
          <a:p>
            <a:r>
              <a:rPr lang="en-US" sz="2000" dirty="0" smtClean="0"/>
              <a:t>Where </a:t>
            </a:r>
            <a:r>
              <a:rPr lang="en-US" sz="2000" dirty="0"/>
              <a:t>is John? </a:t>
            </a:r>
            <a:r>
              <a:rPr lang="en-US" sz="2000" dirty="0" err="1" smtClean="0">
                <a:solidFill>
                  <a:srgbClr val="FF0000"/>
                </a:solidFill>
              </a:rPr>
              <a:t>A:kitchen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20455" y="4687711"/>
            <a:ext cx="1600613" cy="1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4179" y="4477641"/>
            <a:ext cx="2493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SUPPORTING FACT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0090"/>
                </a:solidFill>
              </a:rPr>
              <a:t>(2) Factoid QA with Two Supporting Facts </a:t>
            </a:r>
            <a:r>
              <a:rPr lang="en-US" sz="3600" b="1" dirty="0">
                <a:solidFill>
                  <a:srgbClr val="2C7C9F"/>
                </a:solidFill>
              </a:rPr>
              <a:t>(“where is </a:t>
            </a:r>
            <a:r>
              <a:rPr lang="en-US" sz="3600" b="1" dirty="0" err="1">
                <a:solidFill>
                  <a:srgbClr val="2C7C9F"/>
                </a:solidFill>
              </a:rPr>
              <a:t>actor+object</a:t>
            </a:r>
            <a:r>
              <a:rPr lang="en-US" sz="3600" b="1" dirty="0">
                <a:solidFill>
                  <a:srgbClr val="2C7C9F"/>
                </a:solidFill>
              </a:rPr>
              <a:t>”)</a:t>
            </a:r>
            <a:endParaRPr lang="en-US" sz="2400" b="1" dirty="0">
              <a:solidFill>
                <a:srgbClr val="2C7C9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35" y="1600201"/>
            <a:ext cx="9026265" cy="1099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A </a:t>
            </a:r>
            <a:r>
              <a:rPr lang="en-US" sz="2000" dirty="0">
                <a:solidFill>
                  <a:srgbClr val="0000FF"/>
                </a:solidFill>
              </a:rPr>
              <a:t>harder </a:t>
            </a:r>
            <a:r>
              <a:rPr lang="en-US" sz="2000" dirty="0" smtClean="0">
                <a:solidFill>
                  <a:srgbClr val="0000FF"/>
                </a:solidFill>
              </a:rPr>
              <a:t>(toy) task </a:t>
            </a:r>
            <a:r>
              <a:rPr lang="en-US" sz="2000" dirty="0">
                <a:solidFill>
                  <a:srgbClr val="0000FF"/>
                </a:solidFill>
              </a:rPr>
              <a:t>is to answer questions where two supporting statements have to be chained to answer </a:t>
            </a:r>
            <a:r>
              <a:rPr lang="en-US" sz="2000" dirty="0" smtClean="0">
                <a:solidFill>
                  <a:srgbClr val="0000FF"/>
                </a:solidFill>
              </a:rPr>
              <a:t>the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3674" y="2576757"/>
            <a:ext cx="5955236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137160" bIns="0" rtlCol="0">
            <a:spAutoFit/>
          </a:bodyPr>
          <a:lstStyle/>
          <a:p>
            <a:r>
              <a:rPr lang="en-US" sz="2000" dirty="0"/>
              <a:t>John is in the playground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Bob is in the office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John picked up the football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Bob went to the kitchen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Where is the football?  </a:t>
            </a:r>
            <a:r>
              <a:rPr lang="en-US" sz="2000" dirty="0" err="1" smtClean="0">
                <a:solidFill>
                  <a:srgbClr val="FF0000"/>
                </a:solidFill>
              </a:rPr>
              <a:t>A:playground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Where was Bob before the kitchen? </a:t>
            </a:r>
            <a:r>
              <a:rPr lang="en-US" sz="2000" dirty="0" err="1" smtClean="0">
                <a:solidFill>
                  <a:srgbClr val="FF0000"/>
                </a:solidFill>
              </a:rPr>
              <a:t>A:office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572" y="4882280"/>
            <a:ext cx="86554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u="sng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0090"/>
                </a:solidFill>
              </a:rPr>
              <a:t>(2) Factoid QA with Two Supporting Facts </a:t>
            </a:r>
            <a:r>
              <a:rPr lang="en-US" sz="3600" b="1" dirty="0">
                <a:solidFill>
                  <a:srgbClr val="2C7C9F"/>
                </a:solidFill>
              </a:rPr>
              <a:t>(“where is </a:t>
            </a:r>
            <a:r>
              <a:rPr lang="en-US" sz="3600" b="1" dirty="0" err="1">
                <a:solidFill>
                  <a:srgbClr val="2C7C9F"/>
                </a:solidFill>
              </a:rPr>
              <a:t>actor+object</a:t>
            </a:r>
            <a:r>
              <a:rPr lang="en-US" sz="3600" b="1" dirty="0">
                <a:solidFill>
                  <a:srgbClr val="2C7C9F"/>
                </a:solidFill>
              </a:rPr>
              <a:t>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35" y="1600201"/>
            <a:ext cx="9026265" cy="1099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A </a:t>
            </a:r>
            <a:r>
              <a:rPr lang="en-US" sz="2000" dirty="0">
                <a:solidFill>
                  <a:srgbClr val="0000FF"/>
                </a:solidFill>
              </a:rPr>
              <a:t>harder </a:t>
            </a:r>
            <a:r>
              <a:rPr lang="en-US" sz="2000" dirty="0" smtClean="0">
                <a:solidFill>
                  <a:srgbClr val="0000FF"/>
                </a:solidFill>
              </a:rPr>
              <a:t>(toy) task </a:t>
            </a:r>
            <a:r>
              <a:rPr lang="en-US" sz="2000" dirty="0">
                <a:solidFill>
                  <a:srgbClr val="0000FF"/>
                </a:solidFill>
              </a:rPr>
              <a:t>is to answer questions where two supporting statements have to be chained to answer </a:t>
            </a:r>
            <a:r>
              <a:rPr lang="en-US" sz="2000" dirty="0" smtClean="0">
                <a:solidFill>
                  <a:srgbClr val="0000FF"/>
                </a:solidFill>
              </a:rPr>
              <a:t>the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3674" y="2576757"/>
            <a:ext cx="5955236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137160" bIns="0" rtlCol="0">
            <a:spAutoFit/>
          </a:bodyPr>
          <a:lstStyle/>
          <a:p>
            <a:r>
              <a:rPr lang="en-US" sz="2000" dirty="0"/>
              <a:t>John is in the playground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Bob is in the office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John picked up the football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Bob went to the kitchen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Where is the football?  </a:t>
            </a:r>
            <a:r>
              <a:rPr lang="en-US" sz="2000" dirty="0" err="1" smtClean="0">
                <a:solidFill>
                  <a:srgbClr val="FF0000"/>
                </a:solidFill>
              </a:rPr>
              <a:t>A:playground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Where was Bob before the kitchen? </a:t>
            </a:r>
            <a:r>
              <a:rPr lang="en-US" sz="2000" dirty="0" err="1" smtClean="0">
                <a:solidFill>
                  <a:schemeClr val="bg2"/>
                </a:solidFill>
              </a:rPr>
              <a:t>A:office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572" y="4882280"/>
            <a:ext cx="86554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To answer </a:t>
            </a:r>
            <a:r>
              <a:rPr lang="en-US" sz="2000" dirty="0">
                <a:solidFill>
                  <a:srgbClr val="0000FF"/>
                </a:solidFill>
              </a:rPr>
              <a:t>the first question </a:t>
            </a:r>
            <a:r>
              <a:rPr lang="en-US" sz="2000" i="1" dirty="0" smtClean="0">
                <a:solidFill>
                  <a:srgbClr val="0000FF"/>
                </a:solidFill>
              </a:rPr>
              <a:t>Where </a:t>
            </a:r>
            <a:r>
              <a:rPr lang="en-US" sz="2000" i="1" dirty="0">
                <a:solidFill>
                  <a:srgbClr val="0000FF"/>
                </a:solidFill>
              </a:rPr>
              <a:t>is the football</a:t>
            </a:r>
            <a:r>
              <a:rPr lang="en-US" sz="2000" i="1" dirty="0" smtClean="0">
                <a:solidFill>
                  <a:srgbClr val="0000FF"/>
                </a:solidFill>
              </a:rPr>
              <a:t>? </a:t>
            </a:r>
            <a:r>
              <a:rPr lang="en-US" sz="2000" dirty="0" smtClean="0">
                <a:solidFill>
                  <a:srgbClr val="0000FF"/>
                </a:solidFill>
              </a:rPr>
              <a:t>both </a:t>
            </a:r>
            <a:r>
              <a:rPr lang="en-US" sz="2000" i="1" dirty="0" smtClean="0">
                <a:solidFill>
                  <a:srgbClr val="0000FF"/>
                </a:solidFill>
              </a:rPr>
              <a:t>John </a:t>
            </a:r>
            <a:r>
              <a:rPr lang="en-US" sz="2000" i="1" dirty="0">
                <a:solidFill>
                  <a:srgbClr val="0000FF"/>
                </a:solidFill>
              </a:rPr>
              <a:t>picked up the </a:t>
            </a:r>
            <a:r>
              <a:rPr lang="en-US" sz="2000" i="1" dirty="0" smtClean="0">
                <a:solidFill>
                  <a:srgbClr val="0000FF"/>
                </a:solidFill>
              </a:rPr>
              <a:t>football</a:t>
            </a:r>
            <a:r>
              <a:rPr lang="en-US" sz="2000" dirty="0" smtClean="0">
                <a:solidFill>
                  <a:srgbClr val="0000FF"/>
                </a:solidFill>
              </a:rPr>
              <a:t> and </a:t>
            </a:r>
            <a:r>
              <a:rPr lang="en-US" sz="2000" i="1" dirty="0" smtClean="0">
                <a:solidFill>
                  <a:srgbClr val="0000FF"/>
                </a:solidFill>
              </a:rPr>
              <a:t>John </a:t>
            </a:r>
            <a:r>
              <a:rPr lang="en-US" sz="2000" i="1" dirty="0">
                <a:solidFill>
                  <a:srgbClr val="0000FF"/>
                </a:solidFill>
              </a:rPr>
              <a:t>is in the </a:t>
            </a:r>
            <a:r>
              <a:rPr lang="en-US" sz="2000" i="1" dirty="0" smtClean="0">
                <a:solidFill>
                  <a:srgbClr val="0000FF"/>
                </a:solidFill>
              </a:rPr>
              <a:t>playground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are supporting facts.</a:t>
            </a:r>
          </a:p>
          <a:p>
            <a:endParaRPr lang="en-US" sz="2000" i="1" u="sng" dirty="0" smtClean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.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44678" y="2858805"/>
            <a:ext cx="1600613" cy="1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8205" y="2700047"/>
            <a:ext cx="2493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SUPPORTING FACT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62150" y="3505891"/>
            <a:ext cx="1600613" cy="1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15677" y="3347133"/>
            <a:ext cx="2493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SUPPORTING FACT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2" y="107576"/>
            <a:ext cx="9009528" cy="820271"/>
          </a:xfrm>
        </p:spPr>
        <p:txBody>
          <a:bodyPr/>
          <a:lstStyle/>
          <a:p>
            <a:r>
              <a:rPr lang="en-US" sz="3600" dirty="0" smtClean="0"/>
              <a:t>A basic </a:t>
            </a:r>
            <a:r>
              <a:rPr lang="en-US" sz="3600" dirty="0" err="1" smtClean="0"/>
              <a:t>MemNN</a:t>
            </a:r>
            <a:r>
              <a:rPr lang="en-US" sz="3600" dirty="0" smtClean="0"/>
              <a:t> </a:t>
            </a:r>
            <a:r>
              <a:rPr lang="en-US" sz="3600" dirty="0" err="1"/>
              <a:t>I</a:t>
            </a:r>
            <a:r>
              <a:rPr lang="en-US" sz="3600" dirty="0" err="1" smtClean="0"/>
              <a:t>mplmentation</a:t>
            </a:r>
            <a:r>
              <a:rPr lang="en-US" sz="3600" dirty="0" smtClean="0"/>
              <a:t> for Text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8098" y="1331951"/>
                <a:ext cx="8042276" cy="533779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B0F0"/>
                    </a:solidFill>
                  </a:rPr>
                  <a:t>R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produces response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by ranking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𝑟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𝑂</m:t>
                              </m:r>
                            </m:sub>
                          </m:sSub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], 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scores the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match.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𝑊</m:t>
                    </m:r>
                    <m:r>
                      <a:rPr lang="en-US" sz="2000" dirty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set of all words in the dictionary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are of the form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𝑈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×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matrix,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𝐷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number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features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the </a:t>
                </a:r>
                <a:r>
                  <a:rPr lang="en-US" sz="2000" dirty="0">
                    <a:solidFill>
                      <a:schemeClr val="tx1"/>
                    </a:solidFill>
                  </a:rPr>
                  <a:t>embedding dimension.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Φ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map </a:t>
                </a:r>
                <a:r>
                  <a:rPr lang="en-US" sz="2000" dirty="0">
                    <a:solidFill>
                      <a:schemeClr val="tx1"/>
                    </a:solidFill>
                  </a:rPr>
                  <a:t>original text to the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D-dimensional </a:t>
                </a:r>
                <a:r>
                  <a:rPr lang="en-US" sz="2000" dirty="0">
                    <a:solidFill>
                      <a:schemeClr val="tx1"/>
                    </a:solidFill>
                  </a:rPr>
                  <a:t>feature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space 	      (bag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words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representation)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098" y="1331951"/>
                <a:ext cx="8042276" cy="5337790"/>
              </a:xfrm>
              <a:blipFill rotWithShape="0">
                <a:blip r:embed="rId2"/>
                <a:stretch>
                  <a:fillRect l="-758" t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3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q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4" y="1632740"/>
            <a:ext cx="8594725" cy="2487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-143553"/>
            <a:ext cx="8042276" cy="820271"/>
          </a:xfrm>
        </p:spPr>
        <p:txBody>
          <a:bodyPr/>
          <a:lstStyle/>
          <a:p>
            <a:r>
              <a:rPr lang="en-US" sz="3600" dirty="0" smtClean="0"/>
              <a:t>Training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9274" y="734757"/>
                <a:ext cx="80422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fully supervised</a:t>
                </a:r>
                <a:r>
                  <a:rPr lang="en-US" dirty="0"/>
                  <a:t>:</a:t>
                </a:r>
                <a:r>
                  <a:rPr lang="en-US" dirty="0" smtClean="0"/>
                  <a:t> inputs, responses</a:t>
                </a:r>
                <a:r>
                  <a:rPr lang="en-US" dirty="0"/>
                  <a:t>, </a:t>
                </a:r>
                <a:r>
                  <a:rPr lang="en-US" dirty="0" smtClean="0"/>
                  <a:t>and supporting </a:t>
                </a:r>
                <a:r>
                  <a:rPr lang="en-US" dirty="0"/>
                  <a:t>sentences are labeled as such in the training </a:t>
                </a:r>
                <a:r>
                  <a:rPr lang="en-US" dirty="0" smtClean="0"/>
                  <a:t>data. Training with </a:t>
                </a:r>
                <a:r>
                  <a:rPr lang="en-US" dirty="0"/>
                  <a:t>a margin ranking loss and </a:t>
                </a:r>
                <a:r>
                  <a:rPr lang="en-US" dirty="0" smtClean="0"/>
                  <a:t>SGD. </a:t>
                </a:r>
                <a:r>
                  <a:rPr lang="en-US" dirty="0" smtClean="0"/>
                  <a:t>Minimize over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𝑂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4" y="734757"/>
                <a:ext cx="8042276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07" t="-3311" r="-986" b="-49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59651" y="4095391"/>
                <a:ext cx="783189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Where: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the margin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   S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O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the matching function for the Output component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    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   S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the matching function for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Response </a:t>
                </a:r>
                <a:r>
                  <a:rPr lang="en-US" dirty="0">
                    <a:solidFill>
                      <a:srgbClr val="0070C0"/>
                    </a:solidFill>
                  </a:rPr>
                  <a:t>component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x is the input question. 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          m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O1 </a:t>
                </a:r>
                <a:r>
                  <a:rPr lang="en-US" dirty="0">
                    <a:solidFill>
                      <a:srgbClr val="0070C0"/>
                    </a:solidFill>
                  </a:rPr>
                  <a:t>is the first true supporting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memory (fact).   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   m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O2 </a:t>
                </a:r>
                <a:r>
                  <a:rPr lang="en-US" dirty="0">
                    <a:solidFill>
                      <a:srgbClr val="0070C0"/>
                    </a:solidFill>
                  </a:rPr>
                  <a:t>is the first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second supporting memory (fact).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r is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response</a:t>
                </a:r>
              </a:p>
              <a:p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True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facts and responses m</a:t>
                </a:r>
                <a:r>
                  <a:rPr lang="en-US" baseline="-25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O1,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accent4">
                        <a:lumMod val="50000"/>
                      </a:schemeClr>
                    </a:solidFill>
                  </a:rPr>
                  <a:t>O2 </a:t>
                </a:r>
                <a:r>
                  <a:rPr lang="en-US" baseline="-25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and r should have higher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scores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than all other facts and responses by a given margin.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51" y="4095391"/>
                <a:ext cx="7831899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701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503054" y="6557991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95083"/>
          </a:xfrm>
        </p:spPr>
        <p:txBody>
          <a:bodyPr/>
          <a:lstStyle/>
          <a:p>
            <a:r>
              <a:rPr lang="en-US" sz="4000" dirty="0" smtClean="0"/>
              <a:t>Variants </a:t>
            </a:r>
            <a:r>
              <a:rPr lang="en-US" sz="4000" dirty="0" smtClean="0"/>
              <a:t>of this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2"/>
            <a:ext cx="8042276" cy="4957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Some options and extensions:</a:t>
            </a:r>
          </a:p>
          <a:p>
            <a:r>
              <a:rPr lang="en-US" b="1" dirty="0" smtClean="0"/>
              <a:t>Representation of inputs and memories could use all kinds of encodings:  </a:t>
            </a:r>
            <a:r>
              <a:rPr lang="en-US" dirty="0" smtClean="0"/>
              <a:t>bag of words,  RNN style reading at word or character level, etc. </a:t>
            </a:r>
          </a:p>
          <a:p>
            <a:r>
              <a:rPr lang="en-US" b="1" dirty="0" smtClean="0"/>
              <a:t>Different possibilities for output module: </a:t>
            </a:r>
            <a:r>
              <a:rPr lang="en-US" dirty="0" smtClean="0"/>
              <a:t>e.g. multi-class classifier or uses an RNN</a:t>
            </a:r>
            <a:r>
              <a:rPr lang="en-US" b="1" dirty="0" smtClean="0"/>
              <a:t> </a:t>
            </a:r>
            <a:r>
              <a:rPr lang="en-US" dirty="0" smtClean="0"/>
              <a:t>to output sentences. </a:t>
            </a:r>
          </a:p>
          <a:p>
            <a:r>
              <a:rPr lang="en-US" b="1" dirty="0" smtClean="0"/>
              <a:t>If the memory is huge </a:t>
            </a:r>
            <a:r>
              <a:rPr lang="en-US" dirty="0" smtClean="0"/>
              <a:t>(e.g. Wikipedia) we need to organize the memories. Solution: hash the memories to store in buckets (topics). Then, memory addressing and reading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operate on </a:t>
            </a:r>
            <a:r>
              <a:rPr lang="en-US" i="1" dirty="0"/>
              <a:t>all </a:t>
            </a:r>
            <a:r>
              <a:rPr lang="en-US" dirty="0" smtClean="0"/>
              <a:t>memories.</a:t>
            </a:r>
          </a:p>
          <a:p>
            <a:r>
              <a:rPr lang="en-US" b="1" dirty="0" smtClean="0"/>
              <a:t>If the memory is full</a:t>
            </a:r>
            <a:r>
              <a:rPr lang="en-US" dirty="0" smtClean="0"/>
              <a:t>, there could be a way of removing one it thinks is most useless; </a:t>
            </a:r>
            <a:r>
              <a:rPr lang="en-US" i="1" dirty="0" smtClean="0"/>
              <a:t>i.e</a:t>
            </a:r>
            <a:r>
              <a:rPr lang="en-US" dirty="0" smtClean="0"/>
              <a:t>. it ``forgets’’ somehow. That would require a scoring function of the utility of each memory..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81645" cy="51020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We also need time information for </a:t>
            </a:r>
            <a:r>
              <a:rPr lang="en-US" dirty="0" smtClean="0">
                <a:solidFill>
                  <a:srgbClr val="595959"/>
                </a:solidFill>
              </a:rPr>
              <a:t>the </a:t>
            </a:r>
            <a:r>
              <a:rPr lang="en-US" dirty="0" err="1" smtClean="0">
                <a:solidFill>
                  <a:srgbClr val="595959"/>
                </a:solidFill>
              </a:rPr>
              <a:t>bAbI</a:t>
            </a:r>
            <a:r>
              <a:rPr lang="en-US" dirty="0" smtClean="0">
                <a:solidFill>
                  <a:srgbClr val="595959"/>
                </a:solidFill>
              </a:rPr>
              <a:t> tasks.  </a:t>
            </a:r>
            <a:r>
              <a:rPr lang="en-US" dirty="0" smtClean="0">
                <a:solidFill>
                  <a:srgbClr val="0000FF"/>
                </a:solidFill>
              </a:rPr>
              <a:t>We </a:t>
            </a:r>
            <a:r>
              <a:rPr lang="en-US" dirty="0">
                <a:solidFill>
                  <a:srgbClr val="0000FF"/>
                </a:solidFill>
              </a:rPr>
              <a:t>tried adding absolute time </a:t>
            </a:r>
            <a:r>
              <a:rPr lang="en-US" dirty="0" smtClean="0">
                <a:solidFill>
                  <a:srgbClr val="0000FF"/>
                </a:solidFill>
              </a:rPr>
              <a:t>as </a:t>
            </a:r>
            <a:r>
              <a:rPr lang="en-US" dirty="0">
                <a:solidFill>
                  <a:srgbClr val="0000FF"/>
                </a:solidFill>
              </a:rPr>
              <a:t>a feature: </a:t>
            </a:r>
            <a:r>
              <a:rPr lang="en-US" dirty="0" smtClean="0">
                <a:solidFill>
                  <a:srgbClr val="0000FF"/>
                </a:solidFill>
              </a:rPr>
              <a:t>it works, but the following idea can be better: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Seems to work better if we compare triples:</a:t>
            </a:r>
          </a:p>
          <a:p>
            <a:r>
              <a:rPr lang="en-US" dirty="0" smtClean="0">
                <a:solidFill>
                  <a:srgbClr val="5F8804"/>
                </a:solidFill>
              </a:rPr>
              <a:t>s</a:t>
            </a:r>
            <a:r>
              <a:rPr lang="en-US" dirty="0" smtClean="0">
                <a:solidFill>
                  <a:srgbClr val="5F8804"/>
                </a:solidFill>
              </a:rPr>
              <a:t>(</a:t>
            </a:r>
            <a:r>
              <a:rPr lang="en-US" dirty="0" err="1" smtClean="0">
                <a:solidFill>
                  <a:srgbClr val="5F8804"/>
                </a:solidFill>
              </a:rPr>
              <a:t>x,y,y</a:t>
            </a:r>
            <a:r>
              <a:rPr lang="en-US" dirty="0" smtClean="0">
                <a:solidFill>
                  <a:srgbClr val="5F8804"/>
                </a:solidFill>
              </a:rPr>
              <a:t>’)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rgbClr val="0000FF"/>
                </a:solidFill>
              </a:rPr>
              <a:t>&lt; 0 </a:t>
            </a:r>
            <a:r>
              <a:rPr lang="en-US" dirty="0" smtClean="0"/>
              <a:t>if </a:t>
            </a:r>
            <a:r>
              <a:rPr lang="en-US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smtClean="0"/>
              <a:t>is better than </a:t>
            </a:r>
            <a:r>
              <a:rPr lang="en-US" dirty="0">
                <a:solidFill>
                  <a:srgbClr val="0000FF"/>
                </a:solidFill>
              </a:rPr>
              <a:t>y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rgbClr val="0000FF"/>
                </a:solidFill>
              </a:rPr>
              <a:t>&gt; 0 </a:t>
            </a:r>
            <a:r>
              <a:rPr lang="en-US" dirty="0" smtClean="0"/>
              <a:t>if </a:t>
            </a:r>
            <a:r>
              <a:rPr lang="en-US" dirty="0">
                <a:solidFill>
                  <a:srgbClr val="0000FF"/>
                </a:solidFill>
              </a:rPr>
              <a:t>y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  <a:r>
              <a:rPr lang="en-US" dirty="0" smtClean="0"/>
              <a:t> </a:t>
            </a:r>
            <a:r>
              <a:rPr lang="en-US" dirty="0" smtClean="0"/>
              <a:t>is better than </a:t>
            </a:r>
            <a:r>
              <a:rPr lang="en-US" dirty="0">
                <a:solidFill>
                  <a:srgbClr val="0000FF"/>
                </a:solidFill>
              </a:rPr>
              <a:t>y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We can loop through memories, keep best </a:t>
            </a:r>
            <a:r>
              <a:rPr lang="en-US" i="1" dirty="0" smtClean="0">
                <a:solidFill>
                  <a:srgbClr val="0000FF"/>
                </a:solidFill>
              </a:rPr>
              <a:t>m</a:t>
            </a:r>
            <a:r>
              <a:rPr lang="en-US" i="1" baseline="-25000" dirty="0" smtClean="0">
                <a:solidFill>
                  <a:srgbClr val="0000FF"/>
                </a:solidFill>
              </a:rPr>
              <a:t>i </a:t>
            </a:r>
            <a:r>
              <a:rPr lang="en-US" i="1" dirty="0" smtClean="0"/>
              <a:t>at each step.</a:t>
            </a:r>
          </a:p>
          <a:p>
            <a:pPr marL="0" indent="0">
              <a:buNone/>
            </a:pPr>
            <a:r>
              <a:rPr lang="en-US" dirty="0" smtClean="0"/>
              <a:t>Now the features include </a:t>
            </a:r>
            <a:r>
              <a:rPr lang="en-US" i="1" dirty="0" smtClean="0"/>
              <a:t>relative </a:t>
            </a:r>
            <a:r>
              <a:rPr lang="en-US" dirty="0" smtClean="0"/>
              <a:t>time features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6" y="107576"/>
            <a:ext cx="8771593" cy="842039"/>
          </a:xfrm>
        </p:spPr>
        <p:txBody>
          <a:bodyPr/>
          <a:lstStyle/>
          <a:p>
            <a:r>
              <a:rPr lang="en-US" sz="3200" dirty="0" smtClean="0"/>
              <a:t>Comparing triples: Objective and Inference</a:t>
            </a:r>
            <a:endParaRPr lang="en-US" sz="3200" dirty="0"/>
          </a:p>
        </p:txBody>
      </p:sp>
      <p:pic>
        <p:nvPicPr>
          <p:cNvPr id="5" name="Picture 4" descr="eq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570"/>
            <a:ext cx="9013822" cy="1851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071" y="3361904"/>
            <a:ext cx="7756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Similar to before, except now for </a:t>
            </a:r>
            <a:r>
              <a:rPr lang="en-US" dirty="0">
                <a:solidFill>
                  <a:srgbClr val="0000FF"/>
                </a:solidFill>
              </a:rPr>
              <a:t>both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baseline="-25000" dirty="0" smtClean="0">
                <a:solidFill>
                  <a:srgbClr val="0000FF"/>
                </a:solidFill>
              </a:rPr>
              <a:t>o1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baseline="-25000" dirty="0" smtClean="0">
                <a:solidFill>
                  <a:srgbClr val="0000FF"/>
                </a:solidFill>
              </a:rPr>
              <a:t>o2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we </a:t>
            </a:r>
            <a:r>
              <a:rPr lang="en-US" dirty="0" smtClean="0">
                <a:solidFill>
                  <a:srgbClr val="0000FF"/>
                </a:solidFill>
              </a:rPr>
              <a:t>need to have two terms considering them as the second or third argument to the 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baseline="-25000" dirty="0" err="1" smtClean="0">
                <a:solidFill>
                  <a:srgbClr val="0000FF"/>
                </a:solidFill>
              </a:rPr>
              <a:t>Ot</a:t>
            </a:r>
            <a:r>
              <a:rPr lang="en-US" dirty="0" smtClean="0">
                <a:solidFill>
                  <a:srgbClr val="0000FF"/>
                </a:solidFill>
              </a:rPr>
              <a:t> as they may appear on </a:t>
            </a:r>
            <a:r>
              <a:rPr lang="en-US" dirty="0">
                <a:solidFill>
                  <a:srgbClr val="0000FF"/>
                </a:solidFill>
              </a:rPr>
              <a:t>either side during </a:t>
            </a:r>
            <a:r>
              <a:rPr lang="en-US" dirty="0" smtClean="0">
                <a:solidFill>
                  <a:srgbClr val="0000FF"/>
                </a:solidFill>
              </a:rPr>
              <a:t>inference: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eq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1" y="4433416"/>
            <a:ext cx="8001000" cy="2438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bAbI</a:t>
            </a:r>
            <a:r>
              <a:rPr lang="en-US" dirty="0" smtClean="0"/>
              <a:t> Experiment </a:t>
            </a:r>
            <a:r>
              <a:rPr lang="en-US" dirty="0"/>
              <a:t>1</a:t>
            </a:r>
          </a:p>
        </p:txBody>
      </p:sp>
      <p:pic>
        <p:nvPicPr>
          <p:cNvPr id="4" name="Content Placeholder 3" descr="res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038" b="-45038"/>
          <a:stretch>
            <a:fillRect/>
          </a:stretch>
        </p:blipFill>
        <p:spPr>
          <a:xfrm>
            <a:off x="549275" y="2341080"/>
            <a:ext cx="8042275" cy="4343400"/>
          </a:xfrm>
        </p:spPr>
      </p:pic>
      <p:sp>
        <p:nvSpPr>
          <p:cNvPr id="6" name="TextBox 5"/>
          <p:cNvSpPr txBox="1"/>
          <p:nvPr/>
        </p:nvSpPr>
        <p:spPr>
          <a:xfrm>
            <a:off x="549275" y="1587577"/>
            <a:ext cx="80422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10k </a:t>
            </a:r>
            <a:r>
              <a:rPr lang="en-US" sz="2000" dirty="0" smtClean="0"/>
              <a:t>sentences. (Actor: only ask questions about actors.)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Difficulty: </a:t>
            </a:r>
            <a:r>
              <a:rPr lang="en-US" dirty="0" smtClean="0"/>
              <a:t>how many sentences in the past when entity mentioned.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Fully supervised (supporting </a:t>
            </a:r>
            <a:r>
              <a:rPr lang="en-US" sz="2000" dirty="0" smtClean="0"/>
              <a:t>sentences </a:t>
            </a:r>
            <a:r>
              <a:rPr lang="en-US" sz="2000" dirty="0"/>
              <a:t>are labeled)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Compare RNN (no supervision) </a:t>
            </a:r>
          </a:p>
          <a:p>
            <a:r>
              <a:rPr lang="en-US" sz="2000" dirty="0" smtClean="0"/>
              <a:t>     and </a:t>
            </a:r>
            <a:r>
              <a:rPr lang="en-US" sz="2000" dirty="0" err="1" smtClean="0"/>
              <a:t>MemNN</a:t>
            </a:r>
            <a:r>
              <a:rPr lang="en-US" sz="2000" dirty="0" smtClean="0"/>
              <a:t> hops </a:t>
            </a:r>
            <a:r>
              <a:rPr lang="en-US" sz="2000" i="1" dirty="0" smtClean="0"/>
              <a:t>k = 1 or 2</a:t>
            </a:r>
            <a:r>
              <a:rPr lang="en-US" sz="2000" dirty="0" smtClean="0"/>
              <a:t>, &amp; with/without time features.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846" y="6006331"/>
            <a:ext cx="83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       </a:t>
            </a:r>
            <a:r>
              <a:rPr lang="en-US" i="1" dirty="0" smtClean="0">
                <a:solidFill>
                  <a:srgbClr val="0000FF"/>
                </a:solidFill>
              </a:rPr>
              <a:t>Difficulty 5 -- Max </a:t>
            </a:r>
            <a:r>
              <a:rPr lang="en-US" i="1" dirty="0" err="1" smtClean="0">
                <a:solidFill>
                  <a:srgbClr val="0000FF"/>
                </a:solidFill>
              </a:rPr>
              <a:t>mem</a:t>
            </a:r>
            <a:r>
              <a:rPr lang="en-US" i="1" dirty="0" smtClean="0">
                <a:solidFill>
                  <a:srgbClr val="0000FF"/>
                </a:solidFill>
              </a:rPr>
              <a:t>. </a:t>
            </a:r>
            <a:r>
              <a:rPr lang="en-US" i="1" dirty="0" err="1" smtClean="0">
                <a:solidFill>
                  <a:srgbClr val="0000FF"/>
                </a:solidFill>
              </a:rPr>
              <a:t>sz</a:t>
            </a:r>
            <a:r>
              <a:rPr lang="en-US" i="1" dirty="0" smtClean="0">
                <a:solidFill>
                  <a:srgbClr val="0000FF"/>
                </a:solidFill>
              </a:rPr>
              <a:t>. required: 65    Average </a:t>
            </a:r>
            <a:r>
              <a:rPr lang="en-US" i="1" dirty="0" err="1" smtClean="0">
                <a:solidFill>
                  <a:srgbClr val="0000FF"/>
                </a:solidFill>
              </a:rPr>
              <a:t>mem</a:t>
            </a:r>
            <a:r>
              <a:rPr lang="en-US" i="1" dirty="0" smtClean="0">
                <a:solidFill>
                  <a:srgbClr val="0000FF"/>
                </a:solidFill>
              </a:rPr>
              <a:t>. </a:t>
            </a:r>
            <a:r>
              <a:rPr lang="en-US" i="1" dirty="0" err="1">
                <a:solidFill>
                  <a:srgbClr val="0000FF"/>
                </a:solidFill>
              </a:rPr>
              <a:t>s</a:t>
            </a:r>
            <a:r>
              <a:rPr lang="en-US" i="1" dirty="0" err="1" smtClean="0">
                <a:solidFill>
                  <a:srgbClr val="0000FF"/>
                </a:solidFill>
              </a:rPr>
              <a:t>z</a:t>
            </a:r>
            <a:r>
              <a:rPr lang="en-US" i="1" dirty="0" smtClean="0">
                <a:solidFill>
                  <a:srgbClr val="0000FF"/>
                </a:solidFill>
              </a:rPr>
              <a:t>. required: 9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940"/>
            <a:ext cx="8042276" cy="995083"/>
          </a:xfrm>
        </p:spPr>
        <p:txBody>
          <a:bodyPr/>
          <a:lstStyle/>
          <a:p>
            <a:r>
              <a:rPr lang="en-US" sz="3600" dirty="0" smtClean="0"/>
              <a:t>Motivation for </a:t>
            </a:r>
            <a:r>
              <a:rPr lang="en-US" sz="3600" dirty="0" err="1" smtClean="0"/>
              <a:t>MemNN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200" dirty="0" smtClean="0"/>
              <a:t>QA Tasks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92795" y="3370133"/>
            <a:ext cx="5955236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137160" bIns="0" rtlCol="0">
            <a:spAutoFit/>
          </a:bodyPr>
          <a:lstStyle/>
          <a:p>
            <a:r>
              <a:rPr lang="en-US" sz="2000" dirty="0"/>
              <a:t>John is in the playground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Bob is in the office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John picked up the football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Bob went to the kitchen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 is the football?  </a:t>
            </a:r>
            <a:r>
              <a:rPr lang="en-US" sz="2000" dirty="0" err="1" smtClean="0">
                <a:solidFill>
                  <a:srgbClr val="0070C0"/>
                </a:solidFill>
              </a:rPr>
              <a:t>A:playground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 was Bob before the kitchen? </a:t>
            </a:r>
            <a:r>
              <a:rPr lang="en-US" sz="2000" dirty="0" err="1" smtClean="0">
                <a:solidFill>
                  <a:srgbClr val="0070C0"/>
                </a:solidFill>
              </a:rPr>
              <a:t>A:office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795" y="1544932"/>
            <a:ext cx="5955236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137160" bIns="0" rtlCol="0">
            <a:spAutoFit/>
          </a:bodyPr>
          <a:lstStyle/>
          <a:p>
            <a:r>
              <a:rPr lang="en-US" sz="2000" dirty="0" smtClean="0"/>
              <a:t>John was in the bedroom.</a:t>
            </a:r>
          </a:p>
          <a:p>
            <a:r>
              <a:rPr lang="en-US" sz="2000" dirty="0" smtClean="0"/>
              <a:t>Bob was in the office.</a:t>
            </a:r>
          </a:p>
          <a:p>
            <a:r>
              <a:rPr lang="en-US" sz="2000" dirty="0" smtClean="0"/>
              <a:t>John went to kitchen.</a:t>
            </a:r>
            <a:endParaRPr lang="en-US" sz="2000" dirty="0"/>
          </a:p>
          <a:p>
            <a:r>
              <a:rPr lang="en-US" sz="2000" dirty="0"/>
              <a:t>Bob </a:t>
            </a:r>
            <a:r>
              <a:rPr lang="en-US" sz="2000" dirty="0" smtClean="0"/>
              <a:t>travelled back home.</a:t>
            </a:r>
            <a:endParaRPr lang="en-US" sz="2000" dirty="0"/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John? </a:t>
            </a:r>
            <a:r>
              <a:rPr lang="en-US" sz="2000" dirty="0" err="1" smtClean="0">
                <a:solidFill>
                  <a:srgbClr val="0070C0"/>
                </a:solidFill>
              </a:rPr>
              <a:t>A:kitchen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bAbI</a:t>
            </a:r>
            <a:r>
              <a:rPr lang="en-US" dirty="0" smtClean="0"/>
              <a:t> 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 test story + predictions: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Antoine </a:t>
            </a:r>
            <a:r>
              <a:rPr lang="en-US" dirty="0">
                <a:solidFill>
                  <a:srgbClr val="0000FF"/>
                </a:solidFill>
              </a:rPr>
              <a:t>went to the </a:t>
            </a:r>
            <a:r>
              <a:rPr lang="en-US" dirty="0" smtClean="0">
                <a:solidFill>
                  <a:srgbClr val="0000FF"/>
                </a:solidFill>
              </a:rPr>
              <a:t>kitchen. 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ntoine </a:t>
            </a:r>
            <a:r>
              <a:rPr lang="en-US" dirty="0">
                <a:solidFill>
                  <a:srgbClr val="0000FF"/>
                </a:solidFill>
              </a:rPr>
              <a:t>got the </a:t>
            </a:r>
            <a:r>
              <a:rPr lang="en-US" dirty="0" smtClean="0">
                <a:solidFill>
                  <a:srgbClr val="0000FF"/>
                </a:solidFill>
              </a:rPr>
              <a:t>milk. Antoine </a:t>
            </a:r>
            <a:r>
              <a:rPr lang="en-US" dirty="0">
                <a:solidFill>
                  <a:srgbClr val="0000FF"/>
                </a:solidFill>
              </a:rPr>
              <a:t>travelled to the </a:t>
            </a:r>
            <a:r>
              <a:rPr lang="en-US" dirty="0" smtClean="0">
                <a:solidFill>
                  <a:srgbClr val="0000FF"/>
                </a:solidFill>
              </a:rPr>
              <a:t>office.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ntoine </a:t>
            </a:r>
            <a:r>
              <a:rPr lang="en-US" dirty="0">
                <a:solidFill>
                  <a:srgbClr val="0000FF"/>
                </a:solidFill>
              </a:rPr>
              <a:t>dropped the </a:t>
            </a:r>
            <a:r>
              <a:rPr lang="en-US" dirty="0" smtClean="0">
                <a:solidFill>
                  <a:srgbClr val="0000FF"/>
                </a:solidFill>
              </a:rPr>
              <a:t>milk. </a:t>
            </a:r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umit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picked up the </a:t>
            </a:r>
            <a:r>
              <a:rPr lang="en-US" dirty="0" smtClean="0">
                <a:solidFill>
                  <a:srgbClr val="0000FF"/>
                </a:solidFill>
              </a:rPr>
              <a:t>football.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Antoine </a:t>
            </a:r>
            <a:r>
              <a:rPr lang="en-US" dirty="0">
                <a:solidFill>
                  <a:srgbClr val="0000FF"/>
                </a:solidFill>
              </a:rPr>
              <a:t>went to the </a:t>
            </a:r>
            <a:r>
              <a:rPr lang="en-US" dirty="0" smtClean="0">
                <a:solidFill>
                  <a:srgbClr val="0000FF"/>
                </a:solidFill>
              </a:rPr>
              <a:t>bathroom. </a:t>
            </a:r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umit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moved to the </a:t>
            </a:r>
            <a:r>
              <a:rPr lang="en-US" dirty="0" smtClean="0">
                <a:solidFill>
                  <a:srgbClr val="0000FF"/>
                </a:solidFill>
              </a:rPr>
              <a:t>kitchen.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where </a:t>
            </a:r>
            <a:r>
              <a:rPr lang="en-US" i="1" dirty="0">
                <a:solidFill>
                  <a:srgbClr val="0000FF"/>
                </a:solidFill>
              </a:rPr>
              <a:t>is the milk now?   </a:t>
            </a:r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 smtClean="0">
                <a:solidFill>
                  <a:srgbClr val="FF0000"/>
                </a:solidFill>
              </a:rPr>
              <a:t>office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  where </a:t>
            </a:r>
            <a:r>
              <a:rPr lang="en-US" i="1" dirty="0">
                <a:solidFill>
                  <a:srgbClr val="0000FF"/>
                </a:solidFill>
              </a:rPr>
              <a:t>is the </a:t>
            </a:r>
            <a:r>
              <a:rPr lang="en-US" i="1" dirty="0" smtClean="0">
                <a:solidFill>
                  <a:srgbClr val="0000FF"/>
                </a:solidFill>
              </a:rPr>
              <a:t>football?   </a:t>
            </a:r>
            <a:r>
              <a:rPr lang="en-US" dirty="0">
                <a:solidFill>
                  <a:srgbClr val="FF0000"/>
                </a:solidFill>
              </a:rPr>
              <a:t>A: kitchen</a:t>
            </a:r>
          </a:p>
          <a:p>
            <a:r>
              <a:rPr lang="en-US" dirty="0"/>
              <a:t>  </a:t>
            </a:r>
            <a:r>
              <a:rPr lang="en-US" i="1" dirty="0" smtClean="0">
                <a:solidFill>
                  <a:srgbClr val="0000FF"/>
                </a:solidFill>
              </a:rPr>
              <a:t>where </a:t>
            </a:r>
            <a:r>
              <a:rPr lang="en-US" i="1" dirty="0">
                <a:solidFill>
                  <a:srgbClr val="0000FF"/>
                </a:solidFill>
              </a:rPr>
              <a:t>is A</a:t>
            </a:r>
            <a:r>
              <a:rPr lang="en-US" i="1" dirty="0" smtClean="0">
                <a:solidFill>
                  <a:srgbClr val="0000FF"/>
                </a:solidFill>
              </a:rPr>
              <a:t>ntoine </a:t>
            </a:r>
            <a:r>
              <a:rPr lang="en-US" i="1" dirty="0">
                <a:solidFill>
                  <a:srgbClr val="0000FF"/>
                </a:solidFill>
              </a:rPr>
              <a:t>?</a:t>
            </a:r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A: bathroom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where </a:t>
            </a:r>
            <a:r>
              <a:rPr lang="en-US" i="1" dirty="0">
                <a:solidFill>
                  <a:srgbClr val="0000FF"/>
                </a:solidFill>
              </a:rPr>
              <a:t>is </a:t>
            </a:r>
            <a:r>
              <a:rPr lang="en-US" i="1" dirty="0" err="1">
                <a:solidFill>
                  <a:srgbClr val="0000FF"/>
                </a:solidFill>
              </a:rPr>
              <a:t>S</a:t>
            </a:r>
            <a:r>
              <a:rPr lang="en-US" i="1" dirty="0" err="1" smtClean="0">
                <a:solidFill>
                  <a:srgbClr val="0000FF"/>
                </a:solidFill>
              </a:rPr>
              <a:t>umit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?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A: kitchen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where was Antoine before the bathroom</a:t>
            </a:r>
            <a:r>
              <a:rPr lang="en-US" dirty="0" smtClean="0">
                <a:solidFill>
                  <a:srgbClr val="0000FF"/>
                </a:solidFill>
              </a:rPr>
              <a:t>? </a:t>
            </a:r>
            <a:r>
              <a:rPr lang="en-US" dirty="0" smtClean="0">
                <a:solidFill>
                  <a:srgbClr val="FF0000"/>
                </a:solidFill>
              </a:rPr>
              <a:t>A: office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594725" cy="608242"/>
          </a:xfrm>
        </p:spPr>
        <p:txBody>
          <a:bodyPr/>
          <a:lstStyle/>
          <a:p>
            <a:r>
              <a:rPr lang="en-US" sz="3200" b="1" dirty="0" err="1" smtClean="0"/>
              <a:t>Unsegmented</a:t>
            </a:r>
            <a:r>
              <a:rPr lang="en-US" sz="3200" b="1" dirty="0" smtClean="0"/>
              <a:t> setup; R module is an RNN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900544"/>
            <a:ext cx="8386907" cy="5749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Joe went to the garden then Fred picked up the milk; Joe moved to the bathroom and Fred dropped </a:t>
            </a:r>
            <a:r>
              <a:rPr lang="en-US" dirty="0" smtClean="0">
                <a:solidFill>
                  <a:srgbClr val="0000FF"/>
                </a:solidFill>
              </a:rPr>
              <a:t>the milk</a:t>
            </a:r>
            <a:r>
              <a:rPr lang="en-US" dirty="0">
                <a:solidFill>
                  <a:srgbClr val="0000FF"/>
                </a:solidFill>
              </a:rPr>
              <a:t>, and then Dan moved to the living room.</a:t>
            </a:r>
          </a:p>
          <a:p>
            <a:r>
              <a:rPr lang="en-US" i="1" dirty="0">
                <a:solidFill>
                  <a:srgbClr val="0000FF"/>
                </a:solidFill>
              </a:rPr>
              <a:t>Where is Dan? </a:t>
            </a:r>
            <a:r>
              <a:rPr lang="en-US" dirty="0">
                <a:solidFill>
                  <a:srgbClr val="FF0000"/>
                </a:solidFill>
              </a:rPr>
              <a:t>A: living room I believe</a:t>
            </a:r>
          </a:p>
          <a:p>
            <a:r>
              <a:rPr lang="en-US" i="1" dirty="0">
                <a:solidFill>
                  <a:srgbClr val="0000FF"/>
                </a:solidFill>
              </a:rPr>
              <a:t>Where is Joe? </a:t>
            </a:r>
            <a:r>
              <a:rPr lang="en-US" dirty="0">
                <a:solidFill>
                  <a:srgbClr val="FF0000"/>
                </a:solidFill>
              </a:rPr>
              <a:t>A: the bathroom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Fred moved to the bedroom and Joe went to the kitchen then Joe took the milk there and Dan </a:t>
            </a:r>
            <a:r>
              <a:rPr lang="en-US" dirty="0" smtClean="0">
                <a:solidFill>
                  <a:srgbClr val="0000FF"/>
                </a:solidFill>
              </a:rPr>
              <a:t>journeyed to </a:t>
            </a:r>
            <a:r>
              <a:rPr lang="en-US" dirty="0">
                <a:solidFill>
                  <a:srgbClr val="0000FF"/>
                </a:solidFill>
              </a:rPr>
              <a:t>the bedroom; Joe discarded the milk.</a:t>
            </a:r>
          </a:p>
          <a:p>
            <a:r>
              <a:rPr lang="en-US" i="1" dirty="0">
                <a:solidFill>
                  <a:srgbClr val="0000FF"/>
                </a:solidFill>
              </a:rPr>
              <a:t>Where is the milk </a:t>
            </a:r>
            <a:r>
              <a:rPr lang="en-US" i="1" dirty="0" smtClean="0">
                <a:solidFill>
                  <a:srgbClr val="0000FF"/>
                </a:solidFill>
              </a:rPr>
              <a:t>now?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A: the milk is in the kitchen</a:t>
            </a:r>
          </a:p>
          <a:p>
            <a:r>
              <a:rPr lang="en-US" i="1" dirty="0">
                <a:solidFill>
                  <a:srgbClr val="0000FF"/>
                </a:solidFill>
              </a:rPr>
              <a:t>Where is Dan now?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A: I think he is in the bedroom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Joe took the milk there, after that Mike travelled to the office, then Joe went to the living room, next </a:t>
            </a:r>
            <a:r>
              <a:rPr lang="en-US" dirty="0" smtClean="0">
                <a:solidFill>
                  <a:srgbClr val="0000FF"/>
                </a:solidFill>
              </a:rPr>
              <a:t>Dan went </a:t>
            </a:r>
            <a:r>
              <a:rPr lang="en-US" dirty="0">
                <a:solidFill>
                  <a:srgbClr val="0000FF"/>
                </a:solidFill>
              </a:rPr>
              <a:t>back to the kitchen and Joe travelled to the office.</a:t>
            </a:r>
          </a:p>
          <a:p>
            <a:r>
              <a:rPr lang="en-US" i="1" dirty="0">
                <a:solidFill>
                  <a:srgbClr val="0000FF"/>
                </a:solidFill>
              </a:rPr>
              <a:t>Where is Joe now? </a:t>
            </a:r>
            <a:r>
              <a:rPr lang="en-US" dirty="0">
                <a:solidFill>
                  <a:srgbClr val="FF0000"/>
                </a:solidFill>
              </a:rPr>
              <a:t>A: I think Joe is in the office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5941"/>
          </a:xfrm>
        </p:spPr>
        <p:txBody>
          <a:bodyPr/>
          <a:lstStyle/>
          <a:p>
            <a:r>
              <a:rPr lang="en-US" sz="2800" dirty="0" smtClean="0"/>
              <a:t>Larger QA: Reverb Dataset in (Fader et al., 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69892"/>
            <a:ext cx="8042276" cy="54671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14M </a:t>
            </a:r>
            <a:r>
              <a:rPr lang="en-US" dirty="0">
                <a:solidFill>
                  <a:srgbClr val="008000"/>
                </a:solidFill>
              </a:rPr>
              <a:t>statements, stored as (subject, relation, object</a:t>
            </a:r>
            <a:r>
              <a:rPr lang="en-US" dirty="0" smtClean="0">
                <a:solidFill>
                  <a:srgbClr val="008000"/>
                </a:solidFill>
              </a:rPr>
              <a:t>) triples. Triples are REVERB </a:t>
            </a:r>
            <a:r>
              <a:rPr lang="en-US" dirty="0">
                <a:solidFill>
                  <a:srgbClr val="008000"/>
                </a:solidFill>
              </a:rPr>
              <a:t>extractions mined from </a:t>
            </a:r>
            <a:r>
              <a:rPr lang="en-US" dirty="0" smtClean="0">
                <a:solidFill>
                  <a:srgbClr val="008000"/>
                </a:solidFill>
              </a:rPr>
              <a:t>ClueWeb09.</a:t>
            </a:r>
            <a:r>
              <a:rPr lang="de-DE" dirty="0" smtClean="0">
                <a:solidFill>
                  <a:srgbClr val="008000"/>
                </a:solidFill>
              </a:rPr>
              <a:t>                                                                                      </a:t>
            </a:r>
            <a:endParaRPr lang="de-DE" dirty="0">
              <a:solidFill>
                <a:srgbClr val="008000"/>
              </a:solidFill>
            </a:endParaRPr>
          </a:p>
          <a:p>
            <a:r>
              <a:rPr lang="en-US" dirty="0" smtClean="0"/>
              <a:t>Statements cover diverse topics: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milne</a:t>
            </a:r>
            <a:r>
              <a:rPr lang="en-US" dirty="0">
                <a:solidFill>
                  <a:srgbClr val="0000FF"/>
                </a:solidFill>
              </a:rPr>
              <a:t>, authored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winnie</a:t>
            </a:r>
            <a:r>
              <a:rPr lang="en-US" dirty="0">
                <a:solidFill>
                  <a:srgbClr val="0000FF"/>
                </a:solidFill>
              </a:rPr>
              <a:t>-the-pooh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sheep, be-afraid-of, wolf</a:t>
            </a:r>
            <a:r>
              <a:rPr lang="en-US" dirty="0" smtClean="0">
                <a:solidFill>
                  <a:srgbClr val="0000FF"/>
                </a:solidFill>
              </a:rPr>
              <a:t>),   </a:t>
            </a:r>
            <a:r>
              <a:rPr lang="en-US" i="1" dirty="0" smtClean="0">
                <a:solidFill>
                  <a:srgbClr val="0000FF"/>
                </a:solidFill>
              </a:rPr>
              <a:t>etc...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dirty="0" smtClean="0"/>
              <a:t>Weakly labeled QA pairs and 35M </a:t>
            </a:r>
            <a:r>
              <a:rPr lang="en-US" dirty="0"/>
              <a:t>paraphrased questions from </a:t>
            </a:r>
            <a:r>
              <a:rPr lang="en-US" dirty="0" err="1" smtClean="0"/>
              <a:t>WikiAnswers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`</a:t>
            </a:r>
            <a:r>
              <a:rPr lang="en-US" dirty="0">
                <a:solidFill>
                  <a:srgbClr val="0000FF"/>
                </a:solidFill>
              </a:rPr>
              <a:t>`Who wrote the Winnie the Pooh books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`</a:t>
            </a:r>
            <a:r>
              <a:rPr lang="en-US" dirty="0">
                <a:solidFill>
                  <a:srgbClr val="0000FF"/>
                </a:solidFill>
              </a:rPr>
              <a:t>`</a:t>
            </a:r>
            <a:r>
              <a:rPr lang="en-US" dirty="0" smtClean="0">
                <a:solidFill>
                  <a:srgbClr val="0000FF"/>
                </a:solidFill>
              </a:rPr>
              <a:t>Who </a:t>
            </a:r>
            <a:r>
              <a:rPr lang="en-US" dirty="0">
                <a:solidFill>
                  <a:srgbClr val="0000FF"/>
                </a:solidFill>
              </a:rPr>
              <a:t>is </a:t>
            </a:r>
            <a:r>
              <a:rPr lang="en-US" dirty="0" err="1">
                <a:solidFill>
                  <a:srgbClr val="0000FF"/>
                </a:solidFill>
              </a:rPr>
              <a:t>poohs</a:t>
            </a:r>
            <a:r>
              <a:rPr lang="en-US" dirty="0">
                <a:solidFill>
                  <a:srgbClr val="0000FF"/>
                </a:solidFill>
              </a:rPr>
              <a:t> creator</a:t>
            </a:r>
            <a:r>
              <a:rPr lang="en-US" dirty="0" smtClean="0">
                <a:solidFill>
                  <a:srgbClr val="0000FF"/>
                </a:solidFill>
              </a:rPr>
              <a:t>?’’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Results: </a:t>
            </a:r>
            <a:r>
              <a:rPr lang="en-US" sz="3600" dirty="0" smtClean="0"/>
              <a:t>QA on Reverb data     from (Fader et al.)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1728463"/>
            <a:ext cx="8042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14M statements stored in the </a:t>
            </a:r>
            <a:r>
              <a:rPr lang="en-US" sz="2400" dirty="0" err="1" smtClean="0">
                <a:solidFill>
                  <a:srgbClr val="0000FF"/>
                </a:solidFill>
              </a:rPr>
              <a:t>memNN</a:t>
            </a:r>
            <a:r>
              <a:rPr lang="en-US" sz="2400" dirty="0" smtClean="0">
                <a:solidFill>
                  <a:srgbClr val="0000FF"/>
                </a:solidFill>
              </a:rPr>
              <a:t> memory.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k</a:t>
            </a:r>
            <a:r>
              <a:rPr lang="en-US" sz="2400" i="1" dirty="0"/>
              <a:t>=</a:t>
            </a:r>
            <a:r>
              <a:rPr lang="en-US" sz="2400" i="1" dirty="0" smtClean="0"/>
              <a:t>1</a:t>
            </a:r>
            <a:r>
              <a:rPr lang="en-US" sz="2400" dirty="0" smtClean="0"/>
              <a:t> </a:t>
            </a:r>
            <a:r>
              <a:rPr lang="en-US" sz="2400" i="1" dirty="0" smtClean="0"/>
              <a:t>loops</a:t>
            </a:r>
            <a:r>
              <a:rPr lang="en-US" sz="2400" dirty="0" smtClean="0"/>
              <a:t> </a:t>
            </a:r>
            <a:r>
              <a:rPr lang="en-US" sz="2400" dirty="0" err="1" smtClean="0"/>
              <a:t>MemNN</a:t>
            </a:r>
            <a:r>
              <a:rPr lang="en-US" sz="2400" dirty="0" smtClean="0"/>
              <a:t>, </a:t>
            </a:r>
            <a:r>
              <a:rPr lang="en-US" sz="2400" i="1" dirty="0" smtClean="0"/>
              <a:t>128-dim </a:t>
            </a:r>
            <a:r>
              <a:rPr lang="en-US" sz="2400" dirty="0" smtClean="0"/>
              <a:t>embedding.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 response simply outputs top scoring statement.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Time features are not necessary, hence not used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We also tried adding </a:t>
            </a:r>
            <a:r>
              <a:rPr lang="en-US" sz="2400" dirty="0" smtClean="0"/>
              <a:t>bag of words (</a:t>
            </a:r>
            <a:r>
              <a:rPr lang="en-US" sz="2400" dirty="0" err="1" smtClean="0"/>
              <a:t>BoW</a:t>
            </a:r>
            <a:r>
              <a:rPr lang="en-US" sz="2400" dirty="0" smtClean="0"/>
              <a:t>) features.</a:t>
            </a:r>
          </a:p>
        </p:txBody>
      </p:sp>
      <p:pic>
        <p:nvPicPr>
          <p:cNvPr id="8" name="Content Placeholder 7" descr="res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23" b="-14323"/>
          <a:stretch>
            <a:fillRect/>
          </a:stretch>
        </p:blipFill>
        <p:spPr>
          <a:xfrm>
            <a:off x="1760439" y="3323763"/>
            <a:ext cx="5680411" cy="3067825"/>
          </a:xfrm>
        </p:spPr>
      </p:pic>
      <p:sp>
        <p:nvSpPr>
          <p:cNvPr id="6" name="Rectangle 5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Fast </a:t>
            </a:r>
            <a:r>
              <a:rPr lang="en-US" sz="4000" dirty="0" smtClean="0"/>
              <a:t>QA on Reverb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8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Scoring all 14M candidates in the memory is slow.</a:t>
            </a:r>
          </a:p>
          <a:p>
            <a:pPr marL="0" indent="0">
              <a:buNone/>
            </a:pPr>
            <a:r>
              <a:rPr lang="en-US" dirty="0" smtClean="0"/>
              <a:t>We consider speedups using hashing in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O</a:t>
            </a:r>
            <a:r>
              <a:rPr lang="en-US" dirty="0" smtClean="0"/>
              <a:t> as mentioned earlier:</a:t>
            </a:r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ashing </a:t>
            </a:r>
            <a:r>
              <a:rPr lang="en-US" dirty="0"/>
              <a:t>via </a:t>
            </a:r>
            <a:r>
              <a:rPr lang="en-US" dirty="0" smtClean="0"/>
              <a:t>words (</a:t>
            </a:r>
            <a:r>
              <a:rPr lang="en-US" i="1" dirty="0" smtClean="0"/>
              <a:t>essentially: inverted index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Hashing via k-means </a:t>
            </a:r>
            <a:r>
              <a:rPr lang="en-US" dirty="0"/>
              <a:t>in embedding </a:t>
            </a:r>
            <a:r>
              <a:rPr lang="en-US" dirty="0" smtClean="0"/>
              <a:t>space</a:t>
            </a:r>
            <a:r>
              <a:rPr lang="en-US" dirty="0"/>
              <a:t> </a:t>
            </a:r>
            <a:r>
              <a:rPr lang="en-US" dirty="0" smtClean="0"/>
              <a:t>(k</a:t>
            </a:r>
            <a:r>
              <a:rPr lang="en-US" dirty="0"/>
              <a:t>=1000)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es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" y="4386046"/>
            <a:ext cx="9144000" cy="1769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367007" cy="1336956"/>
          </a:xfrm>
        </p:spPr>
        <p:txBody>
          <a:bodyPr/>
          <a:lstStyle/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was next for </a:t>
            </a:r>
            <a:r>
              <a:rPr lang="en-US" dirty="0" err="1" smtClean="0"/>
              <a:t>MemNNs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Make the language much harder: </a:t>
            </a:r>
            <a:r>
              <a:rPr lang="en-US" dirty="0" err="1" smtClean="0"/>
              <a:t>coreference</a:t>
            </a:r>
            <a:r>
              <a:rPr lang="en-US" dirty="0" smtClean="0"/>
              <a:t>, conjunctions, negations, etc. </a:t>
            </a:r>
            <a:r>
              <a:rPr lang="en-US" dirty="0" err="1" smtClean="0"/>
              <a:t>etc</a:t>
            </a:r>
            <a:r>
              <a:rPr lang="en-US" dirty="0" smtClean="0"/>
              <a:t> – </a:t>
            </a:r>
            <a:r>
              <a:rPr lang="en-US" i="1" dirty="0" smtClean="0"/>
              <a:t>will it work?</a:t>
            </a:r>
            <a:endParaRPr lang="en-US" b="1" i="1" u="sng" dirty="0" smtClean="0">
              <a:solidFill>
                <a:srgbClr val="0000FF"/>
              </a:solidFill>
            </a:endParaRPr>
          </a:p>
          <a:p>
            <a:r>
              <a:rPr lang="en-US" dirty="0" err="1" smtClean="0"/>
              <a:t>MemNNs</a:t>
            </a:r>
            <a:r>
              <a:rPr lang="en-US" dirty="0" smtClean="0"/>
              <a:t> that reason with </a:t>
            </a:r>
            <a:r>
              <a:rPr lang="en-US" i="1" dirty="0" smtClean="0"/>
              <a:t>more than </a:t>
            </a:r>
            <a:r>
              <a:rPr lang="en-US" dirty="0" smtClean="0"/>
              <a:t>2 supporting memories.</a:t>
            </a:r>
          </a:p>
          <a:p>
            <a:r>
              <a:rPr lang="en-US" dirty="0" smtClean="0"/>
              <a:t>End-to-end? (doesn’t need supporting facts)</a:t>
            </a:r>
            <a:endParaRPr lang="en-US" i="1" dirty="0" smtClean="0">
              <a:solidFill>
                <a:srgbClr val="5F8804"/>
              </a:solidFill>
            </a:endParaRP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More useful applications on real datasets.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dirty="0" smtClean="0"/>
              <a:t>Dialog: Ask questions? Say statements?</a:t>
            </a:r>
          </a:p>
          <a:p>
            <a:r>
              <a:rPr lang="en-US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Do </a:t>
            </a:r>
            <a:r>
              <a:rPr lang="en-US" i="1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MemNN</a:t>
            </a:r>
            <a:r>
              <a:rPr lang="en-US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ideas extend to other ML tasks and model variants, .e.g. visual QA, perform actions…? [A: yes!].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End-to-end Memory Network (MemN2N)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New end-to-end (MemN2N</a:t>
            </a:r>
            <a:r>
              <a:rPr lang="en-US" dirty="0">
                <a:solidFill>
                  <a:srgbClr val="000090"/>
                </a:solidFill>
              </a:rPr>
              <a:t>) model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Sukhbaatar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‘15)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Reads from memory with </a:t>
            </a:r>
            <a:r>
              <a:rPr lang="en-US" b="1" dirty="0" smtClean="0">
                <a:solidFill>
                  <a:srgbClr val="3366FF"/>
                </a:solidFill>
              </a:rPr>
              <a:t>soft attention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Performs </a:t>
            </a:r>
            <a:r>
              <a:rPr lang="en-US" b="1" dirty="0" smtClean="0">
                <a:solidFill>
                  <a:srgbClr val="3366FF"/>
                </a:solidFill>
              </a:rPr>
              <a:t>multiple lookups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(hops) on memory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>
                <a:solidFill>
                  <a:srgbClr val="3366FF"/>
                </a:solidFill>
              </a:rPr>
              <a:t>End-to-end training with </a:t>
            </a:r>
            <a:r>
              <a:rPr lang="en-US" b="1" dirty="0" err="1" smtClean="0">
                <a:solidFill>
                  <a:srgbClr val="3366FF"/>
                </a:solidFill>
              </a:rPr>
              <a:t>backpropagation</a:t>
            </a:r>
            <a:endParaRPr lang="en-US" b="1" dirty="0" smtClean="0">
              <a:solidFill>
                <a:srgbClr val="3366FF"/>
              </a:solidFill>
            </a:endParaRPr>
          </a:p>
          <a:p>
            <a:pPr lvl="1"/>
            <a:r>
              <a:rPr lang="en-US" dirty="0">
                <a:solidFill>
                  <a:srgbClr val="3366FF"/>
                </a:solidFill>
                <a:sym typeface="Wingdings"/>
              </a:rPr>
              <a:t>Only need supervision on the final output </a:t>
            </a:r>
            <a:endParaRPr lang="en-US" dirty="0" smtClean="0">
              <a:solidFill>
                <a:srgbClr val="3366FF"/>
              </a:solidFill>
            </a:endParaRPr>
          </a:p>
          <a:p>
            <a:pPr marL="349250" lvl="1" indent="0">
              <a:buNone/>
            </a:pPr>
            <a:endParaRPr lang="en-US" b="1" dirty="0" smtClean="0"/>
          </a:p>
          <a:p>
            <a:r>
              <a:rPr lang="en-US" dirty="0"/>
              <a:t>It is based on “Memory Networks” by </a:t>
            </a:r>
            <a:br>
              <a:rPr lang="en-US" dirty="0"/>
            </a:br>
            <a:r>
              <a:rPr lang="en-US" dirty="0"/>
              <a:t>[Weston, Chopra &amp; </a:t>
            </a:r>
            <a:r>
              <a:rPr lang="en-US" dirty="0" err="1"/>
              <a:t>Bordes</a:t>
            </a:r>
            <a:r>
              <a:rPr lang="en-US" dirty="0"/>
              <a:t> ICLR 2015</a:t>
            </a:r>
            <a:r>
              <a:rPr lang="en-US" dirty="0" smtClean="0"/>
              <a:t>] but that had:</a:t>
            </a:r>
            <a:endParaRPr lang="en-US" dirty="0"/>
          </a:p>
          <a:p>
            <a:pPr lvl="1"/>
            <a:r>
              <a:rPr lang="en-US" dirty="0"/>
              <a:t>Hard attention</a:t>
            </a:r>
          </a:p>
          <a:p>
            <a:pPr lvl="1"/>
            <a:r>
              <a:rPr lang="en-US" dirty="0"/>
              <a:t>requires explicit supervision of attention during training</a:t>
            </a:r>
          </a:p>
          <a:p>
            <a:pPr lvl="1"/>
            <a:r>
              <a:rPr lang="en-US" dirty="0"/>
              <a:t>Only feasible for simple tasks</a:t>
            </a:r>
          </a:p>
          <a:p>
            <a:pPr marL="349250" lvl="1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4902359" y="2343021"/>
            <a:ext cx="2187693" cy="3591973"/>
          </a:xfrm>
          <a:prstGeom prst="roundRect">
            <a:avLst>
              <a:gd name="adj" fmla="val 6986"/>
            </a:avLst>
          </a:prstGeom>
          <a:solidFill>
            <a:schemeClr val="accent2">
              <a:lumMod val="20000"/>
              <a:lumOff val="8000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2127532" y="2343021"/>
            <a:ext cx="2403163" cy="3591973"/>
          </a:xfrm>
          <a:prstGeom prst="roundRect">
            <a:avLst>
              <a:gd name="adj" fmla="val 6986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82704" y="3933525"/>
            <a:ext cx="1505926" cy="288935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Memory Module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54681" y="3626123"/>
            <a:ext cx="1592987" cy="1011141"/>
          </a:xfrm>
          <a:prstGeom prst="rect">
            <a:avLst/>
          </a:prstGeom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Controller module</a:t>
            </a:r>
            <a:endParaRPr lang="en-US" sz="2400" dirty="0">
              <a:latin typeface="Avenir Book"/>
              <a:cs typeface="Avenir Book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176753" y="5724226"/>
            <a:ext cx="0" cy="569362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508720" y="6236407"/>
            <a:ext cx="1327350" cy="288935"/>
          </a:xfrm>
          <a:prstGeom prst="rect">
            <a:avLst/>
          </a:prstGeom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Book"/>
                <a:cs typeface="Avenir Book"/>
              </a:rPr>
              <a:t>Input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MemN2N architecture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21872" y="1303393"/>
            <a:ext cx="3464597" cy="1173183"/>
            <a:chOff x="5321872" y="1303393"/>
            <a:chExt cx="3464597" cy="1173183"/>
          </a:xfrm>
        </p:grpSpPr>
        <p:sp>
          <p:nvSpPr>
            <p:cNvPr id="78" name="Rectangle 77"/>
            <p:cNvSpPr/>
            <p:nvPr/>
          </p:nvSpPr>
          <p:spPr>
            <a:xfrm>
              <a:off x="5321872" y="1541316"/>
              <a:ext cx="1327350" cy="288935"/>
            </a:xfrm>
            <a:prstGeom prst="rect">
              <a:avLst/>
            </a:prstGeom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venir Book"/>
                  <a:cs typeface="Avenir Book"/>
                </a:rPr>
                <a:t>Output</a:t>
              </a:r>
              <a:endParaRPr lang="en-US" sz="2000" dirty="0">
                <a:latin typeface="Avenir Book"/>
                <a:cs typeface="Avenir Book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5979836" y="1882622"/>
              <a:ext cx="1710" cy="593954"/>
            </a:xfrm>
            <a:prstGeom prst="straightConnector1">
              <a:avLst/>
            </a:prstGeom>
            <a:ln w="28575" cmpd="sng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314802" y="1303393"/>
              <a:ext cx="14716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venir Book"/>
                  <a:cs typeface="Avenir Book"/>
                </a:rPr>
                <a:t>supervision</a:t>
              </a:r>
            </a:p>
          </p:txBody>
        </p:sp>
        <p:cxnSp>
          <p:nvCxnSpPr>
            <p:cNvPr id="45" name="Curved Connector 44"/>
            <p:cNvCxnSpPr/>
            <p:nvPr/>
          </p:nvCxnSpPr>
          <p:spPr>
            <a:xfrm rot="10800000" flipV="1">
              <a:off x="6434836" y="1526032"/>
              <a:ext cx="879966" cy="17471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6" name="Picture 45" descr="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75" y="5168908"/>
            <a:ext cx="389433" cy="412799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5400000" flipH="1" flipV="1">
            <a:off x="4249194" y="4562089"/>
            <a:ext cx="654700" cy="2808297"/>
          </a:xfrm>
          <a:prstGeom prst="bentConnector3">
            <a:avLst>
              <a:gd name="adj1" fmla="val 29339"/>
            </a:avLst>
          </a:prstGeom>
          <a:ln w="12700" cmpd="sng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 descr="gif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5391134"/>
            <a:ext cx="1981755" cy="2932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782198" y="2590269"/>
            <a:ext cx="3381373" cy="1401538"/>
            <a:chOff x="2782198" y="2590269"/>
            <a:chExt cx="3381373" cy="1401538"/>
          </a:xfrm>
        </p:grpSpPr>
        <p:pic>
          <p:nvPicPr>
            <p:cNvPr id="23" name="Picture 22" descr="gif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811" y="2590269"/>
              <a:ext cx="365760" cy="372932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 flipV="1">
              <a:off x="5979836" y="3029318"/>
              <a:ext cx="1710" cy="593954"/>
            </a:xfrm>
            <a:prstGeom prst="straightConnector1">
              <a:avLst/>
            </a:prstGeom>
            <a:ln w="28575" cmpd="sng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 rot="480758">
              <a:off x="2782198" y="3717316"/>
              <a:ext cx="2921281" cy="274491"/>
              <a:chOff x="7387347" y="5729664"/>
              <a:chExt cx="1442898" cy="27449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7530132" y="5729664"/>
                <a:ext cx="648237" cy="274491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venir Book"/>
                    <a:cs typeface="Avenir Book"/>
                  </a:rPr>
                  <a:t>addressing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H="1">
                <a:off x="7387347" y="5741043"/>
                <a:ext cx="1442898" cy="0"/>
              </a:xfrm>
              <a:prstGeom prst="straightConnector1">
                <a:avLst/>
              </a:prstGeom>
              <a:ln w="28575" cmpd="sng">
                <a:headEnd type="none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 rot="10147992">
              <a:off x="2799574" y="2723232"/>
              <a:ext cx="2921281" cy="305080"/>
              <a:chOff x="7387347" y="5741043"/>
              <a:chExt cx="1442898" cy="305080"/>
            </a:xfrm>
          </p:grpSpPr>
          <p:sp>
            <p:nvSpPr>
              <p:cNvPr id="107" name="Rectangle 106"/>
              <p:cNvSpPr/>
              <p:nvPr/>
            </p:nvSpPr>
            <p:spPr>
              <a:xfrm rot="10712257">
                <a:off x="8138987" y="5771632"/>
                <a:ext cx="648237" cy="274491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venir Book"/>
                    <a:cs typeface="Avenir Book"/>
                  </a:rPr>
                  <a:t>read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7387347" y="5741043"/>
                <a:ext cx="1442898" cy="0"/>
              </a:xfrm>
              <a:prstGeom prst="straightConnector1">
                <a:avLst/>
              </a:prstGeom>
              <a:ln w="28575" cmpd="sng">
                <a:headEnd type="none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803843" y="3846937"/>
            <a:ext cx="3357198" cy="1473672"/>
            <a:chOff x="2803843" y="3846937"/>
            <a:chExt cx="3357198" cy="1473672"/>
          </a:xfrm>
        </p:grpSpPr>
        <p:pic>
          <p:nvPicPr>
            <p:cNvPr id="47" name="Picture 46" descr="gif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341" y="3846937"/>
              <a:ext cx="360700" cy="367773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5979836" y="4409532"/>
              <a:ext cx="1710" cy="632486"/>
            </a:xfrm>
            <a:prstGeom prst="straightConnector1">
              <a:avLst/>
            </a:prstGeom>
            <a:ln w="28575" cmpd="sng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 rot="480758">
              <a:off x="2803843" y="5046118"/>
              <a:ext cx="2921281" cy="274491"/>
              <a:chOff x="7387347" y="5729664"/>
              <a:chExt cx="1442898" cy="274491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530132" y="5729664"/>
                <a:ext cx="648237" cy="274491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venir Book"/>
                    <a:cs typeface="Avenir Book"/>
                  </a:rPr>
                  <a:t>addressing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7387347" y="5741043"/>
                <a:ext cx="1442898" cy="0"/>
              </a:xfrm>
              <a:prstGeom prst="straightConnector1">
                <a:avLst/>
              </a:prstGeom>
              <a:ln w="28575" cmpd="sng">
                <a:headEnd type="none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 rot="10147992">
              <a:off x="2806189" y="4059549"/>
              <a:ext cx="2921281" cy="305080"/>
              <a:chOff x="7387347" y="5741043"/>
              <a:chExt cx="1442898" cy="305080"/>
            </a:xfrm>
          </p:grpSpPr>
          <p:sp>
            <p:nvSpPr>
              <p:cNvPr id="113" name="Rectangle 112"/>
              <p:cNvSpPr/>
              <p:nvPr/>
            </p:nvSpPr>
            <p:spPr>
              <a:xfrm rot="10712257">
                <a:off x="8138987" y="5771632"/>
                <a:ext cx="648237" cy="274491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venir Book"/>
                    <a:cs typeface="Avenir Book"/>
                  </a:rPr>
                  <a:t>read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 flipH="1">
                <a:off x="7387347" y="5741043"/>
                <a:ext cx="1442898" cy="0"/>
              </a:xfrm>
              <a:prstGeom prst="straightConnector1">
                <a:avLst/>
              </a:prstGeom>
              <a:ln w="28575" cmpd="sng">
                <a:headEnd type="none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99824" y="5191772"/>
            <a:ext cx="4613287" cy="1398579"/>
            <a:chOff x="99824" y="5191772"/>
            <a:chExt cx="4613287" cy="1398579"/>
          </a:xfrm>
        </p:grpSpPr>
        <p:sp>
          <p:nvSpPr>
            <p:cNvPr id="117" name="TextBox 116"/>
            <p:cNvSpPr txBox="1"/>
            <p:nvPr/>
          </p:nvSpPr>
          <p:spPr>
            <a:xfrm>
              <a:off x="99824" y="5882465"/>
              <a:ext cx="20277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Memory vectors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 (unordered)</a:t>
              </a:r>
              <a:endParaRPr lang="en-US" sz="2000" dirty="0">
                <a:solidFill>
                  <a:srgbClr val="FF0000"/>
                </a:solidFill>
                <a:latin typeface="Avenir Book"/>
                <a:cs typeface="Avenir Book"/>
              </a:endParaRPr>
            </a:p>
          </p:txBody>
        </p:sp>
        <p:cxnSp>
          <p:nvCxnSpPr>
            <p:cNvPr id="118" name="Curved Connector 117"/>
            <p:cNvCxnSpPr/>
            <p:nvPr/>
          </p:nvCxnSpPr>
          <p:spPr>
            <a:xfrm flipV="1">
              <a:off x="1960408" y="5845112"/>
              <a:ext cx="699206" cy="507975"/>
            </a:xfrm>
            <a:prstGeom prst="curvedConnector2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002741" y="5191772"/>
              <a:ext cx="2710370" cy="67266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01576" y="5034895"/>
            <a:ext cx="2509594" cy="1672135"/>
            <a:chOff x="2916394" y="5241580"/>
            <a:chExt cx="2509594" cy="1672135"/>
          </a:xfrm>
        </p:grpSpPr>
        <p:sp>
          <p:nvSpPr>
            <p:cNvPr id="38" name="TextBox 37"/>
            <p:cNvSpPr txBox="1"/>
            <p:nvPr/>
          </p:nvSpPr>
          <p:spPr>
            <a:xfrm>
              <a:off x="3749654" y="6205829"/>
              <a:ext cx="1676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Internal state</a:t>
              </a:r>
            </a:p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vector</a:t>
              </a:r>
              <a:endParaRPr lang="en-US" sz="2000" dirty="0">
                <a:solidFill>
                  <a:srgbClr val="FF0000"/>
                </a:solidFill>
                <a:latin typeface="Avenir Book"/>
                <a:cs typeface="Avenir Book"/>
              </a:endParaRPr>
            </a:p>
          </p:txBody>
        </p:sp>
        <p:cxnSp>
          <p:nvCxnSpPr>
            <p:cNvPr id="39" name="Curved Connector 38"/>
            <p:cNvCxnSpPr>
              <a:stCxn id="38" idx="1"/>
            </p:cNvCxnSpPr>
            <p:nvPr/>
          </p:nvCxnSpPr>
          <p:spPr>
            <a:xfrm rot="10800000">
              <a:off x="3294654" y="5930912"/>
              <a:ext cx="455000" cy="628861"/>
            </a:xfrm>
            <a:prstGeom prst="curvedConnector2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916394" y="5241580"/>
              <a:ext cx="783456" cy="67266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8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2528738" y="1832643"/>
            <a:ext cx="4180759" cy="4163112"/>
          </a:xfrm>
          <a:prstGeom prst="roundRect">
            <a:avLst>
              <a:gd name="adj" fmla="val 6986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Module</a:t>
            </a:r>
            <a:endParaRPr lang="en-US" dirty="0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4116386" y="4452324"/>
            <a:ext cx="1466596" cy="4352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Dot Product</a:t>
            </a:r>
            <a:endParaRPr lang="en-US" sz="1600" dirty="0">
              <a:latin typeface="Avenir Book"/>
              <a:cs typeface="Avenir Book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50260" y="4665674"/>
            <a:ext cx="1277758" cy="0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42193" y="4977630"/>
            <a:ext cx="0" cy="228600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893374" y="2912736"/>
            <a:ext cx="1912620" cy="1453014"/>
            <a:chOff x="3893374" y="2912736"/>
            <a:chExt cx="1912620" cy="1453014"/>
          </a:xfrm>
        </p:grpSpPr>
        <p:sp>
          <p:nvSpPr>
            <p:cNvPr id="11" name="Rounded Rectangle 10"/>
            <p:cNvSpPr/>
            <p:nvPr/>
          </p:nvSpPr>
          <p:spPr>
            <a:xfrm>
              <a:off x="4362875" y="3626904"/>
              <a:ext cx="973619" cy="438912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venir Book"/>
                  <a:cs typeface="Avenir Book"/>
                </a:rPr>
                <a:t>Softmax</a:t>
              </a:r>
              <a:endParaRPr lang="en-US" sz="1600" dirty="0">
                <a:latin typeface="Avenir Book"/>
                <a:cs typeface="Avenir Book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847324" y="3305510"/>
              <a:ext cx="0" cy="228600"/>
            </a:xfrm>
            <a:prstGeom prst="straightConnector1">
              <a:avLst/>
            </a:prstGeom>
            <a:ln w="28575" cmpd="sng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49684" y="4137150"/>
              <a:ext cx="0" cy="228600"/>
            </a:xfrm>
            <a:prstGeom prst="straightConnector1">
              <a:avLst/>
            </a:prstGeom>
            <a:ln w="28575" cmpd="sng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Picture 85" descr="gif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74" y="2912736"/>
              <a:ext cx="1912620" cy="327660"/>
            </a:xfrm>
            <a:prstGeom prst="rect">
              <a:avLst/>
            </a:prstGeom>
          </p:spPr>
        </p:pic>
      </p:grpSp>
      <p:pic>
        <p:nvPicPr>
          <p:cNvPr id="119" name="Picture 118" descr="gif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42" y="5256230"/>
            <a:ext cx="2238682" cy="331262"/>
          </a:xfrm>
          <a:prstGeom prst="rect">
            <a:avLst/>
          </a:prstGeom>
        </p:spPr>
      </p:pic>
      <p:pic>
        <p:nvPicPr>
          <p:cNvPr id="120" name="Picture 119" descr="gif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00" y="4452324"/>
            <a:ext cx="299957" cy="37708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524795" y="2087317"/>
            <a:ext cx="5379746" cy="3350578"/>
            <a:chOff x="3524795" y="2087317"/>
            <a:chExt cx="5379746" cy="3350578"/>
          </a:xfrm>
        </p:grpSpPr>
        <p:sp>
          <p:nvSpPr>
            <p:cNvPr id="14" name="Rounded Rectangle 13"/>
            <p:cNvSpPr>
              <a:spLocks noChangeAspect="1"/>
            </p:cNvSpPr>
            <p:nvPr/>
          </p:nvSpPr>
          <p:spPr>
            <a:xfrm>
              <a:off x="3971032" y="2087317"/>
              <a:ext cx="1757304" cy="438912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venir Book"/>
                  <a:cs typeface="Avenir Book"/>
                </a:rPr>
                <a:t>Weighted Sum</a:t>
              </a:r>
              <a:endParaRPr lang="en-US" sz="1600" dirty="0">
                <a:latin typeface="Avenir Book"/>
                <a:cs typeface="Avenir Book"/>
              </a:endParaRPr>
            </a:p>
          </p:txBody>
        </p:sp>
        <p:cxnSp>
          <p:nvCxnSpPr>
            <p:cNvPr id="16" name="Curved Connector 15"/>
            <p:cNvCxnSpPr/>
            <p:nvPr/>
          </p:nvCxnSpPr>
          <p:spPr>
            <a:xfrm rot="10800000" flipH="1">
              <a:off x="3524795" y="2306773"/>
              <a:ext cx="258633" cy="3131122"/>
            </a:xfrm>
            <a:prstGeom prst="curvedConnector3">
              <a:avLst>
                <a:gd name="adj1" fmla="val -266942"/>
              </a:avLst>
            </a:prstGeom>
            <a:ln w="28575" cmpd="sng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868883" y="2343525"/>
              <a:ext cx="1159135" cy="0"/>
            </a:xfrm>
            <a:prstGeom prst="straightConnector1">
              <a:avLst/>
            </a:prstGeom>
            <a:ln w="28575" cmpd="sng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847323" y="2628254"/>
              <a:ext cx="0" cy="228600"/>
            </a:xfrm>
            <a:prstGeom prst="straightConnector1">
              <a:avLst/>
            </a:prstGeom>
            <a:ln w="28575" cmpd="sng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17700" y="3328237"/>
              <a:ext cx="17868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To controller</a:t>
              </a:r>
            </a:p>
            <a:p>
              <a:r>
                <a:rPr lang="en-US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(added to </a:t>
              </a:r>
            </a:p>
            <a:p>
              <a:r>
                <a:rPr lang="en-US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controller state)</a:t>
              </a:r>
              <a:endParaRPr lang="en-US" dirty="0">
                <a:solidFill>
                  <a:srgbClr val="FF0000"/>
                </a:solidFill>
                <a:latin typeface="Avenir Book"/>
                <a:cs typeface="Avenir Book"/>
              </a:endParaRPr>
            </a:p>
          </p:txBody>
        </p:sp>
        <p:cxnSp>
          <p:nvCxnSpPr>
            <p:cNvPr id="115" name="Curved Connector 114"/>
            <p:cNvCxnSpPr/>
            <p:nvPr/>
          </p:nvCxnSpPr>
          <p:spPr>
            <a:xfrm rot="16200000" flipV="1">
              <a:off x="7714704" y="3009091"/>
              <a:ext cx="533349" cy="59489"/>
            </a:xfrm>
            <a:prstGeom prst="curvedConnector3">
              <a:avLst>
                <a:gd name="adj1" fmla="val 50000"/>
              </a:avLst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21" name="Picture 120" descr="gif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211" y="2087317"/>
              <a:ext cx="1146263" cy="722767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128223" y="4640869"/>
            <a:ext cx="5904808" cy="2018974"/>
            <a:chOff x="3128223" y="4640869"/>
            <a:chExt cx="5904808" cy="2018974"/>
          </a:xfrm>
        </p:grpSpPr>
        <p:sp>
          <p:nvSpPr>
            <p:cNvPr id="109" name="TextBox 108"/>
            <p:cNvSpPr txBox="1"/>
            <p:nvPr/>
          </p:nvSpPr>
          <p:spPr>
            <a:xfrm>
              <a:off x="6820400" y="5215810"/>
              <a:ext cx="22126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Addressing signal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(controller 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state vector)</a:t>
              </a:r>
              <a:endParaRPr lang="en-US" sz="2000" dirty="0">
                <a:solidFill>
                  <a:srgbClr val="FF0000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8223" y="6259733"/>
              <a:ext cx="20277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Memory vectors</a:t>
              </a:r>
              <a:endParaRPr lang="en-US" sz="2000" dirty="0">
                <a:solidFill>
                  <a:srgbClr val="FF0000"/>
                </a:solidFill>
                <a:latin typeface="Avenir Book"/>
                <a:cs typeface="Avenir Book"/>
              </a:endParaRPr>
            </a:p>
          </p:txBody>
        </p:sp>
        <p:cxnSp>
          <p:nvCxnSpPr>
            <p:cNvPr id="30" name="Curved Connector 29"/>
            <p:cNvCxnSpPr>
              <a:stCxn id="29" idx="0"/>
            </p:cNvCxnSpPr>
            <p:nvPr/>
          </p:nvCxnSpPr>
          <p:spPr>
            <a:xfrm rot="5400000" flipH="1" flipV="1">
              <a:off x="4188490" y="5603340"/>
              <a:ext cx="609981" cy="702806"/>
            </a:xfrm>
            <a:prstGeom prst="curvedConnector3">
              <a:avLst>
                <a:gd name="adj1" fmla="val 50000"/>
              </a:avLst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16200000" flipV="1">
              <a:off x="7496776" y="4673810"/>
              <a:ext cx="574941" cy="509059"/>
            </a:xfrm>
            <a:prstGeom prst="curvedConnector2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08278" y="2587492"/>
            <a:ext cx="3575150" cy="646331"/>
            <a:chOff x="208278" y="2587492"/>
            <a:chExt cx="3575150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208278" y="2587492"/>
              <a:ext cx="2009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Attention weights</a:t>
              </a:r>
            </a:p>
            <a:p>
              <a:r>
                <a:rPr lang="en-US" dirty="0" smtClean="0">
                  <a:solidFill>
                    <a:srgbClr val="FF0000"/>
                  </a:solidFill>
                  <a:latin typeface="Avenir Book"/>
                  <a:cs typeface="Avenir Book"/>
                </a:rPr>
                <a:t>/ Soft address</a:t>
              </a:r>
              <a:endParaRPr lang="en-US" dirty="0">
                <a:solidFill>
                  <a:srgbClr val="FF0000"/>
                </a:solidFill>
                <a:latin typeface="Avenir Book"/>
                <a:cs typeface="Avenir Book"/>
              </a:endParaRPr>
            </a:p>
          </p:txBody>
        </p:sp>
        <p:cxnSp>
          <p:nvCxnSpPr>
            <p:cNvPr id="38" name="Curved Connector 37"/>
            <p:cNvCxnSpPr>
              <a:stCxn id="37" idx="3"/>
            </p:cNvCxnSpPr>
            <p:nvPr/>
          </p:nvCxnSpPr>
          <p:spPr>
            <a:xfrm>
              <a:off x="2217412" y="2910658"/>
              <a:ext cx="1566016" cy="107387"/>
            </a:xfrm>
            <a:prstGeom prst="curvedConnector3">
              <a:avLst>
                <a:gd name="adj1" fmla="val 50000"/>
              </a:avLst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28390" y="6174062"/>
            <a:ext cx="1283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venir Book"/>
                <a:cs typeface="Avenir Book"/>
              </a:rPr>
              <a:t>Question</a:t>
            </a:r>
            <a:endParaRPr lang="en-US" sz="2000" dirty="0">
              <a:solidFill>
                <a:prstClr val="black"/>
              </a:solidFill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9032" y="5762845"/>
            <a:ext cx="14973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aramond"/>
              </a:rPr>
              <a:t>Where is </a:t>
            </a:r>
            <a:r>
              <a:rPr lang="en-US" dirty="0" smtClean="0">
                <a:solidFill>
                  <a:prstClr val="black"/>
                </a:solidFill>
                <a:latin typeface="Garamond"/>
              </a:rPr>
              <a:t>Sam?</a:t>
            </a:r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4258" y="6374117"/>
            <a:ext cx="1454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ook"/>
                <a:cs typeface="Avenir Book"/>
              </a:rPr>
              <a:t>Input story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99107" y="2074038"/>
            <a:ext cx="2187693" cy="3112163"/>
          </a:xfrm>
          <a:prstGeom prst="roundRect">
            <a:avLst>
              <a:gd name="adj" fmla="val 6986"/>
            </a:avLst>
          </a:prstGeom>
          <a:solidFill>
            <a:schemeClr val="accent2">
              <a:lumMod val="20000"/>
              <a:lumOff val="8000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53826" y="2074038"/>
            <a:ext cx="5484993" cy="3112163"/>
          </a:xfrm>
          <a:prstGeom prst="roundRect">
            <a:avLst>
              <a:gd name="adj" fmla="val 6986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endCxn id="89" idx="3"/>
          </p:cNvCxnSpPr>
          <p:nvPr/>
        </p:nvCxnSpPr>
        <p:spPr>
          <a:xfrm flipH="1">
            <a:off x="4455504" y="4124405"/>
            <a:ext cx="2919482" cy="0"/>
          </a:xfrm>
          <a:prstGeom prst="straightConnector1">
            <a:avLst/>
          </a:prstGeom>
          <a:ln w="19050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9166" y="1634455"/>
            <a:ext cx="2861992" cy="288935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Avenir Book"/>
                <a:cs typeface="Avenir Book"/>
              </a:rPr>
              <a:t>Memory Module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7441011" y="3377136"/>
            <a:ext cx="1693098" cy="288935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Controller</a:t>
            </a:r>
          </a:p>
          <a:p>
            <a:pPr algn="ctr"/>
            <a:endParaRPr lang="en-US" sz="2400" dirty="0" smtClean="0"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174890" y="5011739"/>
            <a:ext cx="743415" cy="706637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65037" y="5011739"/>
            <a:ext cx="0" cy="746412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9968" y="5011739"/>
            <a:ext cx="864032" cy="76036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02273" y="1351426"/>
            <a:ext cx="838691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/>
              </a:rPr>
              <a:t>kitchen</a:t>
            </a:r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58881" y="4541436"/>
            <a:ext cx="0" cy="1316235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429474" y="3622031"/>
            <a:ext cx="0" cy="919405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429474" y="2821574"/>
            <a:ext cx="0" cy="289465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0800000" flipH="1">
            <a:off x="2310385" y="2572215"/>
            <a:ext cx="282455" cy="2186437"/>
          </a:xfrm>
          <a:prstGeom prst="curvedConnector3">
            <a:avLst>
              <a:gd name="adj1" fmla="val -184083"/>
            </a:avLst>
          </a:prstGeom>
          <a:ln w="19050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96003" y="2603814"/>
            <a:ext cx="3778982" cy="9791"/>
          </a:xfrm>
          <a:prstGeom prst="straightConnector1">
            <a:avLst/>
          </a:prstGeom>
          <a:ln w="19050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7658168" y="2821574"/>
            <a:ext cx="713" cy="103340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651087" y="1720758"/>
            <a:ext cx="0" cy="648972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55822" y="135173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venir Book"/>
                <a:cs typeface="Avenir Book"/>
              </a:rPr>
              <a:t>Answer</a:t>
            </a:r>
            <a:endParaRPr lang="en-US" sz="2000" dirty="0">
              <a:solidFill>
                <a:prstClr val="black"/>
              </a:solidFill>
              <a:latin typeface="Avenir Book"/>
              <a:cs typeface="Avenir Book"/>
            </a:endParaRPr>
          </a:p>
        </p:txBody>
      </p:sp>
      <p:sp>
        <p:nvSpPr>
          <p:cNvPr id="89" name="Rounded Rectangle 88"/>
          <p:cNvSpPr>
            <a:spLocks noChangeAspect="1"/>
          </p:cNvSpPr>
          <p:nvPr/>
        </p:nvSpPr>
        <p:spPr>
          <a:xfrm>
            <a:off x="2404386" y="3947936"/>
            <a:ext cx="2051118" cy="352938"/>
          </a:xfrm>
          <a:prstGeom prst="roundRect">
            <a:avLst/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Book"/>
                <a:cs typeface="Avenir Book"/>
              </a:rPr>
              <a:t>Dot </a:t>
            </a:r>
            <a:r>
              <a:rPr lang="en-US" sz="1400" dirty="0">
                <a:latin typeface="Avenir Book"/>
                <a:cs typeface="Avenir Book"/>
              </a:rPr>
              <a:t>p</a:t>
            </a:r>
            <a:r>
              <a:rPr lang="en-US" sz="1400" dirty="0" smtClean="0">
                <a:latin typeface="Avenir Book"/>
                <a:cs typeface="Avenir Book"/>
              </a:rPr>
              <a:t>roduct + softmax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6" name="Rounded Rectangle 95"/>
          <p:cNvSpPr>
            <a:spLocks noChangeAspect="1"/>
          </p:cNvSpPr>
          <p:nvPr/>
        </p:nvSpPr>
        <p:spPr>
          <a:xfrm>
            <a:off x="2712377" y="2393906"/>
            <a:ext cx="1427810" cy="356616"/>
          </a:xfrm>
          <a:prstGeom prst="roundRect">
            <a:avLst/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Book"/>
                <a:cs typeface="Avenir Book"/>
              </a:rPr>
              <a:t>Weighted Sum</a:t>
            </a:r>
            <a:endParaRPr lang="en-US" sz="1400" dirty="0">
              <a:latin typeface="Avenir Book"/>
              <a:cs typeface="Avenir Book"/>
            </a:endParaRPr>
          </a:p>
        </p:txBody>
      </p:sp>
      <p:pic>
        <p:nvPicPr>
          <p:cNvPr id="104" name="Picture 103" descr="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96" y="3182536"/>
            <a:ext cx="1884956" cy="356303"/>
          </a:xfrm>
          <a:prstGeom prst="rect">
            <a:avLst/>
          </a:prstGeom>
        </p:spPr>
      </p:pic>
      <p:sp>
        <p:nvSpPr>
          <p:cNvPr id="106" name="Rounded Rectangle 105"/>
          <p:cNvSpPr>
            <a:spLocks noChangeAspect="1"/>
          </p:cNvSpPr>
          <p:nvPr/>
        </p:nvSpPr>
        <p:spPr>
          <a:xfrm>
            <a:off x="4371952" y="2237070"/>
            <a:ext cx="2814860" cy="356616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9" name="Title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Answering</a:t>
            </a:r>
            <a:endParaRPr lang="en-US" dirty="0"/>
          </a:p>
        </p:txBody>
      </p:sp>
      <p:pic>
        <p:nvPicPr>
          <p:cNvPr id="110" name="Picture 109" descr="gif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36" y="4593309"/>
            <a:ext cx="1975851" cy="375775"/>
          </a:xfrm>
          <a:prstGeom prst="rect">
            <a:avLst/>
          </a:prstGeom>
        </p:spPr>
      </p:pic>
      <p:pic>
        <p:nvPicPr>
          <p:cNvPr id="111" name="Picture 110" descr="gif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91" y="2306463"/>
            <a:ext cx="2493799" cy="226320"/>
          </a:xfrm>
          <a:prstGeom prst="rect">
            <a:avLst/>
          </a:prstGeom>
        </p:spPr>
      </p:pic>
      <p:pic>
        <p:nvPicPr>
          <p:cNvPr id="112" name="Picture 111" descr="gif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51" y="4008267"/>
            <a:ext cx="389433" cy="412799"/>
          </a:xfrm>
          <a:prstGeom prst="rect">
            <a:avLst/>
          </a:prstGeom>
        </p:spPr>
      </p:pic>
      <p:pic>
        <p:nvPicPr>
          <p:cNvPr id="115" name="Picture 114" descr="gif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84" y="2382749"/>
            <a:ext cx="360700" cy="367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27684" y="5641247"/>
            <a:ext cx="127470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Garamond"/>
              </a:rPr>
              <a:t>2: Sam went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Garamond"/>
              </a:rPr>
              <a:t>to kitchen</a:t>
            </a:r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4216" y="5641247"/>
            <a:ext cx="14542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Garamond"/>
              </a:rPr>
              <a:t>1: Sam moved</a:t>
            </a:r>
            <a:br>
              <a:rPr lang="en-US" dirty="0" smtClean="0">
                <a:solidFill>
                  <a:prstClr val="black"/>
                </a:solidFill>
                <a:latin typeface="Garamond"/>
              </a:rPr>
            </a:br>
            <a:r>
              <a:rPr lang="en-US" dirty="0" smtClean="0">
                <a:solidFill>
                  <a:prstClr val="black"/>
                </a:solidFill>
                <a:latin typeface="Garamond"/>
              </a:rPr>
              <a:t> to </a:t>
            </a:r>
            <a:r>
              <a:rPr lang="en-US" dirty="0">
                <a:solidFill>
                  <a:prstClr val="black"/>
                </a:solidFill>
                <a:latin typeface="Garamond"/>
              </a:rPr>
              <a:t>garden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2573" y="5641247"/>
            <a:ext cx="135325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Garamond"/>
              </a:rPr>
              <a:t>3: Sam drops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Garamond"/>
              </a:rPr>
              <a:t> apple there</a:t>
            </a:r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/>
      <p:bldP spid="89" grpId="0" animBg="1"/>
      <p:bldP spid="96" grpId="0" animBg="1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9916"/>
            <a:ext cx="8042276" cy="1336956"/>
          </a:xfrm>
        </p:spPr>
        <p:txBody>
          <a:bodyPr/>
          <a:lstStyle/>
          <a:p>
            <a:r>
              <a:rPr lang="en-US" sz="3600" dirty="0"/>
              <a:t>Motivation for </a:t>
            </a:r>
            <a:r>
              <a:rPr lang="en-US" sz="3600" dirty="0" err="1" smtClean="0"/>
              <a:t>MemNN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200" dirty="0"/>
              <a:t>T</a:t>
            </a:r>
            <a:r>
              <a:rPr lang="en-US" sz="3200" dirty="0" smtClean="0"/>
              <a:t>asks </a:t>
            </a:r>
            <a:r>
              <a:rPr lang="en-US" sz="3200" dirty="0"/>
              <a:t>R</a:t>
            </a:r>
            <a:r>
              <a:rPr lang="en-US" sz="3200" dirty="0" smtClean="0"/>
              <a:t>equiring </a:t>
            </a:r>
            <a:r>
              <a:rPr lang="en-US" sz="3200" dirty="0"/>
              <a:t>L</a:t>
            </a:r>
            <a:r>
              <a:rPr lang="en-US" sz="3200" dirty="0" smtClean="0"/>
              <a:t>ong(</a:t>
            </a:r>
            <a:r>
              <a:rPr lang="en-US" sz="3200" dirty="0" err="1" smtClean="0"/>
              <a:t>er</a:t>
            </a:r>
            <a:r>
              <a:rPr lang="en-US" sz="3200" dirty="0" smtClean="0"/>
              <a:t>) Memory</a:t>
            </a:r>
            <a:endParaRPr lang="en-US" sz="3600" i="1" dirty="0"/>
          </a:p>
        </p:txBody>
      </p:sp>
      <p:pic>
        <p:nvPicPr>
          <p:cNvPr id="4" name="Content Placeholder 3" descr="memory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43" r="-6643"/>
          <a:stretch>
            <a:fillRect/>
          </a:stretch>
        </p:blipFill>
        <p:spPr>
          <a:xfrm>
            <a:off x="-705602" y="1358153"/>
            <a:ext cx="10751718" cy="5236666"/>
          </a:xfrm>
        </p:spPr>
      </p:pic>
      <p:sp>
        <p:nvSpPr>
          <p:cNvPr id="5" name="Rectangle 4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7498773"/>
              </p:ext>
            </p:extLst>
          </p:nvPr>
        </p:nvGraphicFramePr>
        <p:xfrm>
          <a:off x="771521" y="496193"/>
          <a:ext cx="7608378" cy="5734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3821"/>
                <a:gridCol w="949564"/>
                <a:gridCol w="795259"/>
                <a:gridCol w="1127607"/>
                <a:gridCol w="997041"/>
                <a:gridCol w="1175086"/>
              </a:tblGrid>
              <a:tr h="11297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TASK</a:t>
                      </a:r>
                      <a:endParaRPr lang="en-US" sz="15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N-grams</a:t>
                      </a:r>
                      <a:endParaRPr lang="en-US" sz="15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LSTMs</a:t>
                      </a:r>
                      <a:endParaRPr lang="en-US" sz="15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MemN2N</a:t>
                      </a: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Memory Networks</a:t>
                      </a:r>
                      <a:endParaRPr lang="en-US" sz="15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StructSVM+coref+srl</a:t>
                      </a:r>
                      <a:endParaRPr lang="en-US" sz="1500" dirty="0"/>
                    </a:p>
                  </a:txBody>
                  <a:tcPr marL="64294" marR="64294" marT="38576" marB="38576"/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T1. Single</a:t>
                      </a:r>
                      <a:r>
                        <a:rPr lang="en-US" sz="1200" baseline="0" dirty="0" smtClean="0"/>
                        <a:t> supporting fact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T2. Two supporting</a:t>
                      </a:r>
                      <a:r>
                        <a:rPr lang="en-US" sz="1200" baseline="0" dirty="0" smtClean="0"/>
                        <a:t> facts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T3. Three</a:t>
                      </a:r>
                      <a:r>
                        <a:rPr lang="en-US" sz="1200" baseline="0" dirty="0" smtClean="0"/>
                        <a:t> supporting facts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T4. Two</a:t>
                      </a:r>
                      <a:r>
                        <a:rPr lang="en-US" sz="1200" baseline="0" dirty="0" smtClean="0"/>
                        <a:t> arguments relations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T5. Three arguments</a:t>
                      </a:r>
                      <a:r>
                        <a:rPr lang="en-US" sz="1200" baseline="0" dirty="0" smtClean="0"/>
                        <a:t> relations</a:t>
                      </a:r>
                      <a:endParaRPr lang="en-US" sz="1200" dirty="0" smtClean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87</a:t>
                      </a: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T6. Yes/no</a:t>
                      </a:r>
                      <a:r>
                        <a:rPr lang="en-US" sz="1200" baseline="0" dirty="0" smtClean="0"/>
                        <a:t> questions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T7. Counting</a:t>
                      </a: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T8. Sets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T9. Simple</a:t>
                      </a:r>
                      <a:r>
                        <a:rPr lang="en-US" sz="1200" baseline="0" dirty="0" smtClean="0"/>
                        <a:t> negation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T10. Indefinite</a:t>
                      </a:r>
                      <a:r>
                        <a:rPr lang="en-US" sz="1200" baseline="0" dirty="0" smtClean="0"/>
                        <a:t> knowledge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T11. Basic </a:t>
                      </a:r>
                      <a:r>
                        <a:rPr lang="en-US" sz="1200" dirty="0" err="1" smtClean="0"/>
                        <a:t>coreference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T12. Conjunction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T13. Compound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coreference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T14. Time reasoning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T15. Basic</a:t>
                      </a:r>
                      <a:r>
                        <a:rPr lang="en-US" sz="1200" baseline="0" dirty="0" smtClean="0"/>
                        <a:t> deduction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T16. Basic</a:t>
                      </a:r>
                      <a:r>
                        <a:rPr lang="en-US" sz="1200" baseline="0" dirty="0" smtClean="0"/>
                        <a:t> induction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T17. Positional reasoning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T18. Size</a:t>
                      </a:r>
                      <a:r>
                        <a:rPr lang="en-US" sz="1200" baseline="0" dirty="0" smtClean="0"/>
                        <a:t> reasoning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3"/>
                          </a:solidFill>
                        </a:rPr>
                        <a:t>62</a:t>
                      </a:r>
                      <a:endParaRPr 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marL="64294" marR="64294" marT="38576" marB="38576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T19. Path finding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T20. Agent’s motivation</a:t>
                      </a:r>
                      <a:endParaRPr lang="en-US" sz="1200" dirty="0"/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EDEFF4"/>
                          </a:solidFill>
                        </a:rPr>
                        <a:t>PASS</a:t>
                      </a:r>
                      <a:endParaRPr lang="en-US" sz="1200" dirty="0">
                        <a:solidFill>
                          <a:srgbClr val="EDEFF4"/>
                        </a:solidFill>
                      </a:endParaRP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64294" marR="64294" marT="38576" marB="38576"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3414721" y="139114"/>
            <a:ext cx="2625328" cy="321469"/>
          </a:xfrm>
          <a:prstGeom prst="roundRect">
            <a:avLst/>
          </a:prstGeom>
          <a:solidFill>
            <a:srgbClr val="3366FF"/>
          </a:solidFill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9238" tIns="34619" rIns="69238" bIns="34619" numCol="1" rtlCol="0" anchor="t" anchorCtr="0" compatLnSpc="1">
            <a:prstTxWarp prst="textNoShape">
              <a:avLst/>
            </a:prstTxWarp>
          </a:bodyPr>
          <a:lstStyle/>
          <a:p>
            <a:pPr algn="ctr" defTabSz="6923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Weakly </a:t>
            </a:r>
            <a:r>
              <a:rPr lang="en-US" sz="14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supervised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0" y="0"/>
            <a:ext cx="2610246" cy="407327"/>
          </a:xfrm>
          <a:prstGeom prst="roundRect">
            <a:avLst/>
          </a:prstGeom>
          <a:solidFill>
            <a:srgbClr val="FF6600"/>
          </a:solidFill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9238" tIns="34619" rIns="69238" bIns="34619" numCol="1" rtlCol="0" anchor="t" anchorCtr="0" compatLnSpc="1">
            <a:prstTxWarp prst="textNoShape">
              <a:avLst/>
            </a:prstTxWarp>
          </a:bodyPr>
          <a:lstStyle/>
          <a:p>
            <a:pPr defTabSz="6923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Training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 on 1k stories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82435" y="156210"/>
            <a:ext cx="2197464" cy="321469"/>
          </a:xfrm>
          <a:prstGeom prst="roundRect">
            <a:avLst/>
          </a:prstGeom>
          <a:solidFill>
            <a:srgbClr val="3366FF"/>
          </a:solidFill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9238" tIns="34619" rIns="69238" bIns="34619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Supervised Supp. Facts</a:t>
            </a:r>
            <a:endParaRPr lang="en-US" sz="1400" dirty="0"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Attention during memory lookups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290"/>
            <a:ext cx="9143999" cy="249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5975" y="1632958"/>
            <a:ext cx="263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from toy QA tasks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1045"/>
              </p:ext>
            </p:extLst>
          </p:nvPr>
        </p:nvGraphicFramePr>
        <p:xfrm>
          <a:off x="5514817" y="4664024"/>
          <a:ext cx="2688831" cy="2193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277"/>
                <a:gridCol w="821782"/>
                <a:gridCol w="970772"/>
              </a:tblGrid>
              <a:tr h="3788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Acc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Failed tasks</a:t>
                      </a:r>
                      <a:endParaRPr lang="en-US" sz="1200" dirty="0"/>
                    </a:p>
                  </a:txBody>
                  <a:tcPr/>
                </a:tc>
              </a:tr>
              <a:tr h="3198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MemNN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93.3%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3198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LSTM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3198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MemN2N 1 hop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74.82%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</a:tr>
              <a:tr h="3198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hops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84.4%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3198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hops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87.6.%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49194" y="5689071"/>
            <a:ext cx="18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</a:t>
            </a:r>
            <a:r>
              <a:rPr lang="en-US" dirty="0" err="1" smtClean="0"/>
              <a:t>bAbI</a:t>
            </a:r>
            <a:r>
              <a:rPr lang="en-US" dirty="0" smtClean="0"/>
              <a:t>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 for </a:t>
            </a:r>
            <a:r>
              <a:rPr lang="en-US" sz="3600" dirty="0" err="1" smtClean="0"/>
              <a:t>MemNN</a:t>
            </a:r>
            <a:r>
              <a:rPr lang="en-US" sz="3600" dirty="0" smtClean="0"/>
              <a:t>: </a:t>
            </a:r>
            <a:br>
              <a:rPr lang="en-US" sz="3600" dirty="0" smtClean="0"/>
            </a:br>
            <a:r>
              <a:rPr lang="en-US" sz="3200" dirty="0" smtClean="0"/>
              <a:t>Intelligent </a:t>
            </a:r>
            <a:r>
              <a:rPr lang="en-US" sz="3200" dirty="0" smtClean="0"/>
              <a:t>Conversational Agents</a:t>
            </a:r>
            <a:endParaRPr lang="en-US" sz="3600" dirty="0"/>
          </a:p>
        </p:txBody>
      </p:sp>
      <p:pic>
        <p:nvPicPr>
          <p:cNvPr id="4" name="Content Placeholder 3" descr="goodso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871" r="-88871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18989"/>
          </a:xfrm>
        </p:spPr>
        <p:txBody>
          <a:bodyPr/>
          <a:lstStyle/>
          <a:p>
            <a:r>
              <a:rPr lang="en-US" sz="3600" dirty="0" smtClean="0"/>
              <a:t>Memory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41" y="1360885"/>
            <a:ext cx="8027789" cy="21324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Class of models that combine large memory with </a:t>
            </a:r>
            <a:r>
              <a:rPr lang="en-US" dirty="0" smtClean="0">
                <a:solidFill>
                  <a:schemeClr val="accent2"/>
                </a:solidFill>
              </a:rPr>
              <a:t>learning component that can read and write to </a:t>
            </a:r>
            <a:r>
              <a:rPr lang="en-US" dirty="0" smtClean="0">
                <a:solidFill>
                  <a:schemeClr val="accent2"/>
                </a:solidFill>
              </a:rPr>
              <a:t>that memory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Incorporates </a:t>
            </a:r>
            <a:r>
              <a:rPr lang="en-US" b="1" dirty="0" smtClean="0"/>
              <a:t>reasoning</a:t>
            </a:r>
            <a:r>
              <a:rPr lang="en-US" dirty="0" smtClean="0"/>
              <a:t> with </a:t>
            </a:r>
            <a:r>
              <a:rPr lang="en-US" b="1" dirty="0" smtClean="0"/>
              <a:t>attention</a:t>
            </a:r>
            <a:r>
              <a:rPr lang="en-US" dirty="0" smtClean="0"/>
              <a:t> over </a:t>
            </a:r>
            <a:r>
              <a:rPr lang="en-US" b="1" dirty="0" smtClean="0"/>
              <a:t>memory</a:t>
            </a:r>
            <a:r>
              <a:rPr lang="en-US" dirty="0" smtClean="0"/>
              <a:t> (RAM).</a:t>
            </a:r>
          </a:p>
          <a:p>
            <a:r>
              <a:rPr lang="en-US" dirty="0" smtClean="0">
                <a:solidFill>
                  <a:srgbClr val="333399"/>
                </a:solidFill>
              </a:rPr>
              <a:t>Most ML has limited memory </a:t>
            </a:r>
            <a:r>
              <a:rPr lang="en-US" dirty="0" smtClean="0"/>
              <a:t>which is more-or-less all that’s needed for “low level” tasks e.g. object detection.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63" y="3627614"/>
            <a:ext cx="8197453" cy="2239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69238" tIns="34619" rIns="69238" bIns="34619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M</a:t>
            </a:r>
            <a:r>
              <a:rPr lang="en-US" sz="2400" b="1" u="sng" dirty="0" smtClean="0">
                <a:solidFill>
                  <a:schemeClr val="bg1"/>
                </a:solidFill>
              </a:rPr>
              <a:t>otivation</a:t>
            </a:r>
            <a:r>
              <a:rPr lang="en-US" sz="2400" b="1" u="sng" dirty="0">
                <a:solidFill>
                  <a:schemeClr val="bg1"/>
                </a:solidFill>
              </a:rPr>
              <a:t>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long-term memory is required to read a story and then e.g. answer questions about it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Similarly, it’s also required for </a:t>
            </a:r>
            <a:r>
              <a:rPr lang="en-US" sz="2400" b="1" dirty="0"/>
              <a:t>dialog</a:t>
            </a:r>
            <a:r>
              <a:rPr lang="en-US" sz="2400" dirty="0"/>
              <a:t>: to remember previous dialog (short- and long-term), </a:t>
            </a:r>
            <a:r>
              <a:rPr lang="en-US" sz="2400" dirty="0" smtClean="0"/>
              <a:t>and respond</a:t>
            </a:r>
            <a:r>
              <a:rPr lang="en-US" sz="2400" dirty="0"/>
              <a:t>.</a:t>
            </a:r>
          </a:p>
          <a:p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482470" cy="1336956"/>
          </a:xfrm>
        </p:spPr>
        <p:txBody>
          <a:bodyPr/>
          <a:lstStyle/>
          <a:p>
            <a:r>
              <a:rPr lang="en-US" sz="3600" dirty="0" smtClean="0"/>
              <a:t>What is a Memory Network</a:t>
            </a:r>
            <a:r>
              <a:rPr lang="en-US" sz="3600" dirty="0" smtClean="0"/>
              <a:t>?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MemNNs</a:t>
            </a:r>
            <a:r>
              <a:rPr lang="en-US" dirty="0" smtClean="0">
                <a:solidFill>
                  <a:schemeClr val="tx1"/>
                </a:solidFill>
              </a:rPr>
              <a:t> have four </a:t>
            </a:r>
            <a:r>
              <a:rPr lang="en-US" dirty="0">
                <a:solidFill>
                  <a:schemeClr val="tx1"/>
                </a:solidFill>
              </a:rPr>
              <a:t>component networks (which may or may not have shared </a:t>
            </a:r>
            <a:r>
              <a:rPr lang="en-US" dirty="0" smtClean="0">
                <a:solidFill>
                  <a:schemeClr val="tx1"/>
                </a:solidFill>
              </a:rPr>
              <a:t>parameters):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(input feature map) convert </a:t>
            </a:r>
            <a:r>
              <a:rPr lang="en-US" dirty="0">
                <a:solidFill>
                  <a:schemeClr val="tx1"/>
                </a:solidFill>
              </a:rPr>
              <a:t>incoming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the internal feature </a:t>
            </a:r>
            <a:r>
              <a:rPr lang="en-US" dirty="0">
                <a:solidFill>
                  <a:schemeClr val="tx1"/>
                </a:solidFill>
              </a:rPr>
              <a:t>representation.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G:</a:t>
            </a:r>
            <a:r>
              <a:rPr lang="en-US" dirty="0" smtClean="0">
                <a:solidFill>
                  <a:schemeClr val="tx1"/>
                </a:solidFill>
              </a:rPr>
              <a:t> (generalization) update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given </a:t>
            </a:r>
            <a:r>
              <a:rPr lang="en-US" dirty="0" smtClean="0">
                <a:solidFill>
                  <a:schemeClr val="tx1"/>
                </a:solidFill>
              </a:rPr>
              <a:t>new input.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O:</a:t>
            </a:r>
            <a:r>
              <a:rPr lang="en-US" dirty="0" smtClean="0">
                <a:solidFill>
                  <a:schemeClr val="tx1"/>
                </a:solidFill>
              </a:rPr>
              <a:t> produce </a:t>
            </a:r>
            <a:r>
              <a:rPr lang="en-US" dirty="0">
                <a:solidFill>
                  <a:schemeClr val="tx1"/>
                </a:solidFill>
              </a:rPr>
              <a:t>new output (in feature </a:t>
            </a:r>
            <a:r>
              <a:rPr lang="en-US" dirty="0" smtClean="0">
                <a:solidFill>
                  <a:schemeClr val="tx1"/>
                </a:solidFill>
              </a:rPr>
              <a:t>             representation </a:t>
            </a:r>
            <a:r>
              <a:rPr lang="en-US" dirty="0">
                <a:solidFill>
                  <a:schemeClr val="tx1"/>
                </a:solidFill>
              </a:rPr>
              <a:t>space) given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memories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(response) convert output O </a:t>
            </a:r>
            <a:r>
              <a:rPr lang="en-US" dirty="0" smtClean="0">
                <a:solidFill>
                  <a:schemeClr val="tx1"/>
                </a:solidFill>
              </a:rPr>
              <a:t>into a </a:t>
            </a:r>
            <a:r>
              <a:rPr lang="en-US" dirty="0" smtClean="0">
                <a:solidFill>
                  <a:schemeClr val="tx1"/>
                </a:solidFill>
              </a:rPr>
              <a:t>response seen by the outside world.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3054" y="6611779"/>
            <a:ext cx="5640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Slides from Jason Weston’s “Memory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Networks for Language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Understanding”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ICML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Times" charset="0"/>
              </a:rPr>
              <a:t>Tutorial 2016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8765" y="342896"/>
            <a:ext cx="295835" cy="1116106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8619" y="580909"/>
            <a:ext cx="640080" cy="64008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224" y="580909"/>
            <a:ext cx="640080" cy="64008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O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0816" y="1781734"/>
            <a:ext cx="1843593" cy="43702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Memory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240274" y="900949"/>
            <a:ext cx="9784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514600" y="900949"/>
            <a:ext cx="55401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708699" y="900949"/>
            <a:ext cx="692525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65" idx="1"/>
          </p:cNvCxnSpPr>
          <p:nvPr/>
        </p:nvCxnSpPr>
        <p:spPr>
          <a:xfrm>
            <a:off x="5041304" y="900949"/>
            <a:ext cx="158809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5" idx="3"/>
          </p:cNvCxnSpPr>
          <p:nvPr/>
        </p:nvCxnSpPr>
        <p:spPr>
          <a:xfrm>
            <a:off x="6925231" y="900949"/>
            <a:ext cx="89154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34769" y="531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I(</a:t>
            </a:r>
            <a:r>
              <a:rPr lang="en-US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1070" y="53833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x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29396" y="342896"/>
            <a:ext cx="295835" cy="1116106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b="1" dirty="0">
              <a:ln w="0"/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9" name="Straight Arrow Connector 68"/>
          <p:cNvCxnSpPr>
            <a:stCxn id="5" idx="2"/>
          </p:cNvCxnSpPr>
          <p:nvPr/>
        </p:nvCxnSpPr>
        <p:spPr>
          <a:xfrm>
            <a:off x="3388659" y="1220989"/>
            <a:ext cx="0" cy="5410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" idx="2"/>
          </p:cNvCxnSpPr>
          <p:nvPr/>
        </p:nvCxnSpPr>
        <p:spPr>
          <a:xfrm flipV="1">
            <a:off x="4721264" y="1220989"/>
            <a:ext cx="0" cy="5410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89823" y="5226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I(x</a:t>
            </a:r>
            <a:r>
              <a:rPr lang="en-US" b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b="1" dirty="0">
              <a:solidFill>
                <a:srgbClr val="92D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99373" y="130684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update</a:t>
            </a:r>
            <a:endParaRPr lang="en-US" b="1" dirty="0">
              <a:solidFill>
                <a:schemeClr val="accent5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87510" y="1326550"/>
            <a:ext cx="62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read</a:t>
            </a:r>
            <a:endParaRPr lang="en-US" b="1" dirty="0">
              <a:solidFill>
                <a:schemeClr val="accent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51866" y="538337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b="1" dirty="0" smtClean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 = O(I(x), m)</a:t>
            </a:r>
            <a:endParaRPr lang="en-US" b="1" dirty="0">
              <a:solidFill>
                <a:schemeClr val="accent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82218" y="538337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r = R(o)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5179203" y="1815582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  <a:latin typeface="Times" charset="0"/>
                  </a:rPr>
                  <a:t>u</a:t>
                </a:r>
                <a:r>
                  <a:rPr lang="en-US" b="1" dirty="0" smtClean="0">
                    <a:solidFill>
                      <a:schemeClr val="accent5"/>
                    </a:solidFill>
                    <a:latin typeface="Times" charset="0"/>
                  </a:rPr>
                  <a:t>pdate: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0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𝐦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𝐢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𝑮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𝑰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𝒎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,∀</m:t>
                    </m:r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accent5"/>
                    </a:solidFill>
                    <a:latin typeface="Times" charset="0"/>
                  </a:rPr>
                  <a:t> </a:t>
                </a:r>
                <a:endParaRPr lang="en-US" b="1" baseline="-25000" dirty="0">
                  <a:solidFill>
                    <a:schemeClr val="accent5"/>
                  </a:solidFill>
                  <a:latin typeface="Times" charset="0"/>
                </a:endParaRPr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203" y="1815582"/>
                <a:ext cx="45720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8765" y="342896"/>
            <a:ext cx="295835" cy="1116106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8619" y="580909"/>
            <a:ext cx="640080" cy="64008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224" y="580909"/>
            <a:ext cx="640080" cy="64008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O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0816" y="1781734"/>
            <a:ext cx="1843593" cy="43702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Memory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240274" y="900949"/>
            <a:ext cx="9784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514600" y="900949"/>
            <a:ext cx="55401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708699" y="900949"/>
            <a:ext cx="692525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65" idx="1"/>
          </p:cNvCxnSpPr>
          <p:nvPr/>
        </p:nvCxnSpPr>
        <p:spPr>
          <a:xfrm>
            <a:off x="5041304" y="900949"/>
            <a:ext cx="158809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5" idx="3"/>
          </p:cNvCxnSpPr>
          <p:nvPr/>
        </p:nvCxnSpPr>
        <p:spPr>
          <a:xfrm>
            <a:off x="6925231" y="900949"/>
            <a:ext cx="89154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34769" y="531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I(</a:t>
            </a:r>
            <a:r>
              <a:rPr lang="en-US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1070" y="53833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x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29396" y="342896"/>
            <a:ext cx="295835" cy="1116106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b="1" dirty="0">
              <a:ln w="0"/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9" name="Straight Arrow Connector 68"/>
          <p:cNvCxnSpPr>
            <a:stCxn id="5" idx="2"/>
          </p:cNvCxnSpPr>
          <p:nvPr/>
        </p:nvCxnSpPr>
        <p:spPr>
          <a:xfrm>
            <a:off x="3388659" y="1220989"/>
            <a:ext cx="0" cy="5410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" idx="2"/>
          </p:cNvCxnSpPr>
          <p:nvPr/>
        </p:nvCxnSpPr>
        <p:spPr>
          <a:xfrm flipV="1">
            <a:off x="4721264" y="1220989"/>
            <a:ext cx="0" cy="5410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89823" y="5226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I(x</a:t>
            </a:r>
            <a:r>
              <a:rPr lang="en-US" b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b="1" dirty="0">
              <a:solidFill>
                <a:srgbClr val="92D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99373" y="130684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update</a:t>
            </a:r>
            <a:endParaRPr lang="en-US" b="1" dirty="0">
              <a:solidFill>
                <a:schemeClr val="accent5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87510" y="1326550"/>
            <a:ext cx="62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read</a:t>
            </a:r>
            <a:endParaRPr lang="en-US" b="1" dirty="0">
              <a:solidFill>
                <a:schemeClr val="accent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51866" y="538337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b="1" dirty="0" smtClean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 = O(I(x), m)</a:t>
            </a:r>
            <a:endParaRPr lang="en-US" b="1" dirty="0">
              <a:solidFill>
                <a:schemeClr val="accent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82218" y="538337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r = R(o)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5179203" y="1815582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  <a:latin typeface="Times" charset="0"/>
                  </a:rPr>
                  <a:t>u</a:t>
                </a:r>
                <a:r>
                  <a:rPr lang="en-US" b="1" dirty="0" smtClean="0">
                    <a:solidFill>
                      <a:schemeClr val="accent5"/>
                    </a:solidFill>
                    <a:latin typeface="Times" charset="0"/>
                  </a:rPr>
                  <a:t>pdate: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0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𝐦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𝐢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𝑮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𝑰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𝒎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,∀</m:t>
                    </m:r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accent5"/>
                    </a:solidFill>
                    <a:latin typeface="Times" charset="0"/>
                  </a:rPr>
                  <a:t> </a:t>
                </a:r>
                <a:endParaRPr lang="en-US" b="1" baseline="-25000" dirty="0">
                  <a:solidFill>
                    <a:schemeClr val="accent5"/>
                  </a:solidFill>
                  <a:latin typeface="Times" charset="0"/>
                </a:endParaRPr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203" y="1815582"/>
                <a:ext cx="45720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275" y="2676657"/>
                <a:ext cx="8042276" cy="3818272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B0F0"/>
                    </a:solidFill>
                  </a:rPr>
                  <a:t>I</a:t>
                </a:r>
                <a:r>
                  <a:rPr lang="en-US" sz="2000" b="1" dirty="0" smtClean="0">
                    <a:solidFill>
                      <a:srgbClr val="00B0F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use standard pre-processing (parsing, co-reference), and convert input internal feature representation (from text to dense or sparse feature vector).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chemeClr val="accent5"/>
                    </a:solidFill>
                  </a:rPr>
                  <a:t>G:</a:t>
                </a:r>
                <a:r>
                  <a:rPr lang="en-US" sz="20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000" i="1" u="sng" dirty="0" smtClean="0">
                    <a:solidFill>
                      <a:schemeClr val="tx1"/>
                    </a:solidFill>
                  </a:rPr>
                  <a:t>simplest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form: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where H is a selector function, i.e. G only updates index H(x).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More </a:t>
                </a:r>
                <a:r>
                  <a:rPr lang="en-US" sz="2000" i="1" u="sng" dirty="0" smtClean="0">
                    <a:solidFill>
                      <a:schemeClr val="tx1"/>
                    </a:solidFill>
                  </a:rPr>
                  <a:t>complex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forms of G could go back and update earlier memories (potentially all memories) based on input I(x).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If memory is full, we ”forget” memory by making H choose what memory to replace.</a:t>
                </a:r>
                <a:endParaRPr lang="en-US" sz="2000" dirty="0"/>
              </a:p>
            </p:txBody>
          </p:sp>
        </mc:Choice>
        <mc:Fallback>
          <p:sp>
            <p:nvSpPr>
              <p:cNvPr id="8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5" y="2676657"/>
                <a:ext cx="8042276" cy="3818272"/>
              </a:xfrm>
              <a:blipFill rotWithShape="0">
                <a:blip r:embed="rId3"/>
                <a:stretch>
                  <a:fillRect l="-758" t="-799" b="-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8765" y="342896"/>
            <a:ext cx="295835" cy="1116106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8619" y="580909"/>
            <a:ext cx="640080" cy="64008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224" y="580909"/>
            <a:ext cx="640080" cy="64008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O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0816" y="1781734"/>
            <a:ext cx="1843593" cy="43702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Memory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240274" y="900949"/>
            <a:ext cx="9784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514600" y="900949"/>
            <a:ext cx="55401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708699" y="900949"/>
            <a:ext cx="692525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65" idx="1"/>
          </p:cNvCxnSpPr>
          <p:nvPr/>
        </p:nvCxnSpPr>
        <p:spPr>
          <a:xfrm>
            <a:off x="5041304" y="900949"/>
            <a:ext cx="158809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5" idx="3"/>
          </p:cNvCxnSpPr>
          <p:nvPr/>
        </p:nvCxnSpPr>
        <p:spPr>
          <a:xfrm>
            <a:off x="6925231" y="900949"/>
            <a:ext cx="89154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34769" y="531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I(</a:t>
            </a:r>
            <a:r>
              <a:rPr lang="en-US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1070" y="53833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x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29396" y="342896"/>
            <a:ext cx="295835" cy="1116106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b="1" dirty="0">
              <a:ln w="0"/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9" name="Straight Arrow Connector 68"/>
          <p:cNvCxnSpPr>
            <a:stCxn id="5" idx="2"/>
          </p:cNvCxnSpPr>
          <p:nvPr/>
        </p:nvCxnSpPr>
        <p:spPr>
          <a:xfrm>
            <a:off x="3388659" y="1220989"/>
            <a:ext cx="0" cy="5410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" idx="2"/>
          </p:cNvCxnSpPr>
          <p:nvPr/>
        </p:nvCxnSpPr>
        <p:spPr>
          <a:xfrm flipV="1">
            <a:off x="4721264" y="1220989"/>
            <a:ext cx="0" cy="5410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89823" y="5226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I(x</a:t>
            </a:r>
            <a:r>
              <a:rPr lang="en-US" b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b="1" dirty="0">
              <a:solidFill>
                <a:srgbClr val="92D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99373" y="130684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update</a:t>
            </a:r>
            <a:endParaRPr lang="en-US" b="1" dirty="0">
              <a:solidFill>
                <a:schemeClr val="accent5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87510" y="1326550"/>
            <a:ext cx="62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read</a:t>
            </a:r>
            <a:endParaRPr lang="en-US" b="1" dirty="0">
              <a:solidFill>
                <a:schemeClr val="accent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51866" y="538337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b="1" dirty="0" smtClean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 = O(I(x), m)</a:t>
            </a:r>
            <a:endParaRPr lang="en-US" b="1" dirty="0">
              <a:solidFill>
                <a:schemeClr val="accent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82218" y="538337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r = R(o)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5179203" y="1815582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  <a:latin typeface="Times" charset="0"/>
                  </a:rPr>
                  <a:t>u</a:t>
                </a:r>
                <a:r>
                  <a:rPr lang="en-US" b="1" dirty="0" smtClean="0">
                    <a:solidFill>
                      <a:schemeClr val="accent5"/>
                    </a:solidFill>
                    <a:latin typeface="Times" charset="0"/>
                  </a:rPr>
                  <a:t>pdate: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0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𝐦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𝐢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𝑮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𝑰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𝒎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,∀</m:t>
                    </m:r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accent5"/>
                    </a:solidFill>
                    <a:latin typeface="Times" charset="0"/>
                  </a:rPr>
                  <a:t> </a:t>
                </a:r>
                <a:endParaRPr lang="en-US" b="1" baseline="-25000" dirty="0">
                  <a:solidFill>
                    <a:schemeClr val="accent5"/>
                  </a:solidFill>
                  <a:latin typeface="Times" charset="0"/>
                </a:endParaRPr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203" y="1815582"/>
                <a:ext cx="45720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ontent Placeholder 2"/>
          <p:cNvSpPr>
            <a:spLocks noGrp="1"/>
          </p:cNvSpPr>
          <p:nvPr>
            <p:ph idx="1"/>
          </p:nvPr>
        </p:nvSpPr>
        <p:spPr>
          <a:xfrm>
            <a:off x="549275" y="2676657"/>
            <a:ext cx="8042276" cy="38182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O: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typically responsible for reading from memory and extracting the most relevant memories to the input that would give us a good response.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R:</a:t>
            </a:r>
            <a:r>
              <a:rPr lang="en-US" sz="2000" b="1" dirty="0" smtClean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produces the final response based on the output of O.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For example in the setting of question answering, O finds the relevant memories to the question, while R produces the actual wording of the answer. R could be an RNN that’s conditioned on the output of 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8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35761</TotalTime>
  <Words>2935</Words>
  <Application>Microsoft Macintosh PowerPoint</Application>
  <PresentationFormat>On-screen Show (4:3)</PresentationFormat>
  <Paragraphs>467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Avenir Book</vt:lpstr>
      <vt:lpstr>Calibri</vt:lpstr>
      <vt:lpstr>Cambria Math</vt:lpstr>
      <vt:lpstr>Garamond</vt:lpstr>
      <vt:lpstr>News Gothic MT</vt:lpstr>
      <vt:lpstr>Times</vt:lpstr>
      <vt:lpstr>Times New Roman</vt:lpstr>
      <vt:lpstr>Vista Sans OT Reg</vt:lpstr>
      <vt:lpstr>Wingdings</vt:lpstr>
      <vt:lpstr>Wingdings 2</vt:lpstr>
      <vt:lpstr>ヒラギノ角ゴ ProN W3</vt:lpstr>
      <vt:lpstr>Arial</vt:lpstr>
      <vt:lpstr>Breeze</vt:lpstr>
      <vt:lpstr>PowerPoint Presentation</vt:lpstr>
      <vt:lpstr>Motivation for MemNN: QA Tasks</vt:lpstr>
      <vt:lpstr>Motivation for MemNN: Tasks Requiring Long(er) Memory</vt:lpstr>
      <vt:lpstr>Motivation for MemNN:  Intelligent Conversational Agents</vt:lpstr>
      <vt:lpstr>Memory Networks</vt:lpstr>
      <vt:lpstr>What is a Memory Network?</vt:lpstr>
      <vt:lpstr>PowerPoint Presentation</vt:lpstr>
      <vt:lpstr>PowerPoint Presentation</vt:lpstr>
      <vt:lpstr>PowerPoint Presentation</vt:lpstr>
      <vt:lpstr>A basic MemNN Implmentation for Text</vt:lpstr>
      <vt:lpstr>Task (1) Factoid QA with Single Supporting Fact (“where is actor”)</vt:lpstr>
      <vt:lpstr>(2) Factoid QA with Two Supporting Facts (“where is actor+object”)</vt:lpstr>
      <vt:lpstr>(2) Factoid QA with Two Supporting Facts (“where is actor+object”)</vt:lpstr>
      <vt:lpstr>A basic MemNN Implmentation for Text</vt:lpstr>
      <vt:lpstr>Training</vt:lpstr>
      <vt:lpstr>Variants of this Implementation</vt:lpstr>
      <vt:lpstr>Comparing triples</vt:lpstr>
      <vt:lpstr>Comparing triples: Objective and Inference</vt:lpstr>
      <vt:lpstr>bAbI Experiment 1</vt:lpstr>
      <vt:lpstr>bAbI Experiment 1</vt:lpstr>
      <vt:lpstr>Unsegmented setup; R module is an RNN</vt:lpstr>
      <vt:lpstr>Larger QA: Reverb Dataset in (Fader et al., 13)</vt:lpstr>
      <vt:lpstr> Results: QA on Reverb data     from (Fader et al.)</vt:lpstr>
      <vt:lpstr> Fast QA on Reverb data</vt:lpstr>
      <vt:lpstr>What was next for MemNNs?</vt:lpstr>
      <vt:lpstr>End-to-end Memory Network (MemN2N)</vt:lpstr>
      <vt:lpstr>MemN2N architecture</vt:lpstr>
      <vt:lpstr>Memory Module</vt:lpstr>
      <vt:lpstr>Question &amp; Answering</vt:lpstr>
      <vt:lpstr>PowerPoint Presentation</vt:lpstr>
      <vt:lpstr>Attention during memory lookups</vt:lpstr>
    </vt:vector>
  </TitlesOfParts>
  <Company>Facebook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bAbI  simulated world  &amp; MemNN model</dc:title>
  <dc:creator>Jason Weston</dc:creator>
  <cp:lastModifiedBy>Microsoft Office User</cp:lastModifiedBy>
  <cp:revision>238</cp:revision>
  <dcterms:created xsi:type="dcterms:W3CDTF">2014-09-18T22:14:50Z</dcterms:created>
  <dcterms:modified xsi:type="dcterms:W3CDTF">2017-05-04T02:04:53Z</dcterms:modified>
</cp:coreProperties>
</file>