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86" r:id="rId5"/>
    <p:sldId id="287" r:id="rId6"/>
    <p:sldId id="260" r:id="rId7"/>
    <p:sldId id="263" r:id="rId8"/>
    <p:sldId id="264" r:id="rId9"/>
    <p:sldId id="296" r:id="rId10"/>
    <p:sldId id="266" r:id="rId11"/>
    <p:sldId id="267" r:id="rId12"/>
    <p:sldId id="302" r:id="rId13"/>
    <p:sldId id="268" r:id="rId14"/>
    <p:sldId id="301" r:id="rId15"/>
    <p:sldId id="265" r:id="rId16"/>
    <p:sldId id="269" r:id="rId17"/>
    <p:sldId id="271" r:id="rId18"/>
    <p:sldId id="257" r:id="rId19"/>
    <p:sldId id="273" r:id="rId20"/>
    <p:sldId id="289" r:id="rId21"/>
    <p:sldId id="300" r:id="rId22"/>
    <p:sldId id="299" r:id="rId23"/>
    <p:sldId id="298" r:id="rId24"/>
    <p:sldId id="275" r:id="rId25"/>
    <p:sldId id="278" r:id="rId26"/>
    <p:sldId id="295" r:id="rId27"/>
    <p:sldId id="294" r:id="rId28"/>
    <p:sldId id="293" r:id="rId29"/>
    <p:sldId id="280" r:id="rId30"/>
    <p:sldId id="276" r:id="rId31"/>
    <p:sldId id="284" r:id="rId3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 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E42E-3ED5-D54A-8ABF-E865921B63DB}" type="datetimeFigureOut">
              <a:rPr kumimoji="1" lang="zh-TW" altLang="en-US" smtClean="0"/>
              <a:t>2016/9/15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C84-5133-934F-8EFE-A02A16294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981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E42E-3ED5-D54A-8ABF-E865921B63DB}" type="datetimeFigureOut">
              <a:rPr kumimoji="1" lang="zh-TW" altLang="en-US" smtClean="0"/>
              <a:t>2016/9/15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C84-5133-934F-8EFE-A02A16294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593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E42E-3ED5-D54A-8ABF-E865921B63DB}" type="datetimeFigureOut">
              <a:rPr kumimoji="1" lang="zh-TW" altLang="en-US" smtClean="0"/>
              <a:t>2016/9/15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C84-5133-934F-8EFE-A02A16294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097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E42E-3ED5-D54A-8ABF-E865921B63DB}" type="datetimeFigureOut">
              <a:rPr kumimoji="1" lang="zh-TW" altLang="en-US" smtClean="0"/>
              <a:t>2016/9/15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C84-5133-934F-8EFE-A02A16294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685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E42E-3ED5-D54A-8ABF-E865921B63DB}" type="datetimeFigureOut">
              <a:rPr kumimoji="1" lang="zh-TW" altLang="en-US" smtClean="0"/>
              <a:t>2016/9/15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C84-5133-934F-8EFE-A02A16294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263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E42E-3ED5-D54A-8ABF-E865921B63DB}" type="datetimeFigureOut">
              <a:rPr kumimoji="1" lang="zh-TW" altLang="en-US" smtClean="0"/>
              <a:t>2016/9/15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C84-5133-934F-8EFE-A02A16294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75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E42E-3ED5-D54A-8ABF-E865921B63DB}" type="datetimeFigureOut">
              <a:rPr kumimoji="1" lang="zh-TW" altLang="en-US" smtClean="0"/>
              <a:t>2016/9/15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C84-5133-934F-8EFE-A02A16294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169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E42E-3ED5-D54A-8ABF-E865921B63DB}" type="datetimeFigureOut">
              <a:rPr kumimoji="1" lang="zh-TW" altLang="en-US" smtClean="0"/>
              <a:t>2016/9/15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C84-5133-934F-8EFE-A02A16294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098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E42E-3ED5-D54A-8ABF-E865921B63DB}" type="datetimeFigureOut">
              <a:rPr kumimoji="1" lang="zh-TW" altLang="en-US" smtClean="0"/>
              <a:t>2016/9/15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C84-5133-934F-8EFE-A02A16294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099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E42E-3ED5-D54A-8ABF-E865921B63DB}" type="datetimeFigureOut">
              <a:rPr kumimoji="1" lang="zh-TW" altLang="en-US" smtClean="0"/>
              <a:t>2016/9/15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C84-5133-934F-8EFE-A02A16294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602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E42E-3ED5-D54A-8ABF-E865921B63DB}" type="datetimeFigureOut">
              <a:rPr kumimoji="1" lang="zh-TW" altLang="en-US" smtClean="0"/>
              <a:t>2016/9/15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C84-5133-934F-8EFE-A02A16294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999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E42E-3ED5-D54A-8ABF-E865921B63DB}" type="datetimeFigureOut">
              <a:rPr kumimoji="1" lang="zh-TW" altLang="en-US" smtClean="0"/>
              <a:t>2016/9/15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F8C84-5133-934F-8EFE-A02A162946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740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Relationship Id="rId3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8626" y="1177925"/>
            <a:ext cx="8413750" cy="2187575"/>
          </a:xfrm>
        </p:spPr>
        <p:txBody>
          <a:bodyPr/>
          <a:lstStyle/>
          <a:p>
            <a:r>
              <a:rPr kumimoji="1" lang="en-US" altLang="zh-TW" dirty="0" smtClean="0"/>
              <a:t>Visual Question Answering</a:t>
            </a:r>
            <a:br>
              <a:rPr kumimoji="1" lang="en-US" altLang="zh-TW" dirty="0" smtClean="0"/>
            </a:br>
            <a:r>
              <a:rPr kumimoji="1" lang="en-US" altLang="zh-TW" dirty="0" smtClean="0"/>
              <a:t>(VQA)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28626" y="3886199"/>
            <a:ext cx="8413750" cy="2638425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>
                <a:solidFill>
                  <a:schemeClr val="tx1"/>
                </a:solidFill>
              </a:rPr>
              <a:t>Jia-Hong,Huang</a:t>
            </a:r>
            <a:endParaRPr kumimoji="1" lang="en-US" altLang="zh-TW" dirty="0" smtClean="0">
              <a:solidFill>
                <a:schemeClr val="tx1"/>
              </a:solidFill>
            </a:endParaRPr>
          </a:p>
          <a:p>
            <a:r>
              <a:rPr kumimoji="1" lang="en-US" altLang="zh-TW" dirty="0" smtClean="0">
                <a:solidFill>
                  <a:schemeClr val="tx1"/>
                </a:solidFill>
              </a:rPr>
              <a:t>09/15/2016</a:t>
            </a:r>
          </a:p>
          <a:p>
            <a:endParaRPr kumimoji="1" lang="en-US" altLang="zh-TW" dirty="0"/>
          </a:p>
          <a:p>
            <a:pPr algn="r"/>
            <a:r>
              <a:rPr kumimoji="1" lang="en-US" altLang="zh-TW" sz="1600" dirty="0" smtClean="0"/>
              <a:t>Some slides are borrowed from </a:t>
            </a:r>
          </a:p>
          <a:p>
            <a:pPr algn="r"/>
            <a:r>
              <a:rPr lang="en-US" altLang="zh-TW" sz="1600" dirty="0" err="1" smtClean="0"/>
              <a:t>Aahitagni</a:t>
            </a:r>
            <a:r>
              <a:rPr lang="en-US" altLang="zh-TW" sz="1600" dirty="0" smtClean="0"/>
              <a:t> Mukherjee and </a:t>
            </a:r>
            <a:r>
              <a:rPr lang="en-US" altLang="zh-TW" sz="1600" dirty="0" err="1" smtClean="0"/>
              <a:t>Shubham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Agarwal</a:t>
            </a:r>
            <a:endParaRPr lang="en-US" altLang="zh-TW" sz="1600" dirty="0" smtClean="0"/>
          </a:p>
          <a:p>
            <a:pPr algn="r"/>
            <a:r>
              <a:rPr lang="en-US" altLang="zh-TW" sz="1600" dirty="0"/>
              <a:t>e</a:t>
            </a:r>
            <a:r>
              <a:rPr lang="en-US" altLang="zh-TW" sz="1600" dirty="0" smtClean="0"/>
              <a:t>tc.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822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VQA </a:t>
            </a:r>
            <a:r>
              <a:rPr kumimoji="1" lang="en-US" altLang="zh-TW" dirty="0" smtClean="0"/>
              <a:t>dataset</a:t>
            </a:r>
            <a:r>
              <a:rPr kumimoji="1" lang="en-US" altLang="zh-TW" dirty="0" smtClean="0"/>
              <a:t>-</a:t>
            </a:r>
            <a:r>
              <a:rPr kumimoji="1" lang="en-US" altLang="zh-TW" dirty="0" smtClean="0"/>
              <a:t>example image</a:t>
            </a:r>
            <a:endParaRPr kumimoji="1" lang="zh-TW" altLang="en-US" dirty="0"/>
          </a:p>
        </p:txBody>
      </p:sp>
      <p:pic>
        <p:nvPicPr>
          <p:cNvPr id="4" name="內容版面配置區 3" descr="openended-visual-questionanswering-6-6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" b="1132"/>
          <a:stretch>
            <a:fillRect/>
          </a:stretch>
        </p:blipFill>
        <p:spPr>
          <a:xfrm>
            <a:off x="457200" y="1555750"/>
            <a:ext cx="8310424" cy="4570413"/>
          </a:xfrm>
        </p:spPr>
      </p:pic>
      <p:sp>
        <p:nvSpPr>
          <p:cNvPr id="5" name="文字方塊 4"/>
          <p:cNvSpPr txBox="1"/>
          <p:nvPr/>
        </p:nvSpPr>
        <p:spPr>
          <a:xfrm>
            <a:off x="6350000" y="6387584"/>
            <a:ext cx="32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http://</a:t>
            </a:r>
            <a:r>
              <a:rPr kumimoji="1" lang="en-US" altLang="zh-TW" dirty="0" err="1" smtClean="0"/>
              <a:t>www.visualqa.org</a:t>
            </a:r>
            <a:r>
              <a:rPr kumimoji="1" lang="en-US" altLang="zh-TW" dirty="0" smtClean="0"/>
              <a:t>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7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NYUDv2 dataset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3600" dirty="0" smtClean="0"/>
              <a:t>NYU</a:t>
            </a:r>
            <a:r>
              <a:rPr lang="en-US" altLang="zh-TW" sz="3600" dirty="0"/>
              <a:t>-Depth V2 </a:t>
            </a:r>
            <a:r>
              <a:rPr lang="en-US" altLang="zh-TW" sz="3600" dirty="0">
                <a:solidFill>
                  <a:srgbClr val="FF0000"/>
                </a:solidFill>
              </a:rPr>
              <a:t>contains 1449 RGBD images together with </a:t>
            </a:r>
            <a:r>
              <a:rPr lang="en-US" altLang="zh-TW" sz="3600" dirty="0" smtClean="0">
                <a:solidFill>
                  <a:srgbClr val="FF0000"/>
                </a:solidFill>
              </a:rPr>
              <a:t>annotated </a:t>
            </a:r>
            <a:r>
              <a:rPr lang="en-US" altLang="zh-TW" sz="3600" dirty="0">
                <a:solidFill>
                  <a:srgbClr val="FF0000"/>
                </a:solidFill>
              </a:rPr>
              <a:t>semantic </a:t>
            </a:r>
            <a:r>
              <a:rPr lang="en-US" altLang="zh-TW" sz="3600" dirty="0" smtClean="0">
                <a:solidFill>
                  <a:srgbClr val="FF0000"/>
                </a:solidFill>
              </a:rPr>
              <a:t>segmentations</a:t>
            </a:r>
            <a:r>
              <a:rPr lang="en-US" altLang="zh-TW" sz="3600" dirty="0" smtClean="0"/>
              <a:t>, where </a:t>
            </a:r>
            <a:r>
              <a:rPr lang="en-US" altLang="zh-TW" sz="3600" dirty="0"/>
              <a:t>every pixel is labeled into some object class with a confidence score. Originally 894 classes are considered. 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34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NYUDv2 </a:t>
            </a:r>
            <a:r>
              <a:rPr kumimoji="1" lang="en-US" altLang="zh-TW" dirty="0" smtClean="0"/>
              <a:t>dataset-example image</a:t>
            </a:r>
            <a:endParaRPr kumimoji="1" lang="zh-TW" altLang="en-US" dirty="0"/>
          </a:p>
        </p:txBody>
      </p:sp>
      <p:pic>
        <p:nvPicPr>
          <p:cNvPr id="4" name="內容版面配置區 3" descr="1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552" b="-1855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9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DAQUAR dataset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kumimoji="1" lang="en-US" altLang="zh-TW" dirty="0" smtClean="0"/>
              <a:t>DAQUAR( The Dataset for Question Answering on Real-world images) is </a:t>
            </a:r>
            <a:r>
              <a:rPr kumimoji="1" lang="en-US" altLang="zh-TW" dirty="0" smtClean="0">
                <a:solidFill>
                  <a:srgbClr val="FF0000"/>
                </a:solidFill>
              </a:rPr>
              <a:t>a collection of question-answer pairs for the NYU Depth V2 dataset</a:t>
            </a:r>
            <a:r>
              <a:rPr kumimoji="1" lang="en-US" altLang="zh-TW" dirty="0" smtClean="0"/>
              <a:t>. The dataset is available in </a:t>
            </a:r>
            <a:r>
              <a:rPr kumimoji="1" lang="en-US" altLang="zh-TW" dirty="0" smtClean="0">
                <a:solidFill>
                  <a:srgbClr val="FF0000"/>
                </a:solidFill>
              </a:rPr>
              <a:t>two configurations</a:t>
            </a:r>
            <a:r>
              <a:rPr kumimoji="1" lang="en-US" altLang="zh-TW" dirty="0" smtClean="0"/>
              <a:t>. </a:t>
            </a:r>
            <a:r>
              <a:rPr kumimoji="1" lang="en-US" altLang="zh-TW" dirty="0" smtClean="0">
                <a:solidFill>
                  <a:srgbClr val="FF0000"/>
                </a:solidFill>
              </a:rPr>
              <a:t>DAQUAR-FULL </a:t>
            </a:r>
            <a:r>
              <a:rPr kumimoji="1" lang="en-US" altLang="zh-TW" dirty="0" smtClean="0"/>
              <a:t>consists of 6795 (train) and 5673 (test) question-answer pairs. </a:t>
            </a:r>
            <a:r>
              <a:rPr kumimoji="1" lang="en-US" altLang="zh-TW" dirty="0" smtClean="0">
                <a:solidFill>
                  <a:srgbClr val="FF0000"/>
                </a:solidFill>
              </a:rPr>
              <a:t>DAQUAR-37 </a:t>
            </a:r>
            <a:r>
              <a:rPr kumimoji="1" lang="en-US" altLang="zh-TW" dirty="0" smtClean="0"/>
              <a:t>has 37 object categories, and 3825 (train) and 297 (test) question-answer pairs.</a:t>
            </a:r>
          </a:p>
          <a:p>
            <a:pPr marL="0" indent="0" algn="ctr">
              <a:buNone/>
            </a:pPr>
            <a:r>
              <a:rPr kumimoji="1" lang="en-US" altLang="zh-TW" dirty="0" smtClean="0">
                <a:solidFill>
                  <a:srgbClr val="FF0000"/>
                </a:solidFill>
              </a:rPr>
              <a:t>(This dataset only contains indoor scenes.)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2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DAQUAR </a:t>
            </a:r>
            <a:r>
              <a:rPr kumimoji="1" lang="en-US" altLang="zh-TW" dirty="0" smtClean="0"/>
              <a:t>dataset-example image</a:t>
            </a:r>
            <a:endParaRPr kumimoji="1" lang="zh-TW" altLang="en-US" dirty="0"/>
          </a:p>
        </p:txBody>
      </p:sp>
      <p:pic>
        <p:nvPicPr>
          <p:cNvPr id="4" name="內容版面配置區 3" descr="螢幕快照 2016-09-15 上午10.52.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99" r="-44399"/>
          <a:stretch>
            <a:fillRect/>
          </a:stretch>
        </p:blipFill>
        <p:spPr>
          <a:xfrm>
            <a:off x="-238461" y="1417639"/>
            <a:ext cx="9185052" cy="5233986"/>
          </a:xfrm>
        </p:spPr>
      </p:pic>
    </p:spTree>
    <p:extLst>
      <p:ext uri="{BB962C8B-B14F-4D97-AF65-F5344CB8AC3E}">
        <p14:creationId xmlns:p14="http://schemas.microsoft.com/office/powerpoint/2010/main" val="207543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3366FF"/>
                </a:solidFill>
              </a:rPr>
              <a:t>Important research tools in VQA</a:t>
            </a:r>
            <a:endParaRPr kumimoji="1" lang="zh-TW" altLang="en-US" dirty="0">
              <a:solidFill>
                <a:srgbClr val="3366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smtClean="0"/>
              <a:t>1. </a:t>
            </a:r>
            <a:r>
              <a:rPr lang="en-US" altLang="zh-TW" sz="2400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Wu-Palmer Similarity Measure(WUPS score) is used for  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          performance evaluation – Script by Malinowski M. </a:t>
            </a:r>
          </a:p>
          <a:p>
            <a:r>
              <a:rPr kumimoji="1" lang="en-US" altLang="zh-TW" sz="2400" dirty="0" smtClean="0"/>
              <a:t>2. Stanford </a:t>
            </a:r>
            <a:r>
              <a:rPr kumimoji="1" lang="en-US" altLang="zh-TW" sz="2400" dirty="0" smtClean="0"/>
              <a:t>Parser (not today’s focus, too linguistic )</a:t>
            </a:r>
            <a:endParaRPr kumimoji="1" lang="en-US" altLang="zh-TW" sz="2400" dirty="0" smtClean="0"/>
          </a:p>
          <a:p>
            <a:r>
              <a:rPr kumimoji="1" lang="en-US" altLang="zh-TW" sz="2400" dirty="0"/>
              <a:t>3</a:t>
            </a:r>
            <a:r>
              <a:rPr kumimoji="1" lang="en-US" altLang="zh-TW" sz="2400" dirty="0" smtClean="0"/>
              <a:t>. </a:t>
            </a:r>
            <a:r>
              <a:rPr kumimoji="1" lang="en-US" altLang="zh-TW" sz="2400" dirty="0" err="1" smtClean="0">
                <a:solidFill>
                  <a:srgbClr val="FF0000"/>
                </a:solidFill>
              </a:rPr>
              <a:t>GloVe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 – Global Vectors for Word Representation</a:t>
            </a:r>
          </a:p>
          <a:p>
            <a:r>
              <a:rPr kumimoji="1" lang="en-US" altLang="zh-TW" sz="2400" dirty="0" smtClean="0"/>
              <a:t>4. 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word</a:t>
            </a:r>
            <a:r>
              <a:rPr kumimoji="1" lang="en-US" altLang="zh-TW" sz="24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vector (this is very similar to </a:t>
            </a:r>
            <a:r>
              <a:rPr kumimoji="1" lang="en-US" altLang="zh-TW" sz="2400" dirty="0" err="1" smtClean="0">
                <a:solidFill>
                  <a:srgbClr val="FF0000"/>
                </a:solidFill>
              </a:rPr>
              <a:t>GloVe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)</a:t>
            </a:r>
          </a:p>
          <a:p>
            <a:endParaRPr kumimoji="1" lang="en-US" altLang="zh-TW" sz="2400" dirty="0" smtClean="0"/>
          </a:p>
          <a:p>
            <a:r>
              <a:rPr kumimoji="1" lang="en-US" altLang="zh-TW" sz="1600" dirty="0" smtClean="0"/>
              <a:t>Used for performance evaluation of caption generation </a:t>
            </a:r>
          </a:p>
          <a:p>
            <a:r>
              <a:rPr kumimoji="1" lang="en-US" altLang="zh-TW" sz="1600" dirty="0" smtClean="0"/>
              <a:t>5. METEOR (not today’s focus)</a:t>
            </a:r>
          </a:p>
          <a:p>
            <a:r>
              <a:rPr kumimoji="1" lang="en-US" altLang="zh-TW" sz="1600" dirty="0" smtClean="0"/>
              <a:t>6. BLEU (not today’s focus)</a:t>
            </a: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560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WUPS score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Go to </a:t>
            </a:r>
            <a:r>
              <a:rPr kumimoji="1" lang="en-US" altLang="zh-TW" dirty="0" smtClean="0">
                <a:solidFill>
                  <a:srgbClr val="FF0000"/>
                </a:solidFill>
              </a:rPr>
              <a:t>paper</a:t>
            </a:r>
          </a:p>
          <a:p>
            <a:pPr marL="0" indent="0">
              <a:buNone/>
            </a:pPr>
            <a:r>
              <a:rPr kumimoji="1" lang="en-US" altLang="zh-TW" sz="1400" dirty="0" smtClean="0">
                <a:solidFill>
                  <a:srgbClr val="FF0000"/>
                </a:solidFill>
              </a:rPr>
              <a:t>(A Multi-World Approach to Question Answering about Real-World Scenes based on Uncertain Input.  )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4" name="圖片 3" descr="螢幕快照 2016-09-15 上午10.15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830513"/>
            <a:ext cx="5778500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GloVe</a:t>
            </a:r>
            <a:r>
              <a:rPr kumimoji="1" lang="en-US" altLang="zh-TW" dirty="0" smtClean="0"/>
              <a:t> and word</a:t>
            </a:r>
            <a:r>
              <a:rPr kumimoji="1" lang="en-US" altLang="zh-TW" dirty="0" smtClean="0">
                <a:latin typeface="+mn-ea"/>
                <a:ea typeface="+mn-ea"/>
              </a:rPr>
              <a:t>2</a:t>
            </a:r>
            <a:r>
              <a:rPr kumimoji="1" lang="en-US" altLang="zh-TW" dirty="0" smtClean="0"/>
              <a:t>vector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Go to </a:t>
            </a:r>
            <a:r>
              <a:rPr kumimoji="1" lang="en-US" altLang="zh-TW" dirty="0" smtClean="0">
                <a:solidFill>
                  <a:srgbClr val="FF0000"/>
                </a:solidFill>
              </a:rPr>
              <a:t>paper</a:t>
            </a:r>
          </a:p>
          <a:p>
            <a:pPr marL="0" indent="0">
              <a:buNone/>
            </a:pPr>
            <a:r>
              <a:rPr kumimoji="1" lang="en-US" altLang="zh-TW" sz="1400" dirty="0" smtClean="0">
                <a:solidFill>
                  <a:srgbClr val="FF0000"/>
                </a:solidFill>
              </a:rPr>
              <a:t>(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GloVe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: Global Vectors for Word Representation.  </a:t>
            </a:r>
            <a:r>
              <a:rPr kumimoji="1" lang="en-US" altLang="zh-TW" sz="1400" dirty="0">
                <a:solidFill>
                  <a:srgbClr val="FF0000"/>
                </a:solidFill>
              </a:rPr>
              <a:t>)</a:t>
            </a:r>
            <a:endParaRPr kumimoji="1" lang="zh-TW" alt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4" name="圖片 3" descr="螢幕快照 2016-09-15 上午10.22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5" y="3009899"/>
            <a:ext cx="7872898" cy="15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8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3366FF"/>
                </a:solidFill>
              </a:rPr>
              <a:t>Main research lines in VQA</a:t>
            </a:r>
            <a:endParaRPr kumimoji="1" lang="zh-TW" altLang="en-US" dirty="0">
              <a:solidFill>
                <a:srgbClr val="3366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1.</a:t>
            </a:r>
            <a:r>
              <a:rPr kumimoji="1" lang="en-US" altLang="zh-TW" dirty="0" smtClean="0">
                <a:solidFill>
                  <a:srgbClr val="FF0000"/>
                </a:solidFill>
              </a:rPr>
              <a:t>CNN-based framework</a:t>
            </a:r>
          </a:p>
          <a:p>
            <a:r>
              <a:rPr kumimoji="1" lang="en-US" altLang="zh-TW" dirty="0" smtClean="0"/>
              <a:t>2.</a:t>
            </a:r>
            <a:r>
              <a:rPr kumimoji="1" lang="en-US" altLang="zh-TW" dirty="0" smtClean="0">
                <a:solidFill>
                  <a:srgbClr val="FF0000"/>
                </a:solidFill>
              </a:rPr>
              <a:t>Attention-based </a:t>
            </a:r>
            <a:r>
              <a:rPr kumimoji="1" lang="en-US" altLang="zh-TW" dirty="0" smtClean="0">
                <a:solidFill>
                  <a:srgbClr val="FF0000"/>
                </a:solidFill>
              </a:rPr>
              <a:t>framework 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/>
              <a:t>3.</a:t>
            </a:r>
            <a:r>
              <a:rPr kumimoji="1" lang="en-US" altLang="zh-TW" dirty="0" smtClean="0">
                <a:solidFill>
                  <a:srgbClr val="FF0000"/>
                </a:solidFill>
              </a:rPr>
              <a:t>LSTM-based framework</a:t>
            </a:r>
          </a:p>
          <a:p>
            <a:r>
              <a:rPr kumimoji="1" lang="en-US" altLang="zh-TW" dirty="0" smtClean="0"/>
              <a:t>4.Otherwise.(such as caption generation etc.)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7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CNN-based framework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3600" dirty="0" smtClean="0"/>
              <a:t>Using 3 CNN’s - one to extract sentence representation, one for image representation, and the third is a multimodal layer to fuse the two.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094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TW" sz="4000" dirty="0" smtClean="0">
                <a:solidFill>
                  <a:srgbClr val="3366FF"/>
                </a:solidFill>
              </a:rPr>
              <a:t>1. What is VQA?</a:t>
            </a:r>
          </a:p>
          <a:p>
            <a:r>
              <a:rPr kumimoji="1" lang="en-US" altLang="zh-TW" sz="4000" dirty="0" smtClean="0">
                <a:solidFill>
                  <a:srgbClr val="3366FF"/>
                </a:solidFill>
              </a:rPr>
              <a:t>2. Popular datasets in VQA.</a:t>
            </a:r>
          </a:p>
          <a:p>
            <a:r>
              <a:rPr kumimoji="1" lang="en-US" altLang="zh-TW" sz="4000" dirty="0" smtClean="0">
                <a:solidFill>
                  <a:srgbClr val="3366FF"/>
                </a:solidFill>
              </a:rPr>
              <a:t>3. Important research tools in VQA.</a:t>
            </a:r>
          </a:p>
          <a:p>
            <a:r>
              <a:rPr kumimoji="1" lang="en-US" altLang="zh-TW" sz="4000" dirty="0" smtClean="0">
                <a:solidFill>
                  <a:srgbClr val="3366FF"/>
                </a:solidFill>
              </a:rPr>
              <a:t>4. Main research lines in VQA.</a:t>
            </a:r>
          </a:p>
          <a:p>
            <a:r>
              <a:rPr kumimoji="1" lang="en-US" altLang="zh-TW" sz="4000" dirty="0" smtClean="0">
                <a:solidFill>
                  <a:srgbClr val="3366FF"/>
                </a:solidFill>
              </a:rPr>
              <a:t>5. Conclusion</a:t>
            </a:r>
            <a:r>
              <a:rPr kumimoji="1" lang="en-US" altLang="zh-TW" sz="4000" dirty="0" smtClean="0">
                <a:solidFill>
                  <a:srgbClr val="3366FF"/>
                </a:solidFill>
              </a:rPr>
              <a:t>.</a:t>
            </a:r>
          </a:p>
          <a:p>
            <a:pPr marL="0" indent="0">
              <a:buNone/>
            </a:pPr>
            <a:r>
              <a:rPr kumimoji="1" lang="en-US" altLang="zh-TW" sz="4000" dirty="0">
                <a:solidFill>
                  <a:srgbClr val="3366FF"/>
                </a:solidFill>
              </a:rPr>
              <a:t> </a:t>
            </a:r>
            <a:endParaRPr kumimoji="1" lang="en-US" altLang="zh-TW" sz="40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kumimoji="1" lang="en-US" altLang="zh-TW" sz="2000" dirty="0" smtClean="0">
                <a:solidFill>
                  <a:srgbClr val="3366FF"/>
                </a:solidFill>
              </a:rPr>
              <a:t>                                                     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  During the talk, I will also go through some papers.</a:t>
            </a:r>
          </a:p>
          <a:p>
            <a:endParaRPr kumimoji="1" lang="en-US" altLang="zh-TW" sz="4000" dirty="0">
              <a:solidFill>
                <a:srgbClr val="3366FF"/>
              </a:solidFill>
            </a:endParaRPr>
          </a:p>
          <a:p>
            <a:endParaRPr kumimoji="1" lang="en-US" altLang="zh-TW" sz="4000" dirty="0" smtClean="0">
              <a:solidFill>
                <a:srgbClr val="3366FF"/>
              </a:solidFill>
            </a:endParaRPr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0208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752" y="365761"/>
            <a:ext cx="8641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CNN model in VQA 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1" y="1135202"/>
            <a:ext cx="8048435" cy="54728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47677" y="6488668"/>
            <a:ext cx="1796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 Ma et al 2015</a:t>
            </a:r>
          </a:p>
        </p:txBody>
      </p:sp>
    </p:spTree>
    <p:extLst>
      <p:ext uri="{BB962C8B-B14F-4D97-AF65-F5344CB8AC3E}">
        <p14:creationId xmlns:p14="http://schemas.microsoft.com/office/powerpoint/2010/main" val="102473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752" y="365761"/>
            <a:ext cx="8641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Image CNN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3069908"/>
            <a:ext cx="5549694" cy="2230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45" y="633985"/>
            <a:ext cx="1179575" cy="5895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" y="-9276"/>
            <a:ext cx="2946083" cy="22889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725" y="365760"/>
            <a:ext cx="1108139" cy="890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42048" y="365760"/>
            <a:ext cx="1408176" cy="670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42048" y="1403426"/>
            <a:ext cx="140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Input RGB image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09510" y="1979427"/>
            <a:ext cx="87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Max pool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4374" y="2555428"/>
            <a:ext cx="87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Max pool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7516" y="3524803"/>
            <a:ext cx="87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Max pool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7516" y="4494178"/>
            <a:ext cx="87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Max pool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30084" y="5481682"/>
            <a:ext cx="87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Max pool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6372" y="5697758"/>
            <a:ext cx="87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FC - 4096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4374" y="5897783"/>
            <a:ext cx="87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FC - 4096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4374" y="6059982"/>
            <a:ext cx="87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FC - 1000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942" y="6271914"/>
            <a:ext cx="87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Softmax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50024" y="6596314"/>
            <a:ext cx="203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Simoyan et al. 2015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348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752" y="365761"/>
            <a:ext cx="8641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Sentence CNN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69" y="1523999"/>
            <a:ext cx="6651832" cy="48669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27448" y="5608320"/>
            <a:ext cx="283464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" y="-9276"/>
            <a:ext cx="2946083" cy="22889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20569" y="1135202"/>
            <a:ext cx="1759792" cy="1144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82888" y="6423398"/>
            <a:ext cx="1796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 Ma et al 2015</a:t>
            </a:r>
          </a:p>
        </p:txBody>
      </p:sp>
    </p:spTree>
    <p:extLst>
      <p:ext uri="{BB962C8B-B14F-4D97-AF65-F5344CB8AC3E}">
        <p14:creationId xmlns:p14="http://schemas.microsoft.com/office/powerpoint/2010/main" val="196541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19456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Multimodal Convolutional Layer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2" y="2279679"/>
            <a:ext cx="6936581" cy="3933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" y="-9276"/>
            <a:ext cx="2946083" cy="22889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7300" y="604176"/>
            <a:ext cx="1685925" cy="576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82888" y="6423398"/>
            <a:ext cx="1796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 Ma et al 2015</a:t>
            </a:r>
          </a:p>
        </p:txBody>
      </p:sp>
    </p:spTree>
    <p:extLst>
      <p:ext uri="{BB962C8B-B14F-4D97-AF65-F5344CB8AC3E}">
        <p14:creationId xmlns:p14="http://schemas.microsoft.com/office/powerpoint/2010/main" val="112986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Attention-based framework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zh-TW" dirty="0" smtClean="0"/>
          </a:p>
          <a:p>
            <a:pPr marL="0" indent="0" algn="ctr">
              <a:buNone/>
            </a:pPr>
            <a:r>
              <a:rPr kumimoji="1" lang="en-US" altLang="zh-TW" dirty="0" smtClean="0"/>
              <a:t>The concept about using attention-based framework to solv</a:t>
            </a:r>
            <a:r>
              <a:rPr kumimoji="1" lang="en-US" altLang="zh-TW" dirty="0" smtClean="0"/>
              <a:t>e VQA problem, such as caption generation, was mentioned before.</a:t>
            </a:r>
          </a:p>
          <a:p>
            <a:pPr marL="0" indent="0" algn="ctr">
              <a:buNone/>
            </a:pPr>
            <a:r>
              <a:rPr kumimoji="1" lang="en-US" altLang="zh-TW" dirty="0" smtClean="0">
                <a:solidFill>
                  <a:srgbClr val="FF0000"/>
                </a:solidFill>
              </a:rPr>
              <a:t>So we skip this.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LSTM-based framework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altLang="zh-TW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LSTM neural-based approach</a:t>
            </a:r>
            <a:r>
              <a:rPr lang="en-US" altLang="zh-TW" sz="3600" dirty="0" smtClean="0"/>
              <a:t>: </a:t>
            </a:r>
          </a:p>
          <a:p>
            <a:pPr marL="0" indent="0" algn="ctr">
              <a:buNone/>
            </a:pPr>
            <a:r>
              <a:rPr lang="en-US" altLang="zh-TW" sz="3600" dirty="0" smtClean="0"/>
              <a:t> image representation from a CNN is fed to each hidden layer of a single LSTM. The LSTM then models the concatenation of question and answer.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745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895" y="120422"/>
            <a:ext cx="8641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LSTM  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7278624" y="4376928"/>
            <a:ext cx="411480" cy="341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863"/>
            <a:ext cx="3608737" cy="3031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5" y="4114013"/>
            <a:ext cx="2557463" cy="2076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35" y="1080362"/>
            <a:ext cx="3995928" cy="4575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8544" y="6190463"/>
            <a:ext cx="2505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Malinowski et al. 2015</a:t>
            </a:r>
          </a:p>
          <a:p>
            <a:pPr algn="r"/>
            <a:r>
              <a:rPr lang="en-US" sz="1400" dirty="0"/>
              <a:t>https://github.com/junhyukoh/caffe-lstm</a:t>
            </a:r>
          </a:p>
        </p:txBody>
      </p:sp>
    </p:spTree>
    <p:extLst>
      <p:ext uri="{BB962C8B-B14F-4D97-AF65-F5344CB8AC3E}">
        <p14:creationId xmlns:p14="http://schemas.microsoft.com/office/powerpoint/2010/main" val="194972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895" y="120422"/>
            <a:ext cx="8641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Proposed Modification 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6"/>
          <a:stretch/>
        </p:blipFill>
        <p:spPr>
          <a:xfrm>
            <a:off x="446341" y="889863"/>
            <a:ext cx="8231315" cy="39259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78624" y="4376928"/>
            <a:ext cx="411480" cy="341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11296" y="4815840"/>
            <a:ext cx="21945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LSTM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059168" y="4815840"/>
            <a:ext cx="21945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LSTM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657689" y="4815840"/>
            <a:ext cx="21945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LSTM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210491" y="4815840"/>
            <a:ext cx="21945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LSTM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73020" y="4815840"/>
            <a:ext cx="21945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LSTM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12775" y="4815840"/>
            <a:ext cx="21945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LSTM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30752" y="5071872"/>
            <a:ext cx="182023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2231" y="5084064"/>
            <a:ext cx="284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2476" y="5071872"/>
            <a:ext cx="118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29947" y="5071872"/>
            <a:ext cx="227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77146" y="5071872"/>
            <a:ext cx="182023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V="1">
            <a:off x="4595146" y="5071873"/>
            <a:ext cx="3428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4857178" y="5061203"/>
            <a:ext cx="3428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V="1">
            <a:off x="5478114" y="5081015"/>
            <a:ext cx="3428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20440" y="5854101"/>
            <a:ext cx="219456" cy="83099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912775" y="5854101"/>
            <a:ext cx="21945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873020" y="5865631"/>
            <a:ext cx="21945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19206" y="5828006"/>
            <a:ext cx="219456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657689" y="5842338"/>
            <a:ext cx="219456" cy="101566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050024" y="5854101"/>
            <a:ext cx="219456" cy="101566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&lt;end&gt;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28" idx="0"/>
            <a:endCxn id="6" idx="2"/>
          </p:cNvCxnSpPr>
          <p:nvPr/>
        </p:nvCxnSpPr>
        <p:spPr>
          <a:xfrm flipH="1" flipV="1">
            <a:off x="3621024" y="5646836"/>
            <a:ext cx="9144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017931" y="5646836"/>
            <a:ext cx="9144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982748" y="5635073"/>
            <a:ext cx="9144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20219" y="5637013"/>
            <a:ext cx="9144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767417" y="5635073"/>
            <a:ext cx="9144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143179" y="5635073"/>
            <a:ext cx="9144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5"/>
          <p:cNvSpPr/>
          <p:nvPr/>
        </p:nvSpPr>
        <p:spPr>
          <a:xfrm>
            <a:off x="7347064" y="6423398"/>
            <a:ext cx="1796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 Ma et al 2015</a:t>
            </a:r>
          </a:p>
        </p:txBody>
      </p:sp>
    </p:spTree>
    <p:extLst>
      <p:ext uri="{BB962C8B-B14F-4D97-AF65-F5344CB8AC3E}">
        <p14:creationId xmlns:p14="http://schemas.microsoft.com/office/powerpoint/2010/main" val="256401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895" y="505142"/>
            <a:ext cx="8641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Before Inputting to LSTM  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7278624" y="4376928"/>
            <a:ext cx="411480" cy="341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" y="1794913"/>
            <a:ext cx="7543800" cy="455443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125226" y="6334780"/>
            <a:ext cx="3018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/>
              <a:t>Mikolov et al. 2013</a:t>
            </a:r>
          </a:p>
          <a:p>
            <a:r>
              <a:rPr lang="en-US" sz="1400" dirty="0"/>
              <a:t>https://code.google.com/p/word2vec/</a:t>
            </a:r>
          </a:p>
        </p:txBody>
      </p:sp>
    </p:spTree>
    <p:extLst>
      <p:ext uri="{BB962C8B-B14F-4D97-AF65-F5344CB8AC3E}">
        <p14:creationId xmlns:p14="http://schemas.microsoft.com/office/powerpoint/2010/main" val="46160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Comparison of Gated Recurrent Neural Networks - LSTM and GRU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Go to 2 </a:t>
            </a:r>
            <a:r>
              <a:rPr kumimoji="1" lang="en-US" altLang="zh-TW" dirty="0" smtClean="0">
                <a:solidFill>
                  <a:srgbClr val="FF0000"/>
                </a:solidFill>
              </a:rPr>
              <a:t>papers</a:t>
            </a:r>
          </a:p>
          <a:p>
            <a:pPr marL="0" indent="0">
              <a:buNone/>
            </a:pPr>
            <a:r>
              <a:rPr kumimoji="1" lang="en-US" altLang="zh-TW" sz="1400" dirty="0" smtClean="0">
                <a:solidFill>
                  <a:srgbClr val="FF0000"/>
                </a:solidFill>
              </a:rPr>
              <a:t>(1. Ask Your Neurons: A Neural-based Approach to Answering Question about Images.)</a:t>
            </a:r>
          </a:p>
          <a:p>
            <a:pPr marL="0" indent="0">
              <a:buNone/>
            </a:pPr>
            <a:r>
              <a:rPr kumimoji="1" lang="en-US" altLang="zh-TW" sz="1400" dirty="0" smtClean="0">
                <a:solidFill>
                  <a:srgbClr val="FF0000"/>
                </a:solidFill>
              </a:rPr>
              <a:t>(2. Empirical Evaluation of Gated Recurrent Neural Networks on Sequence Modeling.)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3366FF"/>
                </a:solidFill>
              </a:rPr>
              <a:t>What is VQA?</a:t>
            </a:r>
            <a:endParaRPr kumimoji="1" lang="zh-TW" altLang="en-US" dirty="0">
              <a:solidFill>
                <a:srgbClr val="3366FF"/>
              </a:solidFill>
            </a:endParaRPr>
          </a:p>
        </p:txBody>
      </p:sp>
      <p:pic>
        <p:nvPicPr>
          <p:cNvPr id="4" name="內容版面配置區 3" descr="challen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841500"/>
            <a:ext cx="8229600" cy="4284663"/>
          </a:xfrm>
        </p:spPr>
      </p:pic>
      <p:sp>
        <p:nvSpPr>
          <p:cNvPr id="5" name="文字方塊 4"/>
          <p:cNvSpPr txBox="1"/>
          <p:nvPr/>
        </p:nvSpPr>
        <p:spPr>
          <a:xfrm>
            <a:off x="6350000" y="6387584"/>
            <a:ext cx="32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http://</a:t>
            </a:r>
            <a:r>
              <a:rPr kumimoji="1" lang="en-US" altLang="zh-TW" dirty="0" err="1" smtClean="0"/>
              <a:t>www.visualqa.org</a:t>
            </a:r>
            <a:r>
              <a:rPr kumimoji="1" lang="en-US" altLang="zh-TW" dirty="0" smtClean="0"/>
              <a:t>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336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3366FF"/>
                </a:solidFill>
              </a:rPr>
              <a:t>Conclusion</a:t>
            </a:r>
            <a:endParaRPr kumimoji="1" lang="zh-TW" altLang="en-US" dirty="0">
              <a:solidFill>
                <a:srgbClr val="3366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zh-TW" dirty="0" smtClean="0"/>
          </a:p>
          <a:p>
            <a:pPr marL="0" indent="0" algn="ctr">
              <a:buNone/>
            </a:pPr>
            <a:r>
              <a:rPr kumimoji="1" lang="en-US" altLang="zh-TW" sz="3600" dirty="0" smtClean="0">
                <a:solidFill>
                  <a:srgbClr val="FF0000"/>
                </a:solidFill>
              </a:rPr>
              <a:t>The key to VQA task is the effective fusion of visual and textual features.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4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Thank you </a:t>
            </a:r>
            <a:br>
              <a:rPr kumimoji="1" lang="en-US" altLang="zh-TW" dirty="0" smtClean="0"/>
            </a:br>
            <a:r>
              <a:rPr kumimoji="1" lang="en-US" altLang="zh-TW" dirty="0" smtClean="0"/>
              <a:t>and (V)QA time </a:t>
            </a:r>
            <a:endParaRPr kumimoji="1" lang="zh-TW" altLang="en-US" dirty="0"/>
          </a:p>
        </p:txBody>
      </p:sp>
      <p:pic>
        <p:nvPicPr>
          <p:cNvPr id="8" name="內容版面配置區 7" descr="images 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" b="5316"/>
          <a:stretch>
            <a:fillRect/>
          </a:stretch>
        </p:blipFill>
        <p:spPr>
          <a:xfrm>
            <a:off x="457200" y="2251075"/>
            <a:ext cx="8369300" cy="3114675"/>
          </a:xfrm>
        </p:spPr>
      </p:pic>
      <p:sp>
        <p:nvSpPr>
          <p:cNvPr id="9" name="文字方塊 8"/>
          <p:cNvSpPr txBox="1"/>
          <p:nvPr/>
        </p:nvSpPr>
        <p:spPr>
          <a:xfrm>
            <a:off x="6350000" y="5546209"/>
            <a:ext cx="32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http://</a:t>
            </a:r>
            <a:r>
              <a:rPr kumimoji="1" lang="en-US" altLang="zh-TW" dirty="0" err="1" smtClean="0"/>
              <a:t>www.visualqa.org</a:t>
            </a:r>
            <a:r>
              <a:rPr kumimoji="1" lang="en-US" altLang="zh-TW" dirty="0" smtClean="0"/>
              <a:t>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85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752" y="365761"/>
            <a:ext cx="8641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Visual Question Answering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01752" y="1135201"/>
            <a:ext cx="8439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Given an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image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a natural language-like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question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find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correct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answer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Training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on a set of triplets (image, question, answer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Free-form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open-ended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questions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Answers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can be single word or multiple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word.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16" y="3413124"/>
            <a:ext cx="4572000" cy="30556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86676" y="6468726"/>
            <a:ext cx="249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 Ma et al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7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752" y="365761"/>
            <a:ext cx="8641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Challenges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01752" y="1135202"/>
            <a:ext cx="8439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output is to be conditioned on both image and language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inputs.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better representation of the image content is essential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2704861"/>
            <a:ext cx="4572000" cy="28070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204" y="5511952"/>
            <a:ext cx="759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Interactions between the two modalities need to appropriately modelled.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0854" y="6458961"/>
            <a:ext cx="1796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 Ma et al 2015</a:t>
            </a:r>
          </a:p>
        </p:txBody>
      </p:sp>
    </p:spTree>
    <p:extLst>
      <p:ext uri="{BB962C8B-B14F-4D97-AF65-F5344CB8AC3E}">
        <p14:creationId xmlns:p14="http://schemas.microsoft.com/office/powerpoint/2010/main" val="53384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3366FF"/>
                </a:solidFill>
              </a:rPr>
              <a:t>Popular datasets in VQA</a:t>
            </a:r>
            <a:endParaRPr kumimoji="1" lang="zh-TW" altLang="en-US" dirty="0">
              <a:solidFill>
                <a:srgbClr val="3366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1. MSCOCO</a:t>
            </a:r>
          </a:p>
          <a:p>
            <a:r>
              <a:rPr kumimoji="1" lang="en-US" altLang="zh-TW" dirty="0" smtClean="0"/>
              <a:t>2. COCO-QA</a:t>
            </a:r>
          </a:p>
          <a:p>
            <a:r>
              <a:rPr kumimoji="1" lang="en-US" altLang="zh-TW" dirty="0" smtClean="0"/>
              <a:t>3. </a:t>
            </a:r>
            <a:r>
              <a:rPr kumimoji="1" lang="en-US" altLang="zh-TW" dirty="0" smtClean="0"/>
              <a:t>VAQ </a:t>
            </a:r>
            <a:r>
              <a:rPr kumimoji="1" lang="en-US" altLang="zh-TW" dirty="0" smtClean="0">
                <a:solidFill>
                  <a:srgbClr val="FF0000"/>
                </a:solidFill>
              </a:rPr>
              <a:t>(largest)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4. NYUDv2</a:t>
            </a:r>
          </a:p>
          <a:p>
            <a:r>
              <a:rPr kumimoji="1" lang="en-US" altLang="zh-TW" dirty="0" smtClean="0"/>
              <a:t>5. DAQUAR</a:t>
            </a:r>
          </a:p>
          <a:p>
            <a:endParaRPr kumimoji="1" lang="zh-TW" altLang="en-US" dirty="0"/>
          </a:p>
        </p:txBody>
      </p:sp>
      <p:pic>
        <p:nvPicPr>
          <p:cNvPr id="5" name="圖片 4" descr="1-Table3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417638"/>
            <a:ext cx="5413375" cy="53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4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MS-COCO dataset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TW" dirty="0" smtClean="0"/>
              <a:t>COCO is a image recognition, segmentation, and captioning dataset. COCO has several features:</a:t>
            </a:r>
          </a:p>
          <a:p>
            <a:pPr marL="514350" indent="-514350">
              <a:buAutoNum type="arabicPeriod"/>
            </a:pPr>
            <a:r>
              <a:rPr kumimoji="1" lang="en-US" altLang="zh-TW" dirty="0" smtClean="0"/>
              <a:t>Object segmentation</a:t>
            </a:r>
          </a:p>
          <a:p>
            <a:pPr marL="514350" indent="-514350">
              <a:buAutoNum type="arabicPeriod"/>
            </a:pPr>
            <a:r>
              <a:rPr kumimoji="1" lang="en-US" altLang="zh-TW" dirty="0" smtClean="0"/>
              <a:t>Recognition</a:t>
            </a:r>
          </a:p>
          <a:p>
            <a:pPr marL="514350" indent="-514350">
              <a:buAutoNum type="arabicPeriod"/>
            </a:pPr>
            <a:r>
              <a:rPr kumimoji="1" lang="en-US" altLang="zh-TW" dirty="0" smtClean="0">
                <a:solidFill>
                  <a:srgbClr val="FF0000"/>
                </a:solidFill>
              </a:rPr>
              <a:t>Multiple objects per image</a:t>
            </a:r>
          </a:p>
          <a:p>
            <a:pPr marL="514350" indent="-514350">
              <a:buAutoNum type="arabicPeriod"/>
            </a:pPr>
            <a:r>
              <a:rPr kumimoji="1" lang="en-US" altLang="zh-TW" dirty="0" smtClean="0">
                <a:solidFill>
                  <a:srgbClr val="FF0000"/>
                </a:solidFill>
              </a:rPr>
              <a:t>More than 300,000 images</a:t>
            </a:r>
          </a:p>
          <a:p>
            <a:pPr marL="514350" indent="-514350">
              <a:buAutoNum type="arabicPeriod"/>
            </a:pPr>
            <a:r>
              <a:rPr kumimoji="1" lang="en-US" altLang="zh-TW" dirty="0" smtClean="0">
                <a:solidFill>
                  <a:srgbClr val="FF0000"/>
                </a:solidFill>
              </a:rPr>
              <a:t>More than 2 Million instances</a:t>
            </a:r>
          </a:p>
          <a:p>
            <a:pPr marL="514350" indent="-514350">
              <a:buAutoNum type="arabicPeriod"/>
            </a:pPr>
            <a:r>
              <a:rPr kumimoji="1" lang="en-US" altLang="zh-TW" dirty="0" smtClean="0"/>
              <a:t>80 object categories</a:t>
            </a:r>
          </a:p>
          <a:p>
            <a:pPr marL="514350" indent="-514350">
              <a:buAutoNum type="arabicPeriod"/>
            </a:pPr>
            <a:r>
              <a:rPr kumimoji="1" lang="en-US" altLang="zh-TW" dirty="0" smtClean="0">
                <a:solidFill>
                  <a:srgbClr val="FF0000"/>
                </a:solidFill>
              </a:rPr>
              <a:t>5 captions per image</a:t>
            </a:r>
          </a:p>
          <a:p>
            <a:pPr marL="514350" indent="-514350">
              <a:buAutoNum type="arabicPeriod"/>
            </a:pPr>
            <a:r>
              <a:rPr kumimoji="1" lang="en-US" altLang="zh-TW" dirty="0" smtClean="0"/>
              <a:t>e</a:t>
            </a:r>
            <a:r>
              <a:rPr kumimoji="1" lang="en-US" altLang="zh-TW" dirty="0" smtClean="0"/>
              <a:t>tc…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 descr="下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5368925"/>
            <a:ext cx="3683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9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COCO-QA dataset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417638"/>
            <a:ext cx="8575675" cy="4708525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TW" dirty="0" smtClean="0"/>
              <a:t>COCO-QA contains </a:t>
            </a:r>
            <a:r>
              <a:rPr kumimoji="1" lang="en-US" altLang="zh-TW" dirty="0" smtClean="0">
                <a:solidFill>
                  <a:srgbClr val="FF0000"/>
                </a:solidFill>
              </a:rPr>
              <a:t>78,736 QA pairs for training </a:t>
            </a:r>
            <a:r>
              <a:rPr kumimoji="1" lang="en-US" altLang="zh-TW" dirty="0" smtClean="0"/>
              <a:t>and </a:t>
            </a:r>
            <a:r>
              <a:rPr kumimoji="1" lang="en-US" altLang="zh-TW" dirty="0" smtClean="0">
                <a:solidFill>
                  <a:srgbClr val="FF0000"/>
                </a:solidFill>
              </a:rPr>
              <a:t>38,948 pairs for testing</a:t>
            </a:r>
            <a:r>
              <a:rPr kumimoji="1" lang="en-US" altLang="zh-TW" dirty="0" smtClean="0"/>
              <a:t>. QA pairs were generated automatically from the COCO captions using an question generating algorithm. COCO-QA has 430 unique,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one word answers. All question belong to one of four categories: object(69.84%), number(7.47%), color(16.59%), and location(6.10%).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9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螢幕快照 2016-09-15 上午9.47.2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162" b="-48162"/>
          <a:stretch>
            <a:fillRect/>
          </a:stretch>
        </p:blipFill>
        <p:spPr>
          <a:xfrm>
            <a:off x="158750" y="460375"/>
            <a:ext cx="8860004" cy="6064250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VQA dataset (largest one in VQA)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350000" y="6387584"/>
            <a:ext cx="32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http://</a:t>
            </a:r>
            <a:r>
              <a:rPr kumimoji="1" lang="en-US" altLang="zh-TW" dirty="0" err="1" smtClean="0"/>
              <a:t>www.visualqa.org</a:t>
            </a:r>
            <a:r>
              <a:rPr kumimoji="1" lang="en-US" altLang="zh-TW" dirty="0" smtClean="0"/>
              <a:t>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43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930</Words>
  <Application>Microsoft Macintosh PowerPoint</Application>
  <PresentationFormat>如螢幕大小 (4:3)</PresentationFormat>
  <Paragraphs>140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Office 佈景主題</vt:lpstr>
      <vt:lpstr>Visual Question Answering (VQA)</vt:lpstr>
      <vt:lpstr>Agenda</vt:lpstr>
      <vt:lpstr>What is VQA?</vt:lpstr>
      <vt:lpstr>PowerPoint 簡報</vt:lpstr>
      <vt:lpstr>PowerPoint 簡報</vt:lpstr>
      <vt:lpstr>Popular datasets in VQA</vt:lpstr>
      <vt:lpstr>MS-COCO dataset</vt:lpstr>
      <vt:lpstr>COCO-QA dataset</vt:lpstr>
      <vt:lpstr>VQA dataset (largest one in VQA)</vt:lpstr>
      <vt:lpstr>VQA dataset-example image</vt:lpstr>
      <vt:lpstr>NYUDv2 dataset</vt:lpstr>
      <vt:lpstr>NYUDv2 dataset-example image</vt:lpstr>
      <vt:lpstr>DAQUAR dataset</vt:lpstr>
      <vt:lpstr>DAQUAR dataset-example image</vt:lpstr>
      <vt:lpstr>Important research tools in VQA</vt:lpstr>
      <vt:lpstr>WUPS score</vt:lpstr>
      <vt:lpstr>GloVe and word2vector</vt:lpstr>
      <vt:lpstr>Main research lines in VQA</vt:lpstr>
      <vt:lpstr>CNN-based framework</vt:lpstr>
      <vt:lpstr>PowerPoint 簡報</vt:lpstr>
      <vt:lpstr>PowerPoint 簡報</vt:lpstr>
      <vt:lpstr>PowerPoint 簡報</vt:lpstr>
      <vt:lpstr>PowerPoint 簡報</vt:lpstr>
      <vt:lpstr>Attention-based framework</vt:lpstr>
      <vt:lpstr>LSTM-based framework</vt:lpstr>
      <vt:lpstr>PowerPoint 簡報</vt:lpstr>
      <vt:lpstr>PowerPoint 簡報</vt:lpstr>
      <vt:lpstr>PowerPoint 簡報</vt:lpstr>
      <vt:lpstr>Comparison of Gated Recurrent Neural Networks - LSTM and GRU</vt:lpstr>
      <vt:lpstr>Conclusion</vt:lpstr>
      <vt:lpstr>Thank you  and (V)QA time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Question Answering (VQA)</dc:title>
  <dc:creator>Kay Mac</dc:creator>
  <cp:lastModifiedBy>Kay Mac</cp:lastModifiedBy>
  <cp:revision>57</cp:revision>
  <dcterms:created xsi:type="dcterms:W3CDTF">2016-09-13T12:47:24Z</dcterms:created>
  <dcterms:modified xsi:type="dcterms:W3CDTF">2016-09-15T08:32:31Z</dcterms:modified>
</cp:coreProperties>
</file>