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472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7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2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7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36F7-3290-4A83-847D-D1D5942172E4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667-20F5-4D6D-A54F-BE557CAA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4.xml"/><Relationship Id="rId7" Type="http://schemas.openxmlformats.org/officeDocument/2006/relationships/image" Target="../media/image2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16.xml"/><Relationship Id="rId10" Type="http://schemas.openxmlformats.org/officeDocument/2006/relationships/image" Target="../media/image26.png"/><Relationship Id="rId4" Type="http://schemas.openxmlformats.org/officeDocument/2006/relationships/tags" Target="../tags/tag15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9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21.xml"/><Relationship Id="rId10" Type="http://schemas.openxmlformats.org/officeDocument/2006/relationships/image" Target="../media/image31.png"/><Relationship Id="rId4" Type="http://schemas.openxmlformats.org/officeDocument/2006/relationships/tags" Target="../tags/tag20.xml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Tensor Decompositions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00" y="825500"/>
            <a:ext cx="8545400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99" y="1397000"/>
            <a:ext cx="3804653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4" y="3067469"/>
            <a:ext cx="4499811" cy="1072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25" y="3072816"/>
            <a:ext cx="4117474" cy="1066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15" y="4578769"/>
            <a:ext cx="5614737" cy="10721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37400" y="4961410"/>
            <a:ext cx="15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2 tensor.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90939" y="1745734"/>
            <a:ext cx="15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 3 tensor.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6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365125"/>
            <a:ext cx="565785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1353343"/>
            <a:ext cx="55435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multiplication: the n-mode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common to unfold a tensor into a matrix</a:t>
            </a:r>
          </a:p>
          <a:p>
            <a:r>
              <a:rPr lang="en-US" dirty="0" smtClean="0"/>
              <a:t>The unfolding along mode </a:t>
            </a:r>
            <a:r>
              <a:rPr lang="en-US" dirty="0" err="1" smtClean="0"/>
              <a:t>i</a:t>
            </a:r>
            <a:r>
              <a:rPr lang="en-US" dirty="0" smtClean="0"/>
              <a:t> makes that mode the first mode in the matrix         and the other modes are handled cyclically.</a:t>
            </a:r>
          </a:p>
          <a:p>
            <a:r>
              <a:rPr lang="en-US" dirty="0" smtClean="0"/>
              <a:t>For instance, row </a:t>
            </a:r>
            <a:r>
              <a:rPr lang="en-US" dirty="0" err="1" smtClean="0"/>
              <a:t>i</a:t>
            </a:r>
            <a:r>
              <a:rPr lang="en-US" dirty="0" smtClean="0"/>
              <a:t> of         contains all elements of A which have the </a:t>
            </a:r>
            <a:r>
              <a:rPr lang="en-US" dirty="0" err="1" smtClean="0"/>
              <a:t>jth</a:t>
            </a:r>
            <a:r>
              <a:rPr lang="en-US" dirty="0" smtClean="0"/>
              <a:t> index equal to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28" y="2866571"/>
            <a:ext cx="420624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195" y="3351480"/>
            <a:ext cx="443484" cy="266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62" y="4356788"/>
            <a:ext cx="4713732" cy="11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multiplication: the n-mode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Tensor unfold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85" y="2480621"/>
            <a:ext cx="8022336" cy="911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75" y="4143168"/>
            <a:ext cx="5362956" cy="9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multiplication: the n-mode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58" y="3127829"/>
            <a:ext cx="6489192" cy="12024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798" y="2058245"/>
            <a:ext cx="2001012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Tucker decomposition (HOSVD)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88" y="3846795"/>
            <a:ext cx="4184904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68" y="2482049"/>
            <a:ext cx="4230624" cy="262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07" y="3177376"/>
            <a:ext cx="1583436" cy="23622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211283" y="4767943"/>
            <a:ext cx="9559636" cy="47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24" y="5099527"/>
            <a:ext cx="4858512" cy="2331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82" y="5821432"/>
            <a:ext cx="5836920" cy="25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Tensor completion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T-SVD for 3</a:t>
            </a:r>
            <a:r>
              <a:rPr lang="en-US" baseline="30000" dirty="0" smtClean="0"/>
              <a:t>rd</a:t>
            </a:r>
            <a:r>
              <a:rPr lang="en-US" dirty="0" smtClean="0"/>
              <a:t> order tensor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T-products and some definitions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20" y="2488451"/>
            <a:ext cx="4453128" cy="13929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672" y="2488451"/>
            <a:ext cx="2700528" cy="13929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06" y="1960442"/>
            <a:ext cx="3432048" cy="2331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20" y="4355138"/>
            <a:ext cx="5742432" cy="4556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20" y="5094826"/>
            <a:ext cx="4020312" cy="2834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0371" y="4213275"/>
            <a:ext cx="4248451" cy="18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</a:t>
            </a:r>
            <a:r>
              <a:rPr lang="en-US" dirty="0" smtClean="0"/>
              <a:t>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75" y="2471198"/>
            <a:ext cx="6138672" cy="153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86" y="338138"/>
            <a:ext cx="9632876" cy="63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Product </a:t>
            </a:r>
            <a:r>
              <a:rPr lang="en-US" dirty="0" err="1" smtClean="0"/>
              <a:t>Decompisition</a:t>
            </a:r>
            <a:r>
              <a:rPr lang="en-US" dirty="0" smtClean="0"/>
              <a:t> f Tensors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paper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88" y="2937923"/>
            <a:ext cx="1828800" cy="236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25" y="3737340"/>
            <a:ext cx="2513076" cy="168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Tensor Train</a:t>
            </a:r>
          </a:p>
          <a:p>
            <a:r>
              <a:rPr lang="en-US" dirty="0" smtClean="0"/>
              <a:t>Tensor Ring</a:t>
            </a:r>
          </a:p>
          <a:p>
            <a:r>
              <a:rPr lang="en-US" dirty="0" smtClean="0"/>
              <a:t>Exponential Family Tensor Factorization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Tensor CSC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4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677210"/>
            <a:ext cx="9296400" cy="549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75" y="241300"/>
            <a:ext cx="8589650" cy="64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228118"/>
            <a:ext cx="10139362" cy="68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365125"/>
            <a:ext cx="8677274" cy="60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81017"/>
            <a:ext cx="6908800" cy="57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0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741" y="492125"/>
            <a:ext cx="9138371" cy="61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44" y="365125"/>
            <a:ext cx="8875712" cy="60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5"/>
  <p:tag name="ORIGINALWIDTH" val="1067.2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cal{T} = \begin{bmatrix} 0 &amp; 1\\&#10;1 &amp; 0 \end{bmatrix} , \begin{bmatrix} 1 &amp; 0\\&#10;0 &amp; 0 \end{bmatrix}$&#10;\end{document}"/>
  <p:tag name="IGUANATEXSIZE" val="20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1.75"/>
  <p:tag name="ORIGINALWIDTH" val="3193.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\begin{equation}&#10;\begin{aligned}&#10;&amp;(\mathcal{Y} \times_n \mathbf{A})_{j_1,\dots,j_{n-1},i,j_{n+1},\dots,J_N} = \sum_{j_n=1}^{J_n} y(j_1,j_2,\dots,j_N) a(i,j_n)  \nonumber \\&#10;&amp;\mathcal{Y} \times_n \mathbf{A} = \text{fold}_{n}(\mathbf{A} \mathbf{Y}_{(n)}) \nonumber&#10;\end{aligned}&#10;\end{equation}&#10;&#10;\end{document}"/>
  <p:tag name="IGUANATEXSIZE" val="20"/>
  <p:tag name="IGUANATEXCURSOR" val="4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.75"/>
  <p:tag name="ORIGINALWIDTH" val="984.7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cal{Y} \in \mathbb{R}^{J_1 \times J_2 \times \dots \times J_N}$&#10;&#10;$\mathbf{A} \in \mathbb{R}^{I \times J_n}$&#10;\end{document}"/>
  <p:tag name="IGUANATEXSIZE" val="20"/>
  <p:tag name="IGUANATEXCURSOR" val="3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5"/>
  <p:tag name="ORIGINALWIDTH" val="2059.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cal{X} = \mathcal{G} \times_1 \mathbf{A}^{(1)} \times_2 \mathbf{A}^{(2)} \times_3 \dots \times_n \mathbf{A}^{(n)}$&#10;\end{document}"/>
  <p:tag name="IGUANATEXSIZE" val="20"/>
  <p:tag name="IGUANATEXCURSOR" val="3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"/>
  <p:tag name="ORIGINALWIDTH" val="2082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&#10;$\mathcal{X} \in \mathbb{R}^{I_1 \times I_2 \times_3 \dots \times I_N}$,&#10;$\mathcal{G} \in \mathbb{R}^{J_1 \times J_2 \times \dots \times J_N}$&#10;&#10;\end{document}"/>
  <p:tag name="IGUANATEXSIZE" val="20"/>
  <p:tag name="IGUANATEXCURSOR" val="3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5"/>
  <p:tag name="ORIGINALWIDTH" val="779.2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bf{A}^{(n)} \in \mathbb{R}^{I_n \times J_n}$&#10;\end{document}"/>
  <p:tag name="IGUANATEXSIZE" val="20"/>
  <p:tag name="IGUANATEXCURSOR" val="2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5"/>
  <p:tag name="ORIGINALWIDTH" val="2391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bf{A} \in \mathbb{R}^{m \times n}$,$\mathbf{U} \in \mathbb{R}^{m \times r}$, $\mathbf{V} \in \mathbb{R}^{n \times r}$, $\Sigma \in \mathbb{R}^{r \times r}$&#10;\end{document}"/>
  <p:tag name="IGUANATEXSIZE" val="20"/>
  <p:tag name="IGUANATEXCURSOR" val="2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2872.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bf{A} = \Sigma \times_1 \mathbf{V} \times_2 \mathbf{U} = \mathbf{V} \Sigma \times_2 \mathbf{U} = \mathbf{U} \Sigma^\top \mathbf{V}^\top = \mathbf{U} \Sigma \mathbf{V}^\top$&#10;\end{document}"/>
  <p:tag name="IGUANATEXSIZE" val="20"/>
  <p:tag name="IGUANATEXCURSOR" val="4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5.5"/>
  <p:tag name="ORIGINALWIDTH" val="2191.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\begin{equation}&#10;\begin{aligned}&#10;\text{circ} (\mathcal{A}) = &#10;\begin{bmatrix}&#10;\mathbf{A}^{(1)} &amp; \mathbf{A}^{(n_3)} &amp; \dots &amp; \mathbf{A}^{(2)} \\&#10;\mathbf{A}^{(2)} &amp; \mathbf{A}^{(1)} &amp; \dots &amp; \mathbf{A}^{(3)} \\&#10;\vdots &amp; \vdots &amp; \vdots &amp; \vdots \\&#10;\mathbf{A}^{(n_3)} &amp; \mathbf{A}^{(n_3 - 1)} &amp; \dots &amp; \mathbf{A}^{(1)} \\&#10;\end{bmatrix} \nonumber&#10;\end{aligned}&#10;\end{equation}&#10;&#10;&#10;\end{document}"/>
  <p:tag name="IGUANATEXSIZE" val="20"/>
  <p:tag name="IGUANATEXCURSOR" val="5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5.5"/>
  <p:tag name="ORIGINALWIDTH" val="1329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\begin{equation}&#10;\begin{aligned}&#10;\text{MatVec} (\mathcal{A}) = &#10;\begin{bmatrix}&#10;\mathbf{A}^{(1)}  \\&#10;\mathbf{A}^{(2)}  \\&#10;\vdots &amp;  \\&#10;\mathbf{A}^{(n_3)}  \\&#10;\end{bmatrix} \nonumber&#10;\end{aligned}&#10;\end{equation}&#10;&#10;&#10;\end{document}"/>
  <p:tag name="IGUANATEXSIZE" val="20"/>
  <p:tag name="IGUANATEXCURSOR" val="4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5"/>
  <p:tag name="ORIGINALWIDTH" val="1689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cal{A} \in \mathbb{R}^{n_1 \times n_2 \times n_3}, \mathcal{B} \in \mathbb{R}^{n_2 \times n_4 \times n_3}$&#10;&#10;&#10;\end{document}"/>
  <p:tag name="IGUANATEXSIZE" val="20"/>
  <p:tag name="IGUANATEXCURSOR" val="3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.75"/>
  <p:tag name="ORIGINALWIDTH" val="1262.2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cal{S}_n = \begin{bmatrix} &#10;n &amp; 1\\&#10;1 &amp; \frac{1}{n} \end{bmatrix},&#10;\begin{bmatrix} &#10;1 &amp; \frac{1}{n}\\&#10;\frac{1}{n} &amp; \frac{1}{n^2} \end{bmatrix}$&#10;\end{document}"/>
  <p:tag name="IGUANATEXSIZE" val="20"/>
  <p:tag name="IGUANATEXCURSOR" val="3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5"/>
  <p:tag name="ORIGINALWIDTH" val="2826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cal{Z} = \mathcal{A} \circledast \mathcal{B} = \text{fold}\Big(\text{circ}(\mathcal{A}) \text{MatVec}(\mathcal{B}) \Big) \in \mathbb{R}^{n_1 \times n_4 \times n_3}$ &#10;\end{document}"/>
  <p:tag name="IGUANATEXSIZE" val="20"/>
  <p:tag name="IGUANATEXCURSOR" val="3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5"/>
  <p:tag name="ORIGINALWIDTH" val="1978.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&#10;$\mathcal{Z}(i,j,:) = \sum_{k=1}^{n_2} \mathcal{A}(i,k,:) \circledast \mathcal{B}(k,j,:)$&#10;&#10;\end{document}"/>
  <p:tag name="IGUANATEXSIZE" val="20"/>
  <p:tag name="IGUANATEXCURSOR" val="2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3"/>
  <p:tag name="ORIGINALWIDTH" val="3021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\begin{align}&#10;circ(\mathcal{A}) = (\mathbf{F}_{n_3} \otimes \mathbf{I}_{n_1}) bdiag(MatVec(\hat{\mathcal{A}})) (\mathbf{F}_{n_3} \otimes \mathbf{I}_{n_2})^{\mathbf{H}} \nonumber\\&#10;%\end{align}&#10;%where&#10;%\begin{equation}&#10;%\begin{aligned}&#10;\text{such that: } bdiag(MatVec(\hat{\mathcal{A}})) =&#10;\begin{bmatrix}&#10;\hat{\mathbf{A}}^{(1)}  &amp; \hfill                  &amp; \hfill &amp; \hfill  \\&#10;\hfill                  &amp; \hfill                  &amp; \ddots &amp;\hfill  \\&#10;\hfill                  &amp; \hfill                  &amp; \hfill &amp; \hat{\mathbf{A}}^{(n_3)} \nonumber \\&#10;\end{bmatrix}&#10;%\end{aligned}&#10;%\end{equation}&#10;\end{align}&#10;\end{document}"/>
  <p:tag name="IGUANATEXSIZE" val="20"/>
  <p:tag name="IGUANATEXCURSOR" val="3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5"/>
  <p:tag name="ORIGINALWIDTH" val="900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&#10;$\mathcal{A} = \mathcal{U} \circledast \mathcal{S} \circledast \mathcal{V}^\top$&#10;&#10;\end{document}"/>
  <p:tag name="IGUANATEXSIZE" val="20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7.25"/>
  <p:tag name="ORIGINALWIDTH" val="1236.7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cal{A}^{\top} = \text{fold} \Big( &#10;\begin{bmatrix}&#10;\mathbf{A}_1^\top \\&#10;\mathbf{A}_{n_3} \\&#10;\mathbf{A}_{n_3 -1} \\&#10;\vdots \\&#10;\mathbf{A}_2^\top&#10;\end{bmatrix}&#10;\Big)$&#10;&#10;\end{document}"/>
  <p:tag name="IGUANATEXSIZE" val="20"/>
  <p:tag name="IGUANATEXCURSOR" val="3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5"/>
  <p:tag name="ORIGINALWIDTH" val="115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cal{R}_n = \begin{bmatrix} &#10;n &amp; 0\\&#10;0 &amp; 0 \end{bmatrix},&#10;\begin{bmatrix} &#10;0 &amp; 0\\&#10;0 &amp; 0 \end{bmatrix}$&#10;\end{document}"/>
  <p:tag name="IGUANATEXSIZE" val="20"/>
  <p:tag name="IGUANATEXCURSOR" val="2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.75"/>
  <p:tag name="ORIGINALWIDTH" val="157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cal{S}_n - \mathcal{R}_n =&#10;\begin{bmatrix} &#10;0 &amp; 1\\&#10;1 &amp; \frac{1}{n} \end{bmatrix},&#10;\begin{bmatrix} &#10;1 &amp; \frac{1}{n}\\&#10;\frac{1}{n} &amp; \frac{1}{n^2} \end{bmatrix}$&#10;\end{document}"/>
  <p:tag name="IGUANATEXSIZE" val="20"/>
  <p:tag name="IGUANATEXCURSOR" val="2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5"/>
  <p:tag name="ORIGINALWIDTH" val="207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bf{A}_{(i)}$&#10;\end{document}"/>
  <p:tag name="IGUANATEXSIZE" val="20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5"/>
  <p:tag name="ORIGINALWIDTH" val="218.2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bf{A}_{(j)}$&#10;\end{document}"/>
  <p:tag name="IGUANATEXSIZE" val="20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3.5"/>
  <p:tag name="ORIGINALWIDTH" val="2319.7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$\mathcal{A} \in \mathbb{R}^{I_1 \times I_2 \times \dots \times I_n}$&#10;&#10;$\text{unfold}_k(\mathcal{A}) := \mathbf{A}_{(k)} \in \mathbb{R}^{I_k \times (I_1 \dots I_{k-1} I_{k+1} \dots I_n)}$&#10;&#10;$\text{fold}_k(\mathbf{A}_{(k)}) := \mathcal{A}$&#10;&#10;$\text{fold}_{k} (\text{unfold}_k (\mathcal{A})) = \mathcal{A}$&#10;&#10;\end{document}"/>
  <p:tag name="IGUANATEXSIZE" val="20"/>
  <p:tag name="IGUANATEXCURSOR" val="5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5"/>
  <p:tag name="ORIGINALWIDTH" val="3948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let&#10;$\mathcal{B}(:,:,1) = &#10;\begin{bmatrix}&#10; 1 &amp; 2 &amp; 3 \\&#10; 4 &amp; 5 &amp; 6 \\&#10; 7 &amp; 8 &amp; 9&#10;\end{bmatrix} ,&#10;\mathcal{B}(:,:,2)&#10;\begin{bmatrix}&#10; 11 &amp; 12 &amp; 13 \\&#10; 14 &amp; 15 &amp; 16 \\&#10; 17 &amp; 18 &amp; 19&#10;\end{bmatrix},&#10;\mathcal{B}(:,:,3)&#10;\begin{bmatrix}&#10; 21 &amp; 22 &amp; 23 \\&#10; 24 &amp; 25 &amp; 26 \\&#10; 27 &amp; 28 &amp; 29&#10;\end{bmatrix}&#10;$&#10;&#10;&#10;\end{document}"/>
  <p:tag name="IGUANATEXSIZE" val="20"/>
  <p:tag name="IGUANATEXCURSOR" val="5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5"/>
  <p:tag name="ORIGINALWIDTH" val="2639.25"/>
  <p:tag name="LATEXADDIN" val="\documentclass{article}&#10;\usepackage{amsmath}&#10;\usepackage{amsmath}&#10;\usepackage{amsmath}&#10;\usepackage{amssymb}&#10;\usepackage{bbm}&#10;&#10;\DeclareMathOperator*{\minimize}{minimize}&#10;\DeclareMathOperator*{\argmin}{arg\,min}&#10;\pagestyle{empty}&#10;\begin{document}&#10;&#10;&#10;$\mathbf{B}_{(3)} = &#10;\begin{bmatrix}&#10;1  &amp; 4  &amp; 7  &amp; 2  &amp; 5  &amp; 8  &amp; 3  &amp; 6  &amp; 9  \\&#10;11 &amp; 14 &amp; 17 &amp; 12 &amp; 15 &amp; 18 &amp; 13 &amp; 16 &amp; 19 \\&#10;21 &amp; 24 &amp; 28 &amp; 22 &amp; 25 &amp; 28 &amp; 23 &amp; 26 &amp; 29&#10;\end{bmatrix}$&#10;&#10;&#10;&#10;\end{document}"/>
  <p:tag name="IGUANATEXSIZE" val="20"/>
  <p:tag name="IGUANATEXCURSOR" val="3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Fals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129</Words>
  <Application>Microsoft Office PowerPoint</Application>
  <PresentationFormat>Widescreen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Tensor Decompositions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Tensor multiplication: the n-mode product</vt:lpstr>
      <vt:lpstr>Tensor multiplication: the n-mode product</vt:lpstr>
      <vt:lpstr>Tensor multiplication: the n-mode product</vt:lpstr>
      <vt:lpstr>Tucker decomposition (HOSVD)</vt:lpstr>
      <vt:lpstr>Tensor completion application </vt:lpstr>
      <vt:lpstr>T-SVD for 3rd order tensor factorization</vt:lpstr>
      <vt:lpstr>Circ factorization</vt:lpstr>
      <vt:lpstr>New Product Decompisition f Tensors</vt:lpstr>
      <vt:lpstr>Other decompositions</vt:lpstr>
      <vt:lpstr>Tensor CSC</vt:lpstr>
    </vt:vector>
  </TitlesOfParts>
  <Company>KAUST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>Adel A. Bibi</dc:creator>
  <cp:lastModifiedBy>Adel A. Bibi</cp:lastModifiedBy>
  <cp:revision>28</cp:revision>
  <dcterms:created xsi:type="dcterms:W3CDTF">2017-05-22T04:51:36Z</dcterms:created>
  <dcterms:modified xsi:type="dcterms:W3CDTF">2017-05-23T05:30:42Z</dcterms:modified>
</cp:coreProperties>
</file>