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60" d="100"/>
          <a:sy n="60" d="100"/>
        </p:scale>
        <p:origin x="39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561C-00FC-4045-A764-4419467D2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7368C-FAA6-4A22-B3DA-68474C744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60933-CF72-42B3-80F2-23089927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D8A-F73F-40A6-9BF4-B9A263222EF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45278-6699-47EB-89AB-9E93A2B7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E757-B355-4055-BF8D-2F61F9C0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39E2-0426-4344-B66A-3D35132A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5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9258-264B-4053-8FB4-5606A9E0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024C6-3175-4E7B-9255-E6FB0281F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C6931-6B1A-4A61-B87C-3614AC67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D8A-F73F-40A6-9BF4-B9A263222EF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2EC82-8936-4412-96C5-8D420AD2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74843-F63D-461A-90DA-81B7C868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39E2-0426-4344-B66A-3D35132A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8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4F85F-44F9-451F-9DCD-96E8C27B1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93B18-1504-4F84-A66D-104CF2C6C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DC0B9-C464-41FD-9BB4-C472158B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D8A-F73F-40A6-9BF4-B9A263222EF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866D-322F-444E-B538-DC10C811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77E7C-97AB-47B0-86E0-F306A729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39E2-0426-4344-B66A-3D35132A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7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F326-3D05-48FB-A75D-EF8ADE7B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FAC5-8148-475D-A9B0-FE1091E7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8744-3FE9-47C1-B00C-404F43BC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D8A-F73F-40A6-9BF4-B9A263222EF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D22F1-68F1-465C-A6C1-ABF24662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8D2CF-2C8A-4E2B-BDA7-051CBBD3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39E2-0426-4344-B66A-3D35132A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4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85A2-7080-4CF3-A5E9-7814571E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777A9-1C75-4001-949A-49800E4B4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51E8-A456-47FF-9525-30059C05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D8A-F73F-40A6-9BF4-B9A263222EF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20444-C66B-4373-A26D-520E0A72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E8B34-C003-4AA1-824C-6D1F7E36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39E2-0426-4344-B66A-3D35132A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5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B31F-BE15-40CD-96DD-1D3F2669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EFFF-21B6-4442-909B-8604B2F5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C569E-AE79-4709-B186-A11F7CEE2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62584-6624-48BA-A009-1E4009DC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D8A-F73F-40A6-9BF4-B9A263222EF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7E152-0604-44CF-B947-110BD5D7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584F0-2923-47C6-8603-0CAEBF8E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39E2-0426-4344-B66A-3D35132A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1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A2E6-7BCB-4D54-BA2D-F6266ABA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D8ADB-EC24-4186-BF38-B7B668F42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695E1-5DD3-49DD-B9B6-A7A34C93A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F0CD0-4D99-4432-A907-E83E302DD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B61E0-CAA0-4067-9F05-4C71A756A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640EA-36EF-4862-9A09-54C1E645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D8A-F73F-40A6-9BF4-B9A263222EF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C68CB-2A49-46FC-B53B-FCAB13D9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7CDAE-1E56-474C-8991-738DB00A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39E2-0426-4344-B66A-3D35132A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9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D6E1-FF0E-4ED1-B6A0-F634C01F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BA912-3945-4B5B-B035-4DF5F78F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D8A-F73F-40A6-9BF4-B9A263222EF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FD9D2-FF57-4918-9BA1-3026EEDD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1CF38-987A-4129-B790-50F2D2EB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39E2-0426-4344-B66A-3D35132A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FD922-7CA8-4AED-AEE0-761678CF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D8A-F73F-40A6-9BF4-B9A263222EF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80E-D7E1-4F8F-BA89-12ABA859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A582-3739-47FC-85A6-E6A57E67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39E2-0426-4344-B66A-3D35132A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0F38-64E5-4378-B7AA-759F5C40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6ED31-3838-4F29-AD93-3E5F9342D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A8036-5F70-46BE-BC4E-625464122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A2F58-BBEB-4174-8EE0-136DAECD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D8A-F73F-40A6-9BF4-B9A263222EF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30138-E963-4137-8C84-C74D8EB7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F0B1-7B75-448A-BE37-BB094A08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39E2-0426-4344-B66A-3D35132A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4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5B23-D88B-4353-952D-400649A1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3F5EF-36D4-4AD7-A0C7-DEB0CA18A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CA9F4-DAE0-43DB-96A6-AD82F146D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F2135-1E15-4EEB-8D69-08B0300E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D8A-F73F-40A6-9BF4-B9A263222EF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4B183-66C0-497C-94D0-DFA6561A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1EA79-8ECB-499D-AAC4-F55C8D6D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39E2-0426-4344-B66A-3D35132A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1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3757D-41DA-4EA1-8EA1-2D61AF0C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3D0DD-D234-4F85-9703-E91626160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91F21-60F2-482D-9338-54818C3F1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4AD8A-F73F-40A6-9BF4-B9A263222EF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1D5BC-2AC3-42F0-911E-8B3B00025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59BAD-A433-42E6-A09A-8E85B9A4F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B39E2-0426-4344-B66A-3D35132A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7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312.6199" TargetMode="External"/><Relationship Id="rId2" Type="http://schemas.openxmlformats.org/officeDocument/2006/relationships/hyperlink" Target="https://arxiv.org/pdf/1412.657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706.06083" TargetMode="External"/><Relationship Id="rId4" Type="http://schemas.openxmlformats.org/officeDocument/2006/relationships/hyperlink" Target="https://arxiv.org/abs/1511.0752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A468-6E30-4C01-A64F-2C6830F77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Adversarial Attacks and Neural Networks' Robustness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DD292-6D1F-4DEF-994B-9DA775A65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413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IVUL Group Meeting – October 23, 2018</a:t>
            </a:r>
          </a:p>
          <a:p>
            <a:endParaRPr lang="en-US" sz="2800" dirty="0"/>
          </a:p>
          <a:p>
            <a:r>
              <a:rPr lang="en-US" sz="2800" dirty="0"/>
              <a:t>Salman </a:t>
            </a:r>
            <a:r>
              <a:rPr lang="en-US" sz="2800" dirty="0" err="1"/>
              <a:t>Alsubaihi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81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095-BAE1-4DEC-9682-F2808008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Paper’s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36212-8920-43E4-84B7-45D83EAA4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They define the problem of finding an adversarial instance for an image x as follows: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Where f is defined such that C(x + δ) = t if and only if f(x + δ) ≤ 0.</a:t>
            </a:r>
          </a:p>
          <a:p>
            <a:r>
              <a:rPr lang="en-US" sz="2400" dirty="0"/>
              <a:t>How different are these two formulations?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3BC96-9A1B-44F8-8216-5423001E0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92" y="3040116"/>
            <a:ext cx="3176588" cy="1338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C7036F-778B-4A5C-B448-5C19DD82A3BC}"/>
              </a:ext>
            </a:extLst>
          </p:cNvPr>
          <p:cNvSpPr txBox="1"/>
          <p:nvPr/>
        </p:nvSpPr>
        <p:spPr>
          <a:xfrm>
            <a:off x="4403842" y="3396538"/>
            <a:ext cx="2154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Or alternatively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119072-DADE-4C50-9D9B-9F8990E1C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912" y="3254428"/>
            <a:ext cx="4600575" cy="9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22-932A-46F0-9437-292704F3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Paper’s Approach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736CEF-F6CF-42C0-99CD-C4EA58B02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474" y="1669239"/>
            <a:ext cx="3686504" cy="909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BFDB57-C0B3-443E-998A-6ADBBEEC9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65" y="2164689"/>
            <a:ext cx="6348413" cy="35794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9CD2E3-504D-4304-A5CE-11F2884285B3}"/>
              </a:ext>
            </a:extLst>
          </p:cNvPr>
          <p:cNvSpPr txBox="1"/>
          <p:nvPr/>
        </p:nvSpPr>
        <p:spPr>
          <a:xfrm>
            <a:off x="832009" y="1669239"/>
            <a:ext cx="9874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A) Objective Function: </a:t>
            </a:r>
            <a:r>
              <a:rPr lang="en-US" dirty="0"/>
              <a:t>Different f functions are considered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88D1FD-A527-42E5-933F-A1D6719B6ED5}"/>
                  </a:ext>
                </a:extLst>
              </p:cNvPr>
              <p:cNvSpPr txBox="1"/>
              <p:nvPr/>
            </p:nvSpPr>
            <p:spPr>
              <a:xfrm>
                <a:off x="7929984" y="3686607"/>
                <a:ext cx="360212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Where: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= max(e, 0)</a:t>
                </a:r>
              </a:p>
              <a:p>
                <a:r>
                  <a:rPr lang="en-US" sz="2000" dirty="0" err="1"/>
                  <a:t>softplus</a:t>
                </a:r>
                <a:r>
                  <a:rPr lang="en-US" sz="2000" dirty="0"/>
                  <a:t>(x) = log(1 + exp(x))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88D1FD-A527-42E5-933F-A1D6719B6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984" y="3686607"/>
                <a:ext cx="3602120" cy="1015663"/>
              </a:xfrm>
              <a:prstGeom prst="rect">
                <a:avLst/>
              </a:prstGeom>
              <a:blipFill>
                <a:blip r:embed="rId4"/>
                <a:stretch>
                  <a:fillRect l="-1861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15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A923-B8BD-4257-94FB-0E3F042F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constant 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87D35-7133-43BB-BBDF-11795C794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14848" cy="45940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877736-E80A-4596-AC3A-D12BE801ADC9}"/>
              </a:ext>
            </a:extLst>
          </p:cNvPr>
          <p:cNvSpPr txBox="1"/>
          <p:nvPr/>
        </p:nvSpPr>
        <p:spPr>
          <a:xfrm>
            <a:off x="7520152" y="3064384"/>
            <a:ext cx="4067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c = 0:01 to c = 100 (on log scale)</a:t>
            </a:r>
          </a:p>
          <a:p>
            <a:endParaRPr lang="en-US" sz="2000" dirty="0"/>
          </a:p>
          <a:p>
            <a:r>
              <a:rPr lang="en-US" sz="2000" dirty="0"/>
              <a:t>On the MNIST dataset.</a:t>
            </a:r>
          </a:p>
        </p:txBody>
      </p:sp>
    </p:spTree>
    <p:extLst>
      <p:ext uri="{BB962C8B-B14F-4D97-AF65-F5344CB8AC3E}">
        <p14:creationId xmlns:p14="http://schemas.microsoft.com/office/powerpoint/2010/main" val="122752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CC83-E0DB-4D8E-A370-8FE80F6C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Paper’s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A8CE-82F9-4656-BE15-6EA36E63F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4459"/>
          </a:xfrm>
        </p:spPr>
        <p:txBody>
          <a:bodyPr>
            <a:normAutofit/>
          </a:bodyPr>
          <a:lstStyle/>
          <a:p>
            <a:r>
              <a:rPr lang="en-US" dirty="0"/>
              <a:t>B) Box constraints:</a:t>
            </a:r>
          </a:p>
          <a:p>
            <a:r>
              <a:rPr lang="en-US" sz="2000" dirty="0"/>
              <a:t>Previous work uses LBFGS-B, which supports box constraints natively.</a:t>
            </a:r>
          </a:p>
          <a:p>
            <a:r>
              <a:rPr lang="en-US" sz="2000" dirty="0"/>
              <a:t>Three different methods are investigated to approach this:</a:t>
            </a:r>
          </a:p>
          <a:p>
            <a:pPr marL="0" indent="0">
              <a:buNone/>
            </a:pPr>
            <a:r>
              <a:rPr lang="en-US" sz="2000" dirty="0"/>
              <a:t>1. Projected gradient descent.</a:t>
            </a:r>
          </a:p>
          <a:p>
            <a:pPr marL="0" indent="0">
              <a:buNone/>
            </a:pPr>
            <a:r>
              <a:rPr lang="en-US" sz="2000" dirty="0"/>
              <a:t>Works poorly for some gradient descent approaches, such as those with momentum.</a:t>
            </a:r>
          </a:p>
          <a:p>
            <a:pPr marL="0" indent="0">
              <a:buNone/>
            </a:pPr>
            <a:r>
              <a:rPr lang="en-US" sz="2000" dirty="0"/>
              <a:t>2. Clipped gradient descent.</a:t>
            </a:r>
          </a:p>
          <a:p>
            <a:pPr marL="0" indent="0">
              <a:buNone/>
            </a:pPr>
            <a:r>
              <a:rPr lang="en-US" sz="2000" dirty="0"/>
              <a:t>Incorporates clipping into the objective function. They replace f(x + δ) with f(min(max(x + δ, 0), 1)).</a:t>
            </a:r>
          </a:p>
          <a:p>
            <a:pPr marL="0" indent="0">
              <a:buNone/>
            </a:pPr>
            <a:r>
              <a:rPr lang="en-US" sz="2000" dirty="0"/>
              <a:t>3. Change of variables.</a:t>
            </a:r>
          </a:p>
          <a:p>
            <a:pPr marL="0" indent="0">
              <a:buNone/>
            </a:pPr>
            <a:r>
              <a:rPr lang="en-US" sz="2000" dirty="0"/>
              <a:t>Introduces a new variable w. Instead of optimizing over</a:t>
            </a:r>
          </a:p>
          <a:p>
            <a:pPr marL="0" indent="0">
              <a:buNone/>
            </a:pPr>
            <a:r>
              <a:rPr lang="en-US" sz="2000" dirty="0"/>
              <a:t>the variable δ , they optimize over 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E5ECB-C19A-421D-BA37-72803C34C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46" y="4980833"/>
            <a:ext cx="3641837" cy="10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7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92CC-BF41-4E6F-95B9-58A52922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Paper’s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1CCE-31E9-430F-AE94-6595FAB4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C) Discretization:</a:t>
            </a:r>
          </a:p>
          <a:p>
            <a:r>
              <a:rPr lang="en-US" sz="2400" dirty="0"/>
              <a:t>In a valid image, each pixel intensity must be a (discrete) integer in the range {0, 1, . . . , 255}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This is not captured in our formulation. Rounding will slightly degrade the quality of the adversarial example.</a:t>
            </a:r>
          </a:p>
          <a:p>
            <a:endParaRPr lang="en-US" sz="2400" dirty="0"/>
          </a:p>
          <a:p>
            <a:r>
              <a:rPr lang="en-US" sz="2400" dirty="0"/>
              <a:t>To restore the attack quality, they perform greedy search on the lattice defined by the discrete solutions. (changing one pixel value at a time)</a:t>
            </a:r>
          </a:p>
          <a:p>
            <a:endParaRPr lang="en-US" sz="1800" dirty="0"/>
          </a:p>
          <a:p>
            <a:r>
              <a:rPr lang="en-US" sz="2400" dirty="0"/>
              <a:t>Discretization is not an issue in FGSM.</a:t>
            </a:r>
          </a:p>
        </p:txBody>
      </p:sp>
    </p:spTree>
    <p:extLst>
      <p:ext uri="{BB962C8B-B14F-4D97-AF65-F5344CB8AC3E}">
        <p14:creationId xmlns:p14="http://schemas.microsoft.com/office/powerpoint/2010/main" val="2964107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D750-EFCA-44FD-A1F5-9BDB7481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approaches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FCC630-BEC0-4EDF-A504-81FAA7C60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90" y="2149366"/>
            <a:ext cx="10384220" cy="416735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B9649B-5BF0-4078-8D98-D720E8B9BD7C}"/>
                  </a:ext>
                </a:extLst>
              </p:cNvPr>
              <p:cNvSpPr txBox="1"/>
              <p:nvPr/>
            </p:nvSpPr>
            <p:spPr>
              <a:xfrm>
                <a:off x="903890" y="1644866"/>
                <a:ext cx="86657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norm is used as distance metric in this case.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B9649B-5BF0-4078-8D98-D720E8B9B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90" y="1644866"/>
                <a:ext cx="8665779" cy="461665"/>
              </a:xfrm>
              <a:prstGeom prst="rect">
                <a:avLst/>
              </a:prstGeom>
              <a:blipFill>
                <a:blip r:embed="rId3"/>
                <a:stretch>
                  <a:fillRect l="-14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602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E3BD-3464-4754-9F2D-FE45BB7B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choosing the constant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360B4-0777-4A15-B55F-5E9F965D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Why are some loss functions better than others?</a:t>
            </a:r>
          </a:p>
          <a:p>
            <a:endParaRPr lang="en-US" sz="2400" dirty="0"/>
          </a:p>
          <a:p>
            <a:r>
              <a:rPr lang="en-US" sz="2400" dirty="0"/>
              <a:t>For loss function f1 and f4, there is no good constant c that is useful throughout the duration of the gradient descent search.</a:t>
            </a:r>
          </a:p>
          <a:p>
            <a:endParaRPr lang="en-US" sz="2400" dirty="0"/>
          </a:p>
          <a:p>
            <a:r>
              <a:rPr lang="en-US" sz="2400" dirty="0"/>
              <a:t>The relative value of the two terms in the objective should remain approximately equal.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4775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E53B-8145-4BF9-BA3B-04E022ED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More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6D4D-FECD-4497-BE0E-9D567B81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L2 Attack: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The confidence with which the misclassification occurs can be controlled by adjusting k.</a:t>
            </a:r>
          </a:p>
          <a:p>
            <a:endParaRPr lang="en-US" sz="2400" dirty="0"/>
          </a:p>
          <a:p>
            <a:r>
              <a:rPr lang="en-US" sz="2400" dirty="0"/>
              <a:t>Multiple starting-point gradient descent: to mitigate the greedy nature of gradient descent.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B7479-9702-455E-A633-2AE2A42CC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745" y="2228198"/>
            <a:ext cx="6085489" cy="173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3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8969-940C-4830-8929-5C69FF29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Attack on MNIST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E62E4A-4892-470E-830D-C1AF0BD60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655" y="1690688"/>
            <a:ext cx="5780689" cy="4577256"/>
          </a:xfrm>
        </p:spPr>
      </p:pic>
    </p:spTree>
    <p:extLst>
      <p:ext uri="{BB962C8B-B14F-4D97-AF65-F5344CB8AC3E}">
        <p14:creationId xmlns:p14="http://schemas.microsoft.com/office/powerpoint/2010/main" val="1202266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B28D-7576-4A76-9481-8A304A7A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More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617ED-A795-4429-9373-7415B73B3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L0 Attack:</a:t>
            </a:r>
          </a:p>
          <a:p>
            <a:r>
              <a:rPr lang="en-US" sz="2400" dirty="0"/>
              <a:t>The L0 distance metric is ill-suited for standard gradient descent.</a:t>
            </a:r>
          </a:p>
          <a:p>
            <a:endParaRPr lang="en-US" sz="2400" dirty="0"/>
          </a:p>
          <a:p>
            <a:r>
              <a:rPr lang="en-US" sz="2400" dirty="0"/>
              <a:t>The algorithm follows a greedy elimination process. until we have a minimal subset of pixels that can be modified to generate an adversarial example.</a:t>
            </a:r>
          </a:p>
          <a:p>
            <a:endParaRPr lang="en-US" sz="2400" dirty="0"/>
          </a:p>
          <a:p>
            <a:r>
              <a:rPr lang="en-US" sz="2400" dirty="0"/>
              <a:t>In each iteration, L2 attack is used to identify which pixels are unimportant.</a:t>
            </a:r>
          </a:p>
          <a:p>
            <a:endParaRPr lang="en-US" sz="2400" dirty="0"/>
          </a:p>
          <a:p>
            <a:r>
              <a:rPr lang="en-US" sz="2400" dirty="0"/>
              <a:t>They compute g = ∇f(x + δ) then select the pixel                                  to fix.</a:t>
            </a:r>
          </a:p>
          <a:p>
            <a:endParaRPr lang="en-US" sz="2400" dirty="0"/>
          </a:p>
          <a:p>
            <a:r>
              <a:rPr lang="en-US" sz="2600" dirty="0"/>
              <a:t>“warm-start” is used.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29D61-8767-4796-9A66-C074D8214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66" y="4840015"/>
            <a:ext cx="1922891" cy="45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904B-99AB-4F91-B0B4-FB8632EB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47DB6-8189-48BD-8CAF-CF5E877CE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36" y="1617909"/>
            <a:ext cx="8735328" cy="4349584"/>
          </a:xfrm>
        </p:spPr>
      </p:pic>
    </p:spTree>
    <p:extLst>
      <p:ext uri="{BB962C8B-B14F-4D97-AF65-F5344CB8AC3E}">
        <p14:creationId xmlns:p14="http://schemas.microsoft.com/office/powerpoint/2010/main" val="4037845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8B7E-68E6-4655-852C-96C57B42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L0 Attack on MNIST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4D8117-3D34-4EE2-99E0-32587B4C3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21" y="1825624"/>
            <a:ext cx="5864772" cy="4459561"/>
          </a:xfrm>
        </p:spPr>
      </p:pic>
    </p:spTree>
    <p:extLst>
      <p:ext uri="{BB962C8B-B14F-4D97-AF65-F5344CB8AC3E}">
        <p14:creationId xmlns:p14="http://schemas.microsoft.com/office/powerpoint/2010/main" val="3051162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EA0A-4BC7-4D19-B555-ED2F32AA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More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57F96-E0BB-4169-9968-FE2AAD8A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12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L∞ Attack:</a:t>
            </a:r>
          </a:p>
          <a:p>
            <a:r>
              <a:rPr lang="en-US" sz="2400" dirty="0"/>
              <a:t>The L∞ distance metric is not fully differentiable.</a:t>
            </a:r>
          </a:p>
          <a:p>
            <a:endParaRPr lang="en-US" sz="2400" dirty="0"/>
          </a:p>
          <a:p>
            <a:r>
              <a:rPr lang="en-US" sz="2400" dirty="0"/>
              <a:t>Experiments with naively optimizing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produced very poor results. Gradient descent very quickly becomes stuck oscillating between two suboptimal solutions.</a:t>
            </a:r>
          </a:p>
          <a:p>
            <a:endParaRPr lang="en-US" sz="2400" dirty="0"/>
          </a:p>
          <a:p>
            <a:r>
              <a:rPr lang="en-US" sz="2400" dirty="0"/>
              <a:t>This is resolved by an iterative attack. Using the formulation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85DDD-1DD4-4E7C-8F11-72E7D817E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581" y="3370678"/>
            <a:ext cx="4388838" cy="650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65672A-B09F-4001-A5A7-2C1D98D83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49" y="5688977"/>
            <a:ext cx="5293826" cy="8569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026339-0055-44DC-9AB5-37FDCC586B75}"/>
              </a:ext>
            </a:extLst>
          </p:cNvPr>
          <p:cNvSpPr txBox="1"/>
          <p:nvPr/>
        </p:nvSpPr>
        <p:spPr>
          <a:xfrm>
            <a:off x="6430090" y="5875282"/>
            <a:ext cx="5080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τ is initially 1 and decreases in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2390976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3788-D5E3-4125-9DD4-EC7149F1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L∞ Attack on MNIST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70A0A7-7855-40BD-8E54-C80C0B9C7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72" y="1760483"/>
            <a:ext cx="5849007" cy="4582510"/>
          </a:xfrm>
        </p:spPr>
      </p:pic>
    </p:spTree>
    <p:extLst>
      <p:ext uri="{BB962C8B-B14F-4D97-AF65-F5344CB8AC3E}">
        <p14:creationId xmlns:p14="http://schemas.microsoft.com/office/powerpoint/2010/main" val="3578898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CB5A-FD8F-4C90-8B29-88053A6C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synthetic digits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A93D393-0270-49DF-9AC6-B1597E74B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268" y="1690688"/>
            <a:ext cx="7891463" cy="4231837"/>
          </a:xfrm>
        </p:spPr>
      </p:pic>
    </p:spTree>
    <p:extLst>
      <p:ext uri="{BB962C8B-B14F-4D97-AF65-F5344CB8AC3E}">
        <p14:creationId xmlns:p14="http://schemas.microsoft.com/office/powerpoint/2010/main" val="2028518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9FAA-F845-41C3-9444-EFEF4F39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synthetic digits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0B968-A4B5-4C3E-84E3-0DE736C17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957" y="1690688"/>
            <a:ext cx="7956085" cy="4240870"/>
          </a:xfrm>
        </p:spPr>
      </p:pic>
    </p:spTree>
    <p:extLst>
      <p:ext uri="{BB962C8B-B14F-4D97-AF65-F5344CB8AC3E}">
        <p14:creationId xmlns:p14="http://schemas.microsoft.com/office/powerpoint/2010/main" val="2570244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B66B-510C-4B76-B0C7-A2DF4707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Evaluation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3308CB-7E7F-4383-89EF-B43367BBD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6554"/>
            <a:ext cx="10515600" cy="485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18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1E85-5002-4DDB-B445-DCBD3B21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Evaluation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0930F8-122C-4165-9216-1F655D4DF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924" y="1683734"/>
            <a:ext cx="8355725" cy="461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73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912B-1253-45E3-A9CF-344CE4D1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Distillation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5596-296D-42E2-9C3A-E7A82D98F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distillation?</a:t>
            </a:r>
          </a:p>
          <a:p>
            <a:endParaRPr lang="en-US" dirty="0"/>
          </a:p>
          <a:p>
            <a:r>
              <a:rPr lang="en-US" sz="2400" dirty="0"/>
              <a:t>Differences between regular distillation and defensive distillation:</a:t>
            </a:r>
          </a:p>
          <a:p>
            <a:pPr lvl="1"/>
            <a:r>
              <a:rPr lang="en-US" sz="2000" dirty="0"/>
              <a:t>Defensive distillation does not result in smaller models.</a:t>
            </a:r>
          </a:p>
          <a:p>
            <a:pPr lvl="1"/>
            <a:r>
              <a:rPr lang="en-US" sz="2000" dirty="0"/>
              <a:t>More importantly, defensive distillation uses a large distillation temperature.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Note: </a:t>
            </a:r>
            <a:r>
              <a:rPr lang="en-US" sz="2000" dirty="0" err="1"/>
              <a:t>Softmax</a:t>
            </a:r>
            <a:r>
              <a:rPr lang="en-US" sz="2000" dirty="0"/>
              <a:t> with temperature results in something between uniform and max.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1003A-21EC-49D3-A8C6-A468D6EAC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080" y="4001294"/>
            <a:ext cx="3986541" cy="122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26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E883-F8A5-4848-BD15-5C04296C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Distillation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9A81-91A6-47BB-9012-2DD391AFF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Defensive distillation proceeds in four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Train a network, the teacher network, by setting the temperature of the   </a:t>
            </a:r>
            <a:r>
              <a:rPr lang="en-US" sz="2400" dirty="0" err="1"/>
              <a:t>softmax</a:t>
            </a:r>
            <a:r>
              <a:rPr lang="en-US" sz="2400" dirty="0"/>
              <a:t> to T during the training phase.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400" dirty="0"/>
              <a:t>Compute soft labels by apply the teacher network to each instance in the training set, again evaluating the </a:t>
            </a:r>
            <a:r>
              <a:rPr lang="en-US" sz="2400" dirty="0" err="1"/>
              <a:t>softmax</a:t>
            </a:r>
            <a:r>
              <a:rPr lang="en-US" sz="2400" dirty="0"/>
              <a:t> at temperature T.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400" dirty="0"/>
              <a:t>Train the distilled network (a network with the same shape as the teacher network) on the soft labels, using </a:t>
            </a:r>
            <a:r>
              <a:rPr lang="en-US" sz="2400" dirty="0" err="1"/>
              <a:t>softmax</a:t>
            </a:r>
            <a:r>
              <a:rPr lang="en-US" sz="2400" dirty="0"/>
              <a:t> at temperature T.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400" dirty="0"/>
              <a:t>Finally, when running the distilled network at test time (to classify new inputs), use temperature 1.</a:t>
            </a:r>
          </a:p>
        </p:txBody>
      </p:sp>
    </p:spTree>
    <p:extLst>
      <p:ext uri="{BB962C8B-B14F-4D97-AF65-F5344CB8AC3E}">
        <p14:creationId xmlns:p14="http://schemas.microsoft.com/office/powerpoint/2010/main" val="3893962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882E-F3FD-4D98-9CFC-970B7714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Defensively Distillated Networks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422155-AAB1-4820-BD0A-3D8BC163C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0029"/>
            <a:ext cx="10515600" cy="37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5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464E-853A-4583-B4F3-7F16423C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8C889-12A5-479A-8C8B-30630DD5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Introduction.</a:t>
            </a:r>
          </a:p>
          <a:p>
            <a:endParaRPr lang="en-US" dirty="0"/>
          </a:p>
          <a:p>
            <a:r>
              <a:rPr lang="en-US" dirty="0"/>
              <a:t>Previous work.</a:t>
            </a:r>
          </a:p>
          <a:p>
            <a:endParaRPr lang="en-US" dirty="0"/>
          </a:p>
          <a:p>
            <a:r>
              <a:rPr lang="en-US" dirty="0"/>
              <a:t>Paper’s work.</a:t>
            </a:r>
          </a:p>
          <a:p>
            <a:endParaRPr lang="en-US" dirty="0"/>
          </a:p>
          <a:p>
            <a:r>
              <a:rPr lang="en-US" dirty="0"/>
              <a:t>Other methods </a:t>
            </a:r>
            <a:r>
              <a:rPr lang="en-US"/>
              <a:t>for attacks and robustness.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06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C8E2-5E95-48A2-B994-B484DBA4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Work in This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7940-39F6-429D-B77F-B029722D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of adversarial examples using internal representations.</a:t>
            </a:r>
          </a:p>
          <a:p>
            <a:pPr lvl="1"/>
            <a:r>
              <a:rPr lang="en-US" dirty="0"/>
              <a:t>Attacking this robustness method.</a:t>
            </a:r>
          </a:p>
          <a:p>
            <a:endParaRPr lang="en-US" dirty="0"/>
          </a:p>
          <a:p>
            <a:r>
              <a:rPr lang="en-US" dirty="0"/>
              <a:t>Detection of adversarial examples using Auto-Encoders.</a:t>
            </a:r>
          </a:p>
          <a:p>
            <a:pPr lvl="1"/>
            <a:r>
              <a:rPr lang="en-US" dirty="0"/>
              <a:t>Attacking this robustness method.</a:t>
            </a:r>
          </a:p>
          <a:p>
            <a:endParaRPr lang="en-US" dirty="0"/>
          </a:p>
          <a:p>
            <a:r>
              <a:rPr lang="en-US" dirty="0"/>
              <a:t>Robustness techniques using pre-processing.</a:t>
            </a:r>
          </a:p>
          <a:p>
            <a:endParaRPr lang="en-US" dirty="0"/>
          </a:p>
          <a:p>
            <a:r>
              <a:rPr lang="en-US" dirty="0"/>
              <a:t>Optimization based Robustness method.</a:t>
            </a:r>
          </a:p>
        </p:txBody>
      </p:sp>
    </p:spTree>
    <p:extLst>
      <p:ext uri="{BB962C8B-B14F-4D97-AF65-F5344CB8AC3E}">
        <p14:creationId xmlns:p14="http://schemas.microsoft.com/office/powerpoint/2010/main" val="708197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B7AA-EC9C-4992-B975-E09E6CCF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6CA34-0365-40D4-BECF-5DCCFE168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Towards Evaluating the Robustness of Neural Networks. (https://arxiv.org/abs/1608.04644)</a:t>
            </a:r>
          </a:p>
          <a:p>
            <a:r>
              <a:rPr lang="en-US" sz="2400" dirty="0"/>
              <a:t>Explaining and Harnessing Adversarial Examples. (</a:t>
            </a:r>
            <a:r>
              <a:rPr lang="en-US" sz="2400" dirty="0">
                <a:hlinkClick r:id="rId2"/>
              </a:rPr>
              <a:t>https://arxiv.org/pdf/1412.6572.pdf</a:t>
            </a:r>
            <a:r>
              <a:rPr lang="en-US" sz="2400" dirty="0"/>
              <a:t>)</a:t>
            </a:r>
          </a:p>
          <a:p>
            <a:r>
              <a:rPr lang="en-US" sz="2400" dirty="0"/>
              <a:t>Intriguing properties of neural networks. (</a:t>
            </a:r>
            <a:r>
              <a:rPr lang="en-US" sz="2400" dirty="0">
                <a:hlinkClick r:id="rId3"/>
              </a:rPr>
              <a:t>https://arxiv.org/abs/1312.6199</a:t>
            </a:r>
            <a:r>
              <a:rPr lang="en-US" sz="2400" dirty="0"/>
              <a:t>)</a:t>
            </a:r>
          </a:p>
          <a:p>
            <a:r>
              <a:rPr lang="en-US" sz="2400" dirty="0"/>
              <a:t>The Limitations of Deep Learning in Adversarial Settings. (</a:t>
            </a:r>
            <a:r>
              <a:rPr lang="en-US" sz="2400" dirty="0">
                <a:hlinkClick r:id="rId4"/>
              </a:rPr>
              <a:t>https://arxiv.org/abs/1511.07528</a:t>
            </a:r>
            <a:r>
              <a:rPr lang="en-US" sz="2400" dirty="0"/>
              <a:t>)</a:t>
            </a:r>
          </a:p>
          <a:p>
            <a:r>
              <a:rPr lang="en-US" sz="2400" dirty="0"/>
              <a:t>Towards Deep Learning Models Resistant to Adversarial Attacks. (</a:t>
            </a:r>
            <a:r>
              <a:rPr lang="en-US" sz="2400" dirty="0">
                <a:hlinkClick r:id="rId5"/>
              </a:rPr>
              <a:t>https://arxiv.org/abs/1706.06083</a:t>
            </a:r>
            <a:r>
              <a:rPr lang="en-US" sz="2400" dirty="0"/>
              <a:t>)</a:t>
            </a:r>
            <a:endParaRPr lang="en-US" sz="3600" dirty="0"/>
          </a:p>
          <a:p>
            <a:r>
              <a:rPr lang="en-US" sz="2400" dirty="0"/>
              <a:t>A lecture by Nicholas </a:t>
            </a:r>
            <a:r>
              <a:rPr lang="en-US" sz="2400" dirty="0" err="1"/>
              <a:t>Carlini</a:t>
            </a:r>
            <a:r>
              <a:rPr lang="en-US" sz="2400" dirty="0"/>
              <a:t>. (https://www.youtube.com/watch?v=EkY9GGGCLhA&amp;list=PLkFD6_40KJIxH03tTW2HNSHbgcfTDGKV1&amp;index=2&amp;t=0s)</a:t>
            </a:r>
          </a:p>
        </p:txBody>
      </p:sp>
    </p:spTree>
    <p:extLst>
      <p:ext uri="{BB962C8B-B14F-4D97-AF65-F5344CB8AC3E}">
        <p14:creationId xmlns:p14="http://schemas.microsoft.com/office/powerpoint/2010/main" val="132870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5970-69EE-45A0-950C-BBDB4B50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15C9-98F6-4EF8-897E-4B2589ED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White-box vs black-box attacks.</a:t>
            </a:r>
          </a:p>
          <a:p>
            <a:endParaRPr lang="en-US" dirty="0"/>
          </a:p>
          <a:p>
            <a:r>
              <a:rPr lang="en-US" dirty="0"/>
              <a:t>Are white-box attacks realistic?</a:t>
            </a:r>
          </a:p>
        </p:txBody>
      </p:sp>
    </p:spTree>
    <p:extLst>
      <p:ext uri="{BB962C8B-B14F-4D97-AF65-F5344CB8AC3E}">
        <p14:creationId xmlns:p14="http://schemas.microsoft.com/office/powerpoint/2010/main" val="203121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F2AC-9663-4BED-B41D-6E28E373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9128A-518D-47C1-9757-584D652F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L-BFGS:</a:t>
            </a:r>
          </a:p>
          <a:p>
            <a:pPr marL="0" indent="0">
              <a:buNone/>
            </a:pPr>
            <a:r>
              <a:rPr lang="en-US" sz="2400" dirty="0"/>
              <a:t>Given an image x, their method finds a different image x’ that is </a:t>
            </a:r>
            <a:r>
              <a:rPr lang="en-US" sz="2400" u="sng" dirty="0"/>
              <a:t>similar</a:t>
            </a:r>
            <a:r>
              <a:rPr lang="en-US" sz="2400" dirty="0"/>
              <a:t> to x, but labeled differently by the classifier.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D531B-C893-49D6-AF3A-51405AA26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30532"/>
            <a:ext cx="3285715" cy="1798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51D1EF-6C6B-4F94-B6FC-D13B15F0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48" y="3945285"/>
            <a:ext cx="4744765" cy="9688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E09E3B-688C-44BC-9450-B1DE41FE24B8}"/>
              </a:ext>
            </a:extLst>
          </p:cNvPr>
          <p:cNvSpPr txBox="1"/>
          <p:nvPr/>
        </p:nvSpPr>
        <p:spPr>
          <a:xfrm>
            <a:off x="4487919" y="4198886"/>
            <a:ext cx="2170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highlight>
                  <a:srgbClr val="FFFF00"/>
                </a:highlight>
              </a:rPr>
              <a:t>Or Alternatively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B3BA6-7D0B-4A84-ABC7-FD3E0B5D4474}"/>
              </a:ext>
            </a:extLst>
          </p:cNvPr>
          <p:cNvSpPr txBox="1"/>
          <p:nvPr/>
        </p:nvSpPr>
        <p:spPr>
          <a:xfrm>
            <a:off x="1008993" y="5475887"/>
            <a:ext cx="9764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optimization problem is solved repeatedly for different values of C (Line search).</a:t>
            </a:r>
          </a:p>
        </p:txBody>
      </p:sp>
    </p:spTree>
    <p:extLst>
      <p:ext uri="{BB962C8B-B14F-4D97-AF65-F5344CB8AC3E}">
        <p14:creationId xmlns:p14="http://schemas.microsoft.com/office/powerpoint/2010/main" val="368105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F29A-F053-4013-9D06-0F00C33C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7C218-9448-40C3-9637-4714279C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Gradient Sign: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Note: fast but gives far examples.</a:t>
            </a:r>
          </a:p>
          <a:p>
            <a:endParaRPr lang="en-US" sz="2400" dirty="0"/>
          </a:p>
          <a:p>
            <a:r>
              <a:rPr lang="en-US" dirty="0"/>
              <a:t>Iterative Gradient Sign: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BB0FA-D047-4125-AA29-8935184F5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21" y="2590184"/>
            <a:ext cx="4604358" cy="731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E5FCF3-BC3D-414B-B5E8-FD67F1407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80" y="5024519"/>
            <a:ext cx="5820039" cy="7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6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C0D3-11B0-469A-A0F6-4A4290B6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3A1480-DDEF-4747-9E27-EC485DB21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Jacobian-based Saliency Map Attack (JSMA):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This algorithm picks pixels to modify one at a time. (greedy)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They use the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 smtClean="0"/>
                          <m:t>∇Z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)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400" dirty="0"/>
                  <a:t> to compute a saliency map. The higher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 smtClean="0"/>
                          <m:t>∇Z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)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400" dirty="0"/>
                  <a:t> value, the more effective the pixel is.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 smtClean="0"/>
                          <m:t>∇Z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)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400" dirty="0"/>
                  <a:t> is the gradient of the logits.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3A1480-DDEF-4747-9E27-EC485DB21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36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EE4B-FB3F-49A2-A662-4BEE794B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1E0BD-25A4-41A9-B961-FA0C3533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Deepfool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err="1"/>
              <a:t>Deepfool</a:t>
            </a:r>
            <a:r>
              <a:rPr lang="en-US" sz="2400" dirty="0"/>
              <a:t> is an untargeted attack technique optimized for the L2 distance metric.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Efficient and produces closer adversarial examples than the L-BFGS.</a:t>
            </a:r>
          </a:p>
        </p:txBody>
      </p:sp>
    </p:spTree>
    <p:extLst>
      <p:ext uri="{BB962C8B-B14F-4D97-AF65-F5344CB8AC3E}">
        <p14:creationId xmlns:p14="http://schemas.microsoft.com/office/powerpoint/2010/main" val="311666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B02B-C0A9-4909-A76F-C48A976A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4946A0-CA10-4844-AD78-1DD30A284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39" y="1725649"/>
            <a:ext cx="5840280" cy="33895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409823-7426-4D0C-B626-12E39397C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195" y="1949671"/>
            <a:ext cx="5196424" cy="31655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CA9552-CF0F-488F-BB6C-EE3F38B1D67D}"/>
              </a:ext>
            </a:extLst>
          </p:cNvPr>
          <p:cNvSpPr txBox="1"/>
          <p:nvPr/>
        </p:nvSpPr>
        <p:spPr>
          <a:xfrm>
            <a:off x="838200" y="515019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99.5% accuracy is achieved on MNIST and 80% accuracy on CIFAR-10.</a:t>
            </a:r>
          </a:p>
          <a:p>
            <a:r>
              <a:rPr lang="en-US" sz="2400" dirty="0" err="1"/>
              <a:t>Imagenet</a:t>
            </a:r>
            <a:r>
              <a:rPr lang="en-US" sz="2400" dirty="0"/>
              <a:t> is also considered using a pre-trained Inception v3 network, which achieves 96% top-5 accuracy.</a:t>
            </a:r>
          </a:p>
        </p:txBody>
      </p:sp>
    </p:spTree>
    <p:extLst>
      <p:ext uri="{BB962C8B-B14F-4D97-AF65-F5344CB8AC3E}">
        <p14:creationId xmlns:p14="http://schemas.microsoft.com/office/powerpoint/2010/main" val="392035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1119</Words>
  <Application>Microsoft Office PowerPoint</Application>
  <PresentationFormat>Widescreen</PresentationFormat>
  <Paragraphs>164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Adversarial Attacks and Neural Networks' Robustness</vt:lpstr>
      <vt:lpstr>Motivation</vt:lpstr>
      <vt:lpstr>Outline</vt:lpstr>
      <vt:lpstr>Introduction</vt:lpstr>
      <vt:lpstr>Previous Work</vt:lpstr>
      <vt:lpstr>PowerPoint Presentation</vt:lpstr>
      <vt:lpstr>PowerPoint Presentation</vt:lpstr>
      <vt:lpstr>PowerPoint Presentation</vt:lpstr>
      <vt:lpstr>Experimental Setup</vt:lpstr>
      <vt:lpstr>Paper’s Approach</vt:lpstr>
      <vt:lpstr>Paper’s Approach</vt:lpstr>
      <vt:lpstr>Choosing the constant c</vt:lpstr>
      <vt:lpstr>Paper’s Approach</vt:lpstr>
      <vt:lpstr>Paper’s Approach</vt:lpstr>
      <vt:lpstr>Evaluation of approaches</vt:lpstr>
      <vt:lpstr>More on choosing the constant c</vt:lpstr>
      <vt:lpstr>Three More Attacks</vt:lpstr>
      <vt:lpstr>L2 Attack on MNIST</vt:lpstr>
      <vt:lpstr>Three More Attacks</vt:lpstr>
      <vt:lpstr>L0 Attack on MNIST</vt:lpstr>
      <vt:lpstr>Three More Attacks</vt:lpstr>
      <vt:lpstr>L∞ Attack on MNIST</vt:lpstr>
      <vt:lpstr>Generating synthetic digits</vt:lpstr>
      <vt:lpstr>Generating synthetic digits</vt:lpstr>
      <vt:lpstr>Attacks Evaluation</vt:lpstr>
      <vt:lpstr>Attacks Evaluation</vt:lpstr>
      <vt:lpstr>Defensive Distillation</vt:lpstr>
      <vt:lpstr>Defensive Distillation</vt:lpstr>
      <vt:lpstr>Attacking Defensively Distillated Networks</vt:lpstr>
      <vt:lpstr>Other Work in This Area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Al-subaihi</dc:creator>
  <cp:lastModifiedBy>Salman Al-subaihi</cp:lastModifiedBy>
  <cp:revision>48</cp:revision>
  <dcterms:created xsi:type="dcterms:W3CDTF">2018-10-22T20:21:32Z</dcterms:created>
  <dcterms:modified xsi:type="dcterms:W3CDTF">2018-11-05T22:06:50Z</dcterms:modified>
</cp:coreProperties>
</file>