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53"/>
  </p:notesMasterIdLst>
  <p:handoutMasterIdLst>
    <p:handoutMasterId r:id="rId54"/>
  </p:handoutMasterIdLst>
  <p:sldIdLst>
    <p:sldId id="263" r:id="rId5"/>
    <p:sldId id="270" r:id="rId6"/>
    <p:sldId id="257" r:id="rId7"/>
    <p:sldId id="258" r:id="rId8"/>
    <p:sldId id="259" r:id="rId9"/>
    <p:sldId id="456" r:id="rId10"/>
    <p:sldId id="457" r:id="rId11"/>
    <p:sldId id="458" r:id="rId12"/>
    <p:sldId id="323" r:id="rId13"/>
    <p:sldId id="324" r:id="rId14"/>
    <p:sldId id="459" r:id="rId15"/>
    <p:sldId id="460" r:id="rId16"/>
    <p:sldId id="354" r:id="rId17"/>
    <p:sldId id="429" r:id="rId18"/>
    <p:sldId id="437" r:id="rId19"/>
    <p:sldId id="461" r:id="rId20"/>
    <p:sldId id="462" r:id="rId21"/>
    <p:sldId id="269" r:id="rId22"/>
    <p:sldId id="305" r:id="rId23"/>
    <p:sldId id="306" r:id="rId24"/>
    <p:sldId id="277" r:id="rId25"/>
    <p:sldId id="308" r:id="rId26"/>
    <p:sldId id="318" r:id="rId27"/>
    <p:sldId id="278" r:id="rId28"/>
    <p:sldId id="279" r:id="rId29"/>
    <p:sldId id="280" r:id="rId30"/>
    <p:sldId id="281" r:id="rId31"/>
    <p:sldId id="282" r:id="rId32"/>
    <p:sldId id="283" r:id="rId33"/>
    <p:sldId id="284" r:id="rId34"/>
    <p:sldId id="285" r:id="rId35"/>
    <p:sldId id="309" r:id="rId36"/>
    <p:sldId id="310" r:id="rId37"/>
    <p:sldId id="311" r:id="rId38"/>
    <p:sldId id="312" r:id="rId39"/>
    <p:sldId id="313" r:id="rId40"/>
    <p:sldId id="446" r:id="rId41"/>
    <p:sldId id="469" r:id="rId42"/>
    <p:sldId id="314" r:id="rId43"/>
    <p:sldId id="315" r:id="rId44"/>
    <p:sldId id="450" r:id="rId45"/>
    <p:sldId id="464" r:id="rId46"/>
    <p:sldId id="465" r:id="rId47"/>
    <p:sldId id="317" r:id="rId48"/>
    <p:sldId id="316" r:id="rId49"/>
    <p:sldId id="463" r:id="rId50"/>
    <p:sldId id="467" r:id="rId51"/>
    <p:sldId id="303" r:id="rId52"/>
  </p:sldIdLst>
  <p:sldSz cx="12192000" cy="6858000"/>
  <p:notesSz cx="6858000" cy="9144000"/>
  <p:embeddedFontLst>
    <p:embeddedFont>
      <p:font typeface="Book Antiqua" panose="02040602050305030304" pitchFamily="18" charset="0"/>
      <p:regular r:id="rId55"/>
      <p:bold r:id="rId56"/>
      <p:italic r:id="rId57"/>
      <p:boldItalic r:id="rId58"/>
    </p:embeddedFont>
    <p:embeddedFont>
      <p:font typeface="Calibri" panose="020F0502020204030204" pitchFamily="34" charset="0"/>
      <p:regular r:id="rId59"/>
      <p:bold r:id="rId60"/>
      <p:italic r:id="rId61"/>
      <p:boldItalic r:id="rId62"/>
    </p:embeddedFont>
    <p:embeddedFont>
      <p:font typeface="Consolas" panose="020B0609020204030204" pitchFamily="49" charset="0"/>
      <p:regular r:id="rId63"/>
      <p:bold r:id="rId64"/>
      <p:italic r:id="rId65"/>
      <p:boldItalic r:id="rId66"/>
    </p:embeddedFont>
    <p:embeddedFont>
      <p:font typeface="Forte" panose="03060902040502070203" pitchFamily="66" charset="77"/>
      <p:regular r:id="rId67"/>
    </p:embeddedFont>
    <p:embeddedFont>
      <p:font typeface="Helvetica" pitchFamily="2" charset="0"/>
      <p:regular r:id="rId68"/>
      <p:bold r:id="rId69"/>
      <p:italic r:id="rId70"/>
      <p:boldItalic r:id="rId71"/>
    </p:embeddedFont>
    <p:embeddedFont>
      <p:font typeface="Monotype Sorts" pitchFamily="2" charset="2"/>
      <p:regular r:id="rId72"/>
    </p:embeddedFont>
    <p:embeddedFont>
      <p:font typeface="Open Sans" panose="020B0606030504020204" pitchFamily="34" charset="0"/>
      <p:regular r:id="rId73"/>
      <p:bold r:id="rId74"/>
      <p:italic r:id="rId75"/>
      <p:boldItalic r:id="rId76"/>
    </p:embeddedFont>
    <p:embeddedFont>
      <p:font typeface="Segoe UI" panose="020B0502040204020203" pitchFamily="34" charset="0"/>
      <p:regular r:id="rId77"/>
      <p:bold r:id="rId78"/>
      <p:italic r:id="rId79"/>
      <p:boldItalic r:id="rId80"/>
    </p:embeddedFont>
    <p:embeddedFont>
      <p:font typeface="Summer Font" panose="020B0606030504020204" pitchFamily="34" charset="77"/>
      <p:regular r:id="rId81"/>
      <p:bold r:id="rId82"/>
      <p:italic r:id="rId83"/>
      <p:boldItalic r:id="rId84"/>
    </p:embeddedFont>
    <p:embeddedFont>
      <p:font typeface="Verdana" panose="020B0604030504040204" pitchFamily="34" charset="0"/>
      <p:regular r:id="rId85"/>
      <p:bold r:id="rId86"/>
      <p:italic r:id="rId87"/>
      <p:boldItalic r:id="rId88"/>
    </p:embeddedFont>
  </p:embeddedFont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00"/>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86486" autoAdjust="0"/>
  </p:normalViewPr>
  <p:slideViewPr>
    <p:cSldViewPr snapToGrid="0" snapToObjects="1">
      <p:cViewPr varScale="1">
        <p:scale>
          <a:sx n="99" d="100"/>
          <a:sy n="99" d="100"/>
        </p:scale>
        <p:origin x="904" y="176"/>
      </p:cViewPr>
      <p:guideLst>
        <p:guide orient="horz" pos="2160"/>
        <p:guide pos="3840"/>
      </p:guideLst>
    </p:cSldViewPr>
  </p:slideViewPr>
  <p:outlineViewPr>
    <p:cViewPr>
      <p:scale>
        <a:sx n="50" d="100"/>
        <a:sy n="50"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9.fntdata"/><Relationship Id="rId68" Type="http://schemas.openxmlformats.org/officeDocument/2006/relationships/font" Target="fonts/font14.fntdata"/><Relationship Id="rId84" Type="http://schemas.openxmlformats.org/officeDocument/2006/relationships/font" Target="fonts/font30.fntdata"/><Relationship Id="rId89" Type="http://schemas.openxmlformats.org/officeDocument/2006/relationships/commentAuthors" Target="commentAuthor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notesMaster" Target="notesMasters/notesMaster1.xml"/><Relationship Id="rId58" Type="http://schemas.openxmlformats.org/officeDocument/2006/relationships/font" Target="fonts/font4.fntdata"/><Relationship Id="rId74" Type="http://schemas.openxmlformats.org/officeDocument/2006/relationships/font" Target="fonts/font20.fntdata"/><Relationship Id="rId79" Type="http://schemas.openxmlformats.org/officeDocument/2006/relationships/font" Target="fonts/font25.fntdata"/><Relationship Id="rId5" Type="http://schemas.openxmlformats.org/officeDocument/2006/relationships/slide" Target="slides/slide1.xml"/><Relationship Id="rId90"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font" Target="fonts/font10.fntdata"/><Relationship Id="rId69"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8.fntdata"/><Relationship Id="rId80" Type="http://schemas.openxmlformats.org/officeDocument/2006/relationships/font" Target="fonts/font26.fntdata"/><Relationship Id="rId85" Type="http://schemas.openxmlformats.org/officeDocument/2006/relationships/font" Target="fonts/font31.fntdata"/><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font" Target="fonts/font21.fntdata"/><Relationship Id="rId83" Type="http://schemas.openxmlformats.org/officeDocument/2006/relationships/font" Target="fonts/font29.fntdata"/><Relationship Id="rId88" Type="http://schemas.openxmlformats.org/officeDocument/2006/relationships/font" Target="fonts/font34.fntdata"/><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font" Target="fonts/font19.fntdata"/><Relationship Id="rId78" Type="http://schemas.openxmlformats.org/officeDocument/2006/relationships/font" Target="fonts/font24.fntdata"/><Relationship Id="rId81" Type="http://schemas.openxmlformats.org/officeDocument/2006/relationships/font" Target="fonts/font27.fntdata"/><Relationship Id="rId86" Type="http://schemas.openxmlformats.org/officeDocument/2006/relationships/font" Target="fonts/font32.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font" Target="fonts/font1.fntdata"/><Relationship Id="rId76" Type="http://schemas.openxmlformats.org/officeDocument/2006/relationships/font" Target="fonts/font22.fntdata"/><Relationship Id="rId7" Type="http://schemas.openxmlformats.org/officeDocument/2006/relationships/slide" Target="slides/slide3.xml"/><Relationship Id="rId71" Type="http://schemas.openxmlformats.org/officeDocument/2006/relationships/font" Target="fonts/font17.fntdata"/><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2.fntdata"/><Relationship Id="rId87" Type="http://schemas.openxmlformats.org/officeDocument/2006/relationships/font" Target="fonts/font33.fntdata"/><Relationship Id="rId61" Type="http://schemas.openxmlformats.org/officeDocument/2006/relationships/font" Target="fonts/font7.fntdata"/><Relationship Id="rId82" Type="http://schemas.openxmlformats.org/officeDocument/2006/relationships/font" Target="fonts/font28.fntdata"/><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font" Target="fonts/font2.fntdata"/><Relationship Id="rId77" Type="http://schemas.openxmlformats.org/officeDocument/2006/relationships/font" Target="fonts/font2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5/24/21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5/24/21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2472557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E3E59DD-80F9-DB4F-ABB5-4B77660C47EB}"/>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0051" name="Rectangle 3">
            <a:extLst>
              <a:ext uri="{FF2B5EF4-FFF2-40B4-BE49-F238E27FC236}">
                <a16:creationId xmlns:a16="http://schemas.microsoft.com/office/drawing/2014/main" id="{B20D54CE-FBD6-FB4E-832E-28FF8FC7E97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726579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41EF150-3039-364C-8163-9C357F6B485E}"/>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a:extLst>
              <a:ext uri="{FF2B5EF4-FFF2-40B4-BE49-F238E27FC236}">
                <a16:creationId xmlns:a16="http://schemas.microsoft.com/office/drawing/2014/main" id="{506590AC-4ADF-8344-B848-FBAE400B162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359825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113946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2B4B8030-9C9D-4849-BF8E-1B29F1886E8C}"/>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3107" name="Rectangle 3">
            <a:extLst>
              <a:ext uri="{FF2B5EF4-FFF2-40B4-BE49-F238E27FC236}">
                <a16:creationId xmlns:a16="http://schemas.microsoft.com/office/drawing/2014/main" id="{940803CD-4FF9-8740-8C23-FAB35705214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950278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https://</a:t>
            </a:r>
            <a:r>
              <a:rPr lang="en-US" dirty="0" err="1"/>
              <a:t>docs.python.org</a:t>
            </a:r>
            <a:r>
              <a:rPr lang="en-US"/>
              <a:t>/3/tutorial/</a:t>
            </a:r>
            <a:endParaRPr lang="en-US"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291600" indent="-291600">
              <a:buClr>
                <a:srgbClr val="004A78"/>
              </a:buClr>
              <a:buFont typeface="Arial" charset="0"/>
              <a:buChar char="•"/>
              <a:defRPr sz="2400">
                <a:solidFill>
                  <a:srgbClr val="000000"/>
                </a:solidFill>
              </a:defRPr>
            </a:lvl1pPr>
            <a:lvl2pPr marL="622800" marR="0" indent="-320400" algn="l" defTabSz="914400" rtl="0" eaLnBrk="1" fontAlgn="base" latinLnBrk="0" hangingPunct="1">
              <a:lnSpc>
                <a:spcPct val="90000"/>
              </a:lnSpc>
              <a:spcBef>
                <a:spcPts val="1000"/>
              </a:spcBef>
              <a:spcAft>
                <a:spcPct val="0"/>
              </a:spcAft>
              <a:buClr>
                <a:srgbClr val="C00000"/>
              </a:buClr>
              <a:buSzTx/>
              <a:buFont typeface="Arial" charset="0"/>
              <a:buChar char="•"/>
              <a:tabLst/>
              <a:defRPr sz="22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a:p>
            <a:pPr lvl="1"/>
            <a:endParaRPr lang="en-US" dirty="0"/>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299"/>
            <a:ext cx="10711543" cy="4460943"/>
          </a:xfrm>
        </p:spPr>
        <p:txBody>
          <a:bodyPr>
            <a:normAutofit/>
          </a:bodyPr>
          <a:lstStyle>
            <a:lvl1pPr marL="291600" indent="-291600">
              <a:buClr>
                <a:srgbClr val="004A78"/>
              </a:buClr>
              <a:buFont typeface="Arial" charset="0"/>
              <a:buChar char="•"/>
              <a:defRPr sz="2400">
                <a:solidFill>
                  <a:srgbClr val="000000"/>
                </a:solidFill>
              </a:defRPr>
            </a:lvl1pPr>
            <a:lvl2pPr marL="622800" marR="0" indent="-320400" algn="l" defTabSz="914400" rtl="0" eaLnBrk="1" fontAlgn="base" latinLnBrk="0" hangingPunct="1">
              <a:lnSpc>
                <a:spcPct val="90000"/>
              </a:lnSpc>
              <a:spcBef>
                <a:spcPts val="1000"/>
              </a:spcBef>
              <a:spcAft>
                <a:spcPct val="0"/>
              </a:spcAft>
              <a:buClr>
                <a:srgbClr val="C00000"/>
              </a:buClr>
              <a:buSzTx/>
              <a:buFont typeface="Arial" charset="0"/>
              <a:buChar char="•"/>
              <a:tabLst/>
              <a:defRPr sz="2200" baseline="0">
                <a:solidFill>
                  <a:srgbClr val="000000"/>
                </a:solidFill>
              </a:defRPr>
            </a:lvl2pPr>
            <a:lvl3pPr marL="1143000" indent="-228600">
              <a:buClr>
                <a:srgbClr val="000000"/>
              </a:buClr>
              <a:buFont typeface="Arial" charset="0"/>
              <a:buChar char="•"/>
              <a:defRPr sz="2000">
                <a:solidFill>
                  <a:srgbClr val="000000"/>
                </a:solidFill>
              </a:defRPr>
            </a:lvl3pPr>
            <a:lvl4pPr marL="1600200" indent="-228600">
              <a:buClr>
                <a:srgbClr val="000000"/>
              </a:buClr>
              <a:buSzPct val="50000"/>
              <a:buFont typeface="LucidaGrande" charset="0"/>
              <a:buChar char="▶"/>
              <a:defRPr sz="2000">
                <a:solidFill>
                  <a:srgbClr val="000000"/>
                </a:solidFill>
              </a:defRPr>
            </a:lvl4pPr>
            <a:lvl5pPr marL="2057400" indent="-228600">
              <a:buClr>
                <a:srgbClr val="000000"/>
              </a:buClr>
              <a:buFont typeface="Helvetica" charset="0"/>
              <a:buChar char="⁃"/>
              <a:defRPr sz="200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2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2369496"/>
          </a:xfrm>
        </p:spPr>
        <p:txBody>
          <a:bodyPr>
            <a:normAutofit/>
          </a:bodyPr>
          <a:lstStyle>
            <a:lvl1pPr marL="291600" indent="-291600">
              <a:buClr>
                <a:srgbClr val="004A78"/>
              </a:buClr>
              <a:buFont typeface="Arial" charset="0"/>
              <a:buChar char="•"/>
              <a:defRPr sz="2400">
                <a:solidFill>
                  <a:srgbClr val="000000"/>
                </a:solidFill>
              </a:defRPr>
            </a:lvl1pPr>
            <a:lvl2pPr marL="622800" marR="0" indent="-320400" algn="l" defTabSz="914400" rtl="0" eaLnBrk="1" fontAlgn="base" latinLnBrk="0" hangingPunct="1">
              <a:lnSpc>
                <a:spcPct val="90000"/>
              </a:lnSpc>
              <a:spcBef>
                <a:spcPts val="1000"/>
              </a:spcBef>
              <a:spcAft>
                <a:spcPct val="0"/>
              </a:spcAft>
              <a:buClr>
                <a:srgbClr val="C00000"/>
              </a:buClr>
              <a:buSzTx/>
              <a:buFont typeface="Arial" charset="0"/>
              <a:buChar char="•"/>
              <a:tabLst/>
              <a:defRPr sz="2200" baseline="0">
                <a:solidFill>
                  <a:srgbClr val="000000"/>
                </a:solidFill>
              </a:defRPr>
            </a:lvl2pPr>
            <a:lvl3pPr marL="1143000" indent="-228600">
              <a:buClr>
                <a:srgbClr val="000000"/>
              </a:buClr>
              <a:buFont typeface="Arial" charset="0"/>
              <a:buChar char="•"/>
              <a:defRPr sz="2000">
                <a:solidFill>
                  <a:srgbClr val="000000"/>
                </a:solidFill>
              </a:defRPr>
            </a:lvl3pPr>
            <a:lvl4pPr marL="1600200" indent="-228600">
              <a:buClr>
                <a:srgbClr val="000000"/>
              </a:buClr>
              <a:buSzPct val="50000"/>
              <a:buFont typeface="LucidaGrande" charset="0"/>
              <a:buChar char="▶"/>
              <a:defRPr sz="2000">
                <a:solidFill>
                  <a:srgbClr val="000000"/>
                </a:solidFill>
              </a:defRPr>
            </a:lvl4pPr>
            <a:lvl5pPr marL="2057400" indent="-228600">
              <a:buClr>
                <a:srgbClr val="000000"/>
              </a:buClr>
              <a:buFont typeface="Helvetica" charset="0"/>
              <a:buChar char="⁃"/>
              <a:defRPr sz="200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3D9C823-A996-46C8-846E-045643ED5FEB}"/>
              </a:ext>
            </a:extLst>
          </p:cNvPr>
          <p:cNvSpPr>
            <a:spLocks noGrp="1"/>
          </p:cNvSpPr>
          <p:nvPr>
            <p:ph sz="quarter" idx="18" hasCustomPrompt="1"/>
          </p:nvPr>
        </p:nvSpPr>
        <p:spPr>
          <a:xfrm>
            <a:off x="742950" y="4183063"/>
            <a:ext cx="10712450" cy="1799448"/>
          </a:xfrm>
        </p:spPr>
        <p:txBody>
          <a:bodyPr/>
          <a:lstStyle>
            <a:lvl1pPr marL="342900" indent="-342900">
              <a:defRPr lang="en-US" sz="2400" kern="1200" baseline="0" dirty="0" smtClean="0">
                <a:solidFill>
                  <a:srgbClr val="000000"/>
                </a:solidFill>
                <a:latin typeface="Arial" charset="0"/>
                <a:ea typeface="Arial" charset="0"/>
                <a:cs typeface="Arial" charset="0"/>
              </a:defRPr>
            </a:lvl1pPr>
            <a:lvl2pPr marL="645300" indent="-342900">
              <a:defRPr lang="en-US" sz="2200" kern="1200" baseline="0" dirty="0" smtClean="0">
                <a:solidFill>
                  <a:srgbClr val="000000"/>
                </a:solidFill>
                <a:latin typeface="Arial" charset="0"/>
                <a:ea typeface="Arial" charset="0"/>
                <a:cs typeface="Arial" charset="0"/>
              </a:defRPr>
            </a:lvl2pPr>
            <a:lvl3pPr>
              <a:defRPr>
                <a:solidFill>
                  <a:srgbClr val="000000"/>
                </a:solidFill>
              </a:defRPr>
            </a:lvl3pPr>
            <a:lvl4pPr>
              <a:defRPr>
                <a:solidFill>
                  <a:srgbClr val="000000"/>
                </a:solidFill>
              </a:defRPr>
            </a:lvl4pPr>
            <a:lvl5pPr>
              <a:defRPr>
                <a:solidFill>
                  <a:srgbClr val="000000"/>
                </a:solidFill>
              </a:defRPr>
            </a:lvl5pPr>
          </a:lstStyle>
          <a:p>
            <a:pPr marL="291600" lvl="0" indent="-291600" algn="l" rtl="0" eaLnBrk="1" fontAlgn="base" hangingPunct="1">
              <a:lnSpc>
                <a:spcPct val="90000"/>
              </a:lnSpc>
              <a:spcBef>
                <a:spcPts val="1000"/>
              </a:spcBef>
              <a:spcAft>
                <a:spcPct val="0"/>
              </a:spcAft>
              <a:buClr>
                <a:srgbClr val="004A78"/>
              </a:buClr>
              <a:buFont typeface="Arial" charset="0"/>
              <a:buChar char="•"/>
            </a:pPr>
            <a:r>
              <a:rPr lang="en-US" dirty="0"/>
              <a:t>First level</a:t>
            </a:r>
          </a:p>
          <a:p>
            <a:pPr marL="622800" marR="0" lvl="1" indent="-320400" algn="l" defTabSz="914400" rtl="0" eaLnBrk="1" fontAlgn="base" latinLnBrk="0" hangingPunct="1">
              <a:lnSpc>
                <a:spcPct val="90000"/>
              </a:lnSpc>
              <a:spcBef>
                <a:spcPts val="1000"/>
              </a:spcBef>
              <a:spcAft>
                <a:spcPct val="0"/>
              </a:spcAft>
              <a:buClr>
                <a:srgbClr val="C00000"/>
              </a:buClr>
              <a:buSzTx/>
              <a:buFont typeface="Arial" charset="0"/>
              <a:buChar char="•"/>
              <a:tabLst/>
            </a:pPr>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8455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1B39-3017-C543-ADEF-E2B38018A76A}"/>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C5A2B5FE-1B64-1E4B-B453-1F47FE77C6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9E31A9-4F0E-D24D-A3F3-9DC0F4738084}"/>
              </a:ext>
            </a:extLst>
          </p:cNvPr>
          <p:cNvSpPr>
            <a:spLocks noGrp="1"/>
          </p:cNvSpPr>
          <p:nvPr>
            <p:ph type="ftr" sz="quarter" idx="11"/>
          </p:nvPr>
        </p:nvSpPr>
        <p:spPr>
          <a:xfrm>
            <a:off x="2934268" y="6356350"/>
            <a:ext cx="8801669" cy="365125"/>
          </a:xfrm>
          <a:prstGeom prst="rect">
            <a:avLst/>
          </a:prstGeom>
        </p:spPr>
        <p:txBody>
          <a:bodyPr/>
          <a:lstStyle/>
          <a:p>
            <a:r>
              <a:rPr lang="en-US"/>
              <a:t>https://docs.python.org/3/tutorial/</a:t>
            </a:r>
          </a:p>
        </p:txBody>
      </p:sp>
      <p:sp>
        <p:nvSpPr>
          <p:cNvPr id="6" name="Slide Number Placeholder 5">
            <a:extLst>
              <a:ext uri="{FF2B5EF4-FFF2-40B4-BE49-F238E27FC236}">
                <a16:creationId xmlns:a16="http://schemas.microsoft.com/office/drawing/2014/main" id="{2DA86BCF-6B5F-8E4D-961E-E48A203D7BD3}"/>
              </a:ext>
            </a:extLst>
          </p:cNvPr>
          <p:cNvSpPr>
            <a:spLocks noGrp="1"/>
          </p:cNvSpPr>
          <p:nvPr>
            <p:ph type="sldNum" sz="quarter" idx="12"/>
          </p:nvPr>
        </p:nvSpPr>
        <p:spPr/>
        <p:txBody>
          <a:bodyPr/>
          <a:lstStyle/>
          <a:p>
            <a:fld id="{7C2D1E98-5809-9448-AF23-F23BA2169DAF}" type="slidenum">
              <a:rPr lang="en-US" smtClean="0"/>
              <a:t>‹#›</a:t>
            </a:fld>
            <a:endParaRPr lang="en-US"/>
          </a:p>
        </p:txBody>
      </p:sp>
    </p:spTree>
    <p:extLst>
      <p:ext uri="{BB962C8B-B14F-4D97-AF65-F5344CB8AC3E}">
        <p14:creationId xmlns:p14="http://schemas.microsoft.com/office/powerpoint/2010/main" val="2145339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1B39-3017-C543-ADEF-E2B38018A76A}"/>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C5A2B5FE-1B64-1E4B-B453-1F47FE77C6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9E31A9-4F0E-D24D-A3F3-9DC0F4738084}"/>
              </a:ext>
            </a:extLst>
          </p:cNvPr>
          <p:cNvSpPr>
            <a:spLocks noGrp="1"/>
          </p:cNvSpPr>
          <p:nvPr>
            <p:ph type="ftr" sz="quarter" idx="11"/>
          </p:nvPr>
        </p:nvSpPr>
        <p:spPr>
          <a:xfrm>
            <a:off x="2934268" y="6356350"/>
            <a:ext cx="8801669" cy="365125"/>
          </a:xfrm>
          <a:prstGeom prst="rect">
            <a:avLst/>
          </a:prstGeom>
        </p:spPr>
        <p:txBody>
          <a:bodyPr/>
          <a:lstStyle/>
          <a:p>
            <a:r>
              <a:rPr lang="en-US"/>
              <a:t>https://docs.python.org/3/tutorial/</a:t>
            </a:r>
          </a:p>
        </p:txBody>
      </p:sp>
      <p:sp>
        <p:nvSpPr>
          <p:cNvPr id="6" name="Slide Number Placeholder 5">
            <a:extLst>
              <a:ext uri="{FF2B5EF4-FFF2-40B4-BE49-F238E27FC236}">
                <a16:creationId xmlns:a16="http://schemas.microsoft.com/office/drawing/2014/main" id="{2DA86BCF-6B5F-8E4D-961E-E48A203D7BD3}"/>
              </a:ext>
            </a:extLst>
          </p:cNvPr>
          <p:cNvSpPr>
            <a:spLocks noGrp="1"/>
          </p:cNvSpPr>
          <p:nvPr>
            <p:ph type="sldNum" sz="quarter" idx="12"/>
          </p:nvPr>
        </p:nvSpPr>
        <p:spPr/>
        <p:txBody>
          <a:bodyPr/>
          <a:lstStyle/>
          <a:p>
            <a:fld id="{7C2D1E98-5809-9448-AF23-F23BA2169DAF}" type="slidenum">
              <a:rPr lang="en-US" smtClean="0"/>
              <a:t>‹#›</a:t>
            </a:fld>
            <a:endParaRPr lang="en-US"/>
          </a:p>
        </p:txBody>
      </p:sp>
    </p:spTree>
    <p:extLst>
      <p:ext uri="{BB962C8B-B14F-4D97-AF65-F5344CB8AC3E}">
        <p14:creationId xmlns:p14="http://schemas.microsoft.com/office/powerpoint/2010/main" val="1317827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1B39-3017-C543-ADEF-E2B38018A76A}"/>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C5A2B5FE-1B64-1E4B-B453-1F47FE77C6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9E31A9-4F0E-D24D-A3F3-9DC0F4738084}"/>
              </a:ext>
            </a:extLst>
          </p:cNvPr>
          <p:cNvSpPr>
            <a:spLocks noGrp="1"/>
          </p:cNvSpPr>
          <p:nvPr>
            <p:ph type="ftr" sz="quarter" idx="11"/>
          </p:nvPr>
        </p:nvSpPr>
        <p:spPr>
          <a:xfrm>
            <a:off x="2934268" y="6356350"/>
            <a:ext cx="8801669" cy="365125"/>
          </a:xfrm>
          <a:prstGeom prst="rect">
            <a:avLst/>
          </a:prstGeom>
        </p:spPr>
        <p:txBody>
          <a:bodyPr/>
          <a:lstStyle/>
          <a:p>
            <a:r>
              <a:rPr lang="en-US"/>
              <a:t>https://docs.python.org/3/tutorial/</a:t>
            </a:r>
          </a:p>
        </p:txBody>
      </p:sp>
      <p:sp>
        <p:nvSpPr>
          <p:cNvPr id="6" name="Slide Number Placeholder 5">
            <a:extLst>
              <a:ext uri="{FF2B5EF4-FFF2-40B4-BE49-F238E27FC236}">
                <a16:creationId xmlns:a16="http://schemas.microsoft.com/office/drawing/2014/main" id="{2DA86BCF-6B5F-8E4D-961E-E48A203D7BD3}"/>
              </a:ext>
            </a:extLst>
          </p:cNvPr>
          <p:cNvSpPr>
            <a:spLocks noGrp="1"/>
          </p:cNvSpPr>
          <p:nvPr>
            <p:ph type="sldNum" sz="quarter" idx="12"/>
          </p:nvPr>
        </p:nvSpPr>
        <p:spPr/>
        <p:txBody>
          <a:bodyPr/>
          <a:lstStyle/>
          <a:p>
            <a:fld id="{7C2D1E98-5809-9448-AF23-F23BA2169DAF}" type="slidenum">
              <a:rPr lang="en-US" smtClean="0"/>
              <a:t>‹#›</a:t>
            </a:fld>
            <a:endParaRPr lang="en-US"/>
          </a:p>
        </p:txBody>
      </p:sp>
    </p:spTree>
    <p:extLst>
      <p:ext uri="{BB962C8B-B14F-4D97-AF65-F5344CB8AC3E}">
        <p14:creationId xmlns:p14="http://schemas.microsoft.com/office/powerpoint/2010/main" val="2392566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1B39-3017-C543-ADEF-E2B38018A76A}"/>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C5A2B5FE-1B64-1E4B-B453-1F47FE77C6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9E31A9-4F0E-D24D-A3F3-9DC0F4738084}"/>
              </a:ext>
            </a:extLst>
          </p:cNvPr>
          <p:cNvSpPr>
            <a:spLocks noGrp="1"/>
          </p:cNvSpPr>
          <p:nvPr>
            <p:ph type="ftr" sz="quarter" idx="11"/>
          </p:nvPr>
        </p:nvSpPr>
        <p:spPr>
          <a:xfrm>
            <a:off x="2934268" y="6356350"/>
            <a:ext cx="8801669" cy="365125"/>
          </a:xfrm>
          <a:prstGeom prst="rect">
            <a:avLst/>
          </a:prstGeom>
        </p:spPr>
        <p:txBody>
          <a:bodyPr/>
          <a:lstStyle/>
          <a:p>
            <a:r>
              <a:rPr lang="en-US"/>
              <a:t>https://docs.python.org/3/tutorial/</a:t>
            </a:r>
          </a:p>
        </p:txBody>
      </p:sp>
      <p:sp>
        <p:nvSpPr>
          <p:cNvPr id="6" name="Slide Number Placeholder 5">
            <a:extLst>
              <a:ext uri="{FF2B5EF4-FFF2-40B4-BE49-F238E27FC236}">
                <a16:creationId xmlns:a16="http://schemas.microsoft.com/office/drawing/2014/main" id="{2DA86BCF-6B5F-8E4D-961E-E48A203D7BD3}"/>
              </a:ext>
            </a:extLst>
          </p:cNvPr>
          <p:cNvSpPr>
            <a:spLocks noGrp="1"/>
          </p:cNvSpPr>
          <p:nvPr>
            <p:ph type="sldNum" sz="quarter" idx="12"/>
          </p:nvPr>
        </p:nvSpPr>
        <p:spPr/>
        <p:txBody>
          <a:bodyPr/>
          <a:lstStyle/>
          <a:p>
            <a:fld id="{7C2D1E98-5809-9448-AF23-F23BA2169DAF}" type="slidenum">
              <a:rPr lang="en-US" smtClean="0"/>
              <a:t>‹#›</a:t>
            </a:fld>
            <a:endParaRPr lang="en-US"/>
          </a:p>
        </p:txBody>
      </p:sp>
    </p:spTree>
    <p:extLst>
      <p:ext uri="{BB962C8B-B14F-4D97-AF65-F5344CB8AC3E}">
        <p14:creationId xmlns:p14="http://schemas.microsoft.com/office/powerpoint/2010/main" val="1446594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1B39-3017-C543-ADEF-E2B38018A76A}"/>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C5A2B5FE-1B64-1E4B-B453-1F47FE77C6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9E31A9-4F0E-D24D-A3F3-9DC0F4738084}"/>
              </a:ext>
            </a:extLst>
          </p:cNvPr>
          <p:cNvSpPr>
            <a:spLocks noGrp="1"/>
          </p:cNvSpPr>
          <p:nvPr>
            <p:ph type="ftr" sz="quarter" idx="11"/>
          </p:nvPr>
        </p:nvSpPr>
        <p:spPr>
          <a:xfrm>
            <a:off x="2934268" y="6356350"/>
            <a:ext cx="8801669" cy="365125"/>
          </a:xfrm>
          <a:prstGeom prst="rect">
            <a:avLst/>
          </a:prstGeom>
        </p:spPr>
        <p:txBody>
          <a:bodyPr/>
          <a:lstStyle/>
          <a:p>
            <a:r>
              <a:rPr lang="en-US"/>
              <a:t>https://docs.python.org/3/tutorial/</a:t>
            </a:r>
          </a:p>
        </p:txBody>
      </p:sp>
      <p:sp>
        <p:nvSpPr>
          <p:cNvPr id="6" name="Slide Number Placeholder 5">
            <a:extLst>
              <a:ext uri="{FF2B5EF4-FFF2-40B4-BE49-F238E27FC236}">
                <a16:creationId xmlns:a16="http://schemas.microsoft.com/office/drawing/2014/main" id="{2DA86BCF-6B5F-8E4D-961E-E48A203D7BD3}"/>
              </a:ext>
            </a:extLst>
          </p:cNvPr>
          <p:cNvSpPr>
            <a:spLocks noGrp="1"/>
          </p:cNvSpPr>
          <p:nvPr>
            <p:ph type="sldNum" sz="quarter" idx="12"/>
          </p:nvPr>
        </p:nvSpPr>
        <p:spPr/>
        <p:txBody>
          <a:bodyPr/>
          <a:lstStyle/>
          <a:p>
            <a:fld id="{7C2D1E98-5809-9448-AF23-F23BA2169DAF}" type="slidenum">
              <a:rPr lang="en-US" smtClean="0"/>
              <a:t>‹#›</a:t>
            </a:fld>
            <a:endParaRPr lang="en-US"/>
          </a:p>
        </p:txBody>
      </p:sp>
    </p:spTree>
    <p:extLst>
      <p:ext uri="{BB962C8B-B14F-4D97-AF65-F5344CB8AC3E}">
        <p14:creationId xmlns:p14="http://schemas.microsoft.com/office/powerpoint/2010/main" val="54949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t>https://docs.python.org/3/tutorial/</a:t>
            </a:r>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1B39-3017-C543-ADEF-E2B38018A76A}"/>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C5A2B5FE-1B64-1E4B-B453-1F47FE77C6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9E31A9-4F0E-D24D-A3F3-9DC0F4738084}"/>
              </a:ext>
            </a:extLst>
          </p:cNvPr>
          <p:cNvSpPr>
            <a:spLocks noGrp="1"/>
          </p:cNvSpPr>
          <p:nvPr>
            <p:ph type="ftr" sz="quarter" idx="11"/>
          </p:nvPr>
        </p:nvSpPr>
        <p:spPr>
          <a:xfrm>
            <a:off x="2934268" y="6356350"/>
            <a:ext cx="8801669" cy="365125"/>
          </a:xfrm>
          <a:prstGeom prst="rect">
            <a:avLst/>
          </a:prstGeom>
        </p:spPr>
        <p:txBody>
          <a:bodyPr/>
          <a:lstStyle/>
          <a:p>
            <a:r>
              <a:rPr lang="en-US"/>
              <a:t>https://docs.python.org/3/tutorial/</a:t>
            </a:r>
          </a:p>
        </p:txBody>
      </p:sp>
      <p:sp>
        <p:nvSpPr>
          <p:cNvPr id="6" name="Slide Number Placeholder 5">
            <a:extLst>
              <a:ext uri="{FF2B5EF4-FFF2-40B4-BE49-F238E27FC236}">
                <a16:creationId xmlns:a16="http://schemas.microsoft.com/office/drawing/2014/main" id="{2DA86BCF-6B5F-8E4D-961E-E48A203D7BD3}"/>
              </a:ext>
            </a:extLst>
          </p:cNvPr>
          <p:cNvSpPr>
            <a:spLocks noGrp="1"/>
          </p:cNvSpPr>
          <p:nvPr>
            <p:ph type="sldNum" sz="quarter" idx="12"/>
          </p:nvPr>
        </p:nvSpPr>
        <p:spPr/>
        <p:txBody>
          <a:bodyPr/>
          <a:lstStyle/>
          <a:p>
            <a:fld id="{7C2D1E98-5809-9448-AF23-F23BA2169DAF}" type="slidenum">
              <a:rPr lang="en-US" smtClean="0"/>
              <a:t>‹#›</a:t>
            </a:fld>
            <a:endParaRPr lang="en-US"/>
          </a:p>
        </p:txBody>
      </p:sp>
    </p:spTree>
    <p:extLst>
      <p:ext uri="{BB962C8B-B14F-4D97-AF65-F5344CB8AC3E}">
        <p14:creationId xmlns:p14="http://schemas.microsoft.com/office/powerpoint/2010/main" val="335716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1B39-3017-C543-ADEF-E2B38018A76A}"/>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C5A2B5FE-1B64-1E4B-B453-1F47FE77C6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9E31A9-4F0E-D24D-A3F3-9DC0F4738084}"/>
              </a:ext>
            </a:extLst>
          </p:cNvPr>
          <p:cNvSpPr>
            <a:spLocks noGrp="1"/>
          </p:cNvSpPr>
          <p:nvPr>
            <p:ph type="ftr" sz="quarter" idx="11"/>
          </p:nvPr>
        </p:nvSpPr>
        <p:spPr>
          <a:xfrm>
            <a:off x="2934268" y="6356350"/>
            <a:ext cx="8801669" cy="365125"/>
          </a:xfrm>
          <a:prstGeom prst="rect">
            <a:avLst/>
          </a:prstGeom>
        </p:spPr>
        <p:txBody>
          <a:bodyPr/>
          <a:lstStyle/>
          <a:p>
            <a:r>
              <a:rPr lang="en-US"/>
              <a:t>https://docs.python.org/3/tutorial/</a:t>
            </a:r>
          </a:p>
        </p:txBody>
      </p:sp>
      <p:sp>
        <p:nvSpPr>
          <p:cNvPr id="6" name="Slide Number Placeholder 5">
            <a:extLst>
              <a:ext uri="{FF2B5EF4-FFF2-40B4-BE49-F238E27FC236}">
                <a16:creationId xmlns:a16="http://schemas.microsoft.com/office/drawing/2014/main" id="{2DA86BCF-6B5F-8E4D-961E-E48A203D7BD3}"/>
              </a:ext>
            </a:extLst>
          </p:cNvPr>
          <p:cNvSpPr>
            <a:spLocks noGrp="1"/>
          </p:cNvSpPr>
          <p:nvPr>
            <p:ph type="sldNum" sz="quarter" idx="12"/>
          </p:nvPr>
        </p:nvSpPr>
        <p:spPr/>
        <p:txBody>
          <a:bodyPr/>
          <a:lstStyle/>
          <a:p>
            <a:fld id="{7C2D1E98-5809-9448-AF23-F23BA2169DAF}" type="slidenum">
              <a:rPr lang="en-US" smtClean="0"/>
              <a:t>‹#›</a:t>
            </a:fld>
            <a:endParaRPr lang="en-US"/>
          </a:p>
        </p:txBody>
      </p:sp>
    </p:spTree>
    <p:extLst>
      <p:ext uri="{BB962C8B-B14F-4D97-AF65-F5344CB8AC3E}">
        <p14:creationId xmlns:p14="http://schemas.microsoft.com/office/powerpoint/2010/main" val="619781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1B39-3017-C543-ADEF-E2B38018A76A}"/>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C5A2B5FE-1B64-1E4B-B453-1F47FE77C6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9E31A9-4F0E-D24D-A3F3-9DC0F4738084}"/>
              </a:ext>
            </a:extLst>
          </p:cNvPr>
          <p:cNvSpPr>
            <a:spLocks noGrp="1"/>
          </p:cNvSpPr>
          <p:nvPr>
            <p:ph type="ftr" sz="quarter" idx="11"/>
          </p:nvPr>
        </p:nvSpPr>
        <p:spPr>
          <a:xfrm>
            <a:off x="2934268" y="6356350"/>
            <a:ext cx="8801669" cy="365125"/>
          </a:xfrm>
          <a:prstGeom prst="rect">
            <a:avLst/>
          </a:prstGeom>
        </p:spPr>
        <p:txBody>
          <a:bodyPr/>
          <a:lstStyle/>
          <a:p>
            <a:r>
              <a:rPr lang="en-US"/>
              <a:t>https://docs.python.org/3/tutorial/</a:t>
            </a:r>
          </a:p>
        </p:txBody>
      </p:sp>
      <p:sp>
        <p:nvSpPr>
          <p:cNvPr id="6" name="Slide Number Placeholder 5">
            <a:extLst>
              <a:ext uri="{FF2B5EF4-FFF2-40B4-BE49-F238E27FC236}">
                <a16:creationId xmlns:a16="http://schemas.microsoft.com/office/drawing/2014/main" id="{2DA86BCF-6B5F-8E4D-961E-E48A203D7BD3}"/>
              </a:ext>
            </a:extLst>
          </p:cNvPr>
          <p:cNvSpPr>
            <a:spLocks noGrp="1"/>
          </p:cNvSpPr>
          <p:nvPr>
            <p:ph type="sldNum" sz="quarter" idx="12"/>
          </p:nvPr>
        </p:nvSpPr>
        <p:spPr/>
        <p:txBody>
          <a:bodyPr/>
          <a:lstStyle/>
          <a:p>
            <a:fld id="{7C2D1E98-5809-9448-AF23-F23BA2169DAF}" type="slidenum">
              <a:rPr lang="en-US" smtClean="0"/>
              <a:t>‹#›</a:t>
            </a:fld>
            <a:endParaRPr lang="en-US"/>
          </a:p>
        </p:txBody>
      </p:sp>
    </p:spTree>
    <p:extLst>
      <p:ext uri="{BB962C8B-B14F-4D97-AF65-F5344CB8AC3E}">
        <p14:creationId xmlns:p14="http://schemas.microsoft.com/office/powerpoint/2010/main" val="28237773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1B39-3017-C543-ADEF-E2B38018A76A}"/>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C5A2B5FE-1B64-1E4B-B453-1F47FE77C6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9E31A9-4F0E-D24D-A3F3-9DC0F4738084}"/>
              </a:ext>
            </a:extLst>
          </p:cNvPr>
          <p:cNvSpPr>
            <a:spLocks noGrp="1"/>
          </p:cNvSpPr>
          <p:nvPr>
            <p:ph type="ftr" sz="quarter" idx="11"/>
          </p:nvPr>
        </p:nvSpPr>
        <p:spPr>
          <a:xfrm>
            <a:off x="2934268" y="6356350"/>
            <a:ext cx="8801669" cy="365125"/>
          </a:xfrm>
          <a:prstGeom prst="rect">
            <a:avLst/>
          </a:prstGeom>
        </p:spPr>
        <p:txBody>
          <a:bodyPr/>
          <a:lstStyle/>
          <a:p>
            <a:r>
              <a:rPr lang="en-US"/>
              <a:t>https://docs.python.org/3/tutorial/</a:t>
            </a:r>
          </a:p>
        </p:txBody>
      </p:sp>
      <p:sp>
        <p:nvSpPr>
          <p:cNvPr id="6" name="Slide Number Placeholder 5">
            <a:extLst>
              <a:ext uri="{FF2B5EF4-FFF2-40B4-BE49-F238E27FC236}">
                <a16:creationId xmlns:a16="http://schemas.microsoft.com/office/drawing/2014/main" id="{2DA86BCF-6B5F-8E4D-961E-E48A203D7BD3}"/>
              </a:ext>
            </a:extLst>
          </p:cNvPr>
          <p:cNvSpPr>
            <a:spLocks noGrp="1"/>
          </p:cNvSpPr>
          <p:nvPr>
            <p:ph type="sldNum" sz="quarter" idx="12"/>
          </p:nvPr>
        </p:nvSpPr>
        <p:spPr/>
        <p:txBody>
          <a:bodyPr/>
          <a:lstStyle/>
          <a:p>
            <a:fld id="{7C2D1E98-5809-9448-AF23-F23BA2169DAF}" type="slidenum">
              <a:rPr lang="en-US" smtClean="0"/>
              <a:t>‹#›</a:t>
            </a:fld>
            <a:endParaRPr lang="en-US"/>
          </a:p>
        </p:txBody>
      </p:sp>
    </p:spTree>
    <p:extLst>
      <p:ext uri="{BB962C8B-B14F-4D97-AF65-F5344CB8AC3E}">
        <p14:creationId xmlns:p14="http://schemas.microsoft.com/office/powerpoint/2010/main" val="1386118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1B39-3017-C543-ADEF-E2B38018A76A}"/>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C5A2B5FE-1B64-1E4B-B453-1F47FE77C6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9E31A9-4F0E-D24D-A3F3-9DC0F4738084}"/>
              </a:ext>
            </a:extLst>
          </p:cNvPr>
          <p:cNvSpPr>
            <a:spLocks noGrp="1"/>
          </p:cNvSpPr>
          <p:nvPr>
            <p:ph type="ftr" sz="quarter" idx="11"/>
          </p:nvPr>
        </p:nvSpPr>
        <p:spPr>
          <a:xfrm>
            <a:off x="2934268" y="6356350"/>
            <a:ext cx="8801669" cy="365125"/>
          </a:xfrm>
          <a:prstGeom prst="rect">
            <a:avLst/>
          </a:prstGeom>
        </p:spPr>
        <p:txBody>
          <a:bodyPr/>
          <a:lstStyle/>
          <a:p>
            <a:r>
              <a:rPr lang="en-US"/>
              <a:t>https://docs.python.org/3/tutorial/</a:t>
            </a:r>
          </a:p>
        </p:txBody>
      </p:sp>
      <p:sp>
        <p:nvSpPr>
          <p:cNvPr id="6" name="Slide Number Placeholder 5">
            <a:extLst>
              <a:ext uri="{FF2B5EF4-FFF2-40B4-BE49-F238E27FC236}">
                <a16:creationId xmlns:a16="http://schemas.microsoft.com/office/drawing/2014/main" id="{2DA86BCF-6B5F-8E4D-961E-E48A203D7BD3}"/>
              </a:ext>
            </a:extLst>
          </p:cNvPr>
          <p:cNvSpPr>
            <a:spLocks noGrp="1"/>
          </p:cNvSpPr>
          <p:nvPr>
            <p:ph type="sldNum" sz="quarter" idx="12"/>
          </p:nvPr>
        </p:nvSpPr>
        <p:spPr/>
        <p:txBody>
          <a:bodyPr/>
          <a:lstStyle/>
          <a:p>
            <a:fld id="{7C2D1E98-5809-9448-AF23-F23BA2169DAF}" type="slidenum">
              <a:rPr lang="en-US" smtClean="0"/>
              <a:t>‹#›</a:t>
            </a:fld>
            <a:endParaRPr lang="en-US"/>
          </a:p>
        </p:txBody>
      </p:sp>
    </p:spTree>
    <p:extLst>
      <p:ext uri="{BB962C8B-B14F-4D97-AF65-F5344CB8AC3E}">
        <p14:creationId xmlns:p14="http://schemas.microsoft.com/office/powerpoint/2010/main" val="25959748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1B39-3017-C543-ADEF-E2B38018A76A}"/>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C5A2B5FE-1B64-1E4B-B453-1F47FE77C6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9E31A9-4F0E-D24D-A3F3-9DC0F4738084}"/>
              </a:ext>
            </a:extLst>
          </p:cNvPr>
          <p:cNvSpPr>
            <a:spLocks noGrp="1"/>
          </p:cNvSpPr>
          <p:nvPr>
            <p:ph type="ftr" sz="quarter" idx="11"/>
          </p:nvPr>
        </p:nvSpPr>
        <p:spPr>
          <a:xfrm>
            <a:off x="2934268" y="6356350"/>
            <a:ext cx="8801669" cy="365125"/>
          </a:xfrm>
          <a:prstGeom prst="rect">
            <a:avLst/>
          </a:prstGeom>
        </p:spPr>
        <p:txBody>
          <a:bodyPr/>
          <a:lstStyle/>
          <a:p>
            <a:r>
              <a:rPr lang="en-US"/>
              <a:t>https://docs.python.org/3/tutorial/</a:t>
            </a:r>
          </a:p>
        </p:txBody>
      </p:sp>
      <p:sp>
        <p:nvSpPr>
          <p:cNvPr id="6" name="Slide Number Placeholder 5">
            <a:extLst>
              <a:ext uri="{FF2B5EF4-FFF2-40B4-BE49-F238E27FC236}">
                <a16:creationId xmlns:a16="http://schemas.microsoft.com/office/drawing/2014/main" id="{2DA86BCF-6B5F-8E4D-961E-E48A203D7BD3}"/>
              </a:ext>
            </a:extLst>
          </p:cNvPr>
          <p:cNvSpPr>
            <a:spLocks noGrp="1"/>
          </p:cNvSpPr>
          <p:nvPr>
            <p:ph type="sldNum" sz="quarter" idx="12"/>
          </p:nvPr>
        </p:nvSpPr>
        <p:spPr/>
        <p:txBody>
          <a:bodyPr/>
          <a:lstStyle/>
          <a:p>
            <a:fld id="{7C2D1E98-5809-9448-AF23-F23BA2169DAF}" type="slidenum">
              <a:rPr lang="en-US" smtClean="0"/>
              <a:t>‹#›</a:t>
            </a:fld>
            <a:endParaRPr lang="en-US"/>
          </a:p>
        </p:txBody>
      </p:sp>
    </p:spTree>
    <p:extLst>
      <p:ext uri="{BB962C8B-B14F-4D97-AF65-F5344CB8AC3E}">
        <p14:creationId xmlns:p14="http://schemas.microsoft.com/office/powerpoint/2010/main" val="4037453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1B39-3017-C543-ADEF-E2B38018A76A}"/>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C5A2B5FE-1B64-1E4B-B453-1F47FE77C6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9E31A9-4F0E-D24D-A3F3-9DC0F4738084}"/>
              </a:ext>
            </a:extLst>
          </p:cNvPr>
          <p:cNvSpPr>
            <a:spLocks noGrp="1"/>
          </p:cNvSpPr>
          <p:nvPr>
            <p:ph type="ftr" sz="quarter" idx="11"/>
          </p:nvPr>
        </p:nvSpPr>
        <p:spPr>
          <a:xfrm>
            <a:off x="2934268" y="6356350"/>
            <a:ext cx="8801669" cy="365125"/>
          </a:xfrm>
          <a:prstGeom prst="rect">
            <a:avLst/>
          </a:prstGeom>
        </p:spPr>
        <p:txBody>
          <a:bodyPr/>
          <a:lstStyle/>
          <a:p>
            <a:r>
              <a:rPr lang="en-US"/>
              <a:t>https://docs.python.org/3/tutorial/</a:t>
            </a:r>
          </a:p>
        </p:txBody>
      </p:sp>
      <p:sp>
        <p:nvSpPr>
          <p:cNvPr id="6" name="Slide Number Placeholder 5">
            <a:extLst>
              <a:ext uri="{FF2B5EF4-FFF2-40B4-BE49-F238E27FC236}">
                <a16:creationId xmlns:a16="http://schemas.microsoft.com/office/drawing/2014/main" id="{2DA86BCF-6B5F-8E4D-961E-E48A203D7BD3}"/>
              </a:ext>
            </a:extLst>
          </p:cNvPr>
          <p:cNvSpPr>
            <a:spLocks noGrp="1"/>
          </p:cNvSpPr>
          <p:nvPr>
            <p:ph type="sldNum" sz="quarter" idx="12"/>
          </p:nvPr>
        </p:nvSpPr>
        <p:spPr/>
        <p:txBody>
          <a:bodyPr/>
          <a:lstStyle/>
          <a:p>
            <a:fld id="{7C2D1E98-5809-9448-AF23-F23BA2169DAF}" type="slidenum">
              <a:rPr lang="en-US" smtClean="0"/>
              <a:t>‹#›</a:t>
            </a:fld>
            <a:endParaRPr lang="en-US"/>
          </a:p>
        </p:txBody>
      </p:sp>
    </p:spTree>
    <p:extLst>
      <p:ext uri="{BB962C8B-B14F-4D97-AF65-F5344CB8AC3E}">
        <p14:creationId xmlns:p14="http://schemas.microsoft.com/office/powerpoint/2010/main" val="1333576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8016-D332-3144-B234-BC60B50D8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068BA4-D1F3-F841-8BE8-4877119520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A8F59-EA3E-0E4A-B703-6D2A9754827F}"/>
              </a:ext>
            </a:extLst>
          </p:cNvPr>
          <p:cNvSpPr>
            <a:spLocks noGrp="1"/>
          </p:cNvSpPr>
          <p:nvPr>
            <p:ph type="dt" sz="half" idx="10"/>
          </p:nvPr>
        </p:nvSpPr>
        <p:spPr/>
        <p:txBody>
          <a:bodyPr/>
          <a:lstStyle>
            <a:lvl1pPr>
              <a:defRPr/>
            </a:lvl1pPr>
          </a:lstStyle>
          <a:p>
            <a:fld id="{515111E1-7052-1F46-A316-ABE6BDC4FA6C}" type="datetime1">
              <a:rPr lang="en-US" altLang="en-US"/>
              <a:pPr/>
              <a:t>5/24/21</a:t>
            </a:fld>
            <a:endParaRPr lang="en-US" altLang="en-US"/>
          </a:p>
        </p:txBody>
      </p:sp>
      <p:sp>
        <p:nvSpPr>
          <p:cNvPr id="5" name="Slide Number Placeholder 4">
            <a:extLst>
              <a:ext uri="{FF2B5EF4-FFF2-40B4-BE49-F238E27FC236}">
                <a16:creationId xmlns:a16="http://schemas.microsoft.com/office/drawing/2014/main" id="{884269F9-CC4B-7742-92C1-56176BAE98D6}"/>
              </a:ext>
            </a:extLst>
          </p:cNvPr>
          <p:cNvSpPr>
            <a:spLocks noGrp="1"/>
          </p:cNvSpPr>
          <p:nvPr>
            <p:ph type="sldNum" sz="quarter" idx="11"/>
          </p:nvPr>
        </p:nvSpPr>
        <p:spPr/>
        <p:txBody>
          <a:bodyPr/>
          <a:lstStyle>
            <a:lvl1pPr>
              <a:defRPr/>
            </a:lvl1pPr>
          </a:lstStyle>
          <a:p>
            <a:fld id="{CA679CA9-D7BC-5A4E-84A7-C62935F278AF}" type="slidenum">
              <a:rPr lang="en-US" altLang="en-US"/>
              <a:pPr/>
              <a:t>‹#›</a:t>
            </a:fld>
            <a:endParaRPr lang="en-US" altLang="en-US"/>
          </a:p>
        </p:txBody>
      </p:sp>
    </p:spTree>
    <p:extLst>
      <p:ext uri="{BB962C8B-B14F-4D97-AF65-F5344CB8AC3E}">
        <p14:creationId xmlns:p14="http://schemas.microsoft.com/office/powerpoint/2010/main" val="426877661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t>https://docs.python.org/3/tutorial/</a:t>
            </a:r>
            <a:endParaRPr lang="en-US"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25" r:id="rId13"/>
    <p:sldLayoutId id="2147483717"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Lst>
  <p:hf sldNum="0"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D3223CD-34A5-45F2-906F-1B6F8BD795BA}"/>
              </a:ext>
            </a:extLst>
          </p:cNvPr>
          <p:cNvSpPr>
            <a:spLocks noGrp="1"/>
          </p:cNvSpPr>
          <p:nvPr>
            <p:ph type="body" sz="quarter" idx="11"/>
          </p:nvPr>
        </p:nvSpPr>
        <p:spPr/>
        <p:txBody>
          <a:bodyPr/>
          <a:lstStyle/>
          <a:p>
            <a:r>
              <a:rPr lang="en-US" sz="3600" b="1" dirty="0"/>
              <a:t>Module 1</a:t>
            </a:r>
          </a:p>
        </p:txBody>
      </p:sp>
      <p:sp>
        <p:nvSpPr>
          <p:cNvPr id="3" name="Title 2">
            <a:extLst>
              <a:ext uri="{FF2B5EF4-FFF2-40B4-BE49-F238E27FC236}">
                <a16:creationId xmlns:a16="http://schemas.microsoft.com/office/drawing/2014/main" id="{FFB23C69-AE0E-4ABC-ADF2-5CEF372F4D43}"/>
              </a:ext>
            </a:extLst>
          </p:cNvPr>
          <p:cNvSpPr>
            <a:spLocks noGrp="1"/>
          </p:cNvSpPr>
          <p:nvPr>
            <p:ph type="title"/>
          </p:nvPr>
        </p:nvSpPr>
        <p:spPr/>
        <p:txBody>
          <a:bodyPr/>
          <a:lstStyle/>
          <a:p>
            <a:r>
              <a:rPr lang="en-US" dirty="0"/>
              <a:t>Introducing Python</a:t>
            </a:r>
          </a:p>
        </p:txBody>
      </p:sp>
      <p:sp>
        <p:nvSpPr>
          <p:cNvPr id="7" name="Footer Placeholder 6"/>
          <p:cNvSpPr>
            <a:spLocks noGrp="1"/>
          </p:cNvSpPr>
          <p:nvPr>
            <p:ph type="ftr" sz="quarter" idx="3"/>
          </p:nvPr>
        </p:nvSpPr>
        <p:spPr/>
        <p:txBody>
          <a:bodyPr/>
          <a:lstStyle/>
          <a:p>
            <a:r>
              <a:rPr lang="en-US"/>
              <a:t>https://docs.python.org/3/tutorial/</a:t>
            </a:r>
            <a:endParaRPr lang="en-US" dirty="0"/>
          </a:p>
        </p:txBody>
      </p:sp>
    </p:spTree>
    <p:extLst>
      <p:ext uri="{BB962C8B-B14F-4D97-AF65-F5344CB8AC3E}">
        <p14:creationId xmlns:p14="http://schemas.microsoft.com/office/powerpoint/2010/main" val="33908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943E056D-E52D-C849-B5C6-3C2D88C22E11}"/>
              </a:ext>
            </a:extLst>
          </p:cNvPr>
          <p:cNvSpPr>
            <a:spLocks noGrp="1"/>
          </p:cNvSpPr>
          <p:nvPr>
            <p:ph type="sldNum" sz="quarter" idx="11"/>
          </p:nvPr>
        </p:nvSpPr>
        <p:spPr/>
        <p:txBody>
          <a:bodyPr/>
          <a:lstStyle/>
          <a:p>
            <a:fld id="{CFBFDC61-DD59-4846-9B46-B13AC658563E}" type="slidenum">
              <a:rPr lang="en-US" altLang="en-US"/>
              <a:pPr/>
              <a:t>10</a:t>
            </a:fld>
            <a:endParaRPr lang="en-US" altLang="en-US"/>
          </a:p>
        </p:txBody>
      </p:sp>
      <p:sp>
        <p:nvSpPr>
          <p:cNvPr id="75778" name="Rectangle 2">
            <a:extLst>
              <a:ext uri="{FF2B5EF4-FFF2-40B4-BE49-F238E27FC236}">
                <a16:creationId xmlns:a16="http://schemas.microsoft.com/office/drawing/2014/main" id="{A0C80F32-B37B-9342-8975-EBA4E3A1BCEA}"/>
              </a:ext>
            </a:extLst>
          </p:cNvPr>
          <p:cNvSpPr>
            <a:spLocks noGrp="1" noChangeArrowheads="1"/>
          </p:cNvSpPr>
          <p:nvPr>
            <p:ph type="title"/>
          </p:nvPr>
        </p:nvSpPr>
        <p:spPr>
          <a:xfrm>
            <a:off x="2209800" y="228600"/>
            <a:ext cx="7772400" cy="685800"/>
          </a:xfrm>
        </p:spPr>
        <p:txBody>
          <a:bodyPr/>
          <a:lstStyle/>
          <a:p>
            <a:r>
              <a:rPr lang="en-US" altLang="en-US"/>
              <a:t>Launch Python</a:t>
            </a:r>
          </a:p>
        </p:txBody>
      </p:sp>
      <p:pic>
        <p:nvPicPr>
          <p:cNvPr id="260099" name="Picture 3">
            <a:extLst>
              <a:ext uri="{FF2B5EF4-FFF2-40B4-BE49-F238E27FC236}">
                <a16:creationId xmlns:a16="http://schemas.microsoft.com/office/drawing/2014/main" id="{8C787E9F-7899-8E42-B311-B7D78CA09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8610600"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62648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127AB3E4-0C66-D54F-898D-882A846076C0}"/>
              </a:ext>
            </a:extLst>
          </p:cNvPr>
          <p:cNvSpPr>
            <a:spLocks noGrp="1"/>
          </p:cNvSpPr>
          <p:nvPr>
            <p:ph type="sldNum" sz="quarter" idx="11"/>
          </p:nvPr>
        </p:nvSpPr>
        <p:spPr/>
        <p:txBody>
          <a:bodyPr/>
          <a:lstStyle/>
          <a:p>
            <a:fld id="{5DA76702-6923-D34F-BF4C-8CE6C2CEE2CB}" type="slidenum">
              <a:rPr lang="en-US" altLang="en-US"/>
              <a:pPr/>
              <a:t>11</a:t>
            </a:fld>
            <a:endParaRPr lang="en-US" altLang="en-US"/>
          </a:p>
        </p:txBody>
      </p:sp>
      <p:sp>
        <p:nvSpPr>
          <p:cNvPr id="313346" name="Rectangle 2">
            <a:extLst>
              <a:ext uri="{FF2B5EF4-FFF2-40B4-BE49-F238E27FC236}">
                <a16:creationId xmlns:a16="http://schemas.microsoft.com/office/drawing/2014/main" id="{FBEEF243-857D-6442-8136-4A2F2F03C32F}"/>
              </a:ext>
            </a:extLst>
          </p:cNvPr>
          <p:cNvSpPr>
            <a:spLocks noGrp="1" noChangeArrowheads="1"/>
          </p:cNvSpPr>
          <p:nvPr>
            <p:ph type="title"/>
          </p:nvPr>
        </p:nvSpPr>
        <p:spPr>
          <a:xfrm>
            <a:off x="2209800" y="228600"/>
            <a:ext cx="7772400" cy="685800"/>
          </a:xfrm>
        </p:spPr>
        <p:txBody>
          <a:bodyPr/>
          <a:lstStyle/>
          <a:p>
            <a:r>
              <a:rPr lang="en-US" altLang="en-US"/>
              <a:t>Launch Python IDLE</a:t>
            </a:r>
          </a:p>
        </p:txBody>
      </p:sp>
      <p:pic>
        <p:nvPicPr>
          <p:cNvPr id="313348" name="Picture 4">
            <a:extLst>
              <a:ext uri="{FF2B5EF4-FFF2-40B4-BE49-F238E27FC236}">
                <a16:creationId xmlns:a16="http://schemas.microsoft.com/office/drawing/2014/main" id="{4851E8A9-744F-9E43-8659-9C24C7E7A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1828801"/>
            <a:ext cx="8856663"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8960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86F79FFF-4460-EF4F-AD55-DBE5EB51BF04}"/>
              </a:ext>
            </a:extLst>
          </p:cNvPr>
          <p:cNvSpPr>
            <a:spLocks noGrp="1"/>
          </p:cNvSpPr>
          <p:nvPr>
            <p:ph type="sldNum" sz="quarter" idx="11"/>
          </p:nvPr>
        </p:nvSpPr>
        <p:spPr/>
        <p:txBody>
          <a:bodyPr/>
          <a:lstStyle/>
          <a:p>
            <a:fld id="{3A773106-37CC-5747-B0D6-1C55A2E04B49}" type="slidenum">
              <a:rPr lang="en-US" altLang="en-US"/>
              <a:pPr/>
              <a:t>12</a:t>
            </a:fld>
            <a:endParaRPr lang="en-US" altLang="en-US"/>
          </a:p>
        </p:txBody>
      </p:sp>
      <p:sp>
        <p:nvSpPr>
          <p:cNvPr id="314370" name="Rectangle 2">
            <a:extLst>
              <a:ext uri="{FF2B5EF4-FFF2-40B4-BE49-F238E27FC236}">
                <a16:creationId xmlns:a16="http://schemas.microsoft.com/office/drawing/2014/main" id="{7283D67A-A205-C446-8363-90B7ED8F0C70}"/>
              </a:ext>
            </a:extLst>
          </p:cNvPr>
          <p:cNvSpPr>
            <a:spLocks noGrp="1" noChangeArrowheads="1"/>
          </p:cNvSpPr>
          <p:nvPr>
            <p:ph type="title"/>
          </p:nvPr>
        </p:nvSpPr>
        <p:spPr>
          <a:xfrm>
            <a:off x="2209800" y="228600"/>
            <a:ext cx="7772400" cy="685800"/>
          </a:xfrm>
        </p:spPr>
        <p:txBody>
          <a:bodyPr/>
          <a:lstStyle/>
          <a:p>
            <a:r>
              <a:rPr lang="en-US" altLang="en-US"/>
              <a:t>Run Python Script</a:t>
            </a:r>
          </a:p>
        </p:txBody>
      </p:sp>
      <p:pic>
        <p:nvPicPr>
          <p:cNvPr id="314372" name="Picture 4">
            <a:extLst>
              <a:ext uri="{FF2B5EF4-FFF2-40B4-BE49-F238E27FC236}">
                <a16:creationId xmlns:a16="http://schemas.microsoft.com/office/drawing/2014/main" id="{0657E51E-8BED-FC44-A62D-743C42639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04989"/>
            <a:ext cx="8839200" cy="220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7467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CAA4F8C3-2109-A642-8DE9-583F641E4665}"/>
              </a:ext>
            </a:extLst>
          </p:cNvPr>
          <p:cNvSpPr>
            <a:spLocks noGrp="1"/>
          </p:cNvSpPr>
          <p:nvPr>
            <p:ph type="sldNum" sz="quarter" idx="11"/>
          </p:nvPr>
        </p:nvSpPr>
        <p:spPr/>
        <p:txBody>
          <a:bodyPr/>
          <a:lstStyle/>
          <a:p>
            <a:fld id="{5A275812-7D4D-444B-A84A-A28D42B35E44}" type="slidenum">
              <a:rPr lang="en-US" altLang="en-US"/>
              <a:pPr/>
              <a:t>13</a:t>
            </a:fld>
            <a:endParaRPr lang="en-US" altLang="en-US"/>
          </a:p>
        </p:txBody>
      </p:sp>
      <p:sp>
        <p:nvSpPr>
          <p:cNvPr id="129026" name="Rectangle 2">
            <a:extLst>
              <a:ext uri="{FF2B5EF4-FFF2-40B4-BE49-F238E27FC236}">
                <a16:creationId xmlns:a16="http://schemas.microsoft.com/office/drawing/2014/main" id="{B81DC8F2-1CFB-F24F-9BE6-2CF93BF7A409}"/>
              </a:ext>
            </a:extLst>
          </p:cNvPr>
          <p:cNvSpPr>
            <a:spLocks noGrp="1" noChangeArrowheads="1"/>
          </p:cNvSpPr>
          <p:nvPr>
            <p:ph type="title"/>
          </p:nvPr>
        </p:nvSpPr>
        <p:spPr>
          <a:xfrm>
            <a:off x="2209800" y="152400"/>
            <a:ext cx="7772400" cy="609600"/>
          </a:xfrm>
          <a:noFill/>
          <a:ln/>
        </p:spPr>
        <p:txBody>
          <a:bodyPr/>
          <a:lstStyle/>
          <a:p>
            <a:r>
              <a:rPr lang="en-US" altLang="en-US"/>
              <a:t>A Simple Python Program</a:t>
            </a:r>
            <a:endParaRPr lang="en-US" altLang="en-US">
              <a:solidFill>
                <a:schemeClr val="tx1"/>
              </a:solidFill>
            </a:endParaRPr>
          </a:p>
        </p:txBody>
      </p:sp>
      <p:sp>
        <p:nvSpPr>
          <p:cNvPr id="129027" name="Rectangle 3">
            <a:extLst>
              <a:ext uri="{FF2B5EF4-FFF2-40B4-BE49-F238E27FC236}">
                <a16:creationId xmlns:a16="http://schemas.microsoft.com/office/drawing/2014/main" id="{BF3E1FAA-BF34-5F4C-BD9C-2F7D0493F9AA}"/>
              </a:ext>
            </a:extLst>
          </p:cNvPr>
          <p:cNvSpPr>
            <a:spLocks noGrp="1" noChangeArrowheads="1"/>
          </p:cNvSpPr>
          <p:nvPr>
            <p:ph type="body" idx="1"/>
          </p:nvPr>
        </p:nvSpPr>
        <p:spPr>
          <a:xfrm>
            <a:off x="1981200" y="1752600"/>
            <a:ext cx="8305800" cy="1752600"/>
          </a:xfrm>
          <a:solidFill>
            <a:schemeClr val="tx1"/>
          </a:solidFill>
          <a:ln>
            <a:solidFill>
              <a:schemeClr val="bg2"/>
            </a:solidFill>
            <a:miter lim="800000"/>
            <a:headEnd/>
            <a:tailEnd/>
          </a:ln>
        </p:spPr>
        <p:txBody>
          <a:bodyPr/>
          <a:lstStyle/>
          <a:p>
            <a:pPr>
              <a:buFont typeface="Monotype Sorts" pitchFamily="2" charset="2"/>
              <a:buNone/>
            </a:pPr>
            <a:r>
              <a:rPr lang="en-US" altLang="en-US" sz="2400">
                <a:solidFill>
                  <a:schemeClr val="bg2"/>
                </a:solidFill>
                <a:latin typeface="Courier New" panose="02070309020205020404" pitchFamily="49" charset="0"/>
              </a:rPr>
              <a:t># Display two messages</a:t>
            </a:r>
          </a:p>
          <a:p>
            <a:pPr>
              <a:buFont typeface="Monotype Sorts" pitchFamily="2" charset="2"/>
              <a:buNone/>
            </a:pPr>
            <a:r>
              <a:rPr lang="en-US" altLang="en-US" sz="2400">
                <a:solidFill>
                  <a:schemeClr val="bg2"/>
                </a:solidFill>
                <a:latin typeface="Courier New" panose="02070309020205020404" pitchFamily="49" charset="0"/>
              </a:rPr>
              <a:t>print("Welcome to Python")</a:t>
            </a:r>
          </a:p>
          <a:p>
            <a:pPr>
              <a:buFont typeface="Monotype Sorts" pitchFamily="2" charset="2"/>
              <a:buNone/>
            </a:pPr>
            <a:r>
              <a:rPr lang="en-US" altLang="en-US" sz="2400">
                <a:solidFill>
                  <a:schemeClr val="bg2"/>
                </a:solidFill>
                <a:latin typeface="Courier New" panose="02070309020205020404" pitchFamily="49" charset="0"/>
              </a:rPr>
              <a:t>print("Python is fun")</a:t>
            </a:r>
          </a:p>
        </p:txBody>
      </p:sp>
      <p:sp>
        <p:nvSpPr>
          <p:cNvPr id="129034" name="Text Box 10">
            <a:extLst>
              <a:ext uri="{FF2B5EF4-FFF2-40B4-BE49-F238E27FC236}">
                <a16:creationId xmlns:a16="http://schemas.microsoft.com/office/drawing/2014/main" id="{C4E976A8-A9F9-5241-8889-6517BED1277D}"/>
              </a:ext>
            </a:extLst>
          </p:cNvPr>
          <p:cNvSpPr txBox="1">
            <a:spLocks noChangeArrowheads="1"/>
          </p:cNvSpPr>
          <p:nvPr/>
        </p:nvSpPr>
        <p:spPr bwMode="auto">
          <a:xfrm>
            <a:off x="1981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buSzPct val="75000"/>
              <a:buFont typeface="Monotype Sorts" pitchFamily="2" charset="2"/>
              <a:buNone/>
            </a:pPr>
            <a:r>
              <a:rPr lang="en-US" altLang="en-US" sz="3600">
                <a:solidFill>
                  <a:schemeClr val="tx2"/>
                </a:solidFill>
              </a:rPr>
              <a:t>Listing 1.1</a:t>
            </a:r>
            <a:endParaRPr lang="en-US" altLang="en-US"/>
          </a:p>
        </p:txBody>
      </p:sp>
    </p:spTree>
    <p:extLst>
      <p:ext uri="{BB962C8B-B14F-4D97-AF65-F5344CB8AC3E}">
        <p14:creationId xmlns:p14="http://schemas.microsoft.com/office/powerpoint/2010/main" val="10559612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AD49C33D-55FE-F54C-8CFC-1576D6CE2540}"/>
              </a:ext>
            </a:extLst>
          </p:cNvPr>
          <p:cNvSpPr>
            <a:spLocks noGrp="1"/>
          </p:cNvSpPr>
          <p:nvPr>
            <p:ph type="sldNum" sz="quarter" idx="11"/>
          </p:nvPr>
        </p:nvSpPr>
        <p:spPr/>
        <p:txBody>
          <a:bodyPr/>
          <a:lstStyle/>
          <a:p>
            <a:fld id="{78EF992B-6CA2-DE4F-B676-692477D312B2}" type="slidenum">
              <a:rPr lang="en-US" altLang="en-US"/>
              <a:pPr/>
              <a:t>14</a:t>
            </a:fld>
            <a:endParaRPr lang="en-US" altLang="en-US"/>
          </a:p>
        </p:txBody>
      </p:sp>
      <p:sp>
        <p:nvSpPr>
          <p:cNvPr id="231426" name="Rectangle 2">
            <a:extLst>
              <a:ext uri="{FF2B5EF4-FFF2-40B4-BE49-F238E27FC236}">
                <a16:creationId xmlns:a16="http://schemas.microsoft.com/office/drawing/2014/main" id="{105D1DE2-E37F-DD48-9F3D-16D348CB2E15}"/>
              </a:ext>
            </a:extLst>
          </p:cNvPr>
          <p:cNvSpPr>
            <a:spLocks noGrp="1" noChangeArrowheads="1"/>
          </p:cNvSpPr>
          <p:nvPr>
            <p:ph type="title"/>
          </p:nvPr>
        </p:nvSpPr>
        <p:spPr>
          <a:xfrm>
            <a:off x="1752600" y="228600"/>
            <a:ext cx="8534400" cy="609600"/>
          </a:xfrm>
        </p:spPr>
        <p:txBody>
          <a:bodyPr/>
          <a:lstStyle/>
          <a:p>
            <a:r>
              <a:rPr lang="en-US" altLang="en-US"/>
              <a:t>Creating and Editing Using Notepad</a:t>
            </a:r>
          </a:p>
        </p:txBody>
      </p:sp>
      <p:sp>
        <p:nvSpPr>
          <p:cNvPr id="231427" name="Rectangle 3">
            <a:extLst>
              <a:ext uri="{FF2B5EF4-FFF2-40B4-BE49-F238E27FC236}">
                <a16:creationId xmlns:a16="http://schemas.microsoft.com/office/drawing/2014/main" id="{3AAB63E9-B191-6C44-8807-328805806BE0}"/>
              </a:ext>
            </a:extLst>
          </p:cNvPr>
          <p:cNvSpPr>
            <a:spLocks noGrp="1" noChangeArrowheads="1"/>
          </p:cNvSpPr>
          <p:nvPr>
            <p:ph type="body" idx="1"/>
          </p:nvPr>
        </p:nvSpPr>
        <p:spPr>
          <a:xfrm>
            <a:off x="1752600" y="1066800"/>
            <a:ext cx="4724400" cy="1600200"/>
          </a:xfrm>
        </p:spPr>
        <p:txBody>
          <a:bodyPr/>
          <a:lstStyle/>
          <a:p>
            <a:pPr>
              <a:lnSpc>
                <a:spcPct val="90000"/>
              </a:lnSpc>
              <a:buFont typeface="Monotype Sorts" pitchFamily="2" charset="2"/>
              <a:buNone/>
            </a:pPr>
            <a:r>
              <a:rPr lang="en-US" altLang="en-US" sz="3000">
                <a:latin typeface="Palatino" pitchFamily="2" charset="77"/>
                <a:cs typeface="Times New Roman" panose="02020603050405020304" pitchFamily="18" charset="0"/>
              </a:rPr>
              <a:t>To use Notepad, type </a:t>
            </a:r>
          </a:p>
          <a:p>
            <a:pPr lvl="1">
              <a:lnSpc>
                <a:spcPct val="90000"/>
              </a:lnSpc>
              <a:buFontTx/>
              <a:buNone/>
            </a:pPr>
            <a:r>
              <a:rPr lang="en-US" altLang="en-US" sz="3000">
                <a:latin typeface="Palatino" pitchFamily="2" charset="77"/>
                <a:cs typeface="Times New Roman" panose="02020603050405020304" pitchFamily="18" charset="0"/>
              </a:rPr>
              <a:t>notepad Welcome.py </a:t>
            </a:r>
          </a:p>
          <a:p>
            <a:pPr>
              <a:lnSpc>
                <a:spcPct val="90000"/>
              </a:lnSpc>
              <a:buFont typeface="Monotype Sorts" pitchFamily="2" charset="2"/>
              <a:buNone/>
            </a:pPr>
            <a:r>
              <a:rPr lang="en-US" altLang="en-US" sz="3000">
                <a:latin typeface="Palatino" pitchFamily="2" charset="77"/>
                <a:cs typeface="Times New Roman" panose="02020603050405020304" pitchFamily="18" charset="0"/>
              </a:rPr>
              <a:t>from the DOS prompt.</a:t>
            </a:r>
          </a:p>
        </p:txBody>
      </p:sp>
      <p:sp>
        <p:nvSpPr>
          <p:cNvPr id="231431" name="Line 7">
            <a:extLst>
              <a:ext uri="{FF2B5EF4-FFF2-40B4-BE49-F238E27FC236}">
                <a16:creationId xmlns:a16="http://schemas.microsoft.com/office/drawing/2014/main" id="{F2C83671-98C2-B14B-8172-1D680DDFFBFC}"/>
              </a:ext>
            </a:extLst>
          </p:cNvPr>
          <p:cNvSpPr>
            <a:spLocks noChangeShapeType="1"/>
          </p:cNvSpPr>
          <p:nvPr/>
        </p:nvSpPr>
        <p:spPr bwMode="auto">
          <a:xfrm>
            <a:off x="4038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32" name="Line 8">
            <a:extLst>
              <a:ext uri="{FF2B5EF4-FFF2-40B4-BE49-F238E27FC236}">
                <a16:creationId xmlns:a16="http://schemas.microsoft.com/office/drawing/2014/main" id="{BF4E25F8-93EF-8242-BE14-F40842DAEDB1}"/>
              </a:ext>
            </a:extLst>
          </p:cNvPr>
          <p:cNvSpPr>
            <a:spLocks noChangeShapeType="1"/>
          </p:cNvSpPr>
          <p:nvPr/>
        </p:nvSpPr>
        <p:spPr bwMode="auto">
          <a:xfrm>
            <a:off x="57150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31433" name="Picture 9">
            <a:extLst>
              <a:ext uri="{FF2B5EF4-FFF2-40B4-BE49-F238E27FC236}">
                <a16:creationId xmlns:a16="http://schemas.microsoft.com/office/drawing/2014/main" id="{30D38B2B-F351-9D4A-9FE2-CF5EFC4AD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276601"/>
            <a:ext cx="6477000"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34" name="Picture 10">
            <a:extLst>
              <a:ext uri="{FF2B5EF4-FFF2-40B4-BE49-F238E27FC236}">
                <a16:creationId xmlns:a16="http://schemas.microsoft.com/office/drawing/2014/main" id="{A04C28F9-7BD4-0648-A630-096088AA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265238"/>
            <a:ext cx="4495800"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86387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CE78CA3E-9CED-DC45-8449-63B48BF9654E}"/>
              </a:ext>
            </a:extLst>
          </p:cNvPr>
          <p:cNvSpPr>
            <a:spLocks noGrp="1"/>
          </p:cNvSpPr>
          <p:nvPr>
            <p:ph type="sldNum" sz="quarter" idx="11"/>
          </p:nvPr>
        </p:nvSpPr>
        <p:spPr/>
        <p:txBody>
          <a:bodyPr/>
          <a:lstStyle/>
          <a:p>
            <a:fld id="{5FA675D8-5EE5-DD43-B45E-EBBBBB53741C}" type="slidenum">
              <a:rPr lang="en-US" altLang="en-US"/>
              <a:pPr/>
              <a:t>15</a:t>
            </a:fld>
            <a:endParaRPr lang="en-US" altLang="en-US"/>
          </a:p>
        </p:txBody>
      </p:sp>
      <p:sp>
        <p:nvSpPr>
          <p:cNvPr id="284681" name="Rectangle 9">
            <a:extLst>
              <a:ext uri="{FF2B5EF4-FFF2-40B4-BE49-F238E27FC236}">
                <a16:creationId xmlns:a16="http://schemas.microsoft.com/office/drawing/2014/main" id="{85D71C20-921F-F741-B55E-5FBAD71F4ED4}"/>
              </a:ext>
            </a:extLst>
          </p:cNvPr>
          <p:cNvSpPr>
            <a:spLocks noChangeArrowheads="1"/>
          </p:cNvSpPr>
          <p:nvPr/>
        </p:nvSpPr>
        <p:spPr bwMode="auto">
          <a:xfrm>
            <a:off x="1981200" y="2362200"/>
            <a:ext cx="8305800" cy="25908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bg2"/>
                </a:solidFill>
                <a:latin typeface="Courier New" panose="02070309020205020404" pitchFamily="49" charset="0"/>
              </a:rPr>
              <a:t># Display two messages</a:t>
            </a:r>
          </a:p>
          <a:p>
            <a:pPr>
              <a:buFont typeface="Monotype Sorts" pitchFamily="2" charset="2"/>
              <a:buNone/>
            </a:pPr>
            <a:r>
              <a:rPr lang="en-US" altLang="en-US">
                <a:solidFill>
                  <a:schemeClr val="bg2"/>
                </a:solidFill>
                <a:latin typeface="Courier New" panose="02070309020205020404" pitchFamily="49" charset="0"/>
              </a:rPr>
              <a:t>print("Welcome to Python")</a:t>
            </a:r>
          </a:p>
          <a:p>
            <a:pPr>
              <a:buFont typeface="Monotype Sorts" pitchFamily="2" charset="2"/>
              <a:buNone/>
            </a:pPr>
            <a:r>
              <a:rPr lang="en-US" altLang="en-US">
                <a:solidFill>
                  <a:schemeClr val="bg2"/>
                </a:solidFill>
                <a:latin typeface="Courier New" panose="02070309020205020404" pitchFamily="49" charset="0"/>
              </a:rPr>
              <a:t>print("Python is fun")</a:t>
            </a:r>
          </a:p>
        </p:txBody>
      </p:sp>
      <p:sp>
        <p:nvSpPr>
          <p:cNvPr id="284674" name="Rectangle 2">
            <a:extLst>
              <a:ext uri="{FF2B5EF4-FFF2-40B4-BE49-F238E27FC236}">
                <a16:creationId xmlns:a16="http://schemas.microsoft.com/office/drawing/2014/main" id="{9260CB74-A096-A44E-9303-E27DDE6FED61}"/>
              </a:ext>
            </a:extLst>
          </p:cNvPr>
          <p:cNvSpPr>
            <a:spLocks noGrp="1" noChangeArrowheads="1"/>
          </p:cNvSpPr>
          <p:nvPr>
            <p:ph type="title"/>
          </p:nvPr>
        </p:nvSpPr>
        <p:spPr>
          <a:xfrm>
            <a:off x="2209800" y="457200"/>
            <a:ext cx="7772400" cy="533400"/>
          </a:xfrm>
          <a:noFill/>
          <a:ln/>
        </p:spPr>
        <p:txBody>
          <a:bodyPr/>
          <a:lstStyle/>
          <a:p>
            <a:r>
              <a:rPr lang="en-US" altLang="en-US" sz="4300"/>
              <a:t>Trace a Program Execution</a:t>
            </a:r>
          </a:p>
        </p:txBody>
      </p:sp>
      <p:sp>
        <p:nvSpPr>
          <p:cNvPr id="284678" name="Rectangle 6">
            <a:extLst>
              <a:ext uri="{FF2B5EF4-FFF2-40B4-BE49-F238E27FC236}">
                <a16:creationId xmlns:a16="http://schemas.microsoft.com/office/drawing/2014/main" id="{104B8903-28F1-E548-9CF6-8C28813705EC}"/>
              </a:ext>
            </a:extLst>
          </p:cNvPr>
          <p:cNvSpPr>
            <a:spLocks noChangeArrowheads="1"/>
          </p:cNvSpPr>
          <p:nvPr/>
        </p:nvSpPr>
        <p:spPr bwMode="auto">
          <a:xfrm>
            <a:off x="2057400" y="3048001"/>
            <a:ext cx="70866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9" name="AutoShape 7">
            <a:extLst>
              <a:ext uri="{FF2B5EF4-FFF2-40B4-BE49-F238E27FC236}">
                <a16:creationId xmlns:a16="http://schemas.microsoft.com/office/drawing/2014/main" id="{C2985BC2-2B6F-C746-959F-91E5CC1B83B5}"/>
              </a:ext>
            </a:extLst>
          </p:cNvPr>
          <p:cNvSpPr>
            <a:spLocks noChangeArrowheads="1"/>
          </p:cNvSpPr>
          <p:nvPr/>
        </p:nvSpPr>
        <p:spPr bwMode="auto">
          <a:xfrm>
            <a:off x="7467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Execute a statement</a:t>
            </a:r>
          </a:p>
        </p:txBody>
      </p:sp>
      <p:sp>
        <p:nvSpPr>
          <p:cNvPr id="284680" name="Rectangle 8">
            <a:extLst>
              <a:ext uri="{FF2B5EF4-FFF2-40B4-BE49-F238E27FC236}">
                <a16:creationId xmlns:a16="http://schemas.microsoft.com/office/drawing/2014/main" id="{52676834-8297-E447-BE63-D8E00BC40549}"/>
              </a:ext>
            </a:extLst>
          </p:cNvPr>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2"/>
                </a:solidFill>
                <a:latin typeface="Forte" panose="03060902040502070203" pitchFamily="66" charset="77"/>
              </a:rPr>
              <a:t>animation</a:t>
            </a:r>
          </a:p>
        </p:txBody>
      </p:sp>
    </p:spTree>
    <p:extLst>
      <p:ext uri="{BB962C8B-B14F-4D97-AF65-F5344CB8AC3E}">
        <p14:creationId xmlns:p14="http://schemas.microsoft.com/office/powerpoint/2010/main" val="4210579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E8993DC5-F611-5048-A49E-F2C8EADAAF4F}"/>
              </a:ext>
            </a:extLst>
          </p:cNvPr>
          <p:cNvSpPr>
            <a:spLocks noGrp="1"/>
          </p:cNvSpPr>
          <p:nvPr>
            <p:ph type="sldNum" sz="quarter" idx="11"/>
          </p:nvPr>
        </p:nvSpPr>
        <p:spPr/>
        <p:txBody>
          <a:bodyPr/>
          <a:lstStyle/>
          <a:p>
            <a:fld id="{6387DC16-F6A4-D642-947C-94F11F316BED}" type="slidenum">
              <a:rPr lang="en-US" altLang="en-US"/>
              <a:pPr/>
              <a:t>16</a:t>
            </a:fld>
            <a:endParaRPr lang="en-US" altLang="en-US"/>
          </a:p>
        </p:txBody>
      </p:sp>
      <p:sp>
        <p:nvSpPr>
          <p:cNvPr id="315394" name="Rectangle 2">
            <a:extLst>
              <a:ext uri="{FF2B5EF4-FFF2-40B4-BE49-F238E27FC236}">
                <a16:creationId xmlns:a16="http://schemas.microsoft.com/office/drawing/2014/main" id="{B5B5C064-0071-1241-82E1-976CB0C2728A}"/>
              </a:ext>
            </a:extLst>
          </p:cNvPr>
          <p:cNvSpPr>
            <a:spLocks noChangeArrowheads="1"/>
          </p:cNvSpPr>
          <p:nvPr/>
        </p:nvSpPr>
        <p:spPr bwMode="auto">
          <a:xfrm>
            <a:off x="1981200" y="2362200"/>
            <a:ext cx="8305800" cy="25908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bg2"/>
                </a:solidFill>
                <a:latin typeface="Courier New" panose="02070309020205020404" pitchFamily="49" charset="0"/>
              </a:rPr>
              <a:t># Display two messages</a:t>
            </a:r>
          </a:p>
          <a:p>
            <a:pPr>
              <a:buFont typeface="Monotype Sorts" pitchFamily="2" charset="2"/>
              <a:buNone/>
            </a:pPr>
            <a:r>
              <a:rPr lang="en-US" altLang="en-US">
                <a:solidFill>
                  <a:schemeClr val="bg2"/>
                </a:solidFill>
                <a:latin typeface="Courier New" panose="02070309020205020404" pitchFamily="49" charset="0"/>
              </a:rPr>
              <a:t>print("Welcome to Python")</a:t>
            </a:r>
          </a:p>
          <a:p>
            <a:pPr>
              <a:buFont typeface="Monotype Sorts" pitchFamily="2" charset="2"/>
              <a:buNone/>
            </a:pPr>
            <a:r>
              <a:rPr lang="en-US" altLang="en-US">
                <a:solidFill>
                  <a:schemeClr val="bg2"/>
                </a:solidFill>
                <a:latin typeface="Courier New" panose="02070309020205020404" pitchFamily="49" charset="0"/>
              </a:rPr>
              <a:t>print("Python is fun")</a:t>
            </a:r>
          </a:p>
        </p:txBody>
      </p:sp>
      <p:sp>
        <p:nvSpPr>
          <p:cNvPr id="315395" name="Rectangle 3">
            <a:extLst>
              <a:ext uri="{FF2B5EF4-FFF2-40B4-BE49-F238E27FC236}">
                <a16:creationId xmlns:a16="http://schemas.microsoft.com/office/drawing/2014/main" id="{FC0CC82D-C958-604B-8815-93A385C6B5FC}"/>
              </a:ext>
            </a:extLst>
          </p:cNvPr>
          <p:cNvSpPr>
            <a:spLocks noGrp="1" noChangeArrowheads="1"/>
          </p:cNvSpPr>
          <p:nvPr>
            <p:ph type="title"/>
          </p:nvPr>
        </p:nvSpPr>
        <p:spPr>
          <a:xfrm>
            <a:off x="2209800" y="457200"/>
            <a:ext cx="7772400" cy="533400"/>
          </a:xfrm>
          <a:noFill/>
          <a:ln/>
        </p:spPr>
        <p:txBody>
          <a:bodyPr/>
          <a:lstStyle/>
          <a:p>
            <a:r>
              <a:rPr lang="en-US" altLang="en-US" sz="4300"/>
              <a:t>Trace a Program Execution</a:t>
            </a:r>
          </a:p>
        </p:txBody>
      </p:sp>
      <p:sp>
        <p:nvSpPr>
          <p:cNvPr id="315396" name="Rectangle 4">
            <a:extLst>
              <a:ext uri="{FF2B5EF4-FFF2-40B4-BE49-F238E27FC236}">
                <a16:creationId xmlns:a16="http://schemas.microsoft.com/office/drawing/2014/main" id="{8797E84A-6DD1-C946-8FA5-EE6AC1670C65}"/>
              </a:ext>
            </a:extLst>
          </p:cNvPr>
          <p:cNvSpPr>
            <a:spLocks noChangeArrowheads="1"/>
          </p:cNvSpPr>
          <p:nvPr/>
        </p:nvSpPr>
        <p:spPr bwMode="auto">
          <a:xfrm>
            <a:off x="2057400" y="3657601"/>
            <a:ext cx="70866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7" name="AutoShape 5">
            <a:extLst>
              <a:ext uri="{FF2B5EF4-FFF2-40B4-BE49-F238E27FC236}">
                <a16:creationId xmlns:a16="http://schemas.microsoft.com/office/drawing/2014/main" id="{E7D52E89-046C-0448-AB1C-DDD5C3CD600C}"/>
              </a:ext>
            </a:extLst>
          </p:cNvPr>
          <p:cNvSpPr>
            <a:spLocks noChangeArrowheads="1"/>
          </p:cNvSpPr>
          <p:nvPr/>
        </p:nvSpPr>
        <p:spPr bwMode="auto">
          <a:xfrm>
            <a:off x="7467600" y="1219200"/>
            <a:ext cx="2490788" cy="615950"/>
          </a:xfrm>
          <a:prstGeom prst="wedgeRoundRectCallout">
            <a:avLst>
              <a:gd name="adj1" fmla="val -88370"/>
              <a:gd name="adj2" fmla="val 3427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Execute a statement</a:t>
            </a:r>
          </a:p>
        </p:txBody>
      </p:sp>
      <p:sp>
        <p:nvSpPr>
          <p:cNvPr id="315398" name="Rectangle 6">
            <a:extLst>
              <a:ext uri="{FF2B5EF4-FFF2-40B4-BE49-F238E27FC236}">
                <a16:creationId xmlns:a16="http://schemas.microsoft.com/office/drawing/2014/main" id="{CCE4791A-1112-6D4F-8291-0A9AF360B501}"/>
              </a:ext>
            </a:extLst>
          </p:cNvPr>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2"/>
                </a:solidFill>
                <a:latin typeface="Forte" panose="03060902040502070203" pitchFamily="66" charset="77"/>
              </a:rPr>
              <a:t>animation</a:t>
            </a:r>
          </a:p>
        </p:txBody>
      </p:sp>
    </p:spTree>
    <p:extLst>
      <p:ext uri="{BB962C8B-B14F-4D97-AF65-F5344CB8AC3E}">
        <p14:creationId xmlns:p14="http://schemas.microsoft.com/office/powerpoint/2010/main" val="25053619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5397"/>
                                        </p:tgtEl>
                                        <p:attrNameLst>
                                          <p:attrName>style.visibility</p:attrName>
                                        </p:attrNameLst>
                                      </p:cBhvr>
                                      <p:to>
                                        <p:strVal val="visible"/>
                                      </p:to>
                                    </p:set>
                                    <p:anim calcmode="lin" valueType="num">
                                      <p:cBhvr additive="base">
                                        <p:cTn id="7" dur="500" fill="hold"/>
                                        <p:tgtEl>
                                          <p:spTgt spid="315397"/>
                                        </p:tgtEl>
                                        <p:attrNameLst>
                                          <p:attrName>ppt_x</p:attrName>
                                        </p:attrNameLst>
                                      </p:cBhvr>
                                      <p:tavLst>
                                        <p:tav tm="0">
                                          <p:val>
                                            <p:strVal val="0-#ppt_w/2"/>
                                          </p:val>
                                        </p:tav>
                                        <p:tav tm="100000">
                                          <p:val>
                                            <p:strVal val="#ppt_x"/>
                                          </p:val>
                                        </p:tav>
                                      </p:tavLst>
                                    </p:anim>
                                    <p:anim calcmode="lin" valueType="num">
                                      <p:cBhvr additive="base">
                                        <p:cTn id="8" dur="500" fill="hold"/>
                                        <p:tgtEl>
                                          <p:spTgt spid="315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56F16911-7048-CB40-8A70-248DCCDE536C}"/>
              </a:ext>
            </a:extLst>
          </p:cNvPr>
          <p:cNvSpPr>
            <a:spLocks noGrp="1"/>
          </p:cNvSpPr>
          <p:nvPr>
            <p:ph type="sldNum" sz="quarter" idx="11"/>
          </p:nvPr>
        </p:nvSpPr>
        <p:spPr/>
        <p:txBody>
          <a:bodyPr/>
          <a:lstStyle/>
          <a:p>
            <a:fld id="{DEAB3FD7-EF5D-DF40-A48B-F11B54DE4496}" type="slidenum">
              <a:rPr lang="en-US" altLang="en-US"/>
              <a:pPr/>
              <a:t>17</a:t>
            </a:fld>
            <a:endParaRPr lang="en-US" altLang="en-US"/>
          </a:p>
        </p:txBody>
      </p:sp>
      <p:sp>
        <p:nvSpPr>
          <p:cNvPr id="6146" name="Rectangle 2">
            <a:extLst>
              <a:ext uri="{FF2B5EF4-FFF2-40B4-BE49-F238E27FC236}">
                <a16:creationId xmlns:a16="http://schemas.microsoft.com/office/drawing/2014/main" id="{953F395C-FF36-0D42-84FF-F90092A3CF16}"/>
              </a:ext>
            </a:extLst>
          </p:cNvPr>
          <p:cNvSpPr>
            <a:spLocks noGrp="1" noChangeArrowheads="1"/>
          </p:cNvSpPr>
          <p:nvPr>
            <p:ph type="title"/>
          </p:nvPr>
        </p:nvSpPr>
        <p:spPr>
          <a:xfrm>
            <a:off x="2209800" y="0"/>
            <a:ext cx="7772400" cy="1428750"/>
          </a:xfrm>
          <a:noFill/>
          <a:ln/>
        </p:spPr>
        <p:txBody>
          <a:bodyPr/>
          <a:lstStyle/>
          <a:p>
            <a:r>
              <a:rPr lang="en-US" altLang="en-US"/>
              <a:t>Anatomy of a Python Program</a:t>
            </a:r>
            <a:endParaRPr lang="en-US" altLang="en-US">
              <a:solidFill>
                <a:schemeClr val="tx1"/>
              </a:solidFill>
            </a:endParaRPr>
          </a:p>
        </p:txBody>
      </p:sp>
      <p:sp>
        <p:nvSpPr>
          <p:cNvPr id="6147" name="Rectangle 3">
            <a:extLst>
              <a:ext uri="{FF2B5EF4-FFF2-40B4-BE49-F238E27FC236}">
                <a16:creationId xmlns:a16="http://schemas.microsoft.com/office/drawing/2014/main" id="{897D038F-203D-6F45-AE56-CC580820CF26}"/>
              </a:ext>
            </a:extLst>
          </p:cNvPr>
          <p:cNvSpPr>
            <a:spLocks noGrp="1" noChangeArrowheads="1"/>
          </p:cNvSpPr>
          <p:nvPr>
            <p:ph type="body" idx="1"/>
          </p:nvPr>
        </p:nvSpPr>
        <p:spPr>
          <a:xfrm>
            <a:off x="1981200" y="1295400"/>
            <a:ext cx="8382000" cy="5029200"/>
          </a:xfrm>
          <a:noFill/>
          <a:ln/>
        </p:spPr>
        <p:txBody>
          <a:bodyPr/>
          <a:lstStyle/>
          <a:p>
            <a:r>
              <a:rPr lang="en-US" altLang="en-US" sz="3400"/>
              <a:t>Statements</a:t>
            </a:r>
          </a:p>
          <a:p>
            <a:r>
              <a:rPr lang="en-US" altLang="en-US" sz="3400"/>
              <a:t>Comments</a:t>
            </a:r>
          </a:p>
          <a:p>
            <a:r>
              <a:rPr lang="en-US" altLang="en-US" sz="3400"/>
              <a:t>Indentation</a:t>
            </a:r>
          </a:p>
        </p:txBody>
      </p:sp>
    </p:spTree>
    <p:extLst>
      <p:ext uri="{BB962C8B-B14F-4D97-AF65-F5344CB8AC3E}">
        <p14:creationId xmlns:p14="http://schemas.microsoft.com/office/powerpoint/2010/main" val="294962145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a:xfrm>
            <a:off x="838200" y="365125"/>
            <a:ext cx="10515600" cy="902566"/>
          </a:xfrm>
        </p:spPr>
        <p:txBody>
          <a:bodyPr/>
          <a:lstStyle/>
          <a:p>
            <a:r>
              <a:rPr lang="en-US" dirty="0"/>
              <a:t>Lesson 1.1: Working with the Python Interactive Shell</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p:txBody>
          <a:bodyPr/>
          <a:lstStyle/>
          <a:p>
            <a:pPr marL="0" indent="0">
              <a:buNone/>
            </a:pPr>
            <a:r>
              <a:rPr lang="en-US" dirty="0"/>
              <a:t>Python Interactive Shell:</a:t>
            </a:r>
          </a:p>
          <a:p>
            <a:pPr>
              <a:buFont typeface="Arial" panose="020B0604020202020204" pitchFamily="34" charset="0"/>
              <a:buChar char="•"/>
            </a:pPr>
            <a:r>
              <a:rPr lang="en-US" dirty="0"/>
              <a:t>Open at command line using command: </a:t>
            </a:r>
            <a:r>
              <a:rPr lang="en-US" dirty="0">
                <a:latin typeface="Courier New" panose="02070309020205020404" pitchFamily="49" charset="0"/>
                <a:cs typeface="Courier New" panose="02070309020205020404" pitchFamily="49" charset="0"/>
              </a:rPr>
              <a:t>python</a:t>
            </a:r>
          </a:p>
          <a:p>
            <a:pPr>
              <a:buFont typeface="Arial" panose="020B0604020202020204" pitchFamily="34" charset="0"/>
              <a:buChar char="•"/>
            </a:pPr>
            <a:r>
              <a:rPr lang="en-US" dirty="0"/>
              <a:t>Interfaces with Python interpreter.</a:t>
            </a:r>
          </a:p>
          <a:p>
            <a:pPr>
              <a:buFont typeface="Arial" panose="020B0604020202020204" pitchFamily="34" charset="0"/>
              <a:buChar char="•"/>
            </a:pPr>
            <a:r>
              <a:rPr lang="en-US" dirty="0"/>
              <a:t>Allows user to run Python commands at command line.</a:t>
            </a:r>
          </a:p>
          <a:p>
            <a:pPr lvl="1">
              <a:buFont typeface="Arial" panose="020B0604020202020204" pitchFamily="34" charset="0"/>
              <a:buChar char="•"/>
            </a:pPr>
            <a:r>
              <a:rPr lang="en-US" dirty="0">
                <a:latin typeface="Arial" charset="0"/>
                <a:cs typeface="Arial" charset="0"/>
              </a:rPr>
              <a:t>Sample command: </a:t>
            </a:r>
            <a:r>
              <a:rPr lang="en-US" dirty="0">
                <a:latin typeface="Courier New" panose="02070309020205020404" pitchFamily="49" charset="0"/>
                <a:cs typeface="Courier New" panose="02070309020205020404" pitchFamily="49" charset="0"/>
              </a:rPr>
              <a:t>print("Message")</a:t>
            </a:r>
          </a:p>
          <a:p>
            <a:pPr>
              <a:buFont typeface="Arial" panose="020B0604020202020204" pitchFamily="34" charset="0"/>
              <a:buChar char="•"/>
            </a:pPr>
            <a:r>
              <a:rPr lang="en-US" dirty="0"/>
              <a:t>Anything typed into shell is echoed back.</a:t>
            </a:r>
          </a:p>
          <a:p>
            <a:pPr>
              <a:buFont typeface="Arial" panose="020B0604020202020204" pitchFamily="34" charset="0"/>
              <a:buChar char="•"/>
            </a:pPr>
            <a:r>
              <a:rPr lang="en-US" dirty="0"/>
              <a:t>Can even do calculations.</a:t>
            </a:r>
          </a:p>
        </p:txBody>
      </p:sp>
    </p:spTree>
    <p:extLst>
      <p:ext uri="{BB962C8B-B14F-4D97-AF65-F5344CB8AC3E}">
        <p14:creationId xmlns:p14="http://schemas.microsoft.com/office/powerpoint/2010/main" val="3913125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sz="3200" dirty="0"/>
              <a:t>Lesson 1.2: Writing and Running Simple Scripts </a:t>
            </a:r>
            <a:r>
              <a:rPr lang="en-US" sz="2400" b="0" dirty="0"/>
              <a:t>(1 of 2)</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692236"/>
          </a:xfrm>
        </p:spPr>
        <p:txBody>
          <a:bodyPr/>
          <a:lstStyle/>
          <a:p>
            <a:r>
              <a:rPr lang="en-US" dirty="0"/>
              <a:t>Can also run code saved in files.</a:t>
            </a:r>
          </a:p>
          <a:p>
            <a:pPr lvl="1"/>
            <a:r>
              <a:rPr lang="en-US" dirty="0">
                <a:solidFill>
                  <a:srgbClr val="004A78"/>
                </a:solidFill>
                <a:latin typeface="Arial" charset="0"/>
                <a:cs typeface="Arial" charset="0"/>
              </a:rPr>
              <a:t>The files are called modules.</a:t>
            </a:r>
          </a:p>
          <a:p>
            <a:r>
              <a:rPr lang="en-US" dirty="0"/>
              <a:t>A script is a module that can be run.</a:t>
            </a:r>
          </a:p>
          <a:p>
            <a:r>
              <a:rPr lang="en-US" dirty="0"/>
              <a:t>File extension used is: </a:t>
            </a:r>
            <a:r>
              <a:rPr lang="en-US" dirty="0">
                <a:latin typeface="Courier New" panose="02070309020205020404" pitchFamily="49" charset="0"/>
                <a:cs typeface="Courier New" panose="02070309020205020404" pitchFamily="49" charset="0"/>
              </a:rPr>
              <a:t>.py</a:t>
            </a:r>
          </a:p>
          <a:p>
            <a:r>
              <a:rPr lang="en-US" dirty="0"/>
              <a:t>Execute script using command: </a:t>
            </a:r>
            <a:r>
              <a:rPr lang="en-US" dirty="0">
                <a:latin typeface="Courier New" panose="02070309020205020404" pitchFamily="49" charset="0"/>
                <a:cs typeface="Courier New" panose="02070309020205020404" pitchFamily="49" charset="0"/>
              </a:rPr>
              <a:t>python filename.py</a:t>
            </a:r>
          </a:p>
          <a:p>
            <a:r>
              <a:rPr lang="en-US" dirty="0">
                <a:latin typeface="Arial" panose="020B0604020202020204" pitchFamily="34" charset="0"/>
                <a:cs typeface="Arial" panose="020B0604020202020204" pitchFamily="34" charset="0"/>
              </a:rPr>
              <a:t>Sample script, </a:t>
            </a:r>
            <a:r>
              <a:rPr lang="en-US" dirty="0">
                <a:latin typeface="Courier New" panose="02070309020205020404" pitchFamily="49" charset="0"/>
                <a:cs typeface="Courier New" panose="02070309020205020404" pitchFamily="49" charset="0"/>
              </a:rPr>
              <a:t>test1.py</a:t>
            </a:r>
            <a:r>
              <a:rPr lang="en-US" dirty="0">
                <a:latin typeface="Arial" panose="020B0604020202020204" pitchFamily="34" charset="0"/>
                <a:cs typeface="Arial" panose="020B0604020202020204" pitchFamily="34" charset="0"/>
              </a:rPr>
              <a:t>, is shown in Snippet 1.6.</a:t>
            </a:r>
          </a:p>
          <a:p>
            <a:pPr lvl="1"/>
            <a:r>
              <a:rPr lang="en-US" dirty="0">
                <a:solidFill>
                  <a:srgbClr val="004A78"/>
                </a:solidFill>
                <a:latin typeface="Arial" charset="0"/>
                <a:cs typeface="Arial" charset="0"/>
              </a:rPr>
              <a:t>Run using command: </a:t>
            </a:r>
            <a:r>
              <a:rPr lang="en-US" dirty="0">
                <a:solidFill>
                  <a:srgbClr val="004A78"/>
                </a:solidFill>
                <a:latin typeface="Courier New" panose="02070309020205020404" pitchFamily="49" charset="0"/>
                <a:cs typeface="Courier New" panose="02070309020205020404" pitchFamily="49" charset="0"/>
              </a:rPr>
              <a:t>python test1.py</a:t>
            </a:r>
          </a:p>
        </p:txBody>
      </p:sp>
    </p:spTree>
    <p:extLst>
      <p:ext uri="{BB962C8B-B14F-4D97-AF65-F5344CB8AC3E}">
        <p14:creationId xmlns:p14="http://schemas.microsoft.com/office/powerpoint/2010/main" val="274220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75DC-095F-479A-9D1F-74457757480D}"/>
              </a:ext>
            </a:extLst>
          </p:cNvPr>
          <p:cNvSpPr>
            <a:spLocks noGrp="1"/>
          </p:cNvSpPr>
          <p:nvPr>
            <p:ph type="title"/>
          </p:nvPr>
        </p:nvSpPr>
        <p:spPr/>
        <p:txBody>
          <a:bodyPr/>
          <a:lstStyle/>
          <a:p>
            <a:r>
              <a:rPr lang="en-US" dirty="0"/>
              <a:t>Module Objectives</a:t>
            </a:r>
          </a:p>
        </p:txBody>
      </p:sp>
      <p:sp>
        <p:nvSpPr>
          <p:cNvPr id="3" name="Text Placeholder 2">
            <a:extLst>
              <a:ext uri="{FF2B5EF4-FFF2-40B4-BE49-F238E27FC236}">
                <a16:creationId xmlns:a16="http://schemas.microsoft.com/office/drawing/2014/main" id="{1C72FA78-5429-49DB-AB0A-B7537270B824}"/>
              </a:ext>
            </a:extLst>
          </p:cNvPr>
          <p:cNvSpPr>
            <a:spLocks noGrp="1"/>
          </p:cNvSpPr>
          <p:nvPr>
            <p:ph type="body" sz="quarter" idx="17"/>
          </p:nvPr>
        </p:nvSpPr>
        <p:spPr/>
        <p:txBody>
          <a:bodyPr>
            <a:normAutofit/>
          </a:bodyPr>
          <a:lstStyle/>
          <a:p>
            <a:pPr>
              <a:buFont typeface="Arial" panose="020B0604020202020204" pitchFamily="34" charset="0"/>
              <a:buChar char="•"/>
            </a:pPr>
            <a:r>
              <a:rPr lang="en-US" sz="2400" dirty="0"/>
              <a:t>Use the Python interactive shell to write simple programs</a:t>
            </a:r>
          </a:p>
          <a:p>
            <a:pPr>
              <a:buFont typeface="Arial" panose="020B0604020202020204" pitchFamily="34" charset="0"/>
              <a:buChar char="•"/>
            </a:pPr>
            <a:r>
              <a:rPr lang="en-US" sz="2400" dirty="0"/>
              <a:t>Write and run simple Python scripts</a:t>
            </a:r>
          </a:p>
          <a:p>
            <a:pPr>
              <a:buFont typeface="Arial" panose="020B0604020202020204" pitchFamily="34" charset="0"/>
              <a:buChar char="•"/>
            </a:pPr>
            <a:r>
              <a:rPr lang="en-US" sz="2400" dirty="0"/>
              <a:t>Write and run dynamic scripts that take arguments from the command line</a:t>
            </a:r>
          </a:p>
          <a:p>
            <a:pPr>
              <a:buFont typeface="Arial" panose="020B0604020202020204" pitchFamily="34" charset="0"/>
              <a:buChar char="•"/>
            </a:pPr>
            <a:r>
              <a:rPr lang="en-US" sz="2400" dirty="0"/>
              <a:t>Use variables and describe the different types of values that variables can be assigned</a:t>
            </a:r>
          </a:p>
          <a:p>
            <a:pPr>
              <a:buFont typeface="Arial" panose="020B0604020202020204" pitchFamily="34" charset="0"/>
              <a:buChar char="•"/>
            </a:pPr>
            <a:r>
              <a:rPr lang="en-US" sz="2400" dirty="0"/>
              <a:t>Get user input from the keyboard for your Python programs</a:t>
            </a:r>
          </a:p>
          <a:p>
            <a:pPr>
              <a:buFont typeface="Arial" panose="020B0604020202020204" pitchFamily="34" charset="0"/>
              <a:buChar char="•"/>
            </a:pPr>
            <a:r>
              <a:rPr lang="en-US" sz="2400" dirty="0"/>
              <a:t>Explain the importance of comments and write them in Python</a:t>
            </a:r>
          </a:p>
          <a:p>
            <a:pPr>
              <a:buFont typeface="Arial" panose="020B0604020202020204" pitchFamily="34" charset="0"/>
              <a:buChar char="•"/>
            </a:pPr>
            <a:r>
              <a:rPr lang="en-US" sz="2400" dirty="0"/>
              <a:t>Explain the importance of whitespace and indentation in Python</a:t>
            </a:r>
          </a:p>
        </p:txBody>
      </p:sp>
    </p:spTree>
    <p:extLst>
      <p:ext uri="{BB962C8B-B14F-4D97-AF65-F5344CB8AC3E}">
        <p14:creationId xmlns:p14="http://schemas.microsoft.com/office/powerpoint/2010/main" val="2835725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640378"/>
          </a:xfrm>
        </p:spPr>
        <p:txBody>
          <a:bodyPr/>
          <a:lstStyle/>
          <a:p>
            <a:r>
              <a:rPr lang="en-US" sz="3200" dirty="0"/>
              <a:t>Lesson 1.2: Writing and Running Simple Scripts </a:t>
            </a:r>
            <a:r>
              <a:rPr lang="en-US" sz="2400" b="0" dirty="0"/>
              <a:t>(2 of 2)</a:t>
            </a:r>
          </a:p>
        </p:txBody>
      </p:sp>
      <p:pic>
        <p:nvPicPr>
          <p:cNvPr id="22" name="Picture Placeholder 21" descr="Program code. In the code, the words in the variable names are merged. Line 1: print, open parenthesis, open quotes, underscore, underscore, underscore, underscore, underscore, close quotes, close parenthesis. Line 2: print, open parenthesis, open quotes, Hello, close quotes, asterisk, 5, close parenthesis. Line 3: print, open parenthesis, open quotes, underscore, underscore, underscore, underscore, underscore, close quotes, close parenthesis.">
            <a:extLst>
              <a:ext uri="{FF2B5EF4-FFF2-40B4-BE49-F238E27FC236}">
                <a16:creationId xmlns:a16="http://schemas.microsoft.com/office/drawing/2014/main" id="{B2BF795C-9FBB-474C-8456-41B10F454F86}"/>
              </a:ext>
            </a:extLst>
          </p:cNvPr>
          <p:cNvPicPr>
            <a:picLocks noGrp="1" noChangeAspect="1"/>
          </p:cNvPicPr>
          <p:nvPr>
            <p:ph type="pic" sz="quarter" idx="10"/>
          </p:nvPr>
        </p:nvPicPr>
        <p:blipFill>
          <a:blip r:embed="rId2"/>
          <a:stretch>
            <a:fillRect/>
          </a:stretch>
        </p:blipFill>
        <p:spPr>
          <a:xfrm>
            <a:off x="3116824" y="2154687"/>
            <a:ext cx="5954848" cy="967285"/>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4168178"/>
            <a:ext cx="10722260" cy="351867"/>
          </a:xfrm>
        </p:spPr>
        <p:txBody>
          <a:bodyPr/>
          <a:lstStyle/>
          <a:p>
            <a:pPr algn="ctr"/>
            <a:r>
              <a:rPr lang="en-US" i="1" dirty="0">
                <a:solidFill>
                  <a:srgbClr val="004A78"/>
                </a:solidFill>
              </a:rPr>
              <a:t>Snippet 1.6</a:t>
            </a:r>
            <a:endParaRPr lang="en-US" dirty="0">
              <a:solidFill>
                <a:srgbClr val="004A78"/>
              </a:solidFill>
            </a:endParaRPr>
          </a:p>
        </p:txBody>
      </p:sp>
    </p:spTree>
    <p:extLst>
      <p:ext uri="{BB962C8B-B14F-4D97-AF65-F5344CB8AC3E}">
        <p14:creationId xmlns:p14="http://schemas.microsoft.com/office/powerpoint/2010/main" val="4068355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a:xfrm>
            <a:off x="838200" y="365125"/>
            <a:ext cx="10515600" cy="850611"/>
          </a:xfrm>
        </p:spPr>
        <p:txBody>
          <a:bodyPr/>
          <a:lstStyle/>
          <a:p>
            <a:r>
              <a:rPr lang="en-US" dirty="0"/>
              <a:t>Lesson 1.2.1 Running a File Containing Invalid Commands</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p:txBody>
          <a:bodyPr/>
          <a:lstStyle/>
          <a:p>
            <a:pPr>
              <a:buFont typeface="Arial" panose="020B0604020202020204" pitchFamily="34" charset="0"/>
              <a:buChar char="•"/>
            </a:pPr>
            <a:r>
              <a:rPr lang="en-US" dirty="0"/>
              <a:t>Invalid commands in script will cause errors.</a:t>
            </a:r>
          </a:p>
          <a:p>
            <a:pPr>
              <a:buFont typeface="Arial" panose="020B0604020202020204" pitchFamily="34" charset="0"/>
              <a:buChar char="•"/>
            </a:pPr>
            <a:r>
              <a:rPr lang="en-US" dirty="0"/>
              <a:t>Output will be stack trace (also called traceback).</a:t>
            </a:r>
          </a:p>
          <a:p>
            <a:pPr lvl="1">
              <a:buFont typeface="Arial" panose="020B0604020202020204" pitchFamily="34" charset="0"/>
              <a:buChar char="•"/>
            </a:pPr>
            <a:r>
              <a:rPr lang="en-US" dirty="0">
                <a:solidFill>
                  <a:srgbClr val="004A78"/>
                </a:solidFill>
              </a:rPr>
              <a:t>Gives error info such as where, what kind, and what other calls were triggered.</a:t>
            </a:r>
          </a:p>
          <a:p>
            <a:pPr lvl="1">
              <a:buFont typeface="Arial" panose="020B0604020202020204" pitchFamily="34" charset="0"/>
              <a:buChar char="•"/>
            </a:pPr>
            <a:r>
              <a:rPr lang="en-US" dirty="0">
                <a:solidFill>
                  <a:srgbClr val="004A78"/>
                </a:solidFill>
              </a:rPr>
              <a:t>Read from bottom to top.</a:t>
            </a:r>
          </a:p>
        </p:txBody>
      </p:sp>
    </p:spTree>
    <p:extLst>
      <p:ext uri="{BB962C8B-B14F-4D97-AF65-F5344CB8AC3E}">
        <p14:creationId xmlns:p14="http://schemas.microsoft.com/office/powerpoint/2010/main" val="1099446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p:txBody>
          <a:bodyPr/>
          <a:lstStyle/>
          <a:p>
            <a:r>
              <a:rPr lang="en-US" dirty="0"/>
              <a:t>Lesson 1.3.1: Variables </a:t>
            </a:r>
            <a:r>
              <a:rPr lang="en-US" sz="2400" b="0" dirty="0"/>
              <a:t>(1 of 6)</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0"/>
            <a:ext cx="10711543" cy="3837709"/>
          </a:xfrm>
        </p:spPr>
        <p:txBody>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Variables can reference values of different data types.</a:t>
            </a:r>
          </a:p>
          <a:p>
            <a:pPr>
              <a:buFont typeface="Arial" panose="020B0604020202020204" pitchFamily="34" charset="0"/>
              <a:buChar char="•"/>
            </a:pPr>
            <a:r>
              <a:rPr lang="en-US" dirty="0">
                <a:latin typeface="Arial" panose="020B0604020202020204" pitchFamily="34" charset="0"/>
                <a:cs typeface="Arial" panose="020B0604020202020204" pitchFamily="34" charset="0"/>
              </a:rPr>
              <a:t>They don’t need to be declared before use.</a:t>
            </a:r>
          </a:p>
          <a:p>
            <a:pPr>
              <a:buFont typeface="Arial" panose="020B0604020202020204" pitchFamily="34" charset="0"/>
              <a:buChar char="•"/>
            </a:pPr>
            <a:r>
              <a:rPr lang="en-US" dirty="0">
                <a:latin typeface="Arial" panose="020B0604020202020204" pitchFamily="34" charset="0"/>
                <a:cs typeface="Arial" panose="020B0604020202020204" pitchFamily="34" charset="0"/>
              </a:rPr>
              <a:t>Value and type can change during runtime.</a:t>
            </a:r>
          </a:p>
          <a:p>
            <a:pPr>
              <a:buFont typeface="Arial" panose="020B0604020202020204" pitchFamily="34" charset="0"/>
              <a:buChar char="•"/>
            </a:pPr>
            <a:r>
              <a:rPr lang="en-US" dirty="0">
                <a:latin typeface="Arial" panose="020B0604020202020204" pitchFamily="34" charset="0"/>
                <a:cs typeface="Arial" panose="020B0604020202020204" pitchFamily="34" charset="0"/>
              </a:rPr>
              <a:t>Use </a:t>
            </a:r>
            <a:r>
              <a:rPr lang="en-US" dirty="0">
                <a:latin typeface="Courier New" panose="02070309020205020404" pitchFamily="49" charset="0"/>
                <a:cs typeface="Courier New" panose="02070309020205020404" pitchFamily="49" charset="0"/>
              </a:rPr>
              <a:t>type</a:t>
            </a:r>
            <a:r>
              <a:rPr lang="en-US" dirty="0">
                <a:latin typeface="Arial" panose="020B0604020202020204" pitchFamily="34" charset="0"/>
                <a:cs typeface="Arial" panose="020B0604020202020204" pitchFamily="34" charset="0"/>
              </a:rPr>
              <a:t> function to check type.</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type(7)</a:t>
            </a:r>
          </a:p>
        </p:txBody>
      </p:sp>
    </p:spTree>
    <p:extLst>
      <p:ext uri="{BB962C8B-B14F-4D97-AF65-F5344CB8AC3E}">
        <p14:creationId xmlns:p14="http://schemas.microsoft.com/office/powerpoint/2010/main" val="3299735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8894-0E96-2248-A24C-0F73B3347A7D}"/>
              </a:ext>
            </a:extLst>
          </p:cNvPr>
          <p:cNvSpPr>
            <a:spLocks noGrp="1"/>
          </p:cNvSpPr>
          <p:nvPr>
            <p:ph type="title"/>
          </p:nvPr>
        </p:nvSpPr>
        <p:spPr>
          <a:xfrm>
            <a:off x="704385" y="2766218"/>
            <a:ext cx="10515600" cy="1325563"/>
          </a:xfrm>
        </p:spPr>
        <p:txBody>
          <a:bodyPr/>
          <a:lstStyle/>
          <a:p>
            <a:pPr algn="ctr"/>
            <a:r>
              <a:rPr lang="en-US" dirty="0"/>
              <a:t>Python Variables</a:t>
            </a:r>
            <a:br>
              <a:rPr lang="en-US" dirty="0"/>
            </a:br>
            <a:endParaRPr lang="en-US" dirty="0"/>
          </a:p>
        </p:txBody>
      </p:sp>
      <p:sp>
        <p:nvSpPr>
          <p:cNvPr id="3" name="Footer Placeholder 2">
            <a:extLst>
              <a:ext uri="{FF2B5EF4-FFF2-40B4-BE49-F238E27FC236}">
                <a16:creationId xmlns:a16="http://schemas.microsoft.com/office/drawing/2014/main" id="{1F50EF80-73E1-EA40-B9BB-4C096FA9409B}"/>
              </a:ext>
            </a:extLst>
          </p:cNvPr>
          <p:cNvSpPr>
            <a:spLocks noGrp="1"/>
          </p:cNvSpPr>
          <p:nvPr>
            <p:ph type="ftr" sz="quarter" idx="11"/>
          </p:nvPr>
        </p:nvSpPr>
        <p:spPr/>
        <p:txBody>
          <a:bodyPr/>
          <a:lstStyle/>
          <a:p>
            <a:r>
              <a:rPr lang="en-US"/>
              <a:t>https://docs.python.org/3/tutorial/</a:t>
            </a:r>
          </a:p>
        </p:txBody>
      </p:sp>
    </p:spTree>
    <p:extLst>
      <p:ext uri="{BB962C8B-B14F-4D97-AF65-F5344CB8AC3E}">
        <p14:creationId xmlns:p14="http://schemas.microsoft.com/office/powerpoint/2010/main" val="1625806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4937-BA41-4745-8D46-122B89BDDE77}"/>
              </a:ext>
            </a:extLst>
          </p:cNvPr>
          <p:cNvSpPr>
            <a:spLocks noGrp="1"/>
          </p:cNvSpPr>
          <p:nvPr>
            <p:ph type="title"/>
          </p:nvPr>
        </p:nvSpPr>
        <p:spPr/>
        <p:txBody>
          <a:bodyPr/>
          <a:lstStyle/>
          <a:p>
            <a:r>
              <a:rPr lang="en-US" dirty="0"/>
              <a:t>Creating Variables</a:t>
            </a:r>
            <a:br>
              <a:rPr lang="en-US" dirty="0"/>
            </a:br>
            <a:endParaRPr lang="en-US" dirty="0"/>
          </a:p>
        </p:txBody>
      </p:sp>
      <p:sp>
        <p:nvSpPr>
          <p:cNvPr id="4" name="Rectangle 3">
            <a:extLst>
              <a:ext uri="{FF2B5EF4-FFF2-40B4-BE49-F238E27FC236}">
                <a16:creationId xmlns:a16="http://schemas.microsoft.com/office/drawing/2014/main" id="{51A45263-BDEF-654D-A6FC-A6A37E0839D2}"/>
              </a:ext>
            </a:extLst>
          </p:cNvPr>
          <p:cNvSpPr/>
          <p:nvPr/>
        </p:nvSpPr>
        <p:spPr>
          <a:xfrm>
            <a:off x="342900" y="1343025"/>
            <a:ext cx="11272838" cy="3416320"/>
          </a:xfrm>
          <a:prstGeom prst="rect">
            <a:avLst/>
          </a:prstGeom>
        </p:spPr>
        <p:txBody>
          <a:bodyPr wrap="square">
            <a:spAutoFit/>
          </a:bodyPr>
          <a:lstStyle/>
          <a:p>
            <a:r>
              <a:rPr lang="en-US" sz="2400" b="0" i="0" dirty="0">
                <a:solidFill>
                  <a:srgbClr val="000000"/>
                </a:solidFill>
                <a:effectLst/>
                <a:latin typeface="Verdana" panose="020B0604030504040204" pitchFamily="34" charset="0"/>
              </a:rPr>
              <a:t>Variables are containers for storing data values.</a:t>
            </a:r>
          </a:p>
          <a:p>
            <a:r>
              <a:rPr lang="en-US" sz="2400" b="0" i="0" dirty="0">
                <a:solidFill>
                  <a:srgbClr val="000000"/>
                </a:solidFill>
                <a:effectLst/>
                <a:latin typeface="Verdana" panose="020B0604030504040204" pitchFamily="34" charset="0"/>
              </a:rPr>
              <a:t>Unlike other programming languages, Python has no command for declaring a variable.</a:t>
            </a:r>
          </a:p>
          <a:p>
            <a:r>
              <a:rPr lang="en-US" sz="2400" b="0" i="0" dirty="0">
                <a:solidFill>
                  <a:srgbClr val="000000"/>
                </a:solidFill>
                <a:effectLst/>
                <a:latin typeface="Verdana" panose="020B0604030504040204" pitchFamily="34" charset="0"/>
              </a:rPr>
              <a:t>A variable is created the moment you first assign a value to it.</a:t>
            </a:r>
          </a:p>
          <a:p>
            <a:r>
              <a:rPr lang="en-US" sz="2400" b="0" i="0" dirty="0">
                <a:solidFill>
                  <a:srgbClr val="000000"/>
                </a:solidFill>
                <a:effectLst/>
                <a:latin typeface="Segoe UI"/>
              </a:rPr>
              <a:t>Example</a:t>
            </a:r>
          </a:p>
          <a:p>
            <a:r>
              <a:rPr lang="en-US" sz="2400" b="0" i="0" dirty="0">
                <a:solidFill>
                  <a:srgbClr val="000000"/>
                </a:solidFill>
                <a:effectLst/>
                <a:latin typeface="Consolas" panose="020B0609020204030204" pitchFamily="49" charset="0"/>
              </a:rPr>
              <a:t>x = </a:t>
            </a:r>
            <a:r>
              <a:rPr lang="en-US" sz="2400" b="0" i="0" dirty="0">
                <a:solidFill>
                  <a:srgbClr val="FF0000"/>
                </a:solidFill>
                <a:effectLst/>
                <a:latin typeface="Consolas" panose="020B0609020204030204" pitchFamily="49" charset="0"/>
              </a:rPr>
              <a:t>5</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y = </a:t>
            </a:r>
            <a:r>
              <a:rPr lang="en-US" sz="2400" b="0" i="0" dirty="0">
                <a:solidFill>
                  <a:srgbClr val="A52A2A"/>
                </a:solidFill>
                <a:effectLst/>
                <a:latin typeface="Consolas" panose="020B0609020204030204" pitchFamily="49" charset="0"/>
              </a:rPr>
              <a:t>"John"</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(y)</a:t>
            </a:r>
          </a:p>
        </p:txBody>
      </p:sp>
      <p:sp>
        <p:nvSpPr>
          <p:cNvPr id="3" name="Footer Placeholder 2">
            <a:extLst>
              <a:ext uri="{FF2B5EF4-FFF2-40B4-BE49-F238E27FC236}">
                <a16:creationId xmlns:a16="http://schemas.microsoft.com/office/drawing/2014/main" id="{983493FE-3AC4-8445-B699-942E9DCB7017}"/>
              </a:ext>
            </a:extLst>
          </p:cNvPr>
          <p:cNvSpPr>
            <a:spLocks noGrp="1"/>
          </p:cNvSpPr>
          <p:nvPr>
            <p:ph type="ftr" sz="quarter" idx="11"/>
          </p:nvPr>
        </p:nvSpPr>
        <p:spPr/>
        <p:txBody>
          <a:bodyPr/>
          <a:lstStyle/>
          <a:p>
            <a:r>
              <a:rPr lang="en-US"/>
              <a:t>https://docs.python.org/3/tutorial/</a:t>
            </a:r>
          </a:p>
        </p:txBody>
      </p:sp>
    </p:spTree>
    <p:extLst>
      <p:ext uri="{BB962C8B-B14F-4D97-AF65-F5344CB8AC3E}">
        <p14:creationId xmlns:p14="http://schemas.microsoft.com/office/powerpoint/2010/main" val="1815750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7C5E-17F8-0146-BFFB-E6C6501BBC4B}"/>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27BEB96-ADDD-944F-BFC0-4621DFC4147B}"/>
              </a:ext>
            </a:extLst>
          </p:cNvPr>
          <p:cNvSpPr/>
          <p:nvPr/>
        </p:nvSpPr>
        <p:spPr>
          <a:xfrm>
            <a:off x="642937" y="1971676"/>
            <a:ext cx="10887075" cy="2308324"/>
          </a:xfrm>
          <a:prstGeom prst="rect">
            <a:avLst/>
          </a:prstGeom>
        </p:spPr>
        <p:txBody>
          <a:bodyPr wrap="square">
            <a:spAutoFit/>
          </a:bodyPr>
          <a:lstStyle/>
          <a:p>
            <a:r>
              <a:rPr lang="en-US" sz="2400" b="0" i="0" dirty="0">
                <a:solidFill>
                  <a:srgbClr val="000000"/>
                </a:solidFill>
                <a:effectLst/>
                <a:latin typeface="Verdana" panose="020B0604030504040204" pitchFamily="34" charset="0"/>
              </a:rPr>
              <a:t>Variables do not need to be declared with any particular type and can even change type after they have been set.</a:t>
            </a:r>
          </a:p>
          <a:p>
            <a:r>
              <a:rPr lang="en-US" sz="2400" b="0" i="0" dirty="0">
                <a:solidFill>
                  <a:srgbClr val="000000"/>
                </a:solidFill>
                <a:effectLst/>
                <a:latin typeface="Segoe UI"/>
              </a:rPr>
              <a:t>Example</a:t>
            </a:r>
          </a:p>
          <a:p>
            <a:r>
              <a:rPr lang="en-US" sz="2400" b="0" i="0" dirty="0">
                <a:solidFill>
                  <a:srgbClr val="000000"/>
                </a:solidFill>
                <a:effectLst/>
                <a:latin typeface="Consolas" panose="020B0609020204030204" pitchFamily="49" charset="0"/>
              </a:rPr>
              <a:t>x =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 </a:t>
            </a:r>
            <a:r>
              <a:rPr lang="en-US" sz="2400" b="0" i="0" dirty="0">
                <a:solidFill>
                  <a:srgbClr val="008000"/>
                </a:solidFill>
                <a:effectLst/>
                <a:latin typeface="Consolas" panose="020B0609020204030204" pitchFamily="49" charset="0"/>
              </a:rPr>
              <a:t># x is of type int</a:t>
            </a:r>
            <a:br>
              <a:rPr lang="en-US" sz="2400" b="0" i="0" dirty="0">
                <a:solidFill>
                  <a:srgbClr val="008000"/>
                </a:solidFill>
                <a:effectLst/>
                <a:latin typeface="Consolas" panose="020B0609020204030204" pitchFamily="49" charset="0"/>
              </a:rPr>
            </a:br>
            <a:r>
              <a:rPr lang="en-US" sz="2400" b="0" i="0" dirty="0">
                <a:solidFill>
                  <a:srgbClr val="000000"/>
                </a:solidFill>
                <a:effectLst/>
                <a:latin typeface="Consolas" panose="020B0609020204030204" pitchFamily="49" charset="0"/>
              </a:rPr>
              <a:t>x = </a:t>
            </a:r>
            <a:r>
              <a:rPr lang="en-US" sz="2400" b="0" i="0" dirty="0">
                <a:solidFill>
                  <a:srgbClr val="A52A2A"/>
                </a:solidFill>
                <a:effectLst/>
                <a:latin typeface="Consolas" panose="020B0609020204030204" pitchFamily="49" charset="0"/>
              </a:rPr>
              <a:t>"Sally"</a:t>
            </a:r>
            <a:r>
              <a:rPr lang="en-US" sz="2400" b="0" i="0" dirty="0">
                <a:solidFill>
                  <a:srgbClr val="000000"/>
                </a:solidFill>
                <a:effectLst/>
                <a:latin typeface="Consolas" panose="020B0609020204030204" pitchFamily="49" charset="0"/>
              </a:rPr>
              <a:t> </a:t>
            </a:r>
            <a:r>
              <a:rPr lang="en-US" sz="2400" b="0" i="0" dirty="0">
                <a:solidFill>
                  <a:srgbClr val="008000"/>
                </a:solidFill>
                <a:effectLst/>
                <a:latin typeface="Consolas" panose="020B0609020204030204" pitchFamily="49" charset="0"/>
              </a:rPr>
              <a:t># x is now of type str</a:t>
            </a:r>
            <a:br>
              <a:rPr lang="en-US" sz="2400" b="0" i="0" dirty="0">
                <a:solidFill>
                  <a:srgbClr val="008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p>
        </p:txBody>
      </p:sp>
      <p:sp>
        <p:nvSpPr>
          <p:cNvPr id="3" name="Footer Placeholder 2">
            <a:extLst>
              <a:ext uri="{FF2B5EF4-FFF2-40B4-BE49-F238E27FC236}">
                <a16:creationId xmlns:a16="http://schemas.microsoft.com/office/drawing/2014/main" id="{F148108A-704D-4D47-8B3B-DC25EAF1CFF0}"/>
              </a:ext>
            </a:extLst>
          </p:cNvPr>
          <p:cNvSpPr>
            <a:spLocks noGrp="1"/>
          </p:cNvSpPr>
          <p:nvPr>
            <p:ph type="ftr" sz="quarter" idx="11"/>
          </p:nvPr>
        </p:nvSpPr>
        <p:spPr/>
        <p:txBody>
          <a:bodyPr/>
          <a:lstStyle/>
          <a:p>
            <a:r>
              <a:rPr lang="en-US"/>
              <a:t>https://docs.python.org/3/tutorial/</a:t>
            </a:r>
          </a:p>
        </p:txBody>
      </p:sp>
    </p:spTree>
    <p:extLst>
      <p:ext uri="{BB962C8B-B14F-4D97-AF65-F5344CB8AC3E}">
        <p14:creationId xmlns:p14="http://schemas.microsoft.com/office/powerpoint/2010/main" val="520272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878-831A-ED46-A47C-284F49D6F1D5}"/>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12625F9-796E-A245-BEF6-9D123ACAB810}"/>
              </a:ext>
            </a:extLst>
          </p:cNvPr>
          <p:cNvSpPr/>
          <p:nvPr/>
        </p:nvSpPr>
        <p:spPr>
          <a:xfrm>
            <a:off x="838200" y="2171700"/>
            <a:ext cx="9620250" cy="2308324"/>
          </a:xfrm>
          <a:prstGeom prst="rect">
            <a:avLst/>
          </a:prstGeom>
        </p:spPr>
        <p:txBody>
          <a:bodyPr wrap="square">
            <a:spAutoFit/>
          </a:bodyPr>
          <a:lstStyle/>
          <a:p>
            <a:r>
              <a:rPr lang="en-US" sz="2400" b="0" i="0" dirty="0">
                <a:solidFill>
                  <a:srgbClr val="000000"/>
                </a:solidFill>
                <a:effectLst/>
                <a:latin typeface="Verdana" panose="020B0604030504040204" pitchFamily="34" charset="0"/>
              </a:rPr>
              <a:t>String variables can be declared either by using single or double quotes:</a:t>
            </a:r>
          </a:p>
          <a:p>
            <a:r>
              <a:rPr lang="en-US" sz="2400" b="0" i="0" dirty="0">
                <a:solidFill>
                  <a:srgbClr val="000000"/>
                </a:solidFill>
                <a:effectLst/>
                <a:latin typeface="Segoe UI"/>
              </a:rPr>
              <a:t>Example</a:t>
            </a:r>
          </a:p>
          <a:p>
            <a:r>
              <a:rPr lang="en-US" sz="2400" b="0" i="0" dirty="0">
                <a:solidFill>
                  <a:srgbClr val="000000"/>
                </a:solidFill>
                <a:effectLst/>
                <a:latin typeface="Consolas" panose="020B0609020204030204" pitchFamily="49" charset="0"/>
              </a:rPr>
              <a:t>x = </a:t>
            </a:r>
            <a:r>
              <a:rPr lang="en-US" sz="2400" b="0" i="0" dirty="0">
                <a:solidFill>
                  <a:srgbClr val="A52A2A"/>
                </a:solidFill>
                <a:effectLst/>
                <a:latin typeface="Consolas" panose="020B0609020204030204" pitchFamily="49" charset="0"/>
              </a:rPr>
              <a:t>"John"</a:t>
            </a:r>
            <a:br>
              <a:rPr lang="en-US" sz="2400" b="0" i="0" dirty="0">
                <a:solidFill>
                  <a:srgbClr val="000000"/>
                </a:solidFill>
                <a:effectLst/>
                <a:latin typeface="Consolas" panose="020B0609020204030204" pitchFamily="49" charset="0"/>
              </a:rPr>
            </a:br>
            <a:r>
              <a:rPr lang="en-US" sz="2400" b="0" i="0" dirty="0">
                <a:solidFill>
                  <a:srgbClr val="008000"/>
                </a:solidFill>
                <a:effectLst/>
                <a:latin typeface="Consolas" panose="020B0609020204030204" pitchFamily="49" charset="0"/>
              </a:rPr>
              <a:t># is the same as</a:t>
            </a:r>
            <a:br>
              <a:rPr lang="en-US" sz="2400" b="0" i="0" dirty="0">
                <a:solidFill>
                  <a:srgbClr val="008000"/>
                </a:solidFill>
                <a:effectLst/>
                <a:latin typeface="Consolas" panose="020B0609020204030204" pitchFamily="49" charset="0"/>
              </a:rPr>
            </a:br>
            <a:r>
              <a:rPr lang="en-US" sz="2400" b="0" i="0" dirty="0">
                <a:solidFill>
                  <a:srgbClr val="000000"/>
                </a:solidFill>
                <a:effectLst/>
                <a:latin typeface="Consolas" panose="020B0609020204030204" pitchFamily="49" charset="0"/>
              </a:rPr>
              <a:t>x = </a:t>
            </a:r>
            <a:r>
              <a:rPr lang="en-US" sz="2400" b="0" i="0" dirty="0">
                <a:solidFill>
                  <a:srgbClr val="A52A2A"/>
                </a:solidFill>
                <a:effectLst/>
                <a:latin typeface="Consolas" panose="020B0609020204030204" pitchFamily="49" charset="0"/>
              </a:rPr>
              <a:t>'John'</a:t>
            </a:r>
            <a:endParaRPr lang="en-US" sz="2400" b="0" i="0" dirty="0">
              <a:solidFill>
                <a:srgbClr val="000000"/>
              </a:solidFill>
              <a:effectLst/>
              <a:latin typeface="Consolas" panose="020B0609020204030204" pitchFamily="49" charset="0"/>
            </a:endParaRPr>
          </a:p>
        </p:txBody>
      </p:sp>
      <p:sp>
        <p:nvSpPr>
          <p:cNvPr id="3" name="Footer Placeholder 2">
            <a:extLst>
              <a:ext uri="{FF2B5EF4-FFF2-40B4-BE49-F238E27FC236}">
                <a16:creationId xmlns:a16="http://schemas.microsoft.com/office/drawing/2014/main" id="{47463FB2-E769-844F-A702-D17480DBFF52}"/>
              </a:ext>
            </a:extLst>
          </p:cNvPr>
          <p:cNvSpPr>
            <a:spLocks noGrp="1"/>
          </p:cNvSpPr>
          <p:nvPr>
            <p:ph type="ftr" sz="quarter" idx="11"/>
          </p:nvPr>
        </p:nvSpPr>
        <p:spPr/>
        <p:txBody>
          <a:bodyPr/>
          <a:lstStyle/>
          <a:p>
            <a:r>
              <a:rPr lang="en-US"/>
              <a:t>https://docs.python.org/3/tutorial/</a:t>
            </a:r>
          </a:p>
        </p:txBody>
      </p:sp>
    </p:spTree>
    <p:extLst>
      <p:ext uri="{BB962C8B-B14F-4D97-AF65-F5344CB8AC3E}">
        <p14:creationId xmlns:p14="http://schemas.microsoft.com/office/powerpoint/2010/main" val="3984743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0A12-B77C-ED42-B2A5-E3532AD6277C}"/>
              </a:ext>
            </a:extLst>
          </p:cNvPr>
          <p:cNvSpPr>
            <a:spLocks noGrp="1"/>
          </p:cNvSpPr>
          <p:nvPr>
            <p:ph type="title"/>
          </p:nvPr>
        </p:nvSpPr>
        <p:spPr/>
        <p:txBody>
          <a:bodyPr/>
          <a:lstStyle/>
          <a:p>
            <a:r>
              <a:rPr lang="en-US" dirty="0"/>
              <a:t>Variable Names</a:t>
            </a:r>
            <a:br>
              <a:rPr lang="en-US" dirty="0"/>
            </a:br>
            <a:endParaRPr lang="en-US" dirty="0"/>
          </a:p>
        </p:txBody>
      </p:sp>
      <p:sp>
        <p:nvSpPr>
          <p:cNvPr id="3" name="Content Placeholder 2">
            <a:extLst>
              <a:ext uri="{FF2B5EF4-FFF2-40B4-BE49-F238E27FC236}">
                <a16:creationId xmlns:a16="http://schemas.microsoft.com/office/drawing/2014/main" id="{3C25201A-B886-6F45-8F5F-40665C924D6C}"/>
              </a:ext>
            </a:extLst>
          </p:cNvPr>
          <p:cNvSpPr>
            <a:spLocks noGrp="1"/>
          </p:cNvSpPr>
          <p:nvPr>
            <p:ph idx="4294967295"/>
          </p:nvPr>
        </p:nvSpPr>
        <p:spPr>
          <a:xfrm>
            <a:off x="838200" y="1825625"/>
            <a:ext cx="10515600" cy="4351338"/>
          </a:xfrm>
          <a:prstGeom prst="rect">
            <a:avLst/>
          </a:prstGeom>
        </p:spPr>
        <p:txBody>
          <a:bodyPr/>
          <a:lstStyle/>
          <a:p>
            <a:r>
              <a:rPr lang="en-US" dirty="0"/>
              <a:t>A variable can have a short name (like x and y) or a more descriptive name (age, </a:t>
            </a:r>
            <a:r>
              <a:rPr lang="en-US" dirty="0" err="1"/>
              <a:t>carname</a:t>
            </a:r>
            <a:r>
              <a:rPr lang="en-US" dirty="0"/>
              <a:t>, </a:t>
            </a:r>
            <a:r>
              <a:rPr lang="en-US" dirty="0" err="1"/>
              <a:t>total_volume</a:t>
            </a:r>
            <a:r>
              <a:rPr lang="en-US" dirty="0"/>
              <a:t>). Rules for Python </a:t>
            </a:r>
            <a:r>
              <a:rPr lang="en-US" dirty="0" err="1"/>
              <a:t>variables:A</a:t>
            </a:r>
            <a:r>
              <a:rPr lang="en-US" dirty="0"/>
              <a:t> variable name must start with a letter or the underscore character</a:t>
            </a:r>
          </a:p>
          <a:p>
            <a:r>
              <a:rPr lang="en-US" dirty="0"/>
              <a:t>A variable name cannot start with a number</a:t>
            </a:r>
          </a:p>
          <a:p>
            <a:r>
              <a:rPr lang="en-US" dirty="0"/>
              <a:t>A variable name can only contain alpha-numeric characters and underscores (A-z, 0-9, and _ )</a:t>
            </a:r>
          </a:p>
          <a:p>
            <a:r>
              <a:rPr lang="en-US" dirty="0"/>
              <a:t>Variable names are case-sensitive (age, Age and AGE are three different variables)</a:t>
            </a:r>
          </a:p>
          <a:p>
            <a:endParaRPr lang="en-US" dirty="0"/>
          </a:p>
        </p:txBody>
      </p:sp>
      <p:sp>
        <p:nvSpPr>
          <p:cNvPr id="4" name="Footer Placeholder 3">
            <a:extLst>
              <a:ext uri="{FF2B5EF4-FFF2-40B4-BE49-F238E27FC236}">
                <a16:creationId xmlns:a16="http://schemas.microsoft.com/office/drawing/2014/main" id="{CFDE24DD-0811-DA40-9341-441B3CB2A818}"/>
              </a:ext>
            </a:extLst>
          </p:cNvPr>
          <p:cNvSpPr>
            <a:spLocks noGrp="1"/>
          </p:cNvSpPr>
          <p:nvPr>
            <p:ph type="ftr" sz="quarter" idx="11"/>
          </p:nvPr>
        </p:nvSpPr>
        <p:spPr/>
        <p:txBody>
          <a:bodyPr/>
          <a:lstStyle/>
          <a:p>
            <a:r>
              <a:rPr lang="en-US"/>
              <a:t>https://docs.python.org/3/tutorial/</a:t>
            </a:r>
          </a:p>
        </p:txBody>
      </p:sp>
    </p:spTree>
    <p:extLst>
      <p:ext uri="{BB962C8B-B14F-4D97-AF65-F5344CB8AC3E}">
        <p14:creationId xmlns:p14="http://schemas.microsoft.com/office/powerpoint/2010/main" val="3845371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4AB86C-3E52-0544-83FD-C271F86341F6}"/>
              </a:ext>
            </a:extLst>
          </p:cNvPr>
          <p:cNvSpPr/>
          <p:nvPr/>
        </p:nvSpPr>
        <p:spPr>
          <a:xfrm>
            <a:off x="726632" y="6311900"/>
            <a:ext cx="6010620" cy="369332"/>
          </a:xfrm>
          <a:prstGeom prst="rect">
            <a:avLst/>
          </a:prstGeom>
        </p:spPr>
        <p:txBody>
          <a:bodyPr wrap="none">
            <a:spAutoFit/>
          </a:bodyPr>
          <a:lstStyle/>
          <a:p>
            <a:r>
              <a:rPr lang="en-US" b="0" i="0" dirty="0">
                <a:solidFill>
                  <a:srgbClr val="000000"/>
                </a:solidFill>
                <a:effectLst/>
                <a:latin typeface="Verdana" panose="020B0604030504040204" pitchFamily="34" charset="0"/>
              </a:rPr>
              <a:t>Remember that variable names are case-sensitive</a:t>
            </a:r>
            <a:endParaRPr lang="en-US" dirty="0"/>
          </a:p>
        </p:txBody>
      </p:sp>
      <p:sp>
        <p:nvSpPr>
          <p:cNvPr id="5" name="Rectangle 4">
            <a:extLst>
              <a:ext uri="{FF2B5EF4-FFF2-40B4-BE49-F238E27FC236}">
                <a16:creationId xmlns:a16="http://schemas.microsoft.com/office/drawing/2014/main" id="{48CAEEBA-2F4B-A24D-962A-89625E81C743}"/>
              </a:ext>
            </a:extLst>
          </p:cNvPr>
          <p:cNvSpPr/>
          <p:nvPr/>
        </p:nvSpPr>
        <p:spPr>
          <a:xfrm>
            <a:off x="726632" y="955834"/>
            <a:ext cx="8731348" cy="4893647"/>
          </a:xfrm>
          <a:prstGeom prst="rect">
            <a:avLst/>
          </a:prstGeom>
        </p:spPr>
        <p:txBody>
          <a:bodyPr wrap="square">
            <a:spAutoFit/>
          </a:bodyPr>
          <a:lstStyle/>
          <a:p>
            <a:r>
              <a:rPr lang="en-US" sz="2400" b="0" i="0" dirty="0">
                <a:solidFill>
                  <a:srgbClr val="000000"/>
                </a:solidFill>
                <a:effectLst/>
                <a:latin typeface="Segoe UI"/>
              </a:rPr>
              <a:t>Example</a:t>
            </a:r>
          </a:p>
          <a:p>
            <a:r>
              <a:rPr lang="en-US" sz="2400" b="0" i="0" dirty="0">
                <a:solidFill>
                  <a:srgbClr val="008000"/>
                </a:solidFill>
                <a:effectLst/>
                <a:latin typeface="Consolas" panose="020B0609020204030204" pitchFamily="49" charset="0"/>
              </a:rPr>
              <a:t>#Legal variable names:</a:t>
            </a:r>
            <a:br>
              <a:rPr lang="en-US" sz="2400" b="0" i="0" dirty="0">
                <a:solidFill>
                  <a:srgbClr val="008000"/>
                </a:solidFill>
                <a:effectLst/>
                <a:latin typeface="Consolas" panose="020B0609020204030204" pitchFamily="49" charset="0"/>
              </a:rPr>
            </a:br>
            <a:r>
              <a:rPr lang="en-US" sz="2400" b="0" i="0" dirty="0" err="1">
                <a:solidFill>
                  <a:srgbClr val="000000"/>
                </a:solidFill>
                <a:effectLst/>
                <a:latin typeface="Consolas" panose="020B0609020204030204" pitchFamily="49" charset="0"/>
              </a:rPr>
              <a:t>myvar</a:t>
            </a:r>
            <a:r>
              <a:rPr lang="en-US" sz="2400" b="0" i="0" dirty="0">
                <a:solidFill>
                  <a:srgbClr val="000000"/>
                </a:solidFill>
                <a:effectLst/>
                <a:latin typeface="Consolas" panose="020B0609020204030204" pitchFamily="49" charset="0"/>
              </a:rPr>
              <a:t> = </a:t>
            </a:r>
            <a:r>
              <a:rPr lang="en-US" sz="2400" b="0" i="0" dirty="0">
                <a:solidFill>
                  <a:srgbClr val="A52A2A"/>
                </a:solidFill>
                <a:effectLst/>
                <a:latin typeface="Consolas" panose="020B0609020204030204" pitchFamily="49" charset="0"/>
              </a:rPr>
              <a:t>"John"</a:t>
            </a:r>
            <a:br>
              <a:rPr lang="en-US" sz="2400" b="0" i="0" dirty="0">
                <a:solidFill>
                  <a:srgbClr val="000000"/>
                </a:solidFill>
                <a:effectLst/>
                <a:latin typeface="Consolas" panose="020B0609020204030204" pitchFamily="49" charset="0"/>
              </a:rPr>
            </a:br>
            <a:r>
              <a:rPr lang="en-US" sz="2400" b="0" i="0" dirty="0" err="1">
                <a:solidFill>
                  <a:srgbClr val="000000"/>
                </a:solidFill>
                <a:effectLst/>
                <a:latin typeface="Consolas" panose="020B0609020204030204" pitchFamily="49" charset="0"/>
              </a:rPr>
              <a:t>my_var</a:t>
            </a:r>
            <a:r>
              <a:rPr lang="en-US" sz="2400" b="0" i="0" dirty="0">
                <a:solidFill>
                  <a:srgbClr val="000000"/>
                </a:solidFill>
                <a:effectLst/>
                <a:latin typeface="Consolas" panose="020B0609020204030204" pitchFamily="49" charset="0"/>
              </a:rPr>
              <a:t> = </a:t>
            </a:r>
            <a:r>
              <a:rPr lang="en-US" sz="2400" b="0" i="0" dirty="0">
                <a:solidFill>
                  <a:srgbClr val="A52A2A"/>
                </a:solidFill>
                <a:effectLst/>
                <a:latin typeface="Consolas" panose="020B0609020204030204" pitchFamily="49" charset="0"/>
              </a:rPr>
              <a:t>"John"</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_</a:t>
            </a:r>
            <a:r>
              <a:rPr lang="en-US" sz="2400" b="0" i="0" dirty="0" err="1">
                <a:solidFill>
                  <a:srgbClr val="000000"/>
                </a:solidFill>
                <a:effectLst/>
                <a:latin typeface="Consolas" panose="020B0609020204030204" pitchFamily="49" charset="0"/>
              </a:rPr>
              <a:t>my_var</a:t>
            </a:r>
            <a:r>
              <a:rPr lang="en-US" sz="2400" b="0" i="0" dirty="0">
                <a:solidFill>
                  <a:srgbClr val="000000"/>
                </a:solidFill>
                <a:effectLst/>
                <a:latin typeface="Consolas" panose="020B0609020204030204" pitchFamily="49" charset="0"/>
              </a:rPr>
              <a:t> = </a:t>
            </a:r>
            <a:r>
              <a:rPr lang="en-US" sz="2400" b="0" i="0" dirty="0">
                <a:solidFill>
                  <a:srgbClr val="A52A2A"/>
                </a:solidFill>
                <a:effectLst/>
                <a:latin typeface="Consolas" panose="020B0609020204030204" pitchFamily="49" charset="0"/>
              </a:rPr>
              <a:t>"John"</a:t>
            </a:r>
            <a:br>
              <a:rPr lang="en-US" sz="2400" b="0" i="0" dirty="0">
                <a:solidFill>
                  <a:srgbClr val="000000"/>
                </a:solidFill>
                <a:effectLst/>
                <a:latin typeface="Consolas" panose="020B0609020204030204" pitchFamily="49" charset="0"/>
              </a:rPr>
            </a:br>
            <a:r>
              <a:rPr lang="en-US" sz="2400" b="0" i="0" dirty="0" err="1">
                <a:solidFill>
                  <a:srgbClr val="000000"/>
                </a:solidFill>
                <a:effectLst/>
                <a:latin typeface="Consolas" panose="020B0609020204030204" pitchFamily="49" charset="0"/>
              </a:rPr>
              <a:t>myVar</a:t>
            </a:r>
            <a:r>
              <a:rPr lang="en-US" sz="2400" b="0" i="0" dirty="0">
                <a:solidFill>
                  <a:srgbClr val="000000"/>
                </a:solidFill>
                <a:effectLst/>
                <a:latin typeface="Consolas" panose="020B0609020204030204" pitchFamily="49" charset="0"/>
              </a:rPr>
              <a:t> = </a:t>
            </a:r>
            <a:r>
              <a:rPr lang="en-US" sz="2400" b="0" i="0" dirty="0">
                <a:solidFill>
                  <a:srgbClr val="A52A2A"/>
                </a:solidFill>
                <a:effectLst/>
                <a:latin typeface="Consolas" panose="020B0609020204030204" pitchFamily="49" charset="0"/>
              </a:rPr>
              <a:t>"John"</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MYVAR = </a:t>
            </a:r>
            <a:r>
              <a:rPr lang="en-US" sz="2400" b="0" i="0" dirty="0">
                <a:solidFill>
                  <a:srgbClr val="A52A2A"/>
                </a:solidFill>
                <a:effectLst/>
                <a:latin typeface="Consolas" panose="020B0609020204030204" pitchFamily="49" charset="0"/>
              </a:rPr>
              <a:t>"John"</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myvar2 = </a:t>
            </a:r>
            <a:r>
              <a:rPr lang="en-US" sz="2400" b="0" i="0" dirty="0">
                <a:solidFill>
                  <a:srgbClr val="A52A2A"/>
                </a:solidFill>
                <a:effectLst/>
                <a:latin typeface="Consolas" panose="020B0609020204030204" pitchFamily="49" charset="0"/>
              </a:rPr>
              <a:t>"John"</a:t>
            </a:r>
            <a:br>
              <a:rPr lang="en-US" sz="2400" b="0" i="0" dirty="0">
                <a:solidFill>
                  <a:srgbClr val="000000"/>
                </a:solidFill>
                <a:effectLst/>
                <a:latin typeface="Consolas" panose="020B0609020204030204" pitchFamily="49" charset="0"/>
              </a:rPr>
            </a:br>
            <a:br>
              <a:rPr lang="en-US" sz="2400" b="0" i="0" dirty="0">
                <a:solidFill>
                  <a:srgbClr val="000000"/>
                </a:solidFill>
                <a:effectLst/>
                <a:latin typeface="Consolas" panose="020B0609020204030204" pitchFamily="49" charset="0"/>
              </a:rPr>
            </a:br>
            <a:r>
              <a:rPr lang="en-US" sz="2400" b="0" i="0" dirty="0">
                <a:solidFill>
                  <a:srgbClr val="008000"/>
                </a:solidFill>
                <a:effectLst/>
                <a:latin typeface="Consolas" panose="020B0609020204030204" pitchFamily="49" charset="0"/>
              </a:rPr>
              <a:t>#Illegal variable names:</a:t>
            </a:r>
            <a:br>
              <a:rPr lang="en-US" sz="2400" b="0" i="0" dirty="0">
                <a:solidFill>
                  <a:srgbClr val="008000"/>
                </a:solidFill>
                <a:effectLst/>
                <a:latin typeface="Consolas" panose="020B0609020204030204" pitchFamily="49" charset="0"/>
              </a:rPr>
            </a:br>
            <a:r>
              <a:rPr lang="en-US" sz="2400" b="0" i="0" dirty="0">
                <a:solidFill>
                  <a:srgbClr val="000000"/>
                </a:solidFill>
                <a:effectLst/>
                <a:latin typeface="Consolas" panose="020B0609020204030204" pitchFamily="49" charset="0"/>
              </a:rPr>
              <a:t>2myvar = </a:t>
            </a:r>
            <a:r>
              <a:rPr lang="en-US" sz="2400" b="0" i="0" dirty="0">
                <a:solidFill>
                  <a:srgbClr val="A52A2A"/>
                </a:solidFill>
                <a:effectLst/>
                <a:latin typeface="Consolas" panose="020B0609020204030204" pitchFamily="49" charset="0"/>
              </a:rPr>
              <a:t>"John"</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my-var = </a:t>
            </a:r>
            <a:r>
              <a:rPr lang="en-US" sz="2400" b="0" i="0" dirty="0">
                <a:solidFill>
                  <a:srgbClr val="A52A2A"/>
                </a:solidFill>
                <a:effectLst/>
                <a:latin typeface="Consolas" panose="020B0609020204030204" pitchFamily="49" charset="0"/>
              </a:rPr>
              <a:t>"John"</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my var = </a:t>
            </a:r>
            <a:r>
              <a:rPr lang="en-US" sz="2400" b="0" i="0" dirty="0">
                <a:solidFill>
                  <a:srgbClr val="A52A2A"/>
                </a:solidFill>
                <a:effectLst/>
                <a:latin typeface="Consolas" panose="020B0609020204030204" pitchFamily="49" charset="0"/>
              </a:rPr>
              <a:t>"John"</a:t>
            </a:r>
            <a:endParaRPr lang="en-US" sz="2400" b="0" i="0" dirty="0">
              <a:solidFill>
                <a:srgbClr val="000000"/>
              </a:solidFill>
              <a:effectLst/>
              <a:latin typeface="Consolas" panose="020B0609020204030204" pitchFamily="49" charset="0"/>
            </a:endParaRPr>
          </a:p>
        </p:txBody>
      </p:sp>
      <p:sp>
        <p:nvSpPr>
          <p:cNvPr id="2" name="Footer Placeholder 1">
            <a:extLst>
              <a:ext uri="{FF2B5EF4-FFF2-40B4-BE49-F238E27FC236}">
                <a16:creationId xmlns:a16="http://schemas.microsoft.com/office/drawing/2014/main" id="{D5436F12-8E08-6343-8FC4-CEC238F942DD}"/>
              </a:ext>
            </a:extLst>
          </p:cNvPr>
          <p:cNvSpPr>
            <a:spLocks noGrp="1"/>
          </p:cNvSpPr>
          <p:nvPr>
            <p:ph type="ftr" sz="quarter" idx="11"/>
          </p:nvPr>
        </p:nvSpPr>
        <p:spPr>
          <a:xfrm>
            <a:off x="7064533" y="6343117"/>
            <a:ext cx="8801669" cy="365125"/>
          </a:xfrm>
        </p:spPr>
        <p:txBody>
          <a:bodyPr/>
          <a:lstStyle/>
          <a:p>
            <a:r>
              <a:rPr lang="en-US" dirty="0"/>
              <a:t>https://</a:t>
            </a:r>
            <a:r>
              <a:rPr lang="en-US" dirty="0" err="1"/>
              <a:t>docs.python.org</a:t>
            </a:r>
            <a:r>
              <a:rPr lang="en-US" dirty="0"/>
              <a:t>/3/tutorial/</a:t>
            </a:r>
          </a:p>
        </p:txBody>
      </p:sp>
    </p:spTree>
    <p:extLst>
      <p:ext uri="{BB962C8B-B14F-4D97-AF65-F5344CB8AC3E}">
        <p14:creationId xmlns:p14="http://schemas.microsoft.com/office/powerpoint/2010/main" val="1958706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7657-1111-594B-AF20-0B6527AF8041}"/>
              </a:ext>
            </a:extLst>
          </p:cNvPr>
          <p:cNvSpPr>
            <a:spLocks noGrp="1"/>
          </p:cNvSpPr>
          <p:nvPr>
            <p:ph type="title"/>
          </p:nvPr>
        </p:nvSpPr>
        <p:spPr/>
        <p:txBody>
          <a:bodyPr/>
          <a:lstStyle/>
          <a:p>
            <a:r>
              <a:rPr lang="en-US" dirty="0"/>
              <a:t>Assign Value to Multiple Variables</a:t>
            </a:r>
            <a:br>
              <a:rPr lang="en-US" dirty="0"/>
            </a:br>
            <a:endParaRPr lang="en-US" dirty="0"/>
          </a:p>
        </p:txBody>
      </p:sp>
      <p:sp>
        <p:nvSpPr>
          <p:cNvPr id="4" name="Rectangle 3">
            <a:extLst>
              <a:ext uri="{FF2B5EF4-FFF2-40B4-BE49-F238E27FC236}">
                <a16:creationId xmlns:a16="http://schemas.microsoft.com/office/drawing/2014/main" id="{2EDBF9D4-D5DB-0544-BE1F-36F30E638182}"/>
              </a:ext>
            </a:extLst>
          </p:cNvPr>
          <p:cNvSpPr/>
          <p:nvPr/>
        </p:nvSpPr>
        <p:spPr>
          <a:xfrm>
            <a:off x="838201" y="1225689"/>
            <a:ext cx="10515599" cy="5632311"/>
          </a:xfrm>
          <a:prstGeom prst="rect">
            <a:avLst/>
          </a:prstGeom>
        </p:spPr>
        <p:txBody>
          <a:bodyPr wrap="square">
            <a:spAutoFit/>
          </a:bodyPr>
          <a:lstStyle/>
          <a:p>
            <a:r>
              <a:rPr lang="en-US" sz="2400" b="0" i="0" dirty="0">
                <a:solidFill>
                  <a:srgbClr val="000000"/>
                </a:solidFill>
                <a:effectLst/>
                <a:latin typeface="Verdana" panose="020B0604030504040204" pitchFamily="34" charset="0"/>
              </a:rPr>
              <a:t>Python allows you to assign values to multiple variables in one line:</a:t>
            </a:r>
          </a:p>
          <a:p>
            <a:r>
              <a:rPr lang="en-US" sz="2400" b="0" i="0" dirty="0">
                <a:solidFill>
                  <a:srgbClr val="000000"/>
                </a:solidFill>
                <a:effectLst/>
                <a:latin typeface="Segoe UI"/>
              </a:rPr>
              <a:t>Example</a:t>
            </a:r>
          </a:p>
          <a:p>
            <a:r>
              <a:rPr lang="en-US" sz="2400" b="0" i="0" dirty="0">
                <a:solidFill>
                  <a:srgbClr val="000000"/>
                </a:solidFill>
                <a:effectLst/>
                <a:latin typeface="Consolas" panose="020B0609020204030204" pitchFamily="49" charset="0"/>
              </a:rPr>
              <a:t>x, y, z = </a:t>
            </a:r>
            <a:r>
              <a:rPr lang="en-US" sz="2400" b="0" i="0" dirty="0">
                <a:solidFill>
                  <a:srgbClr val="A52A2A"/>
                </a:solidFill>
                <a:effectLst/>
                <a:latin typeface="Consolas" panose="020B0609020204030204" pitchFamily="49" charset="0"/>
              </a:rPr>
              <a:t>"Orange"</a:t>
            </a:r>
            <a:r>
              <a:rPr lang="en-US" sz="2400" b="0" i="0" dirty="0">
                <a:solidFill>
                  <a:srgbClr val="000000"/>
                </a:solidFill>
                <a:effectLst/>
                <a:latin typeface="Consolas" panose="020B0609020204030204" pitchFamily="49" charset="0"/>
              </a:rPr>
              <a:t>, </a:t>
            </a:r>
            <a:r>
              <a:rPr lang="en-US" sz="2400" b="0" i="0" dirty="0">
                <a:solidFill>
                  <a:srgbClr val="A52A2A"/>
                </a:solidFill>
                <a:effectLst/>
                <a:latin typeface="Consolas" panose="020B0609020204030204" pitchFamily="49" charset="0"/>
              </a:rPr>
              <a:t>"Banana"</a:t>
            </a:r>
            <a:r>
              <a:rPr lang="en-US" sz="2400" b="0" i="0" dirty="0">
                <a:solidFill>
                  <a:srgbClr val="000000"/>
                </a:solidFill>
                <a:effectLst/>
                <a:latin typeface="Consolas" panose="020B0609020204030204" pitchFamily="49" charset="0"/>
              </a:rPr>
              <a:t>, </a:t>
            </a:r>
            <a:r>
              <a:rPr lang="en-US" sz="2400" b="0" i="0" dirty="0">
                <a:solidFill>
                  <a:srgbClr val="A52A2A"/>
                </a:solidFill>
                <a:effectLst/>
                <a:latin typeface="Consolas" panose="020B0609020204030204" pitchFamily="49" charset="0"/>
              </a:rPr>
              <a:t>"Cherry"</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(y)</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(z)</a:t>
            </a:r>
          </a:p>
          <a:p>
            <a:endParaRPr lang="en-US" sz="2400" b="0" i="0" dirty="0">
              <a:solidFill>
                <a:srgbClr val="000000"/>
              </a:solidFill>
              <a:effectLst/>
              <a:latin typeface="Verdana" panose="020B0604030504040204" pitchFamily="34" charset="0"/>
            </a:endParaRPr>
          </a:p>
          <a:p>
            <a:r>
              <a:rPr lang="en-US" sz="2400" b="0" i="0" dirty="0">
                <a:solidFill>
                  <a:srgbClr val="000000"/>
                </a:solidFill>
                <a:effectLst/>
                <a:latin typeface="Verdana" panose="020B0604030504040204" pitchFamily="34" charset="0"/>
              </a:rPr>
              <a:t>And you can assign the </a:t>
            </a:r>
            <a:r>
              <a:rPr lang="en-US" sz="2400" b="0" i="1" dirty="0">
                <a:solidFill>
                  <a:srgbClr val="000000"/>
                </a:solidFill>
                <a:effectLst/>
                <a:latin typeface="Verdana" panose="020B0604030504040204" pitchFamily="34" charset="0"/>
              </a:rPr>
              <a:t>same</a:t>
            </a:r>
            <a:r>
              <a:rPr lang="en-US" sz="2400" b="0" i="0" dirty="0">
                <a:solidFill>
                  <a:srgbClr val="000000"/>
                </a:solidFill>
                <a:effectLst/>
                <a:latin typeface="Verdana" panose="020B0604030504040204" pitchFamily="34" charset="0"/>
              </a:rPr>
              <a:t> value to multiple variables in one line:</a:t>
            </a:r>
          </a:p>
          <a:p>
            <a:r>
              <a:rPr lang="en-US" sz="2400" b="0" i="0" dirty="0">
                <a:solidFill>
                  <a:srgbClr val="000000"/>
                </a:solidFill>
                <a:effectLst/>
                <a:latin typeface="Segoe UI"/>
              </a:rPr>
              <a:t>Example</a:t>
            </a:r>
          </a:p>
          <a:p>
            <a:r>
              <a:rPr lang="en-US" sz="2400" b="0" i="0" dirty="0">
                <a:solidFill>
                  <a:srgbClr val="000000"/>
                </a:solidFill>
                <a:effectLst/>
                <a:latin typeface="Consolas" panose="020B0609020204030204" pitchFamily="49" charset="0"/>
              </a:rPr>
              <a:t>x = y = z = </a:t>
            </a:r>
            <a:r>
              <a:rPr lang="en-US" sz="2400" b="0" i="0" dirty="0">
                <a:solidFill>
                  <a:srgbClr val="A52A2A"/>
                </a:solidFill>
                <a:effectLst/>
                <a:latin typeface="Consolas" panose="020B0609020204030204" pitchFamily="49" charset="0"/>
              </a:rPr>
              <a:t>"Orange"</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(y)</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(z)</a:t>
            </a:r>
          </a:p>
        </p:txBody>
      </p:sp>
      <p:sp>
        <p:nvSpPr>
          <p:cNvPr id="3" name="Footer Placeholder 2">
            <a:extLst>
              <a:ext uri="{FF2B5EF4-FFF2-40B4-BE49-F238E27FC236}">
                <a16:creationId xmlns:a16="http://schemas.microsoft.com/office/drawing/2014/main" id="{C8B87AB9-DAF8-3843-B51C-FD2189D94D84}"/>
              </a:ext>
            </a:extLst>
          </p:cNvPr>
          <p:cNvSpPr>
            <a:spLocks noGrp="1"/>
          </p:cNvSpPr>
          <p:nvPr>
            <p:ph type="ftr" sz="quarter" idx="11"/>
          </p:nvPr>
        </p:nvSpPr>
        <p:spPr/>
        <p:txBody>
          <a:bodyPr/>
          <a:lstStyle/>
          <a:p>
            <a:r>
              <a:rPr lang="en-US"/>
              <a:t>https://docs.python.org/3/tutorial/</a:t>
            </a:r>
          </a:p>
        </p:txBody>
      </p:sp>
    </p:spTree>
    <p:extLst>
      <p:ext uri="{BB962C8B-B14F-4D97-AF65-F5344CB8AC3E}">
        <p14:creationId xmlns:p14="http://schemas.microsoft.com/office/powerpoint/2010/main" val="368483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B5E8-3783-944F-AFCE-1DE5C3884C03}"/>
              </a:ext>
            </a:extLst>
          </p:cNvPr>
          <p:cNvSpPr>
            <a:spLocks noGrp="1"/>
          </p:cNvSpPr>
          <p:nvPr>
            <p:ph type="title"/>
          </p:nvPr>
        </p:nvSpPr>
        <p:spPr/>
        <p:txBody>
          <a:bodyPr/>
          <a:lstStyle/>
          <a:p>
            <a:r>
              <a:rPr lang="en-US" dirty="0"/>
              <a:t>What is Python?</a:t>
            </a:r>
            <a:br>
              <a:rPr lang="en-US" dirty="0"/>
            </a:br>
            <a:endParaRPr lang="en-US" dirty="0"/>
          </a:p>
        </p:txBody>
      </p:sp>
      <p:sp>
        <p:nvSpPr>
          <p:cNvPr id="3" name="Content Placeholder 2">
            <a:extLst>
              <a:ext uri="{FF2B5EF4-FFF2-40B4-BE49-F238E27FC236}">
                <a16:creationId xmlns:a16="http://schemas.microsoft.com/office/drawing/2014/main" id="{791C5720-8FF5-834A-A711-128473A35425}"/>
              </a:ext>
            </a:extLst>
          </p:cNvPr>
          <p:cNvSpPr>
            <a:spLocks noGrp="1"/>
          </p:cNvSpPr>
          <p:nvPr>
            <p:ph idx="4294967295"/>
          </p:nvPr>
        </p:nvSpPr>
        <p:spPr>
          <a:xfrm>
            <a:off x="838200" y="1825625"/>
            <a:ext cx="10515600" cy="4351338"/>
          </a:xfrm>
          <a:prstGeom prst="rect">
            <a:avLst/>
          </a:prstGeom>
        </p:spPr>
        <p:txBody>
          <a:bodyPr/>
          <a:lstStyle/>
          <a:p>
            <a:pPr marL="0" indent="0">
              <a:buNone/>
            </a:pPr>
            <a:r>
              <a:rPr lang="en-US" dirty="0"/>
              <a:t>Python is a popular programming language. It was created by Guido van Rossum, and released in 1991.</a:t>
            </a:r>
          </a:p>
          <a:p>
            <a:pPr marL="0" indent="0">
              <a:buNone/>
            </a:pPr>
            <a:r>
              <a:rPr lang="en-US" dirty="0"/>
              <a:t>It is used for:</a:t>
            </a:r>
          </a:p>
          <a:p>
            <a:r>
              <a:rPr lang="en-US" dirty="0"/>
              <a:t>web development (server-side),</a:t>
            </a:r>
          </a:p>
          <a:p>
            <a:r>
              <a:rPr lang="en-US" dirty="0"/>
              <a:t>software development,</a:t>
            </a:r>
          </a:p>
          <a:p>
            <a:r>
              <a:rPr lang="en-US" dirty="0"/>
              <a:t>mathematics,</a:t>
            </a:r>
          </a:p>
          <a:p>
            <a:r>
              <a:rPr lang="en-US" dirty="0"/>
              <a:t>system scripting.</a:t>
            </a:r>
          </a:p>
          <a:p>
            <a:pPr marL="0" indent="0">
              <a:buNone/>
            </a:pPr>
            <a:endParaRPr lang="en-US" dirty="0"/>
          </a:p>
        </p:txBody>
      </p:sp>
      <p:sp>
        <p:nvSpPr>
          <p:cNvPr id="4" name="Footer Placeholder 3">
            <a:extLst>
              <a:ext uri="{FF2B5EF4-FFF2-40B4-BE49-F238E27FC236}">
                <a16:creationId xmlns:a16="http://schemas.microsoft.com/office/drawing/2014/main" id="{439178CD-E017-1648-8ECC-519EA4543A02}"/>
              </a:ext>
            </a:extLst>
          </p:cNvPr>
          <p:cNvSpPr>
            <a:spLocks noGrp="1"/>
          </p:cNvSpPr>
          <p:nvPr>
            <p:ph type="ftr" sz="quarter" idx="11"/>
          </p:nvPr>
        </p:nvSpPr>
        <p:spPr/>
        <p:txBody>
          <a:bodyPr/>
          <a:lstStyle/>
          <a:p>
            <a:r>
              <a:rPr lang="en-US"/>
              <a:t>https://docs.python.org/3/tutorial/</a:t>
            </a:r>
          </a:p>
        </p:txBody>
      </p:sp>
    </p:spTree>
    <p:extLst>
      <p:ext uri="{BB962C8B-B14F-4D97-AF65-F5344CB8AC3E}">
        <p14:creationId xmlns:p14="http://schemas.microsoft.com/office/powerpoint/2010/main" val="92213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B64B-F6EE-E546-A1BD-2C20ACF5B549}"/>
              </a:ext>
            </a:extLst>
          </p:cNvPr>
          <p:cNvSpPr>
            <a:spLocks noGrp="1"/>
          </p:cNvSpPr>
          <p:nvPr>
            <p:ph type="title"/>
          </p:nvPr>
        </p:nvSpPr>
        <p:spPr/>
        <p:txBody>
          <a:bodyPr/>
          <a:lstStyle/>
          <a:p>
            <a:r>
              <a:rPr lang="en-US" dirty="0"/>
              <a:t>Output Variables</a:t>
            </a:r>
            <a:br>
              <a:rPr lang="en-US" dirty="0"/>
            </a:br>
            <a:endParaRPr lang="en-US" dirty="0"/>
          </a:p>
        </p:txBody>
      </p:sp>
      <p:sp>
        <p:nvSpPr>
          <p:cNvPr id="4" name="Rectangle 3">
            <a:extLst>
              <a:ext uri="{FF2B5EF4-FFF2-40B4-BE49-F238E27FC236}">
                <a16:creationId xmlns:a16="http://schemas.microsoft.com/office/drawing/2014/main" id="{E50906D2-0323-A34A-8969-02AC15493D12}"/>
              </a:ext>
            </a:extLst>
          </p:cNvPr>
          <p:cNvSpPr/>
          <p:nvPr/>
        </p:nvSpPr>
        <p:spPr>
          <a:xfrm>
            <a:off x="542925" y="1357312"/>
            <a:ext cx="11144250" cy="4524315"/>
          </a:xfrm>
          <a:prstGeom prst="rect">
            <a:avLst/>
          </a:prstGeom>
        </p:spPr>
        <p:txBody>
          <a:bodyPr wrap="square">
            <a:spAutoFit/>
          </a:bodyPr>
          <a:lstStyle/>
          <a:p>
            <a:r>
              <a:rPr lang="en-US" sz="2400" b="0" i="0" dirty="0">
                <a:solidFill>
                  <a:srgbClr val="000000"/>
                </a:solidFill>
                <a:effectLst/>
                <a:latin typeface="Verdana" panose="020B0604030504040204" pitchFamily="34" charset="0"/>
              </a:rPr>
              <a:t>The Python print statement is often used to output variables.</a:t>
            </a:r>
          </a:p>
          <a:p>
            <a:r>
              <a:rPr lang="en-US" sz="2400" b="0" i="0" dirty="0">
                <a:solidFill>
                  <a:srgbClr val="000000"/>
                </a:solidFill>
                <a:effectLst/>
                <a:latin typeface="Verdana" panose="020B0604030504040204" pitchFamily="34" charset="0"/>
              </a:rPr>
              <a:t>To combine both text and a variable, Python uses the + character:</a:t>
            </a:r>
          </a:p>
          <a:p>
            <a:r>
              <a:rPr lang="en-US" sz="2400" b="0" i="0" dirty="0">
                <a:solidFill>
                  <a:srgbClr val="000000"/>
                </a:solidFill>
                <a:effectLst/>
                <a:latin typeface="Segoe UI"/>
              </a:rPr>
              <a:t>Example</a:t>
            </a:r>
          </a:p>
          <a:p>
            <a:r>
              <a:rPr lang="en-US" sz="2400" b="0" i="0" dirty="0">
                <a:solidFill>
                  <a:srgbClr val="000000"/>
                </a:solidFill>
                <a:effectLst/>
                <a:latin typeface="Consolas" panose="020B0609020204030204" pitchFamily="49" charset="0"/>
              </a:rPr>
              <a:t>x = </a:t>
            </a:r>
            <a:r>
              <a:rPr lang="en-US" sz="2400" b="0" i="0" dirty="0">
                <a:solidFill>
                  <a:srgbClr val="A52A2A"/>
                </a:solidFill>
                <a:effectLst/>
                <a:latin typeface="Consolas" panose="020B0609020204030204" pitchFamily="49" charset="0"/>
              </a:rPr>
              <a:t>"awesome"</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"Python is "</a:t>
            </a:r>
            <a:r>
              <a:rPr lang="en-US" sz="2400" b="0" i="0" dirty="0">
                <a:solidFill>
                  <a:srgbClr val="000000"/>
                </a:solidFill>
                <a:effectLst/>
                <a:latin typeface="Consolas" panose="020B0609020204030204" pitchFamily="49" charset="0"/>
              </a:rPr>
              <a:t> + x)</a:t>
            </a:r>
          </a:p>
          <a:p>
            <a:endParaRPr lang="en-US" sz="2400" b="0" i="0" dirty="0">
              <a:solidFill>
                <a:srgbClr val="000000"/>
              </a:solidFill>
              <a:effectLst/>
              <a:latin typeface="Verdana" panose="020B0604030504040204" pitchFamily="34" charset="0"/>
            </a:endParaRPr>
          </a:p>
          <a:p>
            <a:r>
              <a:rPr lang="en-US" sz="2400" b="0" i="0" dirty="0">
                <a:solidFill>
                  <a:srgbClr val="000000"/>
                </a:solidFill>
                <a:effectLst/>
                <a:latin typeface="Verdana" panose="020B0604030504040204" pitchFamily="34" charset="0"/>
              </a:rPr>
              <a:t>You can also use the + character to add a variable to another variable:</a:t>
            </a:r>
          </a:p>
          <a:p>
            <a:r>
              <a:rPr lang="en-US" sz="2400" b="0" i="0" dirty="0">
                <a:solidFill>
                  <a:srgbClr val="000000"/>
                </a:solidFill>
                <a:effectLst/>
                <a:latin typeface="Segoe UI"/>
              </a:rPr>
              <a:t>Example</a:t>
            </a:r>
          </a:p>
          <a:p>
            <a:r>
              <a:rPr lang="en-US" sz="2400" b="0" i="0" dirty="0">
                <a:solidFill>
                  <a:srgbClr val="000000"/>
                </a:solidFill>
                <a:effectLst/>
                <a:latin typeface="Consolas" panose="020B0609020204030204" pitchFamily="49" charset="0"/>
              </a:rPr>
              <a:t>x = </a:t>
            </a:r>
            <a:r>
              <a:rPr lang="en-US" sz="2400" b="0" i="0" dirty="0">
                <a:solidFill>
                  <a:srgbClr val="A52A2A"/>
                </a:solidFill>
                <a:effectLst/>
                <a:latin typeface="Consolas" panose="020B0609020204030204" pitchFamily="49" charset="0"/>
              </a:rPr>
              <a:t>"Python is "</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y = </a:t>
            </a:r>
            <a:r>
              <a:rPr lang="en-US" sz="2400" b="0" i="0" dirty="0">
                <a:solidFill>
                  <a:srgbClr val="A52A2A"/>
                </a:solidFill>
                <a:effectLst/>
                <a:latin typeface="Consolas" panose="020B0609020204030204" pitchFamily="49" charset="0"/>
              </a:rPr>
              <a:t>"awesome"</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z =  x + y</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(z)</a:t>
            </a:r>
          </a:p>
        </p:txBody>
      </p:sp>
      <p:sp>
        <p:nvSpPr>
          <p:cNvPr id="3" name="Footer Placeholder 2">
            <a:extLst>
              <a:ext uri="{FF2B5EF4-FFF2-40B4-BE49-F238E27FC236}">
                <a16:creationId xmlns:a16="http://schemas.microsoft.com/office/drawing/2014/main" id="{3B2116F4-7CE2-594A-8BDF-23C680967026}"/>
              </a:ext>
            </a:extLst>
          </p:cNvPr>
          <p:cNvSpPr>
            <a:spLocks noGrp="1"/>
          </p:cNvSpPr>
          <p:nvPr>
            <p:ph type="ftr" sz="quarter" idx="11"/>
          </p:nvPr>
        </p:nvSpPr>
        <p:spPr/>
        <p:txBody>
          <a:bodyPr/>
          <a:lstStyle/>
          <a:p>
            <a:r>
              <a:rPr lang="en-US"/>
              <a:t>https://docs.python.org/3/tutorial/</a:t>
            </a:r>
          </a:p>
        </p:txBody>
      </p:sp>
    </p:spTree>
    <p:extLst>
      <p:ext uri="{BB962C8B-B14F-4D97-AF65-F5344CB8AC3E}">
        <p14:creationId xmlns:p14="http://schemas.microsoft.com/office/powerpoint/2010/main" val="328383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F51F-0904-A04B-A304-8AF593FB4E62}"/>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891278DB-E835-644B-B016-19D714AE54F7}"/>
              </a:ext>
            </a:extLst>
          </p:cNvPr>
          <p:cNvSpPr/>
          <p:nvPr/>
        </p:nvSpPr>
        <p:spPr>
          <a:xfrm>
            <a:off x="585787" y="1857375"/>
            <a:ext cx="11058525" cy="4524315"/>
          </a:xfrm>
          <a:prstGeom prst="rect">
            <a:avLst/>
          </a:prstGeom>
        </p:spPr>
        <p:txBody>
          <a:bodyPr wrap="square">
            <a:spAutoFit/>
          </a:bodyPr>
          <a:lstStyle/>
          <a:p>
            <a:r>
              <a:rPr lang="en-US" sz="2400" b="0" i="0" dirty="0">
                <a:solidFill>
                  <a:srgbClr val="000000"/>
                </a:solidFill>
                <a:effectLst/>
                <a:latin typeface="Verdana" panose="020B0604030504040204" pitchFamily="34" charset="0"/>
              </a:rPr>
              <a:t>For numbers, the + character works as a mathematical operator:</a:t>
            </a:r>
          </a:p>
          <a:p>
            <a:r>
              <a:rPr lang="en-US" sz="2400" b="0" i="0" dirty="0">
                <a:solidFill>
                  <a:srgbClr val="000000"/>
                </a:solidFill>
                <a:effectLst/>
                <a:latin typeface="Segoe UI"/>
              </a:rPr>
              <a:t>Example</a:t>
            </a:r>
          </a:p>
          <a:p>
            <a:r>
              <a:rPr lang="en-US" sz="2400" b="0" i="0" dirty="0">
                <a:solidFill>
                  <a:srgbClr val="000000"/>
                </a:solidFill>
                <a:effectLst/>
                <a:latin typeface="Consolas" panose="020B0609020204030204" pitchFamily="49" charset="0"/>
              </a:rPr>
              <a:t>x = </a:t>
            </a:r>
            <a:r>
              <a:rPr lang="en-US" sz="2400" b="0" i="0" dirty="0">
                <a:solidFill>
                  <a:srgbClr val="FF0000"/>
                </a:solidFill>
                <a:effectLst/>
                <a:latin typeface="Consolas" panose="020B0609020204030204" pitchFamily="49" charset="0"/>
              </a:rPr>
              <a:t>5</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y = </a:t>
            </a:r>
            <a:r>
              <a:rPr lang="en-US" sz="2400" b="0" i="0" dirty="0">
                <a:solidFill>
                  <a:srgbClr val="FF0000"/>
                </a:solidFill>
                <a:effectLst/>
                <a:latin typeface="Consolas" panose="020B0609020204030204" pitchFamily="49" charset="0"/>
              </a:rPr>
              <a:t>10</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 + y)</a:t>
            </a:r>
          </a:p>
          <a:p>
            <a:endParaRPr lang="en-US" sz="2400" b="0" i="0" dirty="0">
              <a:solidFill>
                <a:srgbClr val="000000"/>
              </a:solidFill>
              <a:effectLst/>
              <a:latin typeface="Verdana" panose="020B0604030504040204" pitchFamily="34" charset="0"/>
            </a:endParaRPr>
          </a:p>
          <a:p>
            <a:r>
              <a:rPr lang="en-US" sz="2400" b="0" i="0" dirty="0">
                <a:solidFill>
                  <a:srgbClr val="000000"/>
                </a:solidFill>
                <a:effectLst/>
                <a:latin typeface="Verdana" panose="020B0604030504040204" pitchFamily="34" charset="0"/>
              </a:rPr>
              <a:t>If you try to combine a string and a number, Python will give you an error:</a:t>
            </a:r>
          </a:p>
          <a:p>
            <a:r>
              <a:rPr lang="en-US" sz="2400" b="0" i="0" dirty="0">
                <a:solidFill>
                  <a:srgbClr val="000000"/>
                </a:solidFill>
                <a:effectLst/>
                <a:latin typeface="Segoe UI"/>
              </a:rPr>
              <a:t>Example</a:t>
            </a:r>
          </a:p>
          <a:p>
            <a:r>
              <a:rPr lang="en-US" sz="2400" b="0" i="0" dirty="0">
                <a:solidFill>
                  <a:srgbClr val="000000"/>
                </a:solidFill>
                <a:effectLst/>
                <a:latin typeface="Consolas" panose="020B0609020204030204" pitchFamily="49" charset="0"/>
              </a:rPr>
              <a:t>x = </a:t>
            </a:r>
            <a:r>
              <a:rPr lang="en-US" sz="2400" b="0" i="0" dirty="0">
                <a:solidFill>
                  <a:srgbClr val="FF0000"/>
                </a:solidFill>
                <a:effectLst/>
                <a:latin typeface="Consolas" panose="020B0609020204030204" pitchFamily="49" charset="0"/>
              </a:rPr>
              <a:t>5</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y = </a:t>
            </a:r>
            <a:r>
              <a:rPr lang="en-US" sz="2400" b="0" i="0" dirty="0">
                <a:solidFill>
                  <a:srgbClr val="A52A2A"/>
                </a:solidFill>
                <a:effectLst/>
                <a:latin typeface="Consolas" panose="020B0609020204030204" pitchFamily="49" charset="0"/>
              </a:rPr>
              <a:t>"John"</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 + y)</a:t>
            </a:r>
          </a:p>
        </p:txBody>
      </p:sp>
      <p:sp>
        <p:nvSpPr>
          <p:cNvPr id="3" name="Footer Placeholder 2">
            <a:extLst>
              <a:ext uri="{FF2B5EF4-FFF2-40B4-BE49-F238E27FC236}">
                <a16:creationId xmlns:a16="http://schemas.microsoft.com/office/drawing/2014/main" id="{838BDDC1-AE4B-064D-B9CD-A6D6CD5A3189}"/>
              </a:ext>
            </a:extLst>
          </p:cNvPr>
          <p:cNvSpPr>
            <a:spLocks noGrp="1"/>
          </p:cNvSpPr>
          <p:nvPr>
            <p:ph type="ftr" sz="quarter" idx="11"/>
          </p:nvPr>
        </p:nvSpPr>
        <p:spPr/>
        <p:txBody>
          <a:bodyPr/>
          <a:lstStyle/>
          <a:p>
            <a:r>
              <a:rPr lang="en-US"/>
              <a:t>https://docs.python.org/3/tutorial/</a:t>
            </a:r>
          </a:p>
        </p:txBody>
      </p:sp>
    </p:spTree>
    <p:extLst>
      <p:ext uri="{BB962C8B-B14F-4D97-AF65-F5344CB8AC3E}">
        <p14:creationId xmlns:p14="http://schemas.microsoft.com/office/powerpoint/2010/main" val="705422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p:txBody>
          <a:bodyPr/>
          <a:lstStyle/>
          <a:p>
            <a:r>
              <a:rPr lang="en-US" dirty="0"/>
              <a:t>Lesson 1.3.1: Variables </a:t>
            </a:r>
            <a:r>
              <a:rPr lang="en-US" sz="2400" b="0" dirty="0"/>
              <a:t>(2 of 6)</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0"/>
            <a:ext cx="10711543" cy="1395845"/>
          </a:xfrm>
        </p:spPr>
        <p:txBody>
          <a:bodyPr>
            <a:normAutofit/>
          </a:bodyPr>
          <a:lstStyle/>
          <a:p>
            <a:pPr marL="0" indent="0">
              <a:buNone/>
            </a:pPr>
            <a:r>
              <a:rPr lang="en-US" dirty="0">
                <a:latin typeface="Arial" panose="020B0604020202020204" pitchFamily="34" charset="0"/>
                <a:cs typeface="Arial" panose="020B0604020202020204" pitchFamily="34" charset="0"/>
              </a:rPr>
              <a:t>Numeric Values—Integers</a:t>
            </a:r>
          </a:p>
          <a:p>
            <a:pPr>
              <a:buFont typeface="Arial" panose="020B0604020202020204" pitchFamily="34" charset="0"/>
              <a:buChar char="•"/>
            </a:pPr>
            <a:r>
              <a:rPr lang="en-US" dirty="0">
                <a:latin typeface="Arial" panose="020B0604020202020204" pitchFamily="34" charset="0"/>
                <a:cs typeface="Arial" panose="020B0604020202020204" pitchFamily="34" charset="0"/>
              </a:rPr>
              <a:t>Integers are whole numbers that are either positive or negative.</a:t>
            </a:r>
          </a:p>
          <a:p>
            <a:pPr>
              <a:buFont typeface="Arial" panose="020B0604020202020204" pitchFamily="34" charset="0"/>
              <a:buChar char="•"/>
            </a:pPr>
            <a:r>
              <a:rPr lang="en-US" dirty="0">
                <a:latin typeface="Arial" panose="020B0604020202020204" pitchFamily="34" charset="0"/>
                <a:cs typeface="Arial" panose="020B0604020202020204" pitchFamily="34" charset="0"/>
              </a:rPr>
              <a:t>Arithmetic operations can be performed on them.</a:t>
            </a:r>
          </a:p>
        </p:txBody>
      </p:sp>
      <p:sp>
        <p:nvSpPr>
          <p:cNvPr id="4" name="Content Placeholder 3">
            <a:extLst>
              <a:ext uri="{FF2B5EF4-FFF2-40B4-BE49-F238E27FC236}">
                <a16:creationId xmlns:a16="http://schemas.microsoft.com/office/drawing/2014/main" id="{1E08CFAE-A758-44EE-B6EE-4C46EC2DBDCB}"/>
              </a:ext>
            </a:extLst>
          </p:cNvPr>
          <p:cNvSpPr>
            <a:spLocks noGrp="1"/>
          </p:cNvSpPr>
          <p:nvPr>
            <p:ph sz="quarter" idx="18"/>
          </p:nvPr>
        </p:nvSpPr>
        <p:spPr>
          <a:xfrm>
            <a:off x="735974" y="3262746"/>
            <a:ext cx="10712450" cy="1797627"/>
          </a:xfrm>
        </p:spPr>
        <p:txBody>
          <a:bodyPr/>
          <a:lstStyle/>
          <a:p>
            <a:pPr marL="0" indent="0"/>
            <a:r>
              <a:rPr lang="en-US" dirty="0">
                <a:latin typeface="Arial" panose="020B0604020202020204" pitchFamily="34" charset="0"/>
                <a:cs typeface="Arial" panose="020B0604020202020204" pitchFamily="34" charset="0"/>
              </a:rPr>
              <a:t>String Values</a:t>
            </a:r>
          </a:p>
          <a:p>
            <a:pPr marL="291600" lvl="0" indent="-291600">
              <a:buClr>
                <a:srgbClr val="004A78"/>
              </a:buClr>
              <a:buFont typeface="Arial" panose="020B0604020202020204" pitchFamily="34" charset="0"/>
              <a:buChar char="•"/>
            </a:pPr>
            <a:r>
              <a:rPr lang="en-US" dirty="0">
                <a:latin typeface="Arial" panose="020B0604020202020204" pitchFamily="34" charset="0"/>
                <a:cs typeface="Arial" panose="020B0604020202020204" pitchFamily="34" charset="0"/>
              </a:rPr>
              <a:t>Strings are sequence of characters between two quotation marks.</a:t>
            </a:r>
          </a:p>
          <a:p>
            <a:pPr marL="622800" lvl="1" indent="-320400">
              <a:spcBef>
                <a:spcPts val="1000"/>
              </a:spcBef>
              <a:buClr>
                <a:srgbClr val="C00000"/>
              </a:buClr>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Can use either double or single quotes.</a:t>
            </a:r>
          </a:p>
          <a:p>
            <a:pPr marL="291600" indent="-291600">
              <a:buClr>
                <a:srgbClr val="004A78"/>
              </a:buClr>
              <a:buFont typeface="Arial" panose="020B0604020202020204" pitchFamily="34" charset="0"/>
              <a:buChar char="•"/>
            </a:pPr>
            <a:r>
              <a:rPr lang="en-US" dirty="0">
                <a:latin typeface="Arial" panose="020B0604020202020204" pitchFamily="34" charset="0"/>
                <a:cs typeface="Arial" panose="020B0604020202020204" pitchFamily="34" charset="0"/>
              </a:rPr>
              <a:t>Can contain letter, numbers, or symbols.</a:t>
            </a:r>
          </a:p>
        </p:txBody>
      </p:sp>
    </p:spTree>
    <p:extLst>
      <p:ext uri="{BB962C8B-B14F-4D97-AF65-F5344CB8AC3E}">
        <p14:creationId xmlns:p14="http://schemas.microsoft.com/office/powerpoint/2010/main" val="2602940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p:txBody>
          <a:bodyPr/>
          <a:lstStyle/>
          <a:p>
            <a:r>
              <a:rPr lang="en-US" dirty="0"/>
              <a:t>Lesson 1.3.1: Variables </a:t>
            </a:r>
            <a:r>
              <a:rPr lang="en-US" sz="2400" b="0" dirty="0"/>
              <a:t>(3 of 6)</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299"/>
            <a:ext cx="10711543" cy="3162301"/>
          </a:xfrm>
        </p:spPr>
        <p:txBody>
          <a:bodyPr>
            <a:normAutofit/>
          </a:bodyPr>
          <a:lstStyle/>
          <a:p>
            <a:pPr marL="0" indent="0">
              <a:buNone/>
            </a:pPr>
            <a:r>
              <a:rPr lang="en-US" dirty="0">
                <a:latin typeface="Arial" panose="020B0604020202020204" pitchFamily="34" charset="0"/>
                <a:cs typeface="Arial" panose="020B0604020202020204" pitchFamily="34" charset="0"/>
              </a:rPr>
              <a:t>Type Conversion</a:t>
            </a:r>
          </a:p>
          <a:p>
            <a:pPr>
              <a:buFont typeface="Arial" panose="020B0604020202020204" pitchFamily="34" charset="0"/>
              <a:buChar char="•"/>
            </a:pPr>
            <a:r>
              <a:rPr lang="en-US" dirty="0">
                <a:latin typeface="Arial" panose="020B0604020202020204" pitchFamily="34" charset="0"/>
                <a:cs typeface="Arial" panose="020B0604020202020204" pitchFamily="34" charset="0"/>
              </a:rPr>
              <a:t>Can convert integer to string.</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str(7)</a:t>
            </a:r>
          </a:p>
          <a:p>
            <a:pPr>
              <a:buFont typeface="Arial" panose="020B0604020202020204" pitchFamily="34" charset="0"/>
              <a:buChar char="•"/>
            </a:pPr>
            <a:r>
              <a:rPr lang="en-US" dirty="0">
                <a:latin typeface="Arial" panose="020B0604020202020204" pitchFamily="34" charset="0"/>
                <a:cs typeface="Arial" panose="020B0604020202020204" pitchFamily="34" charset="0"/>
              </a:rPr>
              <a:t>Can convert string to integer.</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int("100")</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Will get error if trying to convert string that doesn’t contain integer.</a:t>
            </a:r>
          </a:p>
        </p:txBody>
      </p:sp>
    </p:spTree>
    <p:extLst>
      <p:ext uri="{BB962C8B-B14F-4D97-AF65-F5344CB8AC3E}">
        <p14:creationId xmlns:p14="http://schemas.microsoft.com/office/powerpoint/2010/main" val="3705662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p:txBody>
          <a:bodyPr/>
          <a:lstStyle/>
          <a:p>
            <a:r>
              <a:rPr lang="en-US" dirty="0"/>
              <a:t>Lesson 1.3.1: Variables </a:t>
            </a:r>
            <a:r>
              <a:rPr lang="en-US" sz="2400" b="0" dirty="0"/>
              <a:t>(4 of 6)</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0"/>
            <a:ext cx="10711543" cy="2715492"/>
          </a:xfrm>
        </p:spPr>
        <p:txBody>
          <a:bodyPr>
            <a:normAutofit/>
          </a:bodyPr>
          <a:lstStyle/>
          <a:p>
            <a:pPr marL="0" indent="0">
              <a:buNone/>
            </a:pPr>
            <a:r>
              <a:rPr lang="en-US" dirty="0">
                <a:latin typeface="Arial" panose="020B0604020202020204" pitchFamily="34" charset="0"/>
                <a:cs typeface="Arial" panose="020B0604020202020204" pitchFamily="34" charset="0"/>
              </a:rPr>
              <a:t>Assigning Variables</a:t>
            </a:r>
          </a:p>
          <a:p>
            <a:pPr lvl="0">
              <a:buFont typeface="Arial" panose="020B0604020202020204" pitchFamily="34" charset="0"/>
              <a:buChar char="•"/>
            </a:pPr>
            <a:r>
              <a:rPr lang="en-US" dirty="0">
                <a:latin typeface="Arial" panose="020B0604020202020204" pitchFamily="34" charset="0"/>
                <a:cs typeface="Arial" panose="020B0604020202020204" pitchFamily="34" charset="0"/>
              </a:rPr>
              <a:t>To assign value to variable use equal sign.</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number = 7</a:t>
            </a:r>
          </a:p>
          <a:p>
            <a:pPr lvl="0">
              <a:buFont typeface="Arial" panose="020B0604020202020204" pitchFamily="34" charset="0"/>
              <a:buChar char="•"/>
            </a:pPr>
            <a:r>
              <a:rPr lang="en-US" dirty="0">
                <a:latin typeface="Arial" panose="020B0604020202020204" pitchFamily="34" charset="0"/>
                <a:cs typeface="Arial" panose="020B0604020202020204" pitchFamily="34" charset="0"/>
              </a:rPr>
              <a:t>Error is raised if trying to use variable before it is assigned value.</a:t>
            </a:r>
          </a:p>
          <a:p>
            <a:pPr lvl="0">
              <a:buFont typeface="Arial" panose="020B0604020202020204" pitchFamily="34" charset="0"/>
              <a:buChar char="•"/>
            </a:pPr>
            <a:r>
              <a:rPr lang="en-US" dirty="0">
                <a:latin typeface="Arial" panose="020B0604020202020204" pitchFamily="34" charset="0"/>
                <a:cs typeface="Arial" panose="020B0604020202020204" pitchFamily="34" charset="0"/>
              </a:rPr>
              <a:t>Can use </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to concatenate two strings.</a:t>
            </a:r>
          </a:p>
          <a:p>
            <a:pPr lvl="0">
              <a:buFont typeface="Arial" panose="020B0604020202020204" pitchFamily="34" charset="0"/>
              <a:buChar char="•"/>
            </a:pPr>
            <a:r>
              <a:rPr lang="en-US" dirty="0">
                <a:latin typeface="Arial" panose="020B0604020202020204" pitchFamily="34" charset="0"/>
                <a:cs typeface="Arial" panose="020B0604020202020204" pitchFamily="34" charset="0"/>
              </a:rPr>
              <a:t>Variables are not deeply linked.</a:t>
            </a:r>
          </a:p>
        </p:txBody>
      </p:sp>
      <p:sp>
        <p:nvSpPr>
          <p:cNvPr id="4" name="Content Placeholder 3">
            <a:extLst>
              <a:ext uri="{FF2B5EF4-FFF2-40B4-BE49-F238E27FC236}">
                <a16:creationId xmlns:a16="http://schemas.microsoft.com/office/drawing/2014/main" id="{6A885FD7-F217-4B80-97EF-A380B22CD604}"/>
              </a:ext>
            </a:extLst>
          </p:cNvPr>
          <p:cNvSpPr>
            <a:spLocks noGrp="1"/>
          </p:cNvSpPr>
          <p:nvPr>
            <p:ph sz="quarter" idx="18"/>
          </p:nvPr>
        </p:nvSpPr>
        <p:spPr>
          <a:xfrm>
            <a:off x="742950" y="4457701"/>
            <a:ext cx="10712450" cy="1392381"/>
          </a:xfrm>
        </p:spPr>
        <p:txBody>
          <a:bodyPr/>
          <a:lstStyle/>
          <a:p>
            <a:pPr marL="0" indent="0">
              <a:buClr>
                <a:srgbClr val="004A78"/>
              </a:buClr>
            </a:pPr>
            <a:r>
              <a:rPr lang="en-US" dirty="0">
                <a:latin typeface="Arial" panose="020B0604020202020204" pitchFamily="34" charset="0"/>
                <a:cs typeface="Arial" panose="020B0604020202020204" pitchFamily="34" charset="0"/>
              </a:rPr>
              <a:t>Multiple Assignment</a:t>
            </a:r>
          </a:p>
          <a:p>
            <a:pPr marL="291600" indent="-291600">
              <a:buClr>
                <a:srgbClr val="004A78"/>
              </a:buClr>
              <a:buFont typeface="Arial" panose="020B0604020202020204" pitchFamily="34" charset="0"/>
              <a:buChar char="•"/>
            </a:pPr>
            <a:r>
              <a:rPr lang="en-US" dirty="0">
                <a:latin typeface="Arial" panose="020B0604020202020204" pitchFamily="34" charset="0"/>
                <a:cs typeface="Arial" panose="020B0604020202020204" pitchFamily="34" charset="0"/>
              </a:rPr>
              <a:t>Can assign multiple variables in one statement.</a:t>
            </a:r>
          </a:p>
          <a:p>
            <a:pPr marL="622800" lvl="1" indent="-320400">
              <a:spcBef>
                <a:spcPts val="1000"/>
              </a:spcBef>
              <a:buClr>
                <a:srgbClr val="C00000"/>
              </a:buClr>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a, b, c = 1, 2, 3</a:t>
            </a:r>
          </a:p>
        </p:txBody>
      </p:sp>
    </p:spTree>
    <p:extLst>
      <p:ext uri="{BB962C8B-B14F-4D97-AF65-F5344CB8AC3E}">
        <p14:creationId xmlns:p14="http://schemas.microsoft.com/office/powerpoint/2010/main" val="1385213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p:txBody>
          <a:bodyPr/>
          <a:lstStyle/>
          <a:p>
            <a:r>
              <a:rPr lang="en-US" dirty="0"/>
              <a:t>Lesson 1.3.1: Variables </a:t>
            </a:r>
            <a:r>
              <a:rPr lang="en-US" sz="2400" b="0" dirty="0"/>
              <a:t>(5 of 6)</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p:txBody>
          <a:bodyPr>
            <a:normAutofit/>
          </a:bodyPr>
          <a:lstStyle/>
          <a:p>
            <a:pPr marL="0" indent="0">
              <a:buNone/>
            </a:pPr>
            <a:r>
              <a:rPr lang="en-US" dirty="0">
                <a:latin typeface="Arial" panose="020B0604020202020204" pitchFamily="34" charset="0"/>
                <a:cs typeface="Arial" panose="020B0604020202020204" pitchFamily="34" charset="0"/>
              </a:rPr>
              <a:t>Naming Identifiers and Reserved Words</a:t>
            </a:r>
          </a:p>
          <a:p>
            <a:pPr lvl="0">
              <a:buFont typeface="Arial" panose="020B0604020202020204" pitchFamily="34" charset="0"/>
              <a:buChar char="•"/>
            </a:pPr>
            <a:r>
              <a:rPr lang="en-US" dirty="0">
                <a:latin typeface="Arial" panose="020B0604020202020204" pitchFamily="34" charset="0"/>
                <a:cs typeface="Arial" panose="020B0604020202020204" pitchFamily="34" charset="0"/>
              </a:rPr>
              <a:t>Some rules for variables and other identifiers:</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Can consist of upper and lowercase letters, underscores, unicode identifiers, and digits 0 to 9.</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Cannot begin with digit.</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No other characters can be in identifiers.</a:t>
            </a:r>
          </a:p>
          <a:p>
            <a:pPr lvl="2">
              <a:spcBef>
                <a:spcPts val="1000"/>
              </a:spcBef>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Module names with spaces should be avoided.</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Python reserved words or keywords can’t be used.</a:t>
            </a:r>
          </a:p>
          <a:p>
            <a:pPr lvl="0">
              <a:buFont typeface="Arial" panose="020B0604020202020204" pitchFamily="34" charset="0"/>
              <a:buChar char="•"/>
            </a:pPr>
            <a:r>
              <a:rPr lang="en-US" dirty="0">
                <a:latin typeface="Arial" panose="020B0604020202020204" pitchFamily="34" charset="0"/>
                <a:cs typeface="Arial" panose="020B0604020202020204" pitchFamily="34" charset="0"/>
              </a:rPr>
              <a:t>Identifier names are case sensitive.</a:t>
            </a:r>
          </a:p>
        </p:txBody>
      </p:sp>
    </p:spTree>
    <p:extLst>
      <p:ext uri="{BB962C8B-B14F-4D97-AF65-F5344CB8AC3E}">
        <p14:creationId xmlns:p14="http://schemas.microsoft.com/office/powerpoint/2010/main" val="3204065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p:txBody>
          <a:bodyPr/>
          <a:lstStyle/>
          <a:p>
            <a:r>
              <a:rPr lang="en-US" dirty="0"/>
              <a:t>Lesson 1.3.1: Variables </a:t>
            </a:r>
            <a:r>
              <a:rPr lang="en-US" sz="2400" b="0" dirty="0"/>
              <a:t>(6 of 6)</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299"/>
            <a:ext cx="10711543" cy="3432465"/>
          </a:xfrm>
        </p:spPr>
        <p:txBody>
          <a:bodyPr>
            <a:normAutofit/>
          </a:bodyPr>
          <a:lstStyle/>
          <a:p>
            <a:pPr marL="0" indent="0">
              <a:buNone/>
            </a:pPr>
            <a:r>
              <a:rPr lang="en-US" dirty="0">
                <a:latin typeface="Arial" panose="020B0604020202020204" pitchFamily="34" charset="0"/>
                <a:cs typeface="Arial" panose="020B0604020202020204" pitchFamily="34" charset="0"/>
              </a:rPr>
              <a:t>Python Naming Conventions</a:t>
            </a:r>
          </a:p>
          <a:p>
            <a:pPr lvl="0">
              <a:buFont typeface="Arial" panose="020B0604020202020204" pitchFamily="34" charset="0"/>
              <a:buChar char="•"/>
            </a:pPr>
            <a:r>
              <a:rPr lang="en-US" dirty="0">
                <a:latin typeface="Arial" panose="020B0604020202020204" pitchFamily="34" charset="0"/>
                <a:cs typeface="Arial" panose="020B0604020202020204" pitchFamily="34" charset="0"/>
              </a:rPr>
              <a:t>Compound variable names should be written in snake case notation.</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snake_case</a:t>
            </a:r>
          </a:p>
          <a:p>
            <a:pPr>
              <a:buFont typeface="Arial" panose="020B0604020202020204" pitchFamily="34" charset="0"/>
              <a:buChar char="•"/>
            </a:pPr>
            <a:r>
              <a:rPr lang="en-US" dirty="0">
                <a:latin typeface="Arial" panose="020B0604020202020204" pitchFamily="34" charset="0"/>
                <a:cs typeface="Arial" panose="020B0604020202020204" pitchFamily="34" charset="0"/>
              </a:rPr>
              <a:t>Constant names should be in all caps.</a:t>
            </a:r>
          </a:p>
          <a:p>
            <a:pPr>
              <a:buFont typeface="Arial" panose="020B0604020202020204" pitchFamily="34" charset="0"/>
              <a:buChar char="•"/>
            </a:pPr>
            <a:r>
              <a:rPr lang="en-US" dirty="0">
                <a:latin typeface="Arial" panose="020B0604020202020204" pitchFamily="34" charset="0"/>
                <a:cs typeface="Arial" panose="020B0604020202020204" pitchFamily="34" charset="0"/>
              </a:rPr>
              <a:t>Avoid lowercase L or uppercase O as single character names.</a:t>
            </a:r>
          </a:p>
        </p:txBody>
      </p:sp>
    </p:spTree>
    <p:extLst>
      <p:ext uri="{BB962C8B-B14F-4D97-AF65-F5344CB8AC3E}">
        <p14:creationId xmlns:p14="http://schemas.microsoft.com/office/powerpoint/2010/main" val="4137861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66FC87BB-4994-EA47-9A14-0820D9A9A21B}"/>
              </a:ext>
            </a:extLst>
          </p:cNvPr>
          <p:cNvSpPr>
            <a:spLocks noGrp="1"/>
          </p:cNvSpPr>
          <p:nvPr>
            <p:ph type="sldNum" sz="quarter" idx="11"/>
          </p:nvPr>
        </p:nvSpPr>
        <p:spPr/>
        <p:txBody>
          <a:bodyPr/>
          <a:lstStyle/>
          <a:p>
            <a:fld id="{36A202D6-6259-664E-B126-8AD97020B10E}" type="slidenum">
              <a:rPr lang="en-US" altLang="en-US"/>
              <a:pPr/>
              <a:t>37</a:t>
            </a:fld>
            <a:endParaRPr lang="en-US" altLang="en-US"/>
          </a:p>
        </p:txBody>
      </p:sp>
      <p:sp>
        <p:nvSpPr>
          <p:cNvPr id="297986" name="Rectangle 2">
            <a:extLst>
              <a:ext uri="{FF2B5EF4-FFF2-40B4-BE49-F238E27FC236}">
                <a16:creationId xmlns:a16="http://schemas.microsoft.com/office/drawing/2014/main" id="{A0DDEF55-5B7C-3644-9CBD-A215F18F2294}"/>
              </a:ext>
            </a:extLst>
          </p:cNvPr>
          <p:cNvSpPr>
            <a:spLocks noChangeArrowheads="1"/>
          </p:cNvSpPr>
          <p:nvPr/>
        </p:nvSpPr>
        <p:spPr bwMode="auto">
          <a:xfrm>
            <a:off x="1905000" y="3733800"/>
            <a:ext cx="8305800" cy="25908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bg2"/>
                </a:solidFill>
                <a:latin typeface="Courier New" panose="02070309020205020404" pitchFamily="49" charset="0"/>
              </a:rPr>
              <a:t># Display two messages</a:t>
            </a:r>
          </a:p>
          <a:p>
            <a:pPr>
              <a:buFont typeface="Monotype Sorts" pitchFamily="2" charset="2"/>
              <a:buNone/>
            </a:pPr>
            <a:r>
              <a:rPr lang="en-US" altLang="en-US" sz="2400">
                <a:solidFill>
                  <a:schemeClr val="bg2"/>
                </a:solidFill>
                <a:latin typeface="Courier New" panose="02070309020205020404" pitchFamily="49" charset="0"/>
              </a:rPr>
              <a:t>print("Welcome to Python")</a:t>
            </a:r>
          </a:p>
          <a:p>
            <a:pPr>
              <a:buFont typeface="Monotype Sorts" pitchFamily="2" charset="2"/>
              <a:buNone/>
            </a:pPr>
            <a:r>
              <a:rPr lang="en-US" altLang="en-US" sz="2400">
                <a:solidFill>
                  <a:schemeClr val="bg2"/>
                </a:solidFill>
                <a:latin typeface="Courier New" panose="02070309020205020404" pitchFamily="49" charset="0"/>
              </a:rPr>
              <a:t>print("Python is fun")</a:t>
            </a:r>
          </a:p>
        </p:txBody>
      </p:sp>
      <p:sp>
        <p:nvSpPr>
          <p:cNvPr id="297987" name="Rectangle 3">
            <a:extLst>
              <a:ext uri="{FF2B5EF4-FFF2-40B4-BE49-F238E27FC236}">
                <a16:creationId xmlns:a16="http://schemas.microsoft.com/office/drawing/2014/main" id="{9017DA54-2DA7-5442-9746-285E777DAB22}"/>
              </a:ext>
            </a:extLst>
          </p:cNvPr>
          <p:cNvSpPr>
            <a:spLocks noGrp="1" noChangeArrowheads="1"/>
          </p:cNvSpPr>
          <p:nvPr>
            <p:ph type="title"/>
          </p:nvPr>
        </p:nvSpPr>
        <p:spPr>
          <a:xfrm>
            <a:off x="2209800" y="381000"/>
            <a:ext cx="7772400" cy="533400"/>
          </a:xfrm>
          <a:noFill/>
          <a:ln/>
        </p:spPr>
        <p:txBody>
          <a:bodyPr/>
          <a:lstStyle/>
          <a:p>
            <a:r>
              <a:rPr lang="en-US" altLang="en-US" sz="4700"/>
              <a:t>Statement</a:t>
            </a:r>
          </a:p>
        </p:txBody>
      </p:sp>
      <p:sp>
        <p:nvSpPr>
          <p:cNvPr id="297988" name="Rectangle 4">
            <a:extLst>
              <a:ext uri="{FF2B5EF4-FFF2-40B4-BE49-F238E27FC236}">
                <a16:creationId xmlns:a16="http://schemas.microsoft.com/office/drawing/2014/main" id="{B8268A4A-30D4-A84F-8E21-E3C067272723}"/>
              </a:ext>
            </a:extLst>
          </p:cNvPr>
          <p:cNvSpPr>
            <a:spLocks noChangeArrowheads="1"/>
          </p:cNvSpPr>
          <p:nvPr/>
        </p:nvSpPr>
        <p:spPr bwMode="auto">
          <a:xfrm>
            <a:off x="1981200" y="4267200"/>
            <a:ext cx="72390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90" name="Rectangle 6">
            <a:extLst>
              <a:ext uri="{FF2B5EF4-FFF2-40B4-BE49-F238E27FC236}">
                <a16:creationId xmlns:a16="http://schemas.microsoft.com/office/drawing/2014/main" id="{73077366-71EE-B64A-AC49-068FF13798DF}"/>
              </a:ext>
            </a:extLst>
          </p:cNvPr>
          <p:cNvSpPr>
            <a:spLocks noGrp="1" noChangeArrowheads="1"/>
          </p:cNvSpPr>
          <p:nvPr>
            <p:ph type="body" idx="1"/>
          </p:nvPr>
        </p:nvSpPr>
        <p:spPr>
          <a:xfrm>
            <a:off x="1905000" y="1066800"/>
            <a:ext cx="8382000" cy="1828800"/>
          </a:xfrm>
          <a:noFill/>
          <a:ln/>
        </p:spPr>
        <p:txBody>
          <a:bodyPr/>
          <a:lstStyle/>
          <a:p>
            <a:r>
              <a:rPr lang="en-US" altLang="en-US" dirty="0"/>
              <a:t>A statement represents an action or a sequence of actions. The statement print("Welcome to Python") in the </a:t>
            </a:r>
            <a:r>
              <a:rPr lang="en-US" altLang="en-US"/>
              <a:t>program is </a:t>
            </a:r>
            <a:r>
              <a:rPr lang="en-US" altLang="en-US" dirty="0"/>
              <a:t>a statement to display the greeting "Welcome to Python“.</a:t>
            </a:r>
          </a:p>
        </p:txBody>
      </p:sp>
    </p:spTree>
    <p:extLst>
      <p:ext uri="{BB962C8B-B14F-4D97-AF65-F5344CB8AC3E}">
        <p14:creationId xmlns:p14="http://schemas.microsoft.com/office/powerpoint/2010/main" val="412580216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557C372D-44EE-DA45-8962-D50825ED229A}"/>
              </a:ext>
            </a:extLst>
          </p:cNvPr>
          <p:cNvSpPr>
            <a:spLocks noGrp="1"/>
          </p:cNvSpPr>
          <p:nvPr>
            <p:ph type="sldNum" sz="quarter" idx="11"/>
          </p:nvPr>
        </p:nvSpPr>
        <p:spPr/>
        <p:txBody>
          <a:bodyPr/>
          <a:lstStyle/>
          <a:p>
            <a:fld id="{86000049-72C9-BE4C-9832-D0A48AF71994}" type="slidenum">
              <a:rPr lang="en-US" altLang="en-US"/>
              <a:pPr/>
              <a:t>38</a:t>
            </a:fld>
            <a:endParaRPr lang="en-US" altLang="en-US"/>
          </a:p>
        </p:txBody>
      </p:sp>
      <p:sp>
        <p:nvSpPr>
          <p:cNvPr id="323586" name="Rectangle 2">
            <a:extLst>
              <a:ext uri="{FF2B5EF4-FFF2-40B4-BE49-F238E27FC236}">
                <a16:creationId xmlns:a16="http://schemas.microsoft.com/office/drawing/2014/main" id="{76AFF84F-7333-BD4B-8FB4-265BAE85BBB0}"/>
              </a:ext>
            </a:extLst>
          </p:cNvPr>
          <p:cNvSpPr>
            <a:spLocks noGrp="1" noChangeArrowheads="1"/>
          </p:cNvSpPr>
          <p:nvPr>
            <p:ph type="title"/>
          </p:nvPr>
        </p:nvSpPr>
        <p:spPr>
          <a:xfrm>
            <a:off x="2209800" y="0"/>
            <a:ext cx="7772400" cy="1428750"/>
          </a:xfrm>
          <a:noFill/>
          <a:ln/>
        </p:spPr>
        <p:txBody>
          <a:bodyPr/>
          <a:lstStyle/>
          <a:p>
            <a:r>
              <a:rPr lang="en-US" altLang="en-US"/>
              <a:t>Programming Errors</a:t>
            </a:r>
          </a:p>
        </p:txBody>
      </p:sp>
      <p:sp>
        <p:nvSpPr>
          <p:cNvPr id="323587" name="Rectangle 3">
            <a:extLst>
              <a:ext uri="{FF2B5EF4-FFF2-40B4-BE49-F238E27FC236}">
                <a16:creationId xmlns:a16="http://schemas.microsoft.com/office/drawing/2014/main" id="{B974AC75-8443-6140-85F4-82448377DCF2}"/>
              </a:ext>
            </a:extLst>
          </p:cNvPr>
          <p:cNvSpPr>
            <a:spLocks noGrp="1" noChangeArrowheads="1"/>
          </p:cNvSpPr>
          <p:nvPr>
            <p:ph type="body" idx="1"/>
          </p:nvPr>
        </p:nvSpPr>
        <p:spPr>
          <a:xfrm>
            <a:off x="2209800" y="1371600"/>
            <a:ext cx="7696200" cy="4114800"/>
          </a:xfrm>
          <a:noFill/>
          <a:ln/>
        </p:spPr>
        <p:txBody>
          <a:bodyPr/>
          <a:lstStyle/>
          <a:p>
            <a:pPr algn="just"/>
            <a:r>
              <a:rPr lang="en-US" altLang="en-US"/>
              <a:t>Syntax Errors</a:t>
            </a:r>
          </a:p>
          <a:p>
            <a:pPr lvl="1" algn="just"/>
            <a:r>
              <a:rPr lang="en-US" altLang="en-US"/>
              <a:t>Error in code construction</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Tree>
    <p:extLst>
      <p:ext uri="{BB962C8B-B14F-4D97-AF65-F5344CB8AC3E}">
        <p14:creationId xmlns:p14="http://schemas.microsoft.com/office/powerpoint/2010/main" val="377688673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a:xfrm>
            <a:off x="838200" y="365125"/>
            <a:ext cx="10515600" cy="902566"/>
          </a:xfrm>
        </p:spPr>
        <p:txBody>
          <a:bodyPr/>
          <a:lstStyle/>
          <a:p>
            <a:r>
              <a:rPr lang="en-US" dirty="0"/>
              <a:t>Lesson 1.4: User Input, Comments, and Indentations </a:t>
            </a:r>
            <a:r>
              <a:rPr lang="en-US" sz="2400" b="0" dirty="0"/>
              <a:t>(1 of 4)</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0"/>
            <a:ext cx="10711543" cy="3474028"/>
          </a:xfrm>
        </p:spPr>
        <p:txBody>
          <a:bodyPr>
            <a:normAutofit/>
          </a:bodyPr>
          <a:lstStyle/>
          <a:p>
            <a:pPr marL="0" indent="0">
              <a:buNone/>
            </a:pPr>
            <a:r>
              <a:rPr lang="en-US" dirty="0">
                <a:latin typeface="Arial" panose="020B0604020202020204" pitchFamily="34" charset="0"/>
                <a:cs typeface="Arial" panose="020B0604020202020204" pitchFamily="34" charset="0"/>
              </a:rPr>
              <a:t>User Input from the Keyboard</a:t>
            </a:r>
          </a:p>
          <a:p>
            <a:pPr lvl="0">
              <a:buFont typeface="Arial" panose="020B0604020202020204" pitchFamily="34" charset="0"/>
              <a:buChar char="•"/>
            </a:pPr>
            <a:r>
              <a:rPr lang="en-US" dirty="0">
                <a:latin typeface="Arial" panose="020B0604020202020204" pitchFamily="34" charset="0"/>
                <a:cs typeface="Arial" panose="020B0604020202020204" pitchFamily="34" charset="0"/>
              </a:rPr>
              <a:t>Use </a:t>
            </a:r>
            <a:r>
              <a:rPr lang="en-US" dirty="0">
                <a:latin typeface="Courier New" panose="02070309020205020404" pitchFamily="49" charset="0"/>
                <a:cs typeface="Courier New" panose="02070309020205020404" pitchFamily="49" charset="0"/>
              </a:rPr>
              <a:t>input() </a:t>
            </a:r>
            <a:r>
              <a:rPr lang="en-US" dirty="0">
                <a:latin typeface="Arial" panose="020B0604020202020204" pitchFamily="34" charset="0"/>
                <a:cs typeface="Arial" panose="020B0604020202020204" pitchFamily="34" charset="0"/>
              </a:rPr>
              <a:t>function to get user input from keyboard.</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message = input()</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Program execution halts until user inputs value and presses Enter key.</a:t>
            </a:r>
          </a:p>
        </p:txBody>
      </p:sp>
    </p:spTree>
    <p:extLst>
      <p:ext uri="{BB962C8B-B14F-4D97-AF65-F5344CB8AC3E}">
        <p14:creationId xmlns:p14="http://schemas.microsoft.com/office/powerpoint/2010/main" val="424622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758F-C01F-6649-9C3A-2ED03E612516}"/>
              </a:ext>
            </a:extLst>
          </p:cNvPr>
          <p:cNvSpPr>
            <a:spLocks noGrp="1"/>
          </p:cNvSpPr>
          <p:nvPr>
            <p:ph type="title"/>
          </p:nvPr>
        </p:nvSpPr>
        <p:spPr/>
        <p:txBody>
          <a:bodyPr/>
          <a:lstStyle/>
          <a:p>
            <a:r>
              <a:rPr lang="en-US" dirty="0"/>
              <a:t>What can Python do?</a:t>
            </a:r>
            <a:br>
              <a:rPr lang="en-US" dirty="0"/>
            </a:br>
            <a:endParaRPr lang="en-US" dirty="0"/>
          </a:p>
        </p:txBody>
      </p:sp>
      <p:sp>
        <p:nvSpPr>
          <p:cNvPr id="3" name="Content Placeholder 2">
            <a:extLst>
              <a:ext uri="{FF2B5EF4-FFF2-40B4-BE49-F238E27FC236}">
                <a16:creationId xmlns:a16="http://schemas.microsoft.com/office/drawing/2014/main" id="{8D606AC3-3DAB-4246-B1A4-396E4690E0EE}"/>
              </a:ext>
            </a:extLst>
          </p:cNvPr>
          <p:cNvSpPr>
            <a:spLocks noGrp="1"/>
          </p:cNvSpPr>
          <p:nvPr>
            <p:ph idx="4294967295"/>
          </p:nvPr>
        </p:nvSpPr>
        <p:spPr>
          <a:xfrm>
            <a:off x="838200" y="1825625"/>
            <a:ext cx="10515600" cy="4351338"/>
          </a:xfrm>
          <a:prstGeom prst="rect">
            <a:avLst/>
          </a:prstGeom>
        </p:spPr>
        <p:txBody>
          <a:bodyPr/>
          <a:lstStyle/>
          <a:p>
            <a:r>
              <a:rPr lang="en-US" dirty="0"/>
              <a:t>Python can be used on a server to create web applications.</a:t>
            </a:r>
          </a:p>
          <a:p>
            <a:r>
              <a:rPr lang="en-US" dirty="0"/>
              <a:t>Python can be used alongside software to create workflows.</a:t>
            </a:r>
          </a:p>
          <a:p>
            <a:r>
              <a:rPr lang="en-US" dirty="0"/>
              <a:t>Python can connect to database systems. It can also read and modify files.</a:t>
            </a:r>
          </a:p>
          <a:p>
            <a:r>
              <a:rPr lang="en-US" dirty="0"/>
              <a:t>Python can be used to handle big data and perform complex mathematics.</a:t>
            </a:r>
          </a:p>
          <a:p>
            <a:r>
              <a:rPr lang="en-US" dirty="0"/>
              <a:t>Python can be used for rapid prototyping, or for production-ready software development.</a:t>
            </a:r>
          </a:p>
          <a:p>
            <a:endParaRPr lang="en-US" dirty="0"/>
          </a:p>
        </p:txBody>
      </p:sp>
      <p:sp>
        <p:nvSpPr>
          <p:cNvPr id="4" name="Footer Placeholder 3">
            <a:extLst>
              <a:ext uri="{FF2B5EF4-FFF2-40B4-BE49-F238E27FC236}">
                <a16:creationId xmlns:a16="http://schemas.microsoft.com/office/drawing/2014/main" id="{725643B9-5958-6041-84B7-61178ED59E5E}"/>
              </a:ext>
            </a:extLst>
          </p:cNvPr>
          <p:cNvSpPr>
            <a:spLocks noGrp="1"/>
          </p:cNvSpPr>
          <p:nvPr>
            <p:ph type="ftr" sz="quarter" idx="11"/>
          </p:nvPr>
        </p:nvSpPr>
        <p:spPr/>
        <p:txBody>
          <a:bodyPr/>
          <a:lstStyle/>
          <a:p>
            <a:r>
              <a:rPr lang="en-US"/>
              <a:t>https://docs.python.org/3/tutorial/</a:t>
            </a:r>
          </a:p>
        </p:txBody>
      </p:sp>
    </p:spTree>
    <p:extLst>
      <p:ext uri="{BB962C8B-B14F-4D97-AF65-F5344CB8AC3E}">
        <p14:creationId xmlns:p14="http://schemas.microsoft.com/office/powerpoint/2010/main" val="137120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a:xfrm>
            <a:off x="838200" y="365125"/>
            <a:ext cx="10515600" cy="923348"/>
          </a:xfrm>
        </p:spPr>
        <p:txBody>
          <a:bodyPr/>
          <a:lstStyle/>
          <a:p>
            <a:r>
              <a:rPr lang="en-US" dirty="0"/>
              <a:t>Lesson 1.4: User Input, Comments, and Indentations </a:t>
            </a:r>
            <a:r>
              <a:rPr lang="en-US" sz="2400" b="0" dirty="0"/>
              <a:t>(2 of 4)</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1"/>
            <a:ext cx="10711543" cy="923348"/>
          </a:xfrm>
        </p:spPr>
        <p:txBody>
          <a:bodyPr>
            <a:normAutofit/>
          </a:bodyPr>
          <a:lstStyle/>
          <a:p>
            <a:pPr marL="0" indent="0">
              <a:buNone/>
            </a:pPr>
            <a:r>
              <a:rPr lang="en-US" dirty="0">
                <a:latin typeface="Arial" panose="020B0604020202020204" pitchFamily="34" charset="0"/>
                <a:cs typeface="Arial" panose="020B0604020202020204" pitchFamily="34" charset="0"/>
              </a:rPr>
              <a:t>Passing in a Prompt to the Input Function</a:t>
            </a:r>
          </a:p>
          <a:p>
            <a:pPr>
              <a:buFont typeface="Arial" panose="020B0604020202020204" pitchFamily="34" charset="0"/>
              <a:buChar char="•"/>
            </a:pPr>
            <a:r>
              <a:rPr lang="en-US" dirty="0">
                <a:latin typeface="Arial" panose="020B0604020202020204" pitchFamily="34" charset="0"/>
                <a:cs typeface="Arial" panose="020B0604020202020204" pitchFamily="34" charset="0"/>
              </a:rPr>
              <a:t>Syntax: </a:t>
            </a:r>
            <a:r>
              <a:rPr lang="en-US" dirty="0">
                <a:latin typeface="Courier New" panose="02070309020205020404" pitchFamily="49" charset="0"/>
                <a:cs typeface="Courier New" panose="02070309020205020404" pitchFamily="49" charset="0"/>
              </a:rPr>
              <a:t>input("Insert prompt here")</a:t>
            </a:r>
          </a:p>
        </p:txBody>
      </p:sp>
      <p:sp>
        <p:nvSpPr>
          <p:cNvPr id="4" name="Content Placeholder 3">
            <a:extLst>
              <a:ext uri="{FF2B5EF4-FFF2-40B4-BE49-F238E27FC236}">
                <a16:creationId xmlns:a16="http://schemas.microsoft.com/office/drawing/2014/main" id="{EF408452-42A5-4866-902A-D2525DF8E975}"/>
              </a:ext>
            </a:extLst>
          </p:cNvPr>
          <p:cNvSpPr>
            <a:spLocks noGrp="1"/>
          </p:cNvSpPr>
          <p:nvPr>
            <p:ph sz="quarter" idx="18"/>
          </p:nvPr>
        </p:nvSpPr>
        <p:spPr>
          <a:xfrm>
            <a:off x="742950" y="2911478"/>
            <a:ext cx="10712450" cy="1384874"/>
          </a:xfrm>
        </p:spPr>
        <p:txBody>
          <a:bodyPr/>
          <a:lstStyle/>
          <a:p>
            <a:pPr marL="0" indent="0"/>
            <a:r>
              <a:rPr lang="en-US" dirty="0">
                <a:latin typeface="Arial" panose="020B0604020202020204" pitchFamily="34" charset="0"/>
                <a:cs typeface="Arial" panose="020B0604020202020204" pitchFamily="34" charset="0"/>
              </a:rPr>
              <a:t>Using Different Input Data Types in Your Program</a:t>
            </a:r>
          </a:p>
          <a:p>
            <a:pPr marL="291600" lvl="0" indent="-291600">
              <a:buClr>
                <a:srgbClr val="004A78"/>
              </a:buClr>
              <a:buFont typeface="Arial" panose="020B0604020202020204" pitchFamily="34" charset="0"/>
              <a:buChar char="•"/>
            </a:pPr>
            <a:r>
              <a:rPr lang="en-US" dirty="0">
                <a:latin typeface="Arial" panose="020B0604020202020204" pitchFamily="34" charset="0"/>
                <a:cs typeface="Arial" panose="020B0604020202020204" pitchFamily="34" charset="0"/>
              </a:rPr>
              <a:t>The </a:t>
            </a:r>
            <a:r>
              <a:rPr lang="en-US" dirty="0">
                <a:latin typeface="Courier New" panose="02070309020205020404" pitchFamily="49" charset="0"/>
                <a:cs typeface="Courier New" panose="02070309020205020404" pitchFamily="49" charset="0"/>
              </a:rPr>
              <a:t>input() </a:t>
            </a:r>
            <a:r>
              <a:rPr lang="en-US" dirty="0">
                <a:latin typeface="Arial" panose="020B0604020202020204" pitchFamily="34" charset="0"/>
                <a:cs typeface="Arial" panose="020B0604020202020204" pitchFamily="34" charset="0"/>
              </a:rPr>
              <a:t>function always returns string.</a:t>
            </a:r>
          </a:p>
          <a:p>
            <a:pPr marL="291600" lvl="0" indent="-291600">
              <a:buClr>
                <a:srgbClr val="004A78"/>
              </a:buClr>
              <a:buFont typeface="Arial" panose="020B0604020202020204" pitchFamily="34" charset="0"/>
              <a:buChar char="•"/>
            </a:pPr>
            <a:r>
              <a:rPr lang="en-US" dirty="0">
                <a:latin typeface="Arial" panose="020B0604020202020204" pitchFamily="34" charset="0"/>
                <a:cs typeface="Arial" panose="020B0604020202020204" pitchFamily="34" charset="0"/>
              </a:rPr>
              <a:t>Use built-in </a:t>
            </a:r>
            <a:r>
              <a:rPr lang="en-US" dirty="0">
                <a:latin typeface="Courier New" panose="02070309020205020404" pitchFamily="49" charset="0"/>
                <a:cs typeface="Courier New" panose="02070309020205020404" pitchFamily="49" charset="0"/>
              </a:rPr>
              <a:t>int()</a:t>
            </a:r>
            <a:r>
              <a:rPr lang="en-US" dirty="0">
                <a:latin typeface="Arial" panose="020B0604020202020204" pitchFamily="34" charset="0"/>
                <a:cs typeface="Arial" panose="020B0604020202020204" pitchFamily="34" charset="0"/>
              </a:rPr>
              <a:t> function to convert to integer.</a:t>
            </a:r>
          </a:p>
        </p:txBody>
      </p:sp>
    </p:spTree>
    <p:extLst>
      <p:ext uri="{BB962C8B-B14F-4D97-AF65-F5344CB8AC3E}">
        <p14:creationId xmlns:p14="http://schemas.microsoft.com/office/powerpoint/2010/main" val="1132672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6155D217-BEB2-4B49-A71D-8935B5F002A9}"/>
              </a:ext>
            </a:extLst>
          </p:cNvPr>
          <p:cNvSpPr>
            <a:spLocks noGrp="1"/>
          </p:cNvSpPr>
          <p:nvPr>
            <p:ph type="sldNum" sz="quarter" idx="11"/>
          </p:nvPr>
        </p:nvSpPr>
        <p:spPr/>
        <p:txBody>
          <a:bodyPr/>
          <a:lstStyle/>
          <a:p>
            <a:fld id="{CB37A464-09DA-8F44-842A-76A53BA9EEDB}" type="slidenum">
              <a:rPr lang="en-US" altLang="en-US"/>
              <a:pPr/>
              <a:t>41</a:t>
            </a:fld>
            <a:endParaRPr lang="en-US" altLang="en-US"/>
          </a:p>
        </p:txBody>
      </p:sp>
      <p:sp>
        <p:nvSpPr>
          <p:cNvPr id="302082" name="Rectangle 2">
            <a:extLst>
              <a:ext uri="{FF2B5EF4-FFF2-40B4-BE49-F238E27FC236}">
                <a16:creationId xmlns:a16="http://schemas.microsoft.com/office/drawing/2014/main" id="{812563FB-A0BE-5141-B1BE-8D45C10F066F}"/>
              </a:ext>
            </a:extLst>
          </p:cNvPr>
          <p:cNvSpPr>
            <a:spLocks noGrp="1" noChangeArrowheads="1"/>
          </p:cNvSpPr>
          <p:nvPr>
            <p:ph type="title"/>
          </p:nvPr>
        </p:nvSpPr>
        <p:spPr>
          <a:xfrm>
            <a:off x="2209800" y="152400"/>
            <a:ext cx="7772400" cy="609600"/>
          </a:xfrm>
          <a:noFill/>
          <a:ln/>
        </p:spPr>
        <p:txBody>
          <a:bodyPr/>
          <a:lstStyle/>
          <a:p>
            <a:r>
              <a:rPr lang="en-US" altLang="en-US" sz="4000"/>
              <a:t>Special Symbols</a:t>
            </a:r>
            <a:endParaRPr lang="en-US" altLang="en-US" sz="4000">
              <a:solidFill>
                <a:schemeClr val="tx1"/>
              </a:solidFill>
            </a:endParaRPr>
          </a:p>
        </p:txBody>
      </p:sp>
      <p:sp>
        <p:nvSpPr>
          <p:cNvPr id="302086" name="Rectangle 6">
            <a:extLst>
              <a:ext uri="{FF2B5EF4-FFF2-40B4-BE49-F238E27FC236}">
                <a16:creationId xmlns:a16="http://schemas.microsoft.com/office/drawing/2014/main" id="{1BA30C11-2E4C-6A4A-823D-0975B79C3098}"/>
              </a:ext>
            </a:extLst>
          </p:cNvPr>
          <p:cNvSpPr>
            <a:spLocks noChangeArrowheads="1"/>
          </p:cNvSpPr>
          <p:nvPr/>
        </p:nvSpPr>
        <p:spPr bwMode="auto">
          <a:xfrm>
            <a:off x="1524000" y="2329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02090" name="Rectangle 10">
            <a:extLst>
              <a:ext uri="{FF2B5EF4-FFF2-40B4-BE49-F238E27FC236}">
                <a16:creationId xmlns:a16="http://schemas.microsoft.com/office/drawing/2014/main" id="{64B1B583-6E83-A841-A4B6-4E62E2535A03}"/>
              </a:ext>
            </a:extLst>
          </p:cNvPr>
          <p:cNvSpPr>
            <a:spLocks noChangeArrowheads="1"/>
          </p:cNvSpPr>
          <p:nvPr/>
        </p:nvSpPr>
        <p:spPr bwMode="auto">
          <a:xfrm>
            <a:off x="1524000" y="25632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2089" name="Object 9">
            <a:extLst>
              <a:ext uri="{FF2B5EF4-FFF2-40B4-BE49-F238E27FC236}">
                <a16:creationId xmlns:a16="http://schemas.microsoft.com/office/drawing/2014/main" id="{7512C081-5BD4-A94E-B70B-85E13B82189F}"/>
              </a:ext>
            </a:extLst>
          </p:cNvPr>
          <p:cNvGraphicFramePr>
            <a:graphicFrameLocks noChangeAspect="1"/>
          </p:cNvGraphicFramePr>
          <p:nvPr/>
        </p:nvGraphicFramePr>
        <p:xfrm>
          <a:off x="1676400" y="1295401"/>
          <a:ext cx="8763000" cy="2265363"/>
        </p:xfrm>
        <a:graphic>
          <a:graphicData uri="http://schemas.openxmlformats.org/presentationml/2006/ole">
            <mc:AlternateContent xmlns:mc="http://schemas.openxmlformats.org/markup-compatibility/2006">
              <mc:Choice xmlns:v="urn:schemas-microsoft-com:vml" Requires="v">
                <p:oleObj spid="_x0000_s38914" name="Picture" r:id="rId4" imgW="5270500" imgH="1358900" progId="Word.Picture.8">
                  <p:embed/>
                </p:oleObj>
              </mc:Choice>
              <mc:Fallback>
                <p:oleObj name="Picture" r:id="rId4" imgW="5270500" imgH="1358900" progId="Word.Picture.8">
                  <p:embed/>
                  <p:pic>
                    <p:nvPicPr>
                      <p:cNvPr id="302089" name="Object 9">
                        <a:extLst>
                          <a:ext uri="{FF2B5EF4-FFF2-40B4-BE49-F238E27FC236}">
                            <a16:creationId xmlns:a16="http://schemas.microsoft.com/office/drawing/2014/main" id="{7512C081-5BD4-A94E-B70B-85E13B8218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295401"/>
                        <a:ext cx="8763000" cy="226536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09524589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72533DDE-CBF6-DE44-A87F-53625D94427C}"/>
              </a:ext>
            </a:extLst>
          </p:cNvPr>
          <p:cNvSpPr>
            <a:spLocks noGrp="1"/>
          </p:cNvSpPr>
          <p:nvPr>
            <p:ph type="sldNum" sz="quarter" idx="11"/>
          </p:nvPr>
        </p:nvSpPr>
        <p:spPr/>
        <p:txBody>
          <a:bodyPr/>
          <a:lstStyle/>
          <a:p>
            <a:fld id="{A29FE909-E5E0-064E-AB20-124A4B3AEE7F}" type="slidenum">
              <a:rPr lang="en-US" altLang="en-US"/>
              <a:pPr/>
              <a:t>42</a:t>
            </a:fld>
            <a:endParaRPr lang="en-US" altLang="en-US"/>
          </a:p>
        </p:txBody>
      </p:sp>
      <p:sp>
        <p:nvSpPr>
          <p:cNvPr id="317442" name="Rectangle 2">
            <a:extLst>
              <a:ext uri="{FF2B5EF4-FFF2-40B4-BE49-F238E27FC236}">
                <a16:creationId xmlns:a16="http://schemas.microsoft.com/office/drawing/2014/main" id="{E3D4414B-6E75-A448-B7C8-D9356C31D06A}"/>
              </a:ext>
            </a:extLst>
          </p:cNvPr>
          <p:cNvSpPr>
            <a:spLocks noGrp="1" noChangeArrowheads="1"/>
          </p:cNvSpPr>
          <p:nvPr>
            <p:ph type="title"/>
          </p:nvPr>
        </p:nvSpPr>
        <p:spPr>
          <a:xfrm>
            <a:off x="2209800" y="0"/>
            <a:ext cx="7772400" cy="1428750"/>
          </a:xfrm>
          <a:noFill/>
          <a:ln/>
        </p:spPr>
        <p:txBody>
          <a:bodyPr/>
          <a:lstStyle/>
          <a:p>
            <a:r>
              <a:rPr lang="en-US" altLang="en-US"/>
              <a:t>Programming Style and Documentation</a:t>
            </a:r>
          </a:p>
        </p:txBody>
      </p:sp>
      <p:sp>
        <p:nvSpPr>
          <p:cNvPr id="317443" name="Rectangle 3">
            <a:extLst>
              <a:ext uri="{FF2B5EF4-FFF2-40B4-BE49-F238E27FC236}">
                <a16:creationId xmlns:a16="http://schemas.microsoft.com/office/drawing/2014/main" id="{5CB34DC2-E90C-5449-9336-E921B233F3D8}"/>
              </a:ext>
            </a:extLst>
          </p:cNvPr>
          <p:cNvSpPr>
            <a:spLocks noGrp="1" noChangeArrowheads="1"/>
          </p:cNvSpPr>
          <p:nvPr>
            <p:ph type="body" idx="1"/>
          </p:nvPr>
        </p:nvSpPr>
        <p:spPr>
          <a:xfrm>
            <a:off x="2425701" y="1657351"/>
            <a:ext cx="7269163" cy="3529013"/>
          </a:xfrm>
          <a:noFill/>
          <a:ln/>
        </p:spPr>
        <p:txBody>
          <a:bodyPr/>
          <a:lstStyle/>
          <a:p>
            <a:pPr algn="just"/>
            <a:r>
              <a:rPr lang="en-US" altLang="en-US" sz="3600"/>
              <a:t>Appropriate Comments</a:t>
            </a:r>
          </a:p>
          <a:p>
            <a:pPr algn="just"/>
            <a:r>
              <a:rPr lang="en-US" altLang="en-US" sz="3600"/>
              <a:t>Proper Indentation and Spacing Lines</a:t>
            </a:r>
          </a:p>
        </p:txBody>
      </p:sp>
    </p:spTree>
    <p:extLst>
      <p:ext uri="{BB962C8B-B14F-4D97-AF65-F5344CB8AC3E}">
        <p14:creationId xmlns:p14="http://schemas.microsoft.com/office/powerpoint/2010/main" val="52552527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3B7D1460-37DD-784F-915C-E54830DE247A}"/>
              </a:ext>
            </a:extLst>
          </p:cNvPr>
          <p:cNvSpPr>
            <a:spLocks noGrp="1"/>
          </p:cNvSpPr>
          <p:nvPr>
            <p:ph type="sldNum" sz="quarter" idx="11"/>
          </p:nvPr>
        </p:nvSpPr>
        <p:spPr/>
        <p:txBody>
          <a:bodyPr/>
          <a:lstStyle/>
          <a:p>
            <a:fld id="{F2E5A4F1-3A54-6F4B-9FD3-66F13CAEAAC8}" type="slidenum">
              <a:rPr lang="en-US" altLang="en-US"/>
              <a:pPr/>
              <a:t>43</a:t>
            </a:fld>
            <a:endParaRPr lang="en-US" altLang="en-US"/>
          </a:p>
        </p:txBody>
      </p:sp>
      <p:sp>
        <p:nvSpPr>
          <p:cNvPr id="318466" name="Rectangle 2">
            <a:extLst>
              <a:ext uri="{FF2B5EF4-FFF2-40B4-BE49-F238E27FC236}">
                <a16:creationId xmlns:a16="http://schemas.microsoft.com/office/drawing/2014/main" id="{7D9D1648-6D36-B146-8CB3-03767E58B318}"/>
              </a:ext>
            </a:extLst>
          </p:cNvPr>
          <p:cNvSpPr>
            <a:spLocks noGrp="1" noChangeArrowheads="1"/>
          </p:cNvSpPr>
          <p:nvPr>
            <p:ph type="title"/>
          </p:nvPr>
        </p:nvSpPr>
        <p:spPr>
          <a:xfrm>
            <a:off x="2209800" y="0"/>
            <a:ext cx="7772400" cy="1428750"/>
          </a:xfrm>
          <a:noFill/>
          <a:ln/>
        </p:spPr>
        <p:txBody>
          <a:bodyPr/>
          <a:lstStyle/>
          <a:p>
            <a:r>
              <a:rPr lang="en-US" altLang="en-US"/>
              <a:t>Appropriate Comments</a:t>
            </a:r>
          </a:p>
        </p:txBody>
      </p:sp>
      <p:sp>
        <p:nvSpPr>
          <p:cNvPr id="318467" name="Rectangle 3">
            <a:extLst>
              <a:ext uri="{FF2B5EF4-FFF2-40B4-BE49-F238E27FC236}">
                <a16:creationId xmlns:a16="http://schemas.microsoft.com/office/drawing/2014/main" id="{6C571850-47E1-8046-B034-29920D6BC6B0}"/>
              </a:ext>
            </a:extLst>
          </p:cNvPr>
          <p:cNvSpPr>
            <a:spLocks noGrp="1" noChangeArrowheads="1"/>
          </p:cNvSpPr>
          <p:nvPr>
            <p:ph type="body" idx="1"/>
          </p:nvPr>
        </p:nvSpPr>
        <p:spPr>
          <a:xfrm>
            <a:off x="1752600" y="1600200"/>
            <a:ext cx="8534400" cy="3886200"/>
          </a:xfrm>
          <a:noFill/>
          <a:ln/>
        </p:spPr>
        <p:txBody>
          <a:bodyPr/>
          <a:lstStyle/>
          <a:p>
            <a:r>
              <a:rPr lang="en-US" altLang="en-US">
                <a:cs typeface="Times New Roman" panose="02020603050405020304" pitchFamily="18" charset="0"/>
              </a:rPr>
              <a:t>Include a summary at the beginning of the program to explain what the program does, its key features, its supporting data structures, and any unique techniques it uses. </a:t>
            </a:r>
          </a:p>
          <a:p>
            <a:pPr algn="just"/>
            <a:endParaRPr lang="en-US" altLang="en-US">
              <a:cs typeface="Times New Roman" panose="02020603050405020304" pitchFamily="18" charset="0"/>
            </a:endParaRPr>
          </a:p>
          <a:p>
            <a:r>
              <a:rPr lang="en-US" altLang="en-US">
                <a:cs typeface="Times New Roman" panose="02020603050405020304" pitchFamily="18" charset="0"/>
              </a:rPr>
              <a:t>Include your name, class section, instructor, date, and a brief description at the beginning of the program. </a:t>
            </a:r>
          </a:p>
        </p:txBody>
      </p:sp>
    </p:spTree>
    <p:extLst>
      <p:ext uri="{BB962C8B-B14F-4D97-AF65-F5344CB8AC3E}">
        <p14:creationId xmlns:p14="http://schemas.microsoft.com/office/powerpoint/2010/main" val="72886442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a:xfrm>
            <a:off x="838200" y="365125"/>
            <a:ext cx="10515600" cy="923348"/>
          </a:xfrm>
        </p:spPr>
        <p:txBody>
          <a:bodyPr/>
          <a:lstStyle/>
          <a:p>
            <a:r>
              <a:rPr lang="en-US" dirty="0"/>
              <a:t>Lesson 1.4: User Input, Comments, and Indentations </a:t>
            </a:r>
            <a:r>
              <a:rPr lang="en-US" sz="2400" b="0" dirty="0"/>
              <a:t>(4 of 4)</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0"/>
            <a:ext cx="10711543" cy="3931228"/>
          </a:xfrm>
        </p:spPr>
        <p:txBody>
          <a:bodyPr>
            <a:normAutofit/>
          </a:bodyPr>
          <a:lstStyle/>
          <a:p>
            <a:pPr marL="0" indent="0">
              <a:buNone/>
            </a:pPr>
            <a:r>
              <a:rPr lang="en-US" dirty="0">
                <a:latin typeface="Arial" panose="020B0604020202020204" pitchFamily="34" charset="0"/>
                <a:cs typeface="Arial" panose="020B0604020202020204" pitchFamily="34" charset="0"/>
              </a:rPr>
              <a:t>Indentation</a:t>
            </a:r>
          </a:p>
          <a:p>
            <a:pPr>
              <a:buFont typeface="Arial" panose="020B0604020202020204" pitchFamily="34" charset="0"/>
              <a:buChar char="•"/>
            </a:pPr>
            <a:r>
              <a:rPr lang="en-US" dirty="0">
                <a:latin typeface="Arial" panose="020B0604020202020204" pitchFamily="34" charset="0"/>
                <a:cs typeface="Arial" panose="020B0604020202020204" pitchFamily="34" charset="0"/>
              </a:rPr>
              <a:t>Block is group of statements meant to be executed together.</a:t>
            </a:r>
          </a:p>
          <a:p>
            <a:pPr>
              <a:buFont typeface="Arial" panose="020B0604020202020204" pitchFamily="34" charset="0"/>
              <a:buChar char="•"/>
            </a:pPr>
            <a:r>
              <a:rPr lang="en-US" dirty="0">
                <a:latin typeface="Arial" panose="020B0604020202020204" pitchFamily="34" charset="0"/>
                <a:cs typeface="Arial" panose="020B0604020202020204" pitchFamily="34" charset="0"/>
              </a:rPr>
              <a:t>Python uses whitespace to denote blocks.</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Blocks are indented within other blocks.</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Any indented statement forms new block.</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Outdenting ends block.</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Standard indentation is four spaces.</a:t>
            </a:r>
          </a:p>
        </p:txBody>
      </p:sp>
    </p:spTree>
    <p:extLst>
      <p:ext uri="{BB962C8B-B14F-4D97-AF65-F5344CB8AC3E}">
        <p14:creationId xmlns:p14="http://schemas.microsoft.com/office/powerpoint/2010/main" val="4083356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a:xfrm>
            <a:off x="838200" y="365125"/>
            <a:ext cx="10515600" cy="964911"/>
          </a:xfrm>
        </p:spPr>
        <p:txBody>
          <a:bodyPr/>
          <a:lstStyle/>
          <a:p>
            <a:r>
              <a:rPr lang="en-US" dirty="0"/>
              <a:t>Lesson 1.4: User Input, Comments, and Indentations </a:t>
            </a:r>
            <a:r>
              <a:rPr lang="en-US" sz="2400" b="0" dirty="0"/>
              <a:t>(3 of 4)</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p:txBody>
          <a:bodyPr>
            <a:normAutofit fontScale="92500" lnSpcReduction="10000"/>
          </a:bodyPr>
          <a:lstStyle/>
          <a:p>
            <a:pPr marL="0" indent="0">
              <a:buNone/>
            </a:pPr>
            <a:r>
              <a:rPr lang="en-US" dirty="0">
                <a:latin typeface="Arial" panose="020B0604020202020204" pitchFamily="34" charset="0"/>
                <a:cs typeface="Arial" panose="020B0604020202020204" pitchFamily="34" charset="0"/>
              </a:rPr>
              <a:t>Comments</a:t>
            </a:r>
          </a:p>
          <a:p>
            <a:pPr>
              <a:buFont typeface="Arial" panose="020B0604020202020204" pitchFamily="34" charset="0"/>
              <a:buChar char="•"/>
            </a:pPr>
            <a:r>
              <a:rPr lang="en-US" dirty="0">
                <a:latin typeface="Arial" panose="020B0604020202020204" pitchFamily="34" charset="0"/>
                <a:cs typeface="Arial" panose="020B0604020202020204" pitchFamily="34" charset="0"/>
              </a:rPr>
              <a:t>Block</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Start with # sign.</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Comes on line before statement it annotates.</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Placed at same indent level as statement.</a:t>
            </a:r>
          </a:p>
          <a:p>
            <a:pPr>
              <a:buFont typeface="Arial" panose="020B0604020202020204" pitchFamily="34" charset="0"/>
              <a:buChar char="•"/>
            </a:pPr>
            <a:r>
              <a:rPr lang="en-US" dirty="0">
                <a:latin typeface="Arial" panose="020B0604020202020204" pitchFamily="34" charset="0"/>
                <a:cs typeface="Arial" panose="020B0604020202020204" pitchFamily="34" charset="0"/>
              </a:rPr>
              <a:t>Inline</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Start with # sign.</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Placed on same line as statement it annotates.</a:t>
            </a:r>
          </a:p>
          <a:p>
            <a:pPr>
              <a:buFont typeface="Arial" panose="020B0604020202020204" pitchFamily="34" charset="0"/>
              <a:buChar char="•"/>
            </a:pPr>
            <a:r>
              <a:rPr lang="en-US" dirty="0">
                <a:latin typeface="Arial" panose="020B0604020202020204" pitchFamily="34" charset="0"/>
                <a:cs typeface="Arial" panose="020B0604020202020204" pitchFamily="34" charset="0"/>
              </a:rPr>
              <a:t>Documentation String (docstrings)</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String wrapped in triple (double or single) quotation marks.</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Module docstrings should be at beginning of file.</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Can be used for multiple line comments.</a:t>
            </a:r>
          </a:p>
        </p:txBody>
      </p:sp>
    </p:spTree>
    <p:extLst>
      <p:ext uri="{BB962C8B-B14F-4D97-AF65-F5344CB8AC3E}">
        <p14:creationId xmlns:p14="http://schemas.microsoft.com/office/powerpoint/2010/main" val="4010298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CEE3DA39-EE99-494C-A7DA-8F9721EAFDE4}"/>
              </a:ext>
            </a:extLst>
          </p:cNvPr>
          <p:cNvSpPr>
            <a:spLocks noGrp="1"/>
          </p:cNvSpPr>
          <p:nvPr>
            <p:ph type="sldNum" sz="quarter" idx="11"/>
          </p:nvPr>
        </p:nvSpPr>
        <p:spPr/>
        <p:txBody>
          <a:bodyPr/>
          <a:lstStyle/>
          <a:p>
            <a:fld id="{12CAE8F0-7696-9D4D-9F40-B94E3EB468B5}" type="slidenum">
              <a:rPr lang="en-US" altLang="en-US"/>
              <a:pPr/>
              <a:t>46</a:t>
            </a:fld>
            <a:endParaRPr lang="en-US" altLang="en-US"/>
          </a:p>
        </p:txBody>
      </p:sp>
      <p:sp>
        <p:nvSpPr>
          <p:cNvPr id="316418" name="Rectangle 2">
            <a:extLst>
              <a:ext uri="{FF2B5EF4-FFF2-40B4-BE49-F238E27FC236}">
                <a16:creationId xmlns:a16="http://schemas.microsoft.com/office/drawing/2014/main" id="{FD3915AE-055F-C041-B9F8-075B459C701C}"/>
              </a:ext>
            </a:extLst>
          </p:cNvPr>
          <p:cNvSpPr>
            <a:spLocks noChangeArrowheads="1"/>
          </p:cNvSpPr>
          <p:nvPr/>
        </p:nvSpPr>
        <p:spPr bwMode="auto">
          <a:xfrm>
            <a:off x="1905000" y="3733800"/>
            <a:ext cx="8305800" cy="25908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bg2"/>
                </a:solidFill>
                <a:latin typeface="Courier New" panose="02070309020205020404" pitchFamily="49" charset="0"/>
              </a:rPr>
              <a:t># Display two messages</a:t>
            </a:r>
          </a:p>
          <a:p>
            <a:pPr>
              <a:buFont typeface="Monotype Sorts" pitchFamily="2" charset="2"/>
              <a:buNone/>
            </a:pPr>
            <a:r>
              <a:rPr lang="en-US" altLang="en-US" sz="2400">
                <a:solidFill>
                  <a:schemeClr val="bg2"/>
                </a:solidFill>
                <a:latin typeface="Courier New" panose="02070309020205020404" pitchFamily="49" charset="0"/>
              </a:rPr>
              <a:t> print("Welcome to Python")</a:t>
            </a:r>
          </a:p>
          <a:p>
            <a:pPr>
              <a:buFont typeface="Monotype Sorts" pitchFamily="2" charset="2"/>
              <a:buNone/>
            </a:pPr>
            <a:r>
              <a:rPr lang="en-US" altLang="en-US" sz="2400">
                <a:solidFill>
                  <a:schemeClr val="bg2"/>
                </a:solidFill>
                <a:latin typeface="Courier New" panose="02070309020205020404" pitchFamily="49" charset="0"/>
              </a:rPr>
              <a:t>print("Python is fun")</a:t>
            </a:r>
          </a:p>
        </p:txBody>
      </p:sp>
      <p:sp>
        <p:nvSpPr>
          <p:cNvPr id="316419" name="Rectangle 3">
            <a:extLst>
              <a:ext uri="{FF2B5EF4-FFF2-40B4-BE49-F238E27FC236}">
                <a16:creationId xmlns:a16="http://schemas.microsoft.com/office/drawing/2014/main" id="{FB0D76CD-536F-9E48-8E94-CB03B1A2685F}"/>
              </a:ext>
            </a:extLst>
          </p:cNvPr>
          <p:cNvSpPr>
            <a:spLocks noGrp="1" noChangeArrowheads="1"/>
          </p:cNvSpPr>
          <p:nvPr>
            <p:ph type="title"/>
          </p:nvPr>
        </p:nvSpPr>
        <p:spPr>
          <a:xfrm>
            <a:off x="2209800" y="381000"/>
            <a:ext cx="7772400" cy="533400"/>
          </a:xfrm>
          <a:noFill/>
          <a:ln/>
        </p:spPr>
        <p:txBody>
          <a:bodyPr/>
          <a:lstStyle/>
          <a:p>
            <a:r>
              <a:rPr lang="en-US" altLang="en-US" sz="4700"/>
              <a:t>Indentation</a:t>
            </a:r>
          </a:p>
        </p:txBody>
      </p:sp>
      <p:sp>
        <p:nvSpPr>
          <p:cNvPr id="316420" name="Rectangle 4">
            <a:extLst>
              <a:ext uri="{FF2B5EF4-FFF2-40B4-BE49-F238E27FC236}">
                <a16:creationId xmlns:a16="http://schemas.microsoft.com/office/drawing/2014/main" id="{BB139F97-8AED-9341-BC30-FD930F07AE26}"/>
              </a:ext>
            </a:extLst>
          </p:cNvPr>
          <p:cNvSpPr>
            <a:spLocks noChangeArrowheads="1"/>
          </p:cNvSpPr>
          <p:nvPr/>
        </p:nvSpPr>
        <p:spPr bwMode="auto">
          <a:xfrm>
            <a:off x="2133600" y="4267200"/>
            <a:ext cx="72390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1" name="Rectangle 5">
            <a:extLst>
              <a:ext uri="{FF2B5EF4-FFF2-40B4-BE49-F238E27FC236}">
                <a16:creationId xmlns:a16="http://schemas.microsoft.com/office/drawing/2014/main" id="{F6F2FDE2-835F-C046-97D0-B8F802D98C42}"/>
              </a:ext>
            </a:extLst>
          </p:cNvPr>
          <p:cNvSpPr>
            <a:spLocks noGrp="1" noChangeArrowheads="1"/>
          </p:cNvSpPr>
          <p:nvPr>
            <p:ph type="body" idx="1"/>
          </p:nvPr>
        </p:nvSpPr>
        <p:spPr>
          <a:xfrm>
            <a:off x="1905000" y="1066800"/>
            <a:ext cx="8382000" cy="1828800"/>
          </a:xfrm>
          <a:noFill/>
          <a:ln/>
        </p:spPr>
        <p:txBody>
          <a:bodyPr/>
          <a:lstStyle/>
          <a:p>
            <a:pPr>
              <a:lnSpc>
                <a:spcPct val="80000"/>
              </a:lnSpc>
            </a:pPr>
            <a:r>
              <a:rPr lang="en-US" altLang="en-US"/>
              <a:t>The indentation matters in Python. Note that the statements are entered from the first column in the new line. It would cause an error if the program is typed as follows:</a:t>
            </a:r>
          </a:p>
        </p:txBody>
      </p:sp>
    </p:spTree>
    <p:extLst>
      <p:ext uri="{BB962C8B-B14F-4D97-AF65-F5344CB8AC3E}">
        <p14:creationId xmlns:p14="http://schemas.microsoft.com/office/powerpoint/2010/main" val="191499052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541A0402-38B8-F740-85F6-4096218703F6}"/>
              </a:ext>
            </a:extLst>
          </p:cNvPr>
          <p:cNvSpPr>
            <a:spLocks noGrp="1"/>
          </p:cNvSpPr>
          <p:nvPr>
            <p:ph type="sldNum" sz="quarter" idx="11"/>
          </p:nvPr>
        </p:nvSpPr>
        <p:spPr/>
        <p:txBody>
          <a:bodyPr/>
          <a:lstStyle/>
          <a:p>
            <a:fld id="{2ABE2345-8433-4842-A934-5F85C43FC5CD}" type="slidenum">
              <a:rPr lang="en-US" altLang="en-US"/>
              <a:pPr/>
              <a:t>47</a:t>
            </a:fld>
            <a:endParaRPr lang="en-US" altLang="en-US"/>
          </a:p>
        </p:txBody>
      </p:sp>
      <p:sp>
        <p:nvSpPr>
          <p:cNvPr id="321538" name="Rectangle 2">
            <a:extLst>
              <a:ext uri="{FF2B5EF4-FFF2-40B4-BE49-F238E27FC236}">
                <a16:creationId xmlns:a16="http://schemas.microsoft.com/office/drawing/2014/main" id="{0B86C61A-3BAA-904A-89DF-E3BC74F0E93D}"/>
              </a:ext>
            </a:extLst>
          </p:cNvPr>
          <p:cNvSpPr>
            <a:spLocks noGrp="1" noChangeArrowheads="1"/>
          </p:cNvSpPr>
          <p:nvPr>
            <p:ph type="title"/>
          </p:nvPr>
        </p:nvSpPr>
        <p:spPr>
          <a:xfrm>
            <a:off x="2209800" y="0"/>
            <a:ext cx="7772400" cy="1428750"/>
          </a:xfrm>
          <a:noFill/>
          <a:ln/>
        </p:spPr>
        <p:txBody>
          <a:bodyPr/>
          <a:lstStyle/>
          <a:p>
            <a:r>
              <a:rPr lang="en-US" altLang="en-US" sz="4000"/>
              <a:t>Proper Indentation and Spacing</a:t>
            </a:r>
            <a:endParaRPr lang="en-US" altLang="en-US"/>
          </a:p>
        </p:txBody>
      </p:sp>
      <p:sp>
        <p:nvSpPr>
          <p:cNvPr id="321539" name="Rectangle 3">
            <a:extLst>
              <a:ext uri="{FF2B5EF4-FFF2-40B4-BE49-F238E27FC236}">
                <a16:creationId xmlns:a16="http://schemas.microsoft.com/office/drawing/2014/main" id="{B0C2AEDA-C928-8240-A44F-111C7590D244}"/>
              </a:ext>
            </a:extLst>
          </p:cNvPr>
          <p:cNvSpPr>
            <a:spLocks noGrp="1" noChangeArrowheads="1"/>
          </p:cNvSpPr>
          <p:nvPr>
            <p:ph type="body" idx="1"/>
          </p:nvPr>
        </p:nvSpPr>
        <p:spPr>
          <a:xfrm>
            <a:off x="2209800" y="1371600"/>
            <a:ext cx="7924800" cy="4114800"/>
          </a:xfrm>
          <a:noFill/>
          <a:ln/>
        </p:spPr>
        <p:txBody>
          <a:bodyPr/>
          <a:lstStyle/>
          <a:p>
            <a:pPr algn="just"/>
            <a:r>
              <a:rPr lang="en-US" altLang="en-US"/>
              <a:t>Indentation</a:t>
            </a:r>
            <a:endParaRPr lang="en-US" altLang="en-US">
              <a:latin typeface="Book Antiqua" panose="02040602050305030304" pitchFamily="18" charset="0"/>
            </a:endParaRPr>
          </a:p>
          <a:p>
            <a:pPr lvl="1"/>
            <a:r>
              <a:rPr lang="en-US" altLang="en-US"/>
              <a:t>Indent four spaces.</a:t>
            </a:r>
          </a:p>
          <a:p>
            <a:pPr lvl="1"/>
            <a:r>
              <a:rPr lang="en-US" altLang="en-US"/>
              <a:t>A consistent spacing style makes programs clear and easy to read, debug, and maintain. </a:t>
            </a:r>
            <a:endParaRPr lang="en-US" altLang="en-US">
              <a:latin typeface="Book Antiqua" panose="02040602050305030304" pitchFamily="18" charset="0"/>
            </a:endParaRPr>
          </a:p>
          <a:p>
            <a:pPr algn="just"/>
            <a:endParaRPr lang="en-US" altLang="en-US">
              <a:latin typeface="Book Antiqua" panose="02040602050305030304" pitchFamily="18" charset="0"/>
            </a:endParaRPr>
          </a:p>
          <a:p>
            <a:pPr algn="just">
              <a:spcBef>
                <a:spcPct val="0"/>
              </a:spcBef>
            </a:pPr>
            <a:r>
              <a:rPr lang="en-US" altLang="en-US"/>
              <a:t>Spacing </a:t>
            </a:r>
          </a:p>
          <a:p>
            <a:pPr lvl="1"/>
            <a:r>
              <a:rPr lang="en-US" altLang="en-US"/>
              <a:t>Use blank line to separate segments of the code.</a:t>
            </a:r>
          </a:p>
        </p:txBody>
      </p:sp>
    </p:spTree>
    <p:extLst>
      <p:ext uri="{BB962C8B-B14F-4D97-AF65-F5344CB8AC3E}">
        <p14:creationId xmlns:p14="http://schemas.microsoft.com/office/powerpoint/2010/main" val="184092205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68BB-5B58-4DBF-AFED-D54C42D0E530}"/>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889D7A93-11A5-41BD-A5E7-171744CC50BE}"/>
              </a:ext>
            </a:extLst>
          </p:cNvPr>
          <p:cNvSpPr>
            <a:spLocks noGrp="1"/>
          </p:cNvSpPr>
          <p:nvPr>
            <p:ph type="body" sz="quarter" idx="17"/>
          </p:nvPr>
        </p:nvSpPr>
        <p:spPr>
          <a:xfrm>
            <a:off x="743576" y="1638300"/>
            <a:ext cx="10711543" cy="4637810"/>
          </a:xfrm>
        </p:spPr>
        <p:txBody>
          <a:bodyPr>
            <a:normAutofit/>
          </a:bodyPr>
          <a:lstStyle/>
          <a:p>
            <a:pPr marL="0" indent="0">
              <a:buNone/>
            </a:pPr>
            <a:r>
              <a:rPr lang="en-US" dirty="0"/>
              <a:t>In this module:</a:t>
            </a:r>
          </a:p>
          <a:p>
            <a:r>
              <a:rPr lang="en-US" dirty="0"/>
              <a:t>We have looked at two ways of running Python programs.</a:t>
            </a:r>
          </a:p>
          <a:p>
            <a:pPr lvl="1"/>
            <a:r>
              <a:rPr lang="en-US" dirty="0">
                <a:solidFill>
                  <a:srgbClr val="004A78"/>
                </a:solidFill>
              </a:rPr>
              <a:t>Python interactive shell or running saved scripts.</a:t>
            </a:r>
          </a:p>
          <a:p>
            <a:r>
              <a:rPr lang="en-US" dirty="0"/>
              <a:t>We have also covered the Python syntax in detail.</a:t>
            </a:r>
          </a:p>
          <a:p>
            <a:pPr lvl="1"/>
            <a:r>
              <a:rPr lang="en-US" dirty="0">
                <a:solidFill>
                  <a:srgbClr val="004A78"/>
                </a:solidFill>
              </a:rPr>
              <a:t>Variable assignment, the different types of values Python variables can be assigned to, the syntax for assigning them, as well as the importance of reserved keywords.</a:t>
            </a:r>
          </a:p>
          <a:p>
            <a:r>
              <a:rPr lang="en-US" dirty="0"/>
              <a:t>We then looked at the built-in </a:t>
            </a:r>
            <a:r>
              <a:rPr lang="en-US" dirty="0">
                <a:latin typeface="Courier New" panose="02070309020205020404" pitchFamily="49" charset="0"/>
                <a:cs typeface="Courier New" panose="02070309020205020404" pitchFamily="49" charset="0"/>
              </a:rPr>
              <a:t>input</a:t>
            </a:r>
            <a:r>
              <a:rPr lang="en-US" dirty="0"/>
              <a:t> function and how it enables us to take input from a user keyboard.</a:t>
            </a:r>
          </a:p>
          <a:p>
            <a:r>
              <a:rPr lang="en-US" dirty="0"/>
              <a:t>We looked at the different ways of writing comments in Python code, and then finished the module by looking at the importance of indentation in writing readable, maintainable Python code.</a:t>
            </a:r>
          </a:p>
        </p:txBody>
      </p:sp>
    </p:spTree>
    <p:extLst>
      <p:ext uri="{BB962C8B-B14F-4D97-AF65-F5344CB8AC3E}">
        <p14:creationId xmlns:p14="http://schemas.microsoft.com/office/powerpoint/2010/main" val="238851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15AA-2218-314C-81AA-2B40AA6EB890}"/>
              </a:ext>
            </a:extLst>
          </p:cNvPr>
          <p:cNvSpPr>
            <a:spLocks noGrp="1"/>
          </p:cNvSpPr>
          <p:nvPr>
            <p:ph type="title"/>
          </p:nvPr>
        </p:nvSpPr>
        <p:spPr/>
        <p:txBody>
          <a:bodyPr/>
          <a:lstStyle/>
          <a:p>
            <a:r>
              <a:rPr lang="en-US" dirty="0"/>
              <a:t>Why Python?</a:t>
            </a:r>
            <a:br>
              <a:rPr lang="en-US" dirty="0"/>
            </a:br>
            <a:endParaRPr lang="en-US" dirty="0"/>
          </a:p>
        </p:txBody>
      </p:sp>
      <p:sp>
        <p:nvSpPr>
          <p:cNvPr id="3" name="Content Placeholder 2">
            <a:extLst>
              <a:ext uri="{FF2B5EF4-FFF2-40B4-BE49-F238E27FC236}">
                <a16:creationId xmlns:a16="http://schemas.microsoft.com/office/drawing/2014/main" id="{25F7C66E-0917-DB47-B3F5-A9A507A9715F}"/>
              </a:ext>
            </a:extLst>
          </p:cNvPr>
          <p:cNvSpPr>
            <a:spLocks noGrp="1"/>
          </p:cNvSpPr>
          <p:nvPr>
            <p:ph idx="4294967295"/>
          </p:nvPr>
        </p:nvSpPr>
        <p:spPr>
          <a:xfrm>
            <a:off x="838200" y="1825625"/>
            <a:ext cx="10515600" cy="4351338"/>
          </a:xfrm>
          <a:prstGeom prst="rect">
            <a:avLst/>
          </a:prstGeom>
        </p:spPr>
        <p:txBody>
          <a:bodyPr>
            <a:normAutofit/>
          </a:bodyPr>
          <a:lstStyle/>
          <a:p>
            <a:r>
              <a:rPr lang="en-US" dirty="0"/>
              <a:t>Python works on different platforms (Windows, Mac, Linux, Raspberry Pi, </a:t>
            </a:r>
            <a:r>
              <a:rPr lang="en-US" dirty="0" err="1"/>
              <a:t>etc</a:t>
            </a:r>
            <a:r>
              <a:rPr lang="en-US" dirty="0"/>
              <a:t>).</a:t>
            </a:r>
          </a:p>
          <a:p>
            <a:r>
              <a:rPr lang="en-US" dirty="0"/>
              <a:t>Python has a simple syntax similar to the English language.</a:t>
            </a:r>
          </a:p>
          <a:p>
            <a:r>
              <a:rPr lang="en-US" dirty="0"/>
              <a:t>Python has syntax that allows developers to write programs with fewer lines than some other programming languages.</a:t>
            </a:r>
          </a:p>
          <a:p>
            <a:r>
              <a:rPr lang="en-US" dirty="0"/>
              <a:t>Python runs on an interpreter system, meaning that code can be executed as soon as it is written. This means that prototyping can be very quick.</a:t>
            </a:r>
          </a:p>
          <a:p>
            <a:r>
              <a:rPr lang="en-US" dirty="0"/>
              <a:t>Python can be treated in a procedural way, an object-orientated way or a functional way.</a:t>
            </a:r>
          </a:p>
          <a:p>
            <a:endParaRPr lang="en-US" dirty="0"/>
          </a:p>
        </p:txBody>
      </p:sp>
      <p:sp>
        <p:nvSpPr>
          <p:cNvPr id="4" name="Footer Placeholder 3">
            <a:extLst>
              <a:ext uri="{FF2B5EF4-FFF2-40B4-BE49-F238E27FC236}">
                <a16:creationId xmlns:a16="http://schemas.microsoft.com/office/drawing/2014/main" id="{001B4072-6566-9347-9AAA-4D80819644BD}"/>
              </a:ext>
            </a:extLst>
          </p:cNvPr>
          <p:cNvSpPr>
            <a:spLocks noGrp="1"/>
          </p:cNvSpPr>
          <p:nvPr>
            <p:ph type="ftr" sz="quarter" idx="11"/>
          </p:nvPr>
        </p:nvSpPr>
        <p:spPr/>
        <p:txBody>
          <a:bodyPr/>
          <a:lstStyle/>
          <a:p>
            <a:r>
              <a:rPr lang="en-US"/>
              <a:t>https://docs.python.org/3/tutorial/</a:t>
            </a:r>
          </a:p>
        </p:txBody>
      </p:sp>
    </p:spTree>
    <p:extLst>
      <p:ext uri="{BB962C8B-B14F-4D97-AF65-F5344CB8AC3E}">
        <p14:creationId xmlns:p14="http://schemas.microsoft.com/office/powerpoint/2010/main" val="280166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D97ED6-0274-354A-B913-FDB1ECD4F4DA}"/>
              </a:ext>
            </a:extLst>
          </p:cNvPr>
          <p:cNvSpPr>
            <a:spLocks noGrp="1"/>
          </p:cNvSpPr>
          <p:nvPr>
            <p:ph type="sldNum" sz="quarter" idx="11"/>
          </p:nvPr>
        </p:nvSpPr>
        <p:spPr/>
        <p:txBody>
          <a:bodyPr/>
          <a:lstStyle/>
          <a:p>
            <a:fld id="{997AF246-6D48-E24E-B16D-55190656B1B9}" type="slidenum">
              <a:rPr lang="en-US" altLang="en-US"/>
              <a:pPr/>
              <a:t>6</a:t>
            </a:fld>
            <a:endParaRPr lang="en-US" altLang="en-US"/>
          </a:p>
        </p:txBody>
      </p:sp>
      <p:sp>
        <p:nvSpPr>
          <p:cNvPr id="310274" name="Rectangle 2">
            <a:extLst>
              <a:ext uri="{FF2B5EF4-FFF2-40B4-BE49-F238E27FC236}">
                <a16:creationId xmlns:a16="http://schemas.microsoft.com/office/drawing/2014/main" id="{F2EF8DCE-8D2D-1142-868C-25F47C4FE920}"/>
              </a:ext>
            </a:extLst>
          </p:cNvPr>
          <p:cNvSpPr>
            <a:spLocks noGrp="1" noChangeArrowheads="1"/>
          </p:cNvSpPr>
          <p:nvPr>
            <p:ph type="title"/>
          </p:nvPr>
        </p:nvSpPr>
        <p:spPr>
          <a:xfrm>
            <a:off x="2209800" y="228600"/>
            <a:ext cx="7772400" cy="533400"/>
          </a:xfrm>
        </p:spPr>
        <p:txBody>
          <a:bodyPr/>
          <a:lstStyle/>
          <a:p>
            <a:r>
              <a:rPr lang="en-US" altLang="en-US"/>
              <a:t>What is Python?</a:t>
            </a:r>
          </a:p>
        </p:txBody>
      </p:sp>
      <p:sp>
        <p:nvSpPr>
          <p:cNvPr id="310275" name="Rectangle 3">
            <a:extLst>
              <a:ext uri="{FF2B5EF4-FFF2-40B4-BE49-F238E27FC236}">
                <a16:creationId xmlns:a16="http://schemas.microsoft.com/office/drawing/2014/main" id="{E45CF7C6-7EDB-FC49-90BF-416053442C79}"/>
              </a:ext>
            </a:extLst>
          </p:cNvPr>
          <p:cNvSpPr>
            <a:spLocks noGrp="1" noChangeArrowheads="1"/>
          </p:cNvSpPr>
          <p:nvPr>
            <p:ph type="body" idx="1"/>
          </p:nvPr>
        </p:nvSpPr>
        <p:spPr>
          <a:xfrm>
            <a:off x="1752600" y="990600"/>
            <a:ext cx="8534400" cy="457200"/>
          </a:xfrm>
        </p:spPr>
        <p:txBody>
          <a:bodyPr/>
          <a:lstStyle/>
          <a:p>
            <a:pPr>
              <a:lnSpc>
                <a:spcPct val="80000"/>
              </a:lnSpc>
            </a:pPr>
            <a:r>
              <a:rPr lang="en-US" altLang="en-US">
                <a:solidFill>
                  <a:schemeClr val="tx2"/>
                </a:solidFill>
              </a:rPr>
              <a:t>General Purpose</a:t>
            </a:r>
            <a:r>
              <a:rPr lang="en-US" altLang="en-US"/>
              <a:t>    Interpreted      Object-Oriented</a:t>
            </a:r>
          </a:p>
        </p:txBody>
      </p:sp>
      <p:sp>
        <p:nvSpPr>
          <p:cNvPr id="310276" name="Rectangle 4">
            <a:extLst>
              <a:ext uri="{FF2B5EF4-FFF2-40B4-BE49-F238E27FC236}">
                <a16:creationId xmlns:a16="http://schemas.microsoft.com/office/drawing/2014/main" id="{20EDD844-2202-B74B-8524-94BB3FC1BD7D}"/>
              </a:ext>
            </a:extLst>
          </p:cNvPr>
          <p:cNvSpPr>
            <a:spLocks noChangeArrowheads="1"/>
          </p:cNvSpPr>
          <p:nvPr/>
        </p:nvSpPr>
        <p:spPr bwMode="auto">
          <a:xfrm>
            <a:off x="1752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cs typeface="Times New Roman" panose="02020603050405020304" pitchFamily="18" charset="0"/>
              </a:rPr>
              <a:t>Python is a general purpose programming language. That means you can use Python to write code for any programming tasks. Python are now used in Google search engine, in mission critical projects in NASA, in processing financial transactions at New York Stock Exchange.</a:t>
            </a:r>
          </a:p>
          <a:p>
            <a:pPr>
              <a:lnSpc>
                <a:spcPct val="90000"/>
              </a:lnSpc>
              <a:buFont typeface="Monotype Sorts" pitchFamily="2" charset="2"/>
              <a:buNone/>
            </a:pPr>
            <a:endParaRPr lang="en-US" altLang="en-US">
              <a:solidFill>
                <a:schemeClr val="tx2"/>
              </a:solidFill>
              <a:cs typeface="Times New Roman" panose="02020603050405020304" pitchFamily="18" charset="0"/>
            </a:endParaRPr>
          </a:p>
        </p:txBody>
      </p:sp>
    </p:spTree>
    <p:extLst>
      <p:ext uri="{BB962C8B-B14F-4D97-AF65-F5344CB8AC3E}">
        <p14:creationId xmlns:p14="http://schemas.microsoft.com/office/powerpoint/2010/main" val="405568787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84B9BC5-0D08-A446-8397-EF91AE6DD78C}"/>
              </a:ext>
            </a:extLst>
          </p:cNvPr>
          <p:cNvSpPr>
            <a:spLocks noGrp="1"/>
          </p:cNvSpPr>
          <p:nvPr>
            <p:ph type="sldNum" sz="quarter" idx="11"/>
          </p:nvPr>
        </p:nvSpPr>
        <p:spPr/>
        <p:txBody>
          <a:bodyPr/>
          <a:lstStyle/>
          <a:p>
            <a:fld id="{F94A1682-D32F-D348-9C17-22D8E7130F21}" type="slidenum">
              <a:rPr lang="en-US" altLang="en-US"/>
              <a:pPr/>
              <a:t>7</a:t>
            </a:fld>
            <a:endParaRPr lang="en-US" altLang="en-US"/>
          </a:p>
        </p:txBody>
      </p:sp>
      <p:sp>
        <p:nvSpPr>
          <p:cNvPr id="311298" name="Rectangle 2">
            <a:extLst>
              <a:ext uri="{FF2B5EF4-FFF2-40B4-BE49-F238E27FC236}">
                <a16:creationId xmlns:a16="http://schemas.microsoft.com/office/drawing/2014/main" id="{C1E05A56-6B63-DE43-8C49-714D8296530C}"/>
              </a:ext>
            </a:extLst>
          </p:cNvPr>
          <p:cNvSpPr>
            <a:spLocks noGrp="1" noChangeArrowheads="1"/>
          </p:cNvSpPr>
          <p:nvPr>
            <p:ph type="title"/>
          </p:nvPr>
        </p:nvSpPr>
        <p:spPr>
          <a:xfrm>
            <a:off x="2209800" y="228600"/>
            <a:ext cx="7772400" cy="533400"/>
          </a:xfrm>
        </p:spPr>
        <p:txBody>
          <a:bodyPr/>
          <a:lstStyle/>
          <a:p>
            <a:r>
              <a:rPr lang="en-US" altLang="en-US"/>
              <a:t>What is Python?</a:t>
            </a:r>
          </a:p>
        </p:txBody>
      </p:sp>
      <p:sp>
        <p:nvSpPr>
          <p:cNvPr id="311299" name="Rectangle 3">
            <a:extLst>
              <a:ext uri="{FF2B5EF4-FFF2-40B4-BE49-F238E27FC236}">
                <a16:creationId xmlns:a16="http://schemas.microsoft.com/office/drawing/2014/main" id="{60272D26-F5EB-A844-ABD9-A336F5CEB6FC}"/>
              </a:ext>
            </a:extLst>
          </p:cNvPr>
          <p:cNvSpPr>
            <a:spLocks noGrp="1" noChangeArrowheads="1"/>
          </p:cNvSpPr>
          <p:nvPr>
            <p:ph type="body" idx="1"/>
          </p:nvPr>
        </p:nvSpPr>
        <p:spPr>
          <a:xfrm>
            <a:off x="1752600" y="990600"/>
            <a:ext cx="8534400" cy="457200"/>
          </a:xfrm>
        </p:spPr>
        <p:txBody>
          <a:bodyPr/>
          <a:lstStyle/>
          <a:p>
            <a:pPr>
              <a:lnSpc>
                <a:spcPct val="80000"/>
              </a:lnSpc>
            </a:pPr>
            <a:r>
              <a:rPr lang="en-US" altLang="en-US"/>
              <a:t>General Purpose    </a:t>
            </a:r>
            <a:r>
              <a:rPr lang="en-US" altLang="en-US">
                <a:solidFill>
                  <a:schemeClr val="tx2"/>
                </a:solidFill>
              </a:rPr>
              <a:t>Interpreted </a:t>
            </a:r>
            <a:r>
              <a:rPr lang="en-US" altLang="en-US"/>
              <a:t>      Object-Oriented</a:t>
            </a:r>
          </a:p>
        </p:txBody>
      </p:sp>
      <p:sp>
        <p:nvSpPr>
          <p:cNvPr id="311300" name="Rectangle 4">
            <a:extLst>
              <a:ext uri="{FF2B5EF4-FFF2-40B4-BE49-F238E27FC236}">
                <a16:creationId xmlns:a16="http://schemas.microsoft.com/office/drawing/2014/main" id="{F5349E49-9B51-C841-9218-132C7EAE0B88}"/>
              </a:ext>
            </a:extLst>
          </p:cNvPr>
          <p:cNvSpPr>
            <a:spLocks noChangeArrowheads="1"/>
          </p:cNvSpPr>
          <p:nvPr/>
        </p:nvSpPr>
        <p:spPr bwMode="auto">
          <a:xfrm>
            <a:off x="1752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cs typeface="Times New Roman" panose="02020603050405020304" pitchFamily="18" charset="0"/>
              </a:rPr>
              <a:t>Python is interpreted, which means that python code is translated and executed by an interpreter one statement at a time. In a compiled language, the entire source code is compiled and then executed altogether.</a:t>
            </a:r>
          </a:p>
          <a:p>
            <a:pPr>
              <a:lnSpc>
                <a:spcPct val="90000"/>
              </a:lnSpc>
              <a:buFont typeface="Monotype Sorts" pitchFamily="2" charset="2"/>
              <a:buNone/>
            </a:pPr>
            <a:endParaRPr lang="en-US" altLang="en-US">
              <a:solidFill>
                <a:schemeClr val="tx2"/>
              </a:solidFill>
              <a:cs typeface="Times New Roman" panose="02020603050405020304" pitchFamily="18" charset="0"/>
            </a:endParaRPr>
          </a:p>
        </p:txBody>
      </p:sp>
    </p:spTree>
    <p:extLst>
      <p:ext uri="{BB962C8B-B14F-4D97-AF65-F5344CB8AC3E}">
        <p14:creationId xmlns:p14="http://schemas.microsoft.com/office/powerpoint/2010/main" val="411655999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74B9FC-037B-1F4E-9364-7F13A3DEDB2D}"/>
              </a:ext>
            </a:extLst>
          </p:cNvPr>
          <p:cNvSpPr>
            <a:spLocks noGrp="1"/>
          </p:cNvSpPr>
          <p:nvPr>
            <p:ph type="sldNum" sz="quarter" idx="11"/>
          </p:nvPr>
        </p:nvSpPr>
        <p:spPr/>
        <p:txBody>
          <a:bodyPr/>
          <a:lstStyle/>
          <a:p>
            <a:fld id="{281FC34D-9D12-4745-B287-E8151366F2DB}" type="slidenum">
              <a:rPr lang="en-US" altLang="en-US"/>
              <a:pPr/>
              <a:t>8</a:t>
            </a:fld>
            <a:endParaRPr lang="en-US" altLang="en-US"/>
          </a:p>
        </p:txBody>
      </p:sp>
      <p:sp>
        <p:nvSpPr>
          <p:cNvPr id="312322" name="Rectangle 2">
            <a:extLst>
              <a:ext uri="{FF2B5EF4-FFF2-40B4-BE49-F238E27FC236}">
                <a16:creationId xmlns:a16="http://schemas.microsoft.com/office/drawing/2014/main" id="{00B2BFCA-079C-F149-BB86-B9C6B5BB0A2F}"/>
              </a:ext>
            </a:extLst>
          </p:cNvPr>
          <p:cNvSpPr>
            <a:spLocks noGrp="1" noChangeArrowheads="1"/>
          </p:cNvSpPr>
          <p:nvPr>
            <p:ph type="title"/>
          </p:nvPr>
        </p:nvSpPr>
        <p:spPr>
          <a:xfrm>
            <a:off x="2209800" y="228600"/>
            <a:ext cx="7772400" cy="533400"/>
          </a:xfrm>
        </p:spPr>
        <p:txBody>
          <a:bodyPr/>
          <a:lstStyle/>
          <a:p>
            <a:r>
              <a:rPr lang="en-US" altLang="en-US"/>
              <a:t>What is Python?</a:t>
            </a:r>
          </a:p>
        </p:txBody>
      </p:sp>
      <p:sp>
        <p:nvSpPr>
          <p:cNvPr id="312323" name="Rectangle 3">
            <a:extLst>
              <a:ext uri="{FF2B5EF4-FFF2-40B4-BE49-F238E27FC236}">
                <a16:creationId xmlns:a16="http://schemas.microsoft.com/office/drawing/2014/main" id="{CEFB6758-E092-EA46-90CD-CA0CC791C7C1}"/>
              </a:ext>
            </a:extLst>
          </p:cNvPr>
          <p:cNvSpPr>
            <a:spLocks noGrp="1" noChangeArrowheads="1"/>
          </p:cNvSpPr>
          <p:nvPr>
            <p:ph type="body" idx="1"/>
          </p:nvPr>
        </p:nvSpPr>
        <p:spPr>
          <a:xfrm>
            <a:off x="1752600" y="990600"/>
            <a:ext cx="8534400" cy="457200"/>
          </a:xfrm>
        </p:spPr>
        <p:txBody>
          <a:bodyPr/>
          <a:lstStyle/>
          <a:p>
            <a:pPr>
              <a:lnSpc>
                <a:spcPct val="80000"/>
              </a:lnSpc>
            </a:pPr>
            <a:r>
              <a:rPr lang="en-US" altLang="en-US"/>
              <a:t>General Purpose    Interpreted</a:t>
            </a:r>
            <a:r>
              <a:rPr lang="en-US" altLang="en-US">
                <a:solidFill>
                  <a:schemeClr val="tx2"/>
                </a:solidFill>
              </a:rPr>
              <a:t> </a:t>
            </a:r>
            <a:r>
              <a:rPr lang="en-US" altLang="en-US"/>
              <a:t>      </a:t>
            </a:r>
            <a:r>
              <a:rPr lang="en-US" altLang="en-US">
                <a:solidFill>
                  <a:schemeClr val="tx2"/>
                </a:solidFill>
              </a:rPr>
              <a:t>Object-Oriented</a:t>
            </a:r>
          </a:p>
        </p:txBody>
      </p:sp>
      <p:sp>
        <p:nvSpPr>
          <p:cNvPr id="312324" name="Rectangle 4">
            <a:extLst>
              <a:ext uri="{FF2B5EF4-FFF2-40B4-BE49-F238E27FC236}">
                <a16:creationId xmlns:a16="http://schemas.microsoft.com/office/drawing/2014/main" id="{CBCC7D16-E275-D94A-80B8-7B591ABF62BC}"/>
              </a:ext>
            </a:extLst>
          </p:cNvPr>
          <p:cNvSpPr>
            <a:spLocks noChangeArrowheads="1"/>
          </p:cNvSpPr>
          <p:nvPr/>
        </p:nvSpPr>
        <p:spPr bwMode="auto">
          <a:xfrm>
            <a:off x="1752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cs typeface="Times New Roman" panose="02020603050405020304" pitchFamily="18" charset="0"/>
              </a:rPr>
              <a:t>Python is an object-oriented programming language. Data in Python are objects created from classes. A class is essentially a type that defines the objects of the same kind with properties and methods for manipulating objects. Object-oriented programming is a powerful tool for developing reusable software.</a:t>
            </a:r>
          </a:p>
          <a:p>
            <a:pPr>
              <a:lnSpc>
                <a:spcPct val="90000"/>
              </a:lnSpc>
              <a:buFont typeface="Monotype Sorts" pitchFamily="2" charset="2"/>
              <a:buNone/>
            </a:pPr>
            <a:endParaRPr lang="en-US" altLang="en-US">
              <a:solidFill>
                <a:schemeClr val="tx2"/>
              </a:solidFill>
              <a:cs typeface="Times New Roman" panose="02020603050405020304" pitchFamily="18" charset="0"/>
            </a:endParaRPr>
          </a:p>
        </p:txBody>
      </p:sp>
    </p:spTree>
    <p:extLst>
      <p:ext uri="{BB962C8B-B14F-4D97-AF65-F5344CB8AC3E}">
        <p14:creationId xmlns:p14="http://schemas.microsoft.com/office/powerpoint/2010/main" val="143009499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BBB51D00-2A4A-D242-9E9E-9B9C9E06E77E}"/>
              </a:ext>
            </a:extLst>
          </p:cNvPr>
          <p:cNvSpPr>
            <a:spLocks noGrp="1"/>
          </p:cNvSpPr>
          <p:nvPr>
            <p:ph type="sldNum" sz="quarter" idx="11"/>
          </p:nvPr>
        </p:nvSpPr>
        <p:spPr/>
        <p:txBody>
          <a:bodyPr/>
          <a:lstStyle/>
          <a:p>
            <a:fld id="{85B4DF28-FD0F-7D4C-82FA-F8C8DC9D2E2D}" type="slidenum">
              <a:rPr lang="en-US" altLang="en-US"/>
              <a:pPr/>
              <a:t>9</a:t>
            </a:fld>
            <a:endParaRPr lang="en-US" altLang="en-US"/>
          </a:p>
        </p:txBody>
      </p:sp>
      <p:sp>
        <p:nvSpPr>
          <p:cNvPr id="74754" name="Rectangle 2">
            <a:extLst>
              <a:ext uri="{FF2B5EF4-FFF2-40B4-BE49-F238E27FC236}">
                <a16:creationId xmlns:a16="http://schemas.microsoft.com/office/drawing/2014/main" id="{1526A646-BA3E-D547-9CC7-3BC722FD1B69}"/>
              </a:ext>
            </a:extLst>
          </p:cNvPr>
          <p:cNvSpPr>
            <a:spLocks noGrp="1" noChangeArrowheads="1"/>
          </p:cNvSpPr>
          <p:nvPr>
            <p:ph type="title"/>
          </p:nvPr>
        </p:nvSpPr>
        <p:spPr>
          <a:xfrm>
            <a:off x="2209800" y="304800"/>
            <a:ext cx="7772400" cy="533400"/>
          </a:xfrm>
        </p:spPr>
        <p:txBody>
          <a:bodyPr/>
          <a:lstStyle/>
          <a:p>
            <a:r>
              <a:rPr lang="en-US" altLang="en-US"/>
              <a:t>Python’s History</a:t>
            </a:r>
          </a:p>
        </p:txBody>
      </p:sp>
      <p:sp>
        <p:nvSpPr>
          <p:cNvPr id="74755" name="Rectangle 3">
            <a:extLst>
              <a:ext uri="{FF2B5EF4-FFF2-40B4-BE49-F238E27FC236}">
                <a16:creationId xmlns:a16="http://schemas.microsoft.com/office/drawing/2014/main" id="{2382DA22-85DA-6748-A923-01562A1C076E}"/>
              </a:ext>
            </a:extLst>
          </p:cNvPr>
          <p:cNvSpPr>
            <a:spLocks noGrp="1" noChangeArrowheads="1"/>
          </p:cNvSpPr>
          <p:nvPr>
            <p:ph type="body" idx="1"/>
          </p:nvPr>
        </p:nvSpPr>
        <p:spPr>
          <a:xfrm>
            <a:off x="1828800" y="990600"/>
            <a:ext cx="8610600" cy="3886200"/>
          </a:xfrm>
        </p:spPr>
        <p:txBody>
          <a:bodyPr/>
          <a:lstStyle/>
          <a:p>
            <a:r>
              <a:rPr lang="en-US" altLang="en-US"/>
              <a:t>created by Guido van Rossum in Netherlands in 1990 </a:t>
            </a:r>
          </a:p>
          <a:p>
            <a:pPr>
              <a:spcBef>
                <a:spcPct val="50000"/>
              </a:spcBef>
            </a:pPr>
            <a:r>
              <a:rPr lang="en-US" altLang="en-US"/>
              <a:t>Open source</a:t>
            </a:r>
          </a:p>
        </p:txBody>
      </p:sp>
    </p:spTree>
    <p:extLst>
      <p:ext uri="{BB962C8B-B14F-4D97-AF65-F5344CB8AC3E}">
        <p14:creationId xmlns:p14="http://schemas.microsoft.com/office/powerpoint/2010/main" val="64299364"/>
      </p:ext>
    </p:extLst>
  </p:cSld>
  <p:clrMapOvr>
    <a:masterClrMapping/>
  </p:clrMapOvr>
  <p:transition/>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Template_Cengage.POTX  -  Read-Only" id="{E6200615-B87C-4FCE-8FC5-0B67255CF481}" vid="{147ADC87-9678-4E7D-9DBC-D729828897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808E9DB1F2D0429D39B1CC07FFE527" ma:contentTypeVersion="13" ma:contentTypeDescription="Create a new document." ma:contentTypeScope="" ma:versionID="180a7ef6c91db977857865e053bb491e">
  <xsd:schema xmlns:xsd="http://www.w3.org/2001/XMLSchema" xmlns:xs="http://www.w3.org/2001/XMLSchema" xmlns:p="http://schemas.microsoft.com/office/2006/metadata/properties" xmlns:ns3="1d9e3592-409e-4321-a65b-52a8fd998d5d" xmlns:ns4="48f5ae9e-f4a7-47d7-ad1f-bd6a295b12c8" targetNamespace="http://schemas.microsoft.com/office/2006/metadata/properties" ma:root="true" ma:fieldsID="1f5875036130fb3cc985234537e5e435" ns3:_="" ns4:_="">
    <xsd:import namespace="1d9e3592-409e-4321-a65b-52a8fd998d5d"/>
    <xsd:import namespace="48f5ae9e-f4a7-47d7-ad1f-bd6a295b12c8"/>
    <xsd:element name="properties">
      <xsd:complexType>
        <xsd:sequence>
          <xsd:element name="documentManagement">
            <xsd:complexType>
              <xsd:all>
                <xsd:element ref="ns3:SharedWithUsers" minOccurs="0"/>
                <xsd:element ref="ns3:SharingHintHash" minOccurs="0"/>
                <xsd:element ref="ns3:SharedWithDetails"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9e3592-409e-4321-a65b-52a8fd998d5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8f5ae9e-f4a7-47d7-ad1f-bd6a295b12c8"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1d9e3592-409e-4321-a65b-52a8fd998d5d">
      <UserInfo>
        <DisplayName/>
        <AccountId xsi:nil="true"/>
        <AccountType/>
      </UserInfo>
    </SharedWithUsers>
  </documentManagement>
</p:properties>
</file>

<file path=customXml/itemProps1.xml><?xml version="1.0" encoding="utf-8"?>
<ds:datastoreItem xmlns:ds="http://schemas.openxmlformats.org/officeDocument/2006/customXml" ds:itemID="{F48A59BC-DEEC-4573-835B-068E4A936A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9e3592-409e-4321-a65b-52a8fd998d5d"/>
    <ds:schemaRef ds:uri="48f5ae9e-f4a7-47d7-ad1f-bd6a295b12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BA9BA192-EF86-48DF-982C-2C526A268392}">
  <ds:schemaRefs>
    <ds:schemaRef ds:uri="48f5ae9e-f4a7-47d7-ad1f-bd6a295b12c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d9e3592-409e-4321-a65b-52a8fd998d5d"/>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4070</TotalTime>
  <Words>2430</Words>
  <Application>Microsoft Macintosh PowerPoint</Application>
  <PresentationFormat>Widescreen</PresentationFormat>
  <Paragraphs>289</Paragraphs>
  <Slides>48</Slides>
  <Notes>5</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66" baseType="lpstr">
      <vt:lpstr>Consolas</vt:lpstr>
      <vt:lpstr>Book Antiqua</vt:lpstr>
      <vt:lpstr>Monotype Sorts</vt:lpstr>
      <vt:lpstr>Forte</vt:lpstr>
      <vt:lpstr>Calibri</vt:lpstr>
      <vt:lpstr>LucidaGrande</vt:lpstr>
      <vt:lpstr>Palatino</vt:lpstr>
      <vt:lpstr>Open Sans</vt:lpstr>
      <vt:lpstr>Summer Font</vt:lpstr>
      <vt:lpstr>arial</vt:lpstr>
      <vt:lpstr>Helvetica</vt:lpstr>
      <vt:lpstr>Times New Roman</vt:lpstr>
      <vt:lpstr>arial</vt:lpstr>
      <vt:lpstr>Courier New</vt:lpstr>
      <vt:lpstr>Segoe UI</vt:lpstr>
      <vt:lpstr>Verdana</vt:lpstr>
      <vt:lpstr>Office Theme</vt:lpstr>
      <vt:lpstr>Microsoft Word Picture</vt:lpstr>
      <vt:lpstr>Introducing Python</vt:lpstr>
      <vt:lpstr>Module Objectives</vt:lpstr>
      <vt:lpstr>What is Python? </vt:lpstr>
      <vt:lpstr>What can Python do? </vt:lpstr>
      <vt:lpstr>Why Python? </vt:lpstr>
      <vt:lpstr>What is Python?</vt:lpstr>
      <vt:lpstr>What is Python?</vt:lpstr>
      <vt:lpstr>What is Python?</vt:lpstr>
      <vt:lpstr>Python’s History</vt:lpstr>
      <vt:lpstr>Launch Python</vt:lpstr>
      <vt:lpstr>Launch Python IDLE</vt:lpstr>
      <vt:lpstr>Run Python Script</vt:lpstr>
      <vt:lpstr>A Simple Python Program</vt:lpstr>
      <vt:lpstr>Creating and Editing Using Notepad</vt:lpstr>
      <vt:lpstr>Trace a Program Execution</vt:lpstr>
      <vt:lpstr>Trace a Program Execution</vt:lpstr>
      <vt:lpstr>Anatomy of a Python Program</vt:lpstr>
      <vt:lpstr>Lesson 1.1: Working with the Python Interactive Shell</vt:lpstr>
      <vt:lpstr>Lesson 1.2: Writing and Running Simple Scripts (1 of 2)</vt:lpstr>
      <vt:lpstr>Lesson 1.2: Writing and Running Simple Scripts (2 of 2)</vt:lpstr>
      <vt:lpstr>Lesson 1.2.1 Running a File Containing Invalid Commands</vt:lpstr>
      <vt:lpstr>Lesson 1.3.1: Variables (1 of 6)</vt:lpstr>
      <vt:lpstr>Python Variables </vt:lpstr>
      <vt:lpstr>Creating Variables </vt:lpstr>
      <vt:lpstr>PowerPoint Presentation</vt:lpstr>
      <vt:lpstr>PowerPoint Presentation</vt:lpstr>
      <vt:lpstr>Variable Names </vt:lpstr>
      <vt:lpstr>PowerPoint Presentation</vt:lpstr>
      <vt:lpstr>Assign Value to Multiple Variables </vt:lpstr>
      <vt:lpstr>Output Variables </vt:lpstr>
      <vt:lpstr>PowerPoint Presentation</vt:lpstr>
      <vt:lpstr>Lesson 1.3.1: Variables (2 of 6)</vt:lpstr>
      <vt:lpstr>Lesson 1.3.1: Variables (3 of 6)</vt:lpstr>
      <vt:lpstr>Lesson 1.3.1: Variables (4 of 6)</vt:lpstr>
      <vt:lpstr>Lesson 1.3.1: Variables (5 of 6)</vt:lpstr>
      <vt:lpstr>Lesson 1.3.1: Variables (6 of 6)</vt:lpstr>
      <vt:lpstr>Statement</vt:lpstr>
      <vt:lpstr>Programming Errors</vt:lpstr>
      <vt:lpstr>Lesson 1.4: User Input, Comments, and Indentations (1 of 4)</vt:lpstr>
      <vt:lpstr>Lesson 1.4: User Input, Comments, and Indentations (2 of 4)</vt:lpstr>
      <vt:lpstr>Special Symbols</vt:lpstr>
      <vt:lpstr>Programming Style and Documentation</vt:lpstr>
      <vt:lpstr>Appropriate Comments</vt:lpstr>
      <vt:lpstr>Lesson 1.4: User Input, Comments, and Indentations (4 of 4)</vt:lpstr>
      <vt:lpstr>Lesson 1.4: User Input, Comments, and Indentations (3 of 4)</vt:lpstr>
      <vt:lpstr>Indentation</vt:lpstr>
      <vt:lpstr>Proper Indentation and Spacing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Spoto</dc:creator>
  <cp:lastModifiedBy>Microsoft Office User</cp:lastModifiedBy>
  <cp:revision>259</cp:revision>
  <cp:lastPrinted>2016-10-03T15:29:39Z</cp:lastPrinted>
  <dcterms:created xsi:type="dcterms:W3CDTF">2019-02-07T14:16:32Z</dcterms:created>
  <dcterms:modified xsi:type="dcterms:W3CDTF">2021-05-25T10:55:24Z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0x010100F8808E9DB1F2D0429D39B1CC07FFE527</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