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65" r:id="rId5"/>
    <p:sldId id="263" r:id="rId6"/>
    <p:sldId id="259" r:id="rId7"/>
    <p:sldId id="260" r:id="rId8"/>
    <p:sldId id="261" r:id="rId9"/>
    <p:sldId id="262" r:id="rId10"/>
    <p:sldId id="264" r:id="rId11"/>
    <p:sldId id="266" r:id="rId12"/>
    <p:sldId id="267"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52E523E-1F95-4360-97BF-B829EB93E883}" type="datetimeFigureOut">
              <a:rPr lang="en-US" smtClean="0"/>
              <a:t>12/1/2014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E167E71-191E-4DC9-8056-F309AEDAFB04}"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E523E-1F95-4360-97BF-B829EB93E883}"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E523E-1F95-4360-97BF-B829EB93E883}"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E523E-1F95-4360-97BF-B829EB93E883}"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E523E-1F95-4360-97BF-B829EB93E883}"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E523E-1F95-4360-97BF-B829EB93E883}"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2E523E-1F95-4360-97BF-B829EB93E883}" type="datetimeFigureOut">
              <a:rPr lang="en-US" smtClean="0"/>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67E71-191E-4DC9-8056-F309AEDAFB04}"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E523E-1F95-4360-97BF-B829EB93E883}" type="datetimeFigureOut">
              <a:rPr lang="en-US" smtClean="0"/>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67E71-191E-4DC9-8056-F309AEDAFB04}"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E523E-1F95-4360-97BF-B829EB93E883}" type="datetimeFigureOut">
              <a:rPr lang="en-US" smtClean="0"/>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E523E-1F95-4360-97BF-B829EB93E883}"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E523E-1F95-4360-97BF-B829EB93E883}"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52E523E-1F95-4360-97BF-B829EB93E883}" type="datetimeFigureOut">
              <a:rPr lang="en-US" smtClean="0"/>
              <a:t>12/1/2014</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E167E71-191E-4DC9-8056-F309AEDAFB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066800"/>
            <a:ext cx="6777318" cy="2057400"/>
          </a:xfrm>
        </p:spPr>
        <p:txBody>
          <a:bodyPr/>
          <a:lstStyle/>
          <a:p>
            <a:r>
              <a:rPr lang="en-US" sz="4000" dirty="0" err="1" smtClean="0"/>
              <a:t>COMPSCI</a:t>
            </a:r>
            <a:r>
              <a:rPr lang="en-US" sz="4000" dirty="0" smtClean="0"/>
              <a:t> 221</a:t>
            </a:r>
            <a:br>
              <a:rPr lang="en-US" sz="4000" dirty="0" smtClean="0"/>
            </a:br>
            <a:r>
              <a:rPr lang="en-US" sz="4000" dirty="0" smtClean="0"/>
              <a:t>Advanced Java</a:t>
            </a:r>
            <a:endParaRPr lang="en-US" sz="4000" dirty="0"/>
          </a:p>
        </p:txBody>
      </p:sp>
      <p:sp>
        <p:nvSpPr>
          <p:cNvPr id="3" name="Subtitle 2"/>
          <p:cNvSpPr>
            <a:spLocks noGrp="1"/>
          </p:cNvSpPr>
          <p:nvPr>
            <p:ph type="subTitle" idx="1"/>
          </p:nvPr>
        </p:nvSpPr>
        <p:spPr/>
        <p:txBody>
          <a:bodyPr/>
          <a:lstStyle/>
          <a:p>
            <a:endParaRPr lang="en-US" dirty="0" smtClean="0"/>
          </a:p>
          <a:p>
            <a:r>
              <a:rPr lang="en-US" dirty="0" smtClean="0"/>
              <a:t>Example Web Application</a:t>
            </a:r>
          </a:p>
        </p:txBody>
      </p:sp>
    </p:spTree>
    <p:extLst>
      <p:ext uri="{BB962C8B-B14F-4D97-AF65-F5344CB8AC3E}">
        <p14:creationId xmlns:p14="http://schemas.microsoft.com/office/powerpoint/2010/main" val="722643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 </a:t>
            </a:r>
            <a:endParaRPr lang="en-US" dirty="0"/>
          </a:p>
        </p:txBody>
      </p:sp>
      <p:sp>
        <p:nvSpPr>
          <p:cNvPr id="3" name="Content Placeholder 2"/>
          <p:cNvSpPr>
            <a:spLocks noGrp="1"/>
          </p:cNvSpPr>
          <p:nvPr>
            <p:ph idx="1"/>
          </p:nvPr>
        </p:nvSpPr>
        <p:spPr>
          <a:xfrm>
            <a:off x="304801" y="2248347"/>
            <a:ext cx="8763000" cy="3877815"/>
          </a:xfrm>
        </p:spPr>
        <p:txBody>
          <a:bodyPr>
            <a:normAutofit lnSpcReduction="10000"/>
          </a:bodyPr>
          <a:lstStyle/>
          <a:p>
            <a:pPr marL="0" indent="0">
              <a:buNone/>
            </a:pPr>
            <a:r>
              <a:rPr lang="en-US" dirty="0" smtClean="0"/>
              <a:t>Step 3:  Create the presentation layer Java Server Pages and edit them. In our case we have </a:t>
            </a:r>
            <a:r>
              <a:rPr lang="en-US" dirty="0" err="1" smtClean="0"/>
              <a:t>Error.jsp</a:t>
            </a:r>
            <a:r>
              <a:rPr lang="en-US" dirty="0" smtClean="0"/>
              <a:t> and </a:t>
            </a:r>
            <a:r>
              <a:rPr lang="en-US" dirty="0" err="1" smtClean="0"/>
              <a:t>DisplayTables.jsp</a:t>
            </a:r>
            <a:r>
              <a:rPr lang="en-US" dirty="0" smtClean="0"/>
              <a:t> </a:t>
            </a:r>
          </a:p>
          <a:p>
            <a:pPr marL="0" indent="0">
              <a:buNone/>
            </a:pPr>
            <a:r>
              <a:rPr lang="en-US" dirty="0" smtClean="0"/>
              <a:t>	1. Do each </a:t>
            </a:r>
            <a:r>
              <a:rPr lang="en-US" dirty="0" err="1" smtClean="0"/>
              <a:t>JSP</a:t>
            </a:r>
            <a:r>
              <a:rPr lang="en-US" dirty="0" smtClean="0"/>
              <a:t> in turn</a:t>
            </a:r>
            <a:endParaRPr lang="en-US" dirty="0"/>
          </a:p>
          <a:p>
            <a:pPr marL="0" indent="0">
              <a:buNone/>
            </a:pPr>
            <a:r>
              <a:rPr lang="en-US" dirty="0"/>
              <a:t>	</a:t>
            </a:r>
            <a:r>
              <a:rPr lang="en-US" dirty="0" smtClean="0"/>
              <a:t>2. Determine what information does this </a:t>
            </a:r>
            <a:r>
              <a:rPr lang="en-US" dirty="0" err="1" smtClean="0"/>
              <a:t>JSP</a:t>
            </a:r>
            <a:r>
              <a:rPr lang="en-US" dirty="0" smtClean="0"/>
              <a:t> need to do </a:t>
            </a:r>
          </a:p>
          <a:p>
            <a:pPr marL="0" indent="0">
              <a:buNone/>
            </a:pPr>
            <a:r>
              <a:rPr lang="en-US" dirty="0"/>
              <a:t>	</a:t>
            </a:r>
            <a:r>
              <a:rPr lang="en-US" dirty="0" smtClean="0"/>
              <a:t>	its job and how will it get that information</a:t>
            </a:r>
          </a:p>
          <a:p>
            <a:pPr marL="0" indent="0">
              <a:buNone/>
            </a:pPr>
            <a:r>
              <a:rPr lang="en-US" dirty="0"/>
              <a:t>	</a:t>
            </a:r>
            <a:r>
              <a:rPr lang="en-US" dirty="0" smtClean="0"/>
              <a:t>3. Leave in NetBeans provided </a:t>
            </a:r>
            <a:r>
              <a:rPr lang="en-US" dirty="0" err="1" smtClean="0"/>
              <a:t>JSP</a:t>
            </a:r>
            <a:r>
              <a:rPr lang="en-US" dirty="0" smtClean="0"/>
              <a:t> directives and most </a:t>
            </a:r>
          </a:p>
          <a:p>
            <a:pPr marL="0" indent="0">
              <a:buNone/>
            </a:pPr>
            <a:r>
              <a:rPr lang="en-US" dirty="0"/>
              <a:t>	</a:t>
            </a:r>
            <a:r>
              <a:rPr lang="en-US" dirty="0" smtClean="0"/>
              <a:t>	HTML</a:t>
            </a:r>
          </a:p>
          <a:p>
            <a:pPr marL="0" indent="0">
              <a:buNone/>
            </a:pPr>
            <a:r>
              <a:rPr lang="en-US" dirty="0"/>
              <a:t>	</a:t>
            </a:r>
            <a:r>
              <a:rPr lang="en-US" dirty="0" smtClean="0"/>
              <a:t>4. Don’t forget to link in any style sheets.</a:t>
            </a:r>
          </a:p>
          <a:p>
            <a:pPr marL="0" indent="0">
              <a:buNone/>
            </a:pPr>
            <a:r>
              <a:rPr lang="en-US" dirty="0"/>
              <a:t>&lt;link </a:t>
            </a:r>
            <a:r>
              <a:rPr lang="en-US" dirty="0" err="1"/>
              <a:t>rel</a:t>
            </a:r>
            <a:r>
              <a:rPr lang="en-US" dirty="0"/>
              <a:t>="</a:t>
            </a:r>
            <a:r>
              <a:rPr lang="en-US" dirty="0" err="1"/>
              <a:t>stylesheet</a:t>
            </a:r>
            <a:r>
              <a:rPr lang="en-US" dirty="0"/>
              <a:t>" </a:t>
            </a:r>
            <a:r>
              <a:rPr lang="en-US" dirty="0" err="1"/>
              <a:t>href</a:t>
            </a:r>
            <a:r>
              <a:rPr lang="en-US" dirty="0"/>
              <a:t>="styles/main.css" type="text/</a:t>
            </a:r>
            <a:r>
              <a:rPr lang="en-US" dirty="0" err="1"/>
              <a:t>css</a:t>
            </a:r>
            <a:r>
              <a:rPr lang="en-US" dirty="0"/>
              <a:t>"/&gt;</a:t>
            </a:r>
          </a:p>
        </p:txBody>
      </p:sp>
    </p:spTree>
    <p:extLst>
      <p:ext uri="{BB962C8B-B14F-4D97-AF65-F5344CB8AC3E}">
        <p14:creationId xmlns:p14="http://schemas.microsoft.com/office/powerpoint/2010/main" val="57282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We need the error message to display. We expect the controller to give us the entire error message in a string attribute called </a:t>
            </a:r>
            <a:r>
              <a:rPr lang="en-US" b="1" dirty="0" err="1" smtClean="0"/>
              <a:t>ErrorMessage</a:t>
            </a:r>
            <a:r>
              <a:rPr lang="en-US" dirty="0" smtClean="0"/>
              <a:t>. </a:t>
            </a:r>
          </a:p>
          <a:p>
            <a:r>
              <a:rPr lang="en-US" dirty="0" smtClean="0"/>
              <a:t>For right now we will tell the user to use the back button to try again. In the future we will also provide a button to take us back to the starting point. </a:t>
            </a:r>
          </a:p>
          <a:p>
            <a:r>
              <a:rPr lang="en-US" dirty="0" smtClean="0"/>
              <a:t>Leave in the </a:t>
            </a:r>
            <a:r>
              <a:rPr lang="en-US" dirty="0" err="1" smtClean="0"/>
              <a:t>JSP</a:t>
            </a:r>
            <a:r>
              <a:rPr lang="en-US" dirty="0" smtClean="0"/>
              <a:t> directives placed by NetBeans as well as most the html code. </a:t>
            </a:r>
          </a:p>
          <a:p>
            <a:r>
              <a:rPr lang="en-US" dirty="0" smtClean="0"/>
              <a:t>An easy way to test the error page is to put a </a:t>
            </a:r>
            <a:r>
              <a:rPr lang="en-US" smtClean="0"/>
              <a:t>syntax error </a:t>
            </a:r>
            <a:r>
              <a:rPr lang="en-US" dirty="0" smtClean="0"/>
              <a:t>into the SQL code. </a:t>
            </a:r>
          </a:p>
          <a:p>
            <a:endParaRPr lang="en-US" dirty="0"/>
          </a:p>
        </p:txBody>
      </p:sp>
      <p:sp>
        <p:nvSpPr>
          <p:cNvPr id="3" name="Title 2"/>
          <p:cNvSpPr>
            <a:spLocks noGrp="1"/>
          </p:cNvSpPr>
          <p:nvPr>
            <p:ph type="title"/>
          </p:nvPr>
        </p:nvSpPr>
        <p:spPr/>
        <p:txBody>
          <a:bodyPr/>
          <a:lstStyle/>
          <a:p>
            <a:r>
              <a:rPr lang="en-US" dirty="0" err="1" smtClean="0"/>
              <a:t>Error.jsp</a:t>
            </a:r>
            <a:endParaRPr lang="en-US" dirty="0"/>
          </a:p>
        </p:txBody>
      </p:sp>
    </p:spTree>
    <p:extLst>
      <p:ext uri="{BB962C8B-B14F-4D97-AF65-F5344CB8AC3E}">
        <p14:creationId xmlns:p14="http://schemas.microsoft.com/office/powerpoint/2010/main" val="354729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676400"/>
            <a:ext cx="8763000" cy="4953000"/>
          </a:xfrm>
        </p:spPr>
        <p:txBody>
          <a:bodyPr>
            <a:normAutofit fontScale="92500" lnSpcReduction="20000"/>
          </a:bodyPr>
          <a:lstStyle/>
          <a:p>
            <a:r>
              <a:rPr lang="en-US" dirty="0"/>
              <a:t>&lt;%@page </a:t>
            </a:r>
            <a:r>
              <a:rPr lang="en-US" dirty="0" err="1"/>
              <a:t>contentType</a:t>
            </a:r>
            <a:r>
              <a:rPr lang="en-US" dirty="0"/>
              <a:t>="text/html" </a:t>
            </a:r>
            <a:r>
              <a:rPr lang="en-US" dirty="0" err="1"/>
              <a:t>pageEncoding</a:t>
            </a:r>
            <a:r>
              <a:rPr lang="en-US" dirty="0"/>
              <a:t>="</a:t>
            </a:r>
            <a:r>
              <a:rPr lang="en-US" dirty="0" err="1"/>
              <a:t>UTF</a:t>
            </a:r>
            <a:r>
              <a:rPr lang="en-US" dirty="0"/>
              <a:t>-8"%&gt;</a:t>
            </a:r>
          </a:p>
          <a:p>
            <a:r>
              <a:rPr lang="en-US" dirty="0" smtClean="0"/>
              <a:t>&lt;!</a:t>
            </a:r>
            <a:r>
              <a:rPr lang="en-US" dirty="0" err="1"/>
              <a:t>DOCTYPE</a:t>
            </a:r>
            <a:r>
              <a:rPr lang="en-US" dirty="0"/>
              <a:t> html&gt;</a:t>
            </a:r>
          </a:p>
          <a:p>
            <a:r>
              <a:rPr lang="en-US" dirty="0"/>
              <a:t>&lt;html&gt;</a:t>
            </a:r>
          </a:p>
          <a:p>
            <a:r>
              <a:rPr lang="en-US" dirty="0"/>
              <a:t>    &lt;head&gt;</a:t>
            </a:r>
          </a:p>
          <a:p>
            <a:r>
              <a:rPr lang="en-US" sz="1900" dirty="0"/>
              <a:t>        &lt;meta http-</a:t>
            </a:r>
            <a:r>
              <a:rPr lang="en-US" sz="1900" dirty="0" err="1"/>
              <a:t>equiv</a:t>
            </a:r>
            <a:r>
              <a:rPr lang="en-US" sz="1900" dirty="0"/>
              <a:t>="Content-Type" content="text/html; charset=</a:t>
            </a:r>
            <a:r>
              <a:rPr lang="en-US" sz="1900" dirty="0" err="1"/>
              <a:t>UTF</a:t>
            </a:r>
            <a:r>
              <a:rPr lang="en-US" sz="1900" dirty="0"/>
              <a:t>-8"&gt;</a:t>
            </a:r>
          </a:p>
          <a:p>
            <a:r>
              <a:rPr lang="en-US" sz="2200" dirty="0"/>
              <a:t>        &lt;link </a:t>
            </a:r>
            <a:r>
              <a:rPr lang="en-US" sz="2200" dirty="0" err="1"/>
              <a:t>rel</a:t>
            </a:r>
            <a:r>
              <a:rPr lang="en-US" sz="2200" dirty="0"/>
              <a:t>="</a:t>
            </a:r>
            <a:r>
              <a:rPr lang="en-US" sz="2200" dirty="0" err="1"/>
              <a:t>stylesheet</a:t>
            </a:r>
            <a:r>
              <a:rPr lang="en-US" sz="2200" dirty="0"/>
              <a:t>" </a:t>
            </a:r>
            <a:r>
              <a:rPr lang="en-US" sz="2200" dirty="0" err="1"/>
              <a:t>href</a:t>
            </a:r>
            <a:r>
              <a:rPr lang="en-US" sz="2200" dirty="0"/>
              <a:t>="styles/main.css" type="text/</a:t>
            </a:r>
            <a:r>
              <a:rPr lang="en-US" sz="2200" dirty="0" err="1"/>
              <a:t>css</a:t>
            </a:r>
            <a:r>
              <a:rPr lang="en-US" sz="2200" dirty="0"/>
              <a:t>"/&gt;</a:t>
            </a:r>
          </a:p>
          <a:p>
            <a:r>
              <a:rPr lang="en-US" dirty="0"/>
              <a:t>        &lt;title&gt;Error Page&lt;/title&gt;</a:t>
            </a:r>
          </a:p>
          <a:p>
            <a:r>
              <a:rPr lang="en-US" dirty="0"/>
              <a:t>    &lt;/head&gt;</a:t>
            </a:r>
          </a:p>
          <a:p>
            <a:r>
              <a:rPr lang="en-US" dirty="0"/>
              <a:t>    &lt;body&gt;</a:t>
            </a:r>
          </a:p>
          <a:p>
            <a:r>
              <a:rPr lang="en-US" dirty="0"/>
              <a:t>        &lt;</a:t>
            </a:r>
            <a:r>
              <a:rPr lang="en-US" dirty="0" err="1"/>
              <a:t>h3</a:t>
            </a:r>
            <a:r>
              <a:rPr lang="en-US" dirty="0"/>
              <a:t>&gt; ${</a:t>
            </a:r>
            <a:r>
              <a:rPr lang="en-US" dirty="0" err="1"/>
              <a:t>ErrorMessage</a:t>
            </a:r>
            <a:r>
              <a:rPr lang="en-US" dirty="0"/>
              <a:t>} </a:t>
            </a:r>
          </a:p>
          <a:p>
            <a:r>
              <a:rPr lang="en-US" dirty="0"/>
              <a:t>        &lt;</a:t>
            </a:r>
            <a:r>
              <a:rPr lang="en-US" dirty="0" err="1"/>
              <a:t>br</a:t>
            </a:r>
            <a:r>
              <a:rPr lang="en-US" dirty="0"/>
              <a:t>&gt; To continue hit the back button</a:t>
            </a:r>
          </a:p>
          <a:p>
            <a:r>
              <a:rPr lang="en-US" dirty="0"/>
              <a:t>        &lt;/</a:t>
            </a:r>
            <a:r>
              <a:rPr lang="en-US" dirty="0" err="1"/>
              <a:t>h3</a:t>
            </a:r>
            <a:r>
              <a:rPr lang="en-US" dirty="0"/>
              <a:t>&gt;  </a:t>
            </a:r>
            <a:endParaRPr lang="en-US" dirty="0" smtClean="0"/>
          </a:p>
          <a:p>
            <a:r>
              <a:rPr lang="en-US" dirty="0"/>
              <a:t> </a:t>
            </a:r>
            <a:r>
              <a:rPr lang="en-US" dirty="0" smtClean="0"/>
              <a:t>  </a:t>
            </a:r>
            <a:r>
              <a:rPr lang="en-US" dirty="0"/>
              <a:t>&lt;/body&gt;</a:t>
            </a:r>
          </a:p>
          <a:p>
            <a:r>
              <a:rPr lang="en-US" dirty="0"/>
              <a:t>&lt;/html&gt;</a:t>
            </a:r>
          </a:p>
        </p:txBody>
      </p:sp>
      <p:sp>
        <p:nvSpPr>
          <p:cNvPr id="3" name="Title 2"/>
          <p:cNvSpPr>
            <a:spLocks noGrp="1"/>
          </p:cNvSpPr>
          <p:nvPr>
            <p:ph type="title"/>
          </p:nvPr>
        </p:nvSpPr>
        <p:spPr/>
        <p:txBody>
          <a:bodyPr/>
          <a:lstStyle/>
          <a:p>
            <a:r>
              <a:rPr lang="en-US" dirty="0" err="1" smtClean="0"/>
              <a:t>Error.jsp</a:t>
            </a:r>
            <a:endParaRPr lang="en-US" dirty="0"/>
          </a:p>
        </p:txBody>
      </p:sp>
    </p:spTree>
    <p:extLst>
      <p:ext uri="{BB962C8B-B14F-4D97-AF65-F5344CB8AC3E}">
        <p14:creationId xmlns:p14="http://schemas.microsoft.com/office/powerpoint/2010/main" val="222361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need the html page to display – we can reuse the string attribute message for this, but instead a better </a:t>
            </a:r>
            <a:endParaRPr lang="en-US" dirty="0"/>
          </a:p>
        </p:txBody>
      </p:sp>
      <p:sp>
        <p:nvSpPr>
          <p:cNvPr id="3" name="Title 2"/>
          <p:cNvSpPr>
            <a:spLocks noGrp="1"/>
          </p:cNvSpPr>
          <p:nvPr>
            <p:ph type="title"/>
          </p:nvPr>
        </p:nvSpPr>
        <p:spPr/>
        <p:txBody>
          <a:bodyPr/>
          <a:lstStyle/>
          <a:p>
            <a:r>
              <a:rPr lang="en-US" dirty="0" err="1"/>
              <a:t>DisplayTables.jsp</a:t>
            </a:r>
            <a:endParaRPr lang="en-US" dirty="0"/>
          </a:p>
        </p:txBody>
      </p:sp>
    </p:spTree>
    <p:extLst>
      <p:ext uri="{BB962C8B-B14F-4D97-AF65-F5344CB8AC3E}">
        <p14:creationId xmlns:p14="http://schemas.microsoft.com/office/powerpoint/2010/main" val="84482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800" cy="4419600"/>
          </a:xfrm>
        </p:spPr>
        <p:txBody>
          <a:bodyPr>
            <a:normAutofit fontScale="77500" lnSpcReduction="20000"/>
          </a:bodyPr>
          <a:lstStyle/>
          <a:p>
            <a:pPr marL="0" indent="0">
              <a:buNone/>
            </a:pPr>
            <a:r>
              <a:rPr lang="en-US" dirty="0"/>
              <a:t>&lt;%@page </a:t>
            </a:r>
            <a:r>
              <a:rPr lang="en-US" dirty="0" err="1"/>
              <a:t>contentType</a:t>
            </a:r>
            <a:r>
              <a:rPr lang="en-US" dirty="0"/>
              <a:t>="text/html" </a:t>
            </a:r>
            <a:r>
              <a:rPr lang="en-US" dirty="0" err="1"/>
              <a:t>pageEncoding</a:t>
            </a:r>
            <a:r>
              <a:rPr lang="en-US" dirty="0"/>
              <a:t>="</a:t>
            </a:r>
            <a:r>
              <a:rPr lang="en-US" dirty="0" err="1"/>
              <a:t>UTF</a:t>
            </a:r>
            <a:r>
              <a:rPr lang="en-US" dirty="0"/>
              <a:t>-8"%&gt;</a:t>
            </a:r>
          </a:p>
          <a:p>
            <a:pPr marL="0" indent="0">
              <a:buNone/>
            </a:pPr>
            <a:r>
              <a:rPr lang="en-US" dirty="0"/>
              <a:t>&lt;!</a:t>
            </a:r>
            <a:r>
              <a:rPr lang="en-US" dirty="0" err="1"/>
              <a:t>DOCTYPE</a:t>
            </a:r>
            <a:r>
              <a:rPr lang="en-US" dirty="0"/>
              <a:t>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a:t>
            </a:r>
            <a:r>
              <a:rPr lang="en-US" dirty="0" err="1"/>
              <a:t>UTF</a:t>
            </a:r>
            <a:r>
              <a:rPr lang="en-US" dirty="0"/>
              <a:t>-8"&gt;</a:t>
            </a:r>
          </a:p>
          <a:p>
            <a:pPr marL="0" indent="0">
              <a:buNone/>
            </a:pPr>
            <a:r>
              <a:rPr lang="en-US" dirty="0"/>
              <a:t>        &lt;link </a:t>
            </a:r>
            <a:r>
              <a:rPr lang="en-US" dirty="0" err="1"/>
              <a:t>rel</a:t>
            </a:r>
            <a:r>
              <a:rPr lang="en-US" dirty="0"/>
              <a:t>="</a:t>
            </a:r>
            <a:r>
              <a:rPr lang="en-US" dirty="0" err="1"/>
              <a:t>stylesheet</a:t>
            </a:r>
            <a:r>
              <a:rPr lang="en-US" dirty="0"/>
              <a:t>" </a:t>
            </a:r>
            <a:r>
              <a:rPr lang="en-US" dirty="0" err="1"/>
              <a:t>href</a:t>
            </a:r>
            <a:r>
              <a:rPr lang="en-US" dirty="0"/>
              <a:t>="styles/main.css" type="text/</a:t>
            </a:r>
            <a:r>
              <a:rPr lang="en-US" dirty="0" err="1"/>
              <a:t>css</a:t>
            </a:r>
            <a:r>
              <a:rPr lang="en-US" dirty="0"/>
              <a:t>"/&gt;</a:t>
            </a:r>
          </a:p>
          <a:p>
            <a:pPr marL="0" indent="0">
              <a:buNone/>
            </a:pPr>
            <a:r>
              <a:rPr lang="en-US" dirty="0"/>
              <a:t>        &lt;title&gt;Display Tables&lt;/title&gt;</a:t>
            </a:r>
          </a:p>
          <a:p>
            <a:pPr marL="0" indent="0">
              <a:buNone/>
            </a:pPr>
            <a:r>
              <a:rPr lang="en-US" dirty="0"/>
              <a:t>    &lt;/head&gt;</a:t>
            </a:r>
          </a:p>
          <a:p>
            <a:pPr marL="0" indent="0">
              <a:buNone/>
            </a:pPr>
            <a:r>
              <a:rPr lang="en-US" dirty="0"/>
              <a:t>    &lt;body&gt;</a:t>
            </a:r>
          </a:p>
          <a:p>
            <a:pPr marL="0" indent="0">
              <a:buNone/>
            </a:pPr>
            <a:r>
              <a:rPr lang="en-US" dirty="0"/>
              <a:t>        &lt;</a:t>
            </a:r>
            <a:r>
              <a:rPr lang="en-US" dirty="0" err="1"/>
              <a:t>h3</a:t>
            </a:r>
            <a:r>
              <a:rPr lang="en-US" dirty="0"/>
              <a:t>&gt; Here is the Table you Requested &lt;/</a:t>
            </a:r>
            <a:r>
              <a:rPr lang="en-US" dirty="0" err="1"/>
              <a:t>h3</a:t>
            </a:r>
            <a:r>
              <a:rPr lang="en-US" dirty="0"/>
              <a:t>&gt; &lt;</a:t>
            </a:r>
            <a:r>
              <a:rPr lang="en-US" dirty="0" err="1"/>
              <a:t>br</a:t>
            </a:r>
            <a:r>
              <a:rPr lang="en-US" dirty="0"/>
              <a:t>&gt;</a:t>
            </a:r>
          </a:p>
          <a:p>
            <a:pPr marL="0" indent="0">
              <a:buNone/>
            </a:pPr>
            <a:r>
              <a:rPr lang="en-US" dirty="0"/>
              <a:t>        &lt;</a:t>
            </a:r>
            <a:r>
              <a:rPr lang="en-US" dirty="0" err="1"/>
              <a:t>h4</a:t>
            </a:r>
            <a:r>
              <a:rPr lang="en-US" dirty="0"/>
              <a:t>&gt; The table name is ${</a:t>
            </a:r>
            <a:r>
              <a:rPr lang="en-US" dirty="0" err="1"/>
              <a:t>TableName</a:t>
            </a:r>
            <a:r>
              <a:rPr lang="en-US" dirty="0"/>
              <a:t>} &lt;/</a:t>
            </a:r>
            <a:r>
              <a:rPr lang="en-US" dirty="0" err="1"/>
              <a:t>h4</a:t>
            </a:r>
            <a:r>
              <a:rPr lang="en-US" dirty="0"/>
              <a:t>&gt;</a:t>
            </a:r>
          </a:p>
          <a:p>
            <a:pPr marL="0" indent="0">
              <a:buNone/>
            </a:pPr>
            <a:r>
              <a:rPr lang="en-US" dirty="0"/>
              <a:t>        ${message}</a:t>
            </a:r>
          </a:p>
          <a:p>
            <a:pPr marL="0" indent="0">
              <a:buNone/>
            </a:pPr>
            <a:r>
              <a:rPr lang="en-US" dirty="0"/>
              <a:t>    &lt;/body&gt;</a:t>
            </a:r>
          </a:p>
          <a:p>
            <a:pPr marL="0" indent="0">
              <a:buNone/>
            </a:pPr>
            <a:r>
              <a:rPr lang="en-US" dirty="0"/>
              <a:t>&lt;/html&gt;</a:t>
            </a:r>
          </a:p>
        </p:txBody>
      </p:sp>
      <p:sp>
        <p:nvSpPr>
          <p:cNvPr id="3" name="Title 2"/>
          <p:cNvSpPr>
            <a:spLocks noGrp="1"/>
          </p:cNvSpPr>
          <p:nvPr>
            <p:ph type="title"/>
          </p:nvPr>
        </p:nvSpPr>
        <p:spPr/>
        <p:txBody>
          <a:bodyPr/>
          <a:lstStyle/>
          <a:p>
            <a:r>
              <a:rPr lang="en-US" dirty="0" err="1" smtClean="0"/>
              <a:t>DisplayTables.jsp</a:t>
            </a:r>
            <a:endParaRPr lang="en-US" dirty="0"/>
          </a:p>
        </p:txBody>
      </p:sp>
    </p:spTree>
    <p:extLst>
      <p:ext uri="{BB962C8B-B14F-4D97-AF65-F5344CB8AC3E}">
        <p14:creationId xmlns:p14="http://schemas.microsoft.com/office/powerpoint/2010/main" val="398017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2248347"/>
            <a:ext cx="8915400" cy="4304853"/>
          </a:xfrm>
        </p:spPr>
        <p:txBody>
          <a:bodyPr/>
          <a:lstStyle/>
          <a:p>
            <a:pPr marL="457200" indent="-457200">
              <a:buFont typeface="+mj-lt"/>
              <a:buAutoNum type="arabicPeriod"/>
            </a:pPr>
            <a:r>
              <a:rPr lang="en-US" dirty="0" err="1"/>
              <a:t>ServletContext</a:t>
            </a:r>
            <a:r>
              <a:rPr lang="en-US" dirty="0"/>
              <a:t> </a:t>
            </a:r>
            <a:r>
              <a:rPr lang="en-US" dirty="0" err="1"/>
              <a:t>sc</a:t>
            </a:r>
            <a:r>
              <a:rPr lang="en-US" dirty="0"/>
              <a:t> = </a:t>
            </a:r>
            <a:r>
              <a:rPr lang="en-US" dirty="0" err="1"/>
              <a:t>getServletContext</a:t>
            </a:r>
            <a:r>
              <a:rPr lang="en-US" dirty="0" smtClean="0"/>
              <a:t>();</a:t>
            </a:r>
          </a:p>
          <a:p>
            <a:pPr marL="457200" indent="-457200">
              <a:buFont typeface="+mj-lt"/>
              <a:buAutoNum type="arabicPeriod"/>
            </a:pPr>
            <a:r>
              <a:rPr lang="en-US" dirty="0"/>
              <a:t>String path = </a:t>
            </a:r>
            <a:r>
              <a:rPr lang="en-US" dirty="0" err="1"/>
              <a:t>sc.getRealPath</a:t>
            </a:r>
            <a:r>
              <a:rPr lang="en-US" dirty="0"/>
              <a:t>("/</a:t>
            </a:r>
            <a:r>
              <a:rPr lang="en-US" dirty="0" smtClean="0"/>
              <a:t>WEB-INF/products.txt");</a:t>
            </a:r>
          </a:p>
          <a:p>
            <a:pPr marL="868680" lvl="1" indent="-457200">
              <a:buFont typeface="+mj-lt"/>
              <a:buAutoNum type="arabicPeriod"/>
            </a:pPr>
            <a:r>
              <a:rPr lang="en-US" dirty="0" smtClean="0"/>
              <a:t>Store the file products.txt in the folder /</a:t>
            </a:r>
            <a:r>
              <a:rPr lang="en-US" dirty="0"/>
              <a:t>WEB-INF</a:t>
            </a:r>
            <a:r>
              <a:rPr lang="en-US" dirty="0" smtClean="0"/>
              <a:t>/</a:t>
            </a:r>
          </a:p>
          <a:p>
            <a:pPr marL="457200" indent="-457200">
              <a:buFont typeface="+mj-lt"/>
              <a:buAutoNum type="arabicPeriod"/>
            </a:pPr>
            <a:r>
              <a:rPr lang="en-US" dirty="0" smtClean="0"/>
              <a:t>Recall that WEB-INF is not web accessible. </a:t>
            </a:r>
            <a:endParaRPr lang="en-US" dirty="0"/>
          </a:p>
        </p:txBody>
      </p:sp>
      <p:sp>
        <p:nvSpPr>
          <p:cNvPr id="3" name="Title 2"/>
          <p:cNvSpPr>
            <a:spLocks noGrp="1"/>
          </p:cNvSpPr>
          <p:nvPr>
            <p:ph type="title"/>
          </p:nvPr>
        </p:nvSpPr>
        <p:spPr/>
        <p:txBody>
          <a:bodyPr/>
          <a:lstStyle/>
          <a:p>
            <a:r>
              <a:rPr lang="en-US" dirty="0" smtClean="0"/>
              <a:t>How to load a file</a:t>
            </a:r>
            <a:endParaRPr lang="en-US" dirty="0"/>
          </a:p>
        </p:txBody>
      </p:sp>
    </p:spTree>
    <p:extLst>
      <p:ext uri="{BB962C8B-B14F-4D97-AF65-F5344CB8AC3E}">
        <p14:creationId xmlns:p14="http://schemas.microsoft.com/office/powerpoint/2010/main" val="343762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2248347"/>
            <a:ext cx="8763000" cy="3877815"/>
          </a:xfrm>
        </p:spPr>
        <p:txBody>
          <a:bodyPr>
            <a:normAutofit/>
          </a:bodyPr>
          <a:lstStyle/>
          <a:p>
            <a:pPr marL="0" indent="0">
              <a:buNone/>
            </a:pPr>
            <a:r>
              <a:rPr lang="en-US" sz="2000" dirty="0" smtClean="0"/>
              <a:t>Step 1: Create Application and edit index.html</a:t>
            </a:r>
          </a:p>
          <a:p>
            <a:pPr marL="0" indent="0">
              <a:buNone/>
            </a:pPr>
            <a:r>
              <a:rPr lang="en-US" sz="2000" dirty="0"/>
              <a:t>	</a:t>
            </a:r>
            <a:r>
              <a:rPr lang="en-US" sz="2000" dirty="0" smtClean="0"/>
              <a:t>1. Create or Copy in main.css into a new folder called Styles </a:t>
            </a:r>
          </a:p>
          <a:p>
            <a:pPr marL="0" indent="0">
              <a:buNone/>
            </a:pPr>
            <a:r>
              <a:rPr lang="en-US" sz="2000" dirty="0"/>
              <a:t>	</a:t>
            </a:r>
            <a:r>
              <a:rPr lang="en-US" sz="2000" dirty="0" smtClean="0"/>
              <a:t>2. Linked main.css into index.html. Changed &lt;Title&gt; tag.</a:t>
            </a:r>
          </a:p>
          <a:p>
            <a:pPr marL="0" indent="0">
              <a:buNone/>
            </a:pPr>
            <a:r>
              <a:rPr lang="en-US" sz="2000" dirty="0" smtClean="0"/>
              <a:t>                   &lt;</a:t>
            </a:r>
            <a:r>
              <a:rPr lang="en-US" sz="2000" dirty="0"/>
              <a:t>link </a:t>
            </a:r>
            <a:r>
              <a:rPr lang="en-US" sz="2000" dirty="0" err="1"/>
              <a:t>rel</a:t>
            </a:r>
            <a:r>
              <a:rPr lang="en-US" sz="2000" dirty="0"/>
              <a:t>="</a:t>
            </a:r>
            <a:r>
              <a:rPr lang="en-US" sz="2000" dirty="0" err="1"/>
              <a:t>stylesheet</a:t>
            </a:r>
            <a:r>
              <a:rPr lang="en-US" sz="2000" dirty="0"/>
              <a:t>" </a:t>
            </a:r>
            <a:r>
              <a:rPr lang="en-US" sz="2000" dirty="0" err="1"/>
              <a:t>href</a:t>
            </a:r>
            <a:r>
              <a:rPr lang="en-US" sz="2000" dirty="0"/>
              <a:t>="styles/main.css" type="text/</a:t>
            </a:r>
            <a:r>
              <a:rPr lang="en-US" sz="2000" dirty="0" err="1"/>
              <a:t>css</a:t>
            </a:r>
            <a:r>
              <a:rPr lang="en-US" sz="2000" dirty="0"/>
              <a:t>"/&gt;</a:t>
            </a:r>
            <a:endParaRPr lang="en-US" sz="2000" dirty="0" smtClean="0"/>
          </a:p>
          <a:p>
            <a:pPr marL="0" indent="0">
              <a:buNone/>
            </a:pPr>
            <a:r>
              <a:rPr lang="en-US" sz="2000" dirty="0"/>
              <a:t>	</a:t>
            </a:r>
            <a:r>
              <a:rPr lang="en-US" sz="2000" dirty="0" smtClean="0"/>
              <a:t>3. Created servlets package and servlet called </a:t>
            </a:r>
            <a:r>
              <a:rPr lang="en-US" sz="2000" dirty="0" err="1" smtClean="0"/>
              <a:t>ControlServlet</a:t>
            </a:r>
            <a:r>
              <a:rPr lang="en-US" sz="2000" dirty="0" smtClean="0"/>
              <a:t> that </a:t>
            </a:r>
          </a:p>
          <a:p>
            <a:pPr marL="0" indent="0">
              <a:buNone/>
            </a:pPr>
            <a:r>
              <a:rPr lang="en-US" sz="2000" dirty="0"/>
              <a:t>	</a:t>
            </a:r>
            <a:r>
              <a:rPr lang="en-US" sz="2000" dirty="0" smtClean="0"/>
              <a:t>	will be the controller for this web application.</a:t>
            </a:r>
          </a:p>
          <a:p>
            <a:pPr marL="0" indent="0">
              <a:buNone/>
            </a:pPr>
            <a:r>
              <a:rPr lang="en-US" sz="2000" dirty="0"/>
              <a:t>	</a:t>
            </a:r>
            <a:r>
              <a:rPr lang="en-US" sz="2000" dirty="0" smtClean="0"/>
              <a:t>4. </a:t>
            </a:r>
            <a:r>
              <a:rPr lang="en-US" sz="2000" dirty="0"/>
              <a:t>Create or Copy in </a:t>
            </a:r>
            <a:r>
              <a:rPr lang="en-US" sz="2000" dirty="0" err="1" smtClean="0"/>
              <a:t>config</a:t>
            </a:r>
            <a:r>
              <a:rPr lang="en-US" sz="2000" dirty="0" smtClean="0"/>
              <a:t> folder under </a:t>
            </a:r>
            <a:r>
              <a:rPr lang="en-US" sz="2000" dirty="0"/>
              <a:t>WEB-INF directory </a:t>
            </a:r>
            <a:r>
              <a:rPr lang="en-US" sz="2000" dirty="0" smtClean="0"/>
              <a:t>so it is</a:t>
            </a:r>
          </a:p>
          <a:p>
            <a:pPr marL="0" indent="0">
              <a:buNone/>
            </a:pPr>
            <a:r>
              <a:rPr lang="en-US" sz="2000" dirty="0"/>
              <a:t>	</a:t>
            </a:r>
            <a:r>
              <a:rPr lang="en-US" sz="2000" dirty="0" smtClean="0"/>
              <a:t>	 not web accessible. Create Database and Utility packages.</a:t>
            </a:r>
          </a:p>
          <a:p>
            <a:pPr marL="0" indent="0">
              <a:buNone/>
            </a:pPr>
            <a:r>
              <a:rPr lang="en-US" sz="2000" dirty="0"/>
              <a:t>	</a:t>
            </a:r>
            <a:r>
              <a:rPr lang="en-US" sz="2000" dirty="0" smtClean="0"/>
              <a:t>5. Determine what functionality index.html will provide </a:t>
            </a:r>
          </a:p>
          <a:p>
            <a:pPr marL="0" indent="0">
              <a:buNone/>
            </a:pPr>
            <a:r>
              <a:rPr lang="en-US" sz="2000" dirty="0"/>
              <a:t>	</a:t>
            </a:r>
            <a:r>
              <a:rPr lang="en-US" sz="2000" dirty="0" smtClean="0"/>
              <a:t>	A form that allows the user to see database tables. </a:t>
            </a:r>
            <a:endParaRPr lang="en-US" sz="2000" dirty="0"/>
          </a:p>
        </p:txBody>
      </p:sp>
      <p:sp>
        <p:nvSpPr>
          <p:cNvPr id="3" name="Title 2"/>
          <p:cNvSpPr>
            <a:spLocks noGrp="1"/>
          </p:cNvSpPr>
          <p:nvPr>
            <p:ph type="title"/>
          </p:nvPr>
        </p:nvSpPr>
        <p:spPr/>
        <p:txBody>
          <a:bodyPr/>
          <a:lstStyle/>
          <a:p>
            <a:r>
              <a:rPr lang="en-US" dirty="0" smtClean="0"/>
              <a:t>SQL Example Project</a:t>
            </a:r>
            <a:endParaRPr lang="en-US" dirty="0"/>
          </a:p>
        </p:txBody>
      </p:sp>
    </p:spTree>
    <p:extLst>
      <p:ext uri="{BB962C8B-B14F-4D97-AF65-F5344CB8AC3E}">
        <p14:creationId xmlns:p14="http://schemas.microsoft.com/office/powerpoint/2010/main" val="2466359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Step 1 Continued – edit Index.html </a:t>
            </a:r>
          </a:p>
          <a:p>
            <a:pPr marL="868680" lvl="1" indent="-457200">
              <a:buFont typeface="+mj-lt"/>
              <a:buAutoNum type="arabicPeriod"/>
            </a:pPr>
            <a:r>
              <a:rPr lang="en-US" dirty="0" smtClean="0"/>
              <a:t>Create a form for the user to select the database table to view.</a:t>
            </a:r>
          </a:p>
          <a:p>
            <a:pPr marL="868680" lvl="1" indent="-457200">
              <a:buFont typeface="+mj-lt"/>
              <a:buAutoNum type="arabicPeriod"/>
            </a:pPr>
            <a:r>
              <a:rPr lang="en-US" dirty="0"/>
              <a:t>This form has </a:t>
            </a:r>
            <a:r>
              <a:rPr lang="en-US" b="1" dirty="0"/>
              <a:t>action="</a:t>
            </a:r>
            <a:r>
              <a:rPr lang="en-US" b="1" dirty="0" err="1"/>
              <a:t>ControlServlet</a:t>
            </a:r>
            <a:r>
              <a:rPr lang="en-US" b="1" dirty="0"/>
              <a:t>" method="POST" </a:t>
            </a:r>
            <a:r>
              <a:rPr lang="en-US" dirty="0"/>
              <a:t>. </a:t>
            </a:r>
            <a:r>
              <a:rPr lang="en-US" dirty="0" smtClean="0"/>
              <a:t> A hidden field called </a:t>
            </a:r>
            <a:r>
              <a:rPr lang="en-US" b="1" dirty="0" smtClean="0"/>
              <a:t>command</a:t>
            </a:r>
            <a:r>
              <a:rPr lang="en-US" dirty="0" smtClean="0"/>
              <a:t> is given value </a:t>
            </a:r>
            <a:r>
              <a:rPr lang="en-US" b="1" dirty="0" smtClean="0"/>
              <a:t>execute</a:t>
            </a:r>
            <a:r>
              <a:rPr lang="en-US" dirty="0" smtClean="0"/>
              <a:t>. Radio buttons are used to select the appropriate table. </a:t>
            </a:r>
          </a:p>
          <a:p>
            <a:pPr marL="868680" lvl="1" indent="-457200">
              <a:buFont typeface="+mj-lt"/>
              <a:buAutoNum type="arabicPeriod"/>
            </a:pPr>
            <a:r>
              <a:rPr lang="en-US" dirty="0" smtClean="0"/>
              <a:t>The value for each radio button is set to be the exact table name to eliminate extra coding in the controller. </a:t>
            </a:r>
            <a:endParaRPr lang="en-US" dirty="0"/>
          </a:p>
        </p:txBody>
      </p:sp>
      <p:sp>
        <p:nvSpPr>
          <p:cNvPr id="3" name="Title 2"/>
          <p:cNvSpPr>
            <a:spLocks noGrp="1"/>
          </p:cNvSpPr>
          <p:nvPr>
            <p:ph type="title"/>
          </p:nvPr>
        </p:nvSpPr>
        <p:spPr/>
        <p:txBody>
          <a:bodyPr/>
          <a:lstStyle/>
          <a:p>
            <a:r>
              <a:rPr lang="en-US" dirty="0" smtClean="0"/>
              <a:t>Index.html</a:t>
            </a:r>
            <a:endParaRPr lang="en-US" dirty="0"/>
          </a:p>
        </p:txBody>
      </p:sp>
    </p:spTree>
    <p:extLst>
      <p:ext uri="{BB962C8B-B14F-4D97-AF65-F5344CB8AC3E}">
        <p14:creationId xmlns:p14="http://schemas.microsoft.com/office/powerpoint/2010/main" val="4205085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Test the code frequently during development. I test after every change I make to a file. </a:t>
            </a:r>
          </a:p>
          <a:p>
            <a:r>
              <a:rPr lang="en-US" dirty="0" smtClean="0"/>
              <a:t>Copy in library files as you need them and make sure they work.</a:t>
            </a:r>
          </a:p>
        </p:txBody>
      </p:sp>
      <p:sp>
        <p:nvSpPr>
          <p:cNvPr id="3" name="Title 2"/>
          <p:cNvSpPr>
            <a:spLocks noGrp="1"/>
          </p:cNvSpPr>
          <p:nvPr>
            <p:ph type="title"/>
          </p:nvPr>
        </p:nvSpPr>
        <p:spPr/>
        <p:txBody>
          <a:bodyPr/>
          <a:lstStyle/>
          <a:p>
            <a:r>
              <a:rPr lang="en-US" dirty="0" smtClean="0"/>
              <a:t>Web Application Tips</a:t>
            </a:r>
            <a:endParaRPr lang="en-US" dirty="0"/>
          </a:p>
        </p:txBody>
      </p:sp>
    </p:spTree>
    <p:extLst>
      <p:ext uri="{BB962C8B-B14F-4D97-AF65-F5344CB8AC3E}">
        <p14:creationId xmlns:p14="http://schemas.microsoft.com/office/powerpoint/2010/main" val="4053601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 this case we need Database code and the ability to make a </a:t>
            </a:r>
            <a:r>
              <a:rPr lang="en-US" b="1" dirty="0" err="1" smtClean="0"/>
              <a:t>ResultSet</a:t>
            </a:r>
            <a:r>
              <a:rPr lang="en-US" dirty="0" smtClean="0"/>
              <a:t> into a HTML table. </a:t>
            </a:r>
          </a:p>
          <a:p>
            <a:r>
              <a:rPr lang="en-US" dirty="0" smtClean="0"/>
              <a:t>I modified our database connection code to use with this web application. I am not trying to use property files at this point, so I hard coded in the database URL , login and password. I used MySQL.java which uses ErrorLogger.java. So that file was modified as well. Note that we don’t log errors using our error logger. Web Applications have their own logging method. Our error logger would only help during application development. </a:t>
            </a:r>
            <a:r>
              <a:rPr lang="en-US" smtClean="0"/>
              <a:t>Because it </a:t>
            </a:r>
            <a:r>
              <a:rPr lang="en-US" dirty="0" smtClean="0"/>
              <a:t>sends messages to the output window.</a:t>
            </a:r>
            <a:endParaRPr lang="en-US" dirty="0" smtClean="0"/>
          </a:p>
          <a:p>
            <a:endParaRPr lang="en-US" dirty="0"/>
          </a:p>
        </p:txBody>
      </p:sp>
      <p:sp>
        <p:nvSpPr>
          <p:cNvPr id="3" name="Title 2"/>
          <p:cNvSpPr>
            <a:spLocks noGrp="1"/>
          </p:cNvSpPr>
          <p:nvPr>
            <p:ph type="title"/>
          </p:nvPr>
        </p:nvSpPr>
        <p:spPr/>
        <p:txBody>
          <a:bodyPr/>
          <a:lstStyle/>
          <a:p>
            <a:r>
              <a:rPr lang="en-US" dirty="0" smtClean="0"/>
              <a:t>Web Application Tips</a:t>
            </a:r>
            <a:endParaRPr lang="en-US" dirty="0"/>
          </a:p>
        </p:txBody>
      </p:sp>
    </p:spTree>
    <p:extLst>
      <p:ext uri="{BB962C8B-B14F-4D97-AF65-F5344CB8AC3E}">
        <p14:creationId xmlns:p14="http://schemas.microsoft.com/office/powerpoint/2010/main" val="1624000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248347"/>
            <a:ext cx="8686800" cy="3877815"/>
          </a:xfrm>
        </p:spPr>
        <p:txBody>
          <a:bodyPr/>
          <a:lstStyle/>
          <a:p>
            <a:pPr marL="0" indent="0">
              <a:buNone/>
            </a:pPr>
            <a:r>
              <a:rPr lang="en-US" dirty="0" smtClean="0"/>
              <a:t>Step 2 – Create and edit the </a:t>
            </a:r>
            <a:r>
              <a:rPr lang="en-US" i="1" dirty="0" smtClean="0"/>
              <a:t>controller</a:t>
            </a:r>
            <a:r>
              <a:rPr lang="en-US" dirty="0"/>
              <a:t> </a:t>
            </a:r>
            <a:r>
              <a:rPr lang="en-US" dirty="0" smtClean="0">
                <a:sym typeface="Wingdings" panose="05000000000000000000" pitchFamily="2" charset="2"/>
              </a:rPr>
              <a:t> </a:t>
            </a:r>
            <a:r>
              <a:rPr lang="en-US" b="1" dirty="0" err="1" smtClean="0">
                <a:sym typeface="Wingdings" panose="05000000000000000000" pitchFamily="2" charset="2"/>
              </a:rPr>
              <a:t>ControlServlet</a:t>
            </a:r>
            <a:r>
              <a:rPr lang="en-US" dirty="0" smtClean="0"/>
              <a:t> </a:t>
            </a:r>
          </a:p>
          <a:p>
            <a:pPr marL="457200" indent="-457200">
              <a:buFont typeface="+mj-lt"/>
              <a:buAutoNum type="arabicPeriod"/>
            </a:pPr>
            <a:r>
              <a:rPr lang="en-US" dirty="0" smtClean="0"/>
              <a:t>Delete some of the NetBeans generated code. </a:t>
            </a:r>
          </a:p>
          <a:p>
            <a:pPr marL="457200" indent="-457200">
              <a:buFont typeface="+mj-lt"/>
              <a:buAutoNum type="arabicPeriod"/>
            </a:pPr>
            <a:r>
              <a:rPr lang="en-US" dirty="0" smtClean="0"/>
              <a:t>Get the command to the controller (</a:t>
            </a:r>
            <a:r>
              <a:rPr lang="en-US" b="1" dirty="0" smtClean="0"/>
              <a:t>command parameter</a:t>
            </a:r>
            <a:r>
              <a:rPr lang="en-US" dirty="0" smtClean="0"/>
              <a:t>)</a:t>
            </a:r>
          </a:p>
          <a:p>
            <a:pPr marL="411480" lvl="1" indent="0">
              <a:buNone/>
            </a:pPr>
            <a:r>
              <a:rPr lang="en-US" dirty="0" smtClean="0"/>
              <a:t>        </a:t>
            </a:r>
            <a:r>
              <a:rPr lang="en-US" b="1" dirty="0" smtClean="0"/>
              <a:t>String command </a:t>
            </a:r>
            <a:r>
              <a:rPr lang="en-US" b="1" dirty="0"/>
              <a:t>= </a:t>
            </a:r>
            <a:r>
              <a:rPr lang="en-US" b="1" dirty="0" err="1"/>
              <a:t>request.getParameter</a:t>
            </a:r>
            <a:r>
              <a:rPr lang="en-US" b="1" dirty="0" smtClean="0"/>
              <a:t>(“command");</a:t>
            </a:r>
            <a:endParaRPr lang="en-US" b="1" dirty="0"/>
          </a:p>
          <a:p>
            <a:pPr marL="411480" lvl="1" indent="0">
              <a:buNone/>
            </a:pPr>
            <a:r>
              <a:rPr lang="en-US" b="1" dirty="0"/>
              <a:t>        if </a:t>
            </a:r>
            <a:r>
              <a:rPr lang="en-US" b="1" dirty="0" smtClean="0"/>
              <a:t>(command </a:t>
            </a:r>
            <a:r>
              <a:rPr lang="en-US" b="1" dirty="0"/>
              <a:t>== null) </a:t>
            </a:r>
            <a:r>
              <a:rPr lang="en-US" b="1" dirty="0" smtClean="0"/>
              <a:t>{ //could do error </a:t>
            </a:r>
            <a:r>
              <a:rPr lang="en-US" b="1" dirty="0" err="1" smtClean="0"/>
              <a:t>JSP</a:t>
            </a:r>
            <a:r>
              <a:rPr lang="en-US" b="1" dirty="0" smtClean="0"/>
              <a:t> instead</a:t>
            </a:r>
            <a:endParaRPr lang="en-US" b="1" dirty="0"/>
          </a:p>
          <a:p>
            <a:pPr marL="411480" lvl="1" indent="0">
              <a:buNone/>
            </a:pPr>
            <a:r>
              <a:rPr lang="en-US" b="1" dirty="0"/>
              <a:t>            </a:t>
            </a:r>
            <a:r>
              <a:rPr lang="en-US" b="1" dirty="0" smtClean="0"/>
              <a:t>command </a:t>
            </a:r>
            <a:r>
              <a:rPr lang="en-US" b="1" dirty="0"/>
              <a:t>= "execute";</a:t>
            </a:r>
          </a:p>
          <a:p>
            <a:pPr marL="411480" lvl="1" indent="0">
              <a:buNone/>
            </a:pPr>
            <a:r>
              <a:rPr lang="en-US" b="1" dirty="0"/>
              <a:t>        </a:t>
            </a:r>
            <a:r>
              <a:rPr lang="en-US" b="1" dirty="0" smtClean="0"/>
              <a:t>}</a:t>
            </a:r>
          </a:p>
          <a:p>
            <a:pPr marL="411480" lvl="1" indent="0">
              <a:buNone/>
            </a:pPr>
            <a:r>
              <a:rPr lang="en-US" b="1" dirty="0" smtClean="0">
                <a:solidFill>
                  <a:srgbClr val="FF0000"/>
                </a:solidFill>
              </a:rPr>
              <a:t>Note: Always protect against null values coming back from the request object. </a:t>
            </a:r>
            <a:endParaRPr lang="en-US" b="1" dirty="0">
              <a:solidFill>
                <a:srgbClr val="FF0000"/>
              </a:solidFill>
            </a:endParaRPr>
          </a:p>
        </p:txBody>
      </p:sp>
      <p:sp>
        <p:nvSpPr>
          <p:cNvPr id="3" name="Title 2"/>
          <p:cNvSpPr>
            <a:spLocks noGrp="1"/>
          </p:cNvSpPr>
          <p:nvPr>
            <p:ph type="title"/>
          </p:nvPr>
        </p:nvSpPr>
        <p:spPr/>
        <p:txBody>
          <a:bodyPr/>
          <a:lstStyle/>
          <a:p>
            <a:r>
              <a:rPr lang="en-US" dirty="0" err="1" smtClean="0"/>
              <a:t>ControlServlet</a:t>
            </a:r>
            <a:endParaRPr lang="en-US" dirty="0"/>
          </a:p>
        </p:txBody>
      </p:sp>
    </p:spTree>
    <p:extLst>
      <p:ext uri="{BB962C8B-B14F-4D97-AF65-F5344CB8AC3E}">
        <p14:creationId xmlns:p14="http://schemas.microsoft.com/office/powerpoint/2010/main" val="115926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48347"/>
            <a:ext cx="8915399" cy="3877815"/>
          </a:xfrm>
        </p:spPr>
        <p:txBody>
          <a:bodyPr/>
          <a:lstStyle/>
          <a:p>
            <a:pPr marL="457200" indent="-457200">
              <a:buFont typeface="+mj-lt"/>
              <a:buAutoNum type="arabicPeriod" startAt="2"/>
            </a:pPr>
            <a:r>
              <a:rPr lang="en-US" dirty="0" smtClean="0"/>
              <a:t>Set up String variables for the </a:t>
            </a:r>
            <a:r>
              <a:rPr lang="en-US" dirty="0" err="1" smtClean="0"/>
              <a:t>JSP</a:t>
            </a:r>
            <a:r>
              <a:rPr lang="en-US" dirty="0" smtClean="0"/>
              <a:t> to create the output HTML file and a String message to give that page. </a:t>
            </a:r>
          </a:p>
          <a:p>
            <a:pPr marL="411480" lvl="1" indent="0">
              <a:buNone/>
            </a:pPr>
            <a:r>
              <a:rPr lang="en-US" dirty="0" smtClean="0"/>
              <a:t>	String </a:t>
            </a:r>
            <a:r>
              <a:rPr lang="en-US" dirty="0" err="1"/>
              <a:t>JSP_URL</a:t>
            </a:r>
            <a:r>
              <a:rPr lang="en-US" dirty="0"/>
              <a:t> </a:t>
            </a:r>
            <a:r>
              <a:rPr lang="en-US" dirty="0" smtClean="0"/>
              <a:t>=“/</a:t>
            </a:r>
            <a:r>
              <a:rPr lang="en-US" dirty="0" err="1" smtClean="0"/>
              <a:t>Error.jsp</a:t>
            </a:r>
            <a:r>
              <a:rPr lang="en-US" dirty="0"/>
              <a:t>"; //default </a:t>
            </a:r>
            <a:r>
              <a:rPr lang="en-US" dirty="0" err="1" smtClean="0"/>
              <a:t>JSP</a:t>
            </a:r>
            <a:r>
              <a:rPr lang="en-US" dirty="0" smtClean="0"/>
              <a:t> </a:t>
            </a:r>
          </a:p>
          <a:p>
            <a:pPr marL="411480" lvl="1" indent="0">
              <a:buNone/>
            </a:pPr>
            <a:r>
              <a:rPr lang="en-US" dirty="0" smtClean="0"/>
              <a:t>	String </a:t>
            </a:r>
            <a:r>
              <a:rPr lang="en-US" dirty="0" err="1" smtClean="0"/>
              <a:t>errorMessage</a:t>
            </a:r>
            <a:r>
              <a:rPr lang="en-US" dirty="0" smtClean="0"/>
              <a:t> </a:t>
            </a:r>
            <a:r>
              <a:rPr lang="en-US" dirty="0"/>
              <a:t>="An </a:t>
            </a:r>
            <a:r>
              <a:rPr lang="en-US" dirty="0" smtClean="0"/>
              <a:t>Error Occurred </a:t>
            </a:r>
            <a:r>
              <a:rPr lang="en-US" dirty="0"/>
              <a:t>"; </a:t>
            </a:r>
            <a:r>
              <a:rPr lang="en-US" sz="1800" dirty="0" smtClean="0"/>
              <a:t>//default message</a:t>
            </a:r>
          </a:p>
          <a:p>
            <a:pPr marL="0" indent="0">
              <a:buNone/>
            </a:pPr>
            <a:r>
              <a:rPr lang="en-US" dirty="0" smtClean="0"/>
              <a:t>3. Get the selected radio button -- only one so use </a:t>
            </a:r>
            <a:r>
              <a:rPr lang="en-US" b="1" dirty="0" err="1" smtClean="0"/>
              <a:t>getParameter</a:t>
            </a:r>
            <a:endParaRPr lang="en-US" b="1" dirty="0" smtClean="0"/>
          </a:p>
          <a:p>
            <a:pPr marL="0" indent="0">
              <a:buNone/>
            </a:pPr>
            <a:r>
              <a:rPr lang="en-US" b="1" dirty="0"/>
              <a:t>	</a:t>
            </a:r>
            <a:r>
              <a:rPr lang="en-US" dirty="0" smtClean="0"/>
              <a:t>We could have used </a:t>
            </a:r>
            <a:r>
              <a:rPr lang="en-US" dirty="0" err="1" smtClean="0"/>
              <a:t>getParameterValues</a:t>
            </a:r>
            <a:r>
              <a:rPr lang="en-US" dirty="0" smtClean="0"/>
              <a:t> </a:t>
            </a:r>
            <a:r>
              <a:rPr lang="en-US" dirty="0" smtClean="0">
                <a:sym typeface="Wingdings" panose="05000000000000000000" pitchFamily="2" charset="2"/>
              </a:rPr>
              <a:t> String[]</a:t>
            </a:r>
            <a:r>
              <a:rPr lang="en-US" dirty="0" smtClean="0"/>
              <a:t>. </a:t>
            </a:r>
          </a:p>
          <a:p>
            <a:pPr marL="0" indent="0">
              <a:buNone/>
            </a:pPr>
            <a:r>
              <a:rPr lang="en-US" dirty="0" smtClean="0"/>
              <a:t>	 </a:t>
            </a:r>
            <a:r>
              <a:rPr lang="en-US" dirty="0"/>
              <a:t>String </a:t>
            </a:r>
            <a:r>
              <a:rPr lang="en-US" dirty="0" err="1" smtClean="0"/>
              <a:t>tableName</a:t>
            </a:r>
            <a:r>
              <a:rPr lang="en-US" dirty="0" smtClean="0"/>
              <a:t> = </a:t>
            </a:r>
          </a:p>
          <a:p>
            <a:pPr marL="0" indent="0">
              <a:buNone/>
            </a:pPr>
            <a:r>
              <a:rPr lang="en-US" dirty="0" smtClean="0"/>
              <a:t>			</a:t>
            </a:r>
            <a:r>
              <a:rPr lang="en-US" dirty="0" err="1" smtClean="0"/>
              <a:t>request.getParameter</a:t>
            </a:r>
            <a:r>
              <a:rPr lang="en-US" dirty="0"/>
              <a:t>("Tables").trim();</a:t>
            </a:r>
          </a:p>
        </p:txBody>
      </p:sp>
      <p:sp>
        <p:nvSpPr>
          <p:cNvPr id="3" name="Title 2"/>
          <p:cNvSpPr>
            <a:spLocks noGrp="1"/>
          </p:cNvSpPr>
          <p:nvPr>
            <p:ph type="title"/>
          </p:nvPr>
        </p:nvSpPr>
        <p:spPr/>
        <p:txBody>
          <a:bodyPr/>
          <a:lstStyle/>
          <a:p>
            <a:r>
              <a:rPr lang="en-US" dirty="0" err="1"/>
              <a:t>ControlServlet</a:t>
            </a:r>
            <a:endParaRPr lang="en-US" dirty="0"/>
          </a:p>
        </p:txBody>
      </p:sp>
    </p:spTree>
    <p:extLst>
      <p:ext uri="{BB962C8B-B14F-4D97-AF65-F5344CB8AC3E}">
        <p14:creationId xmlns:p14="http://schemas.microsoft.com/office/powerpoint/2010/main" val="254940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304800"/>
            <a:ext cx="8763000" cy="5821363"/>
          </a:xfrm>
        </p:spPr>
        <p:txBody>
          <a:bodyPr>
            <a:normAutofit/>
          </a:bodyPr>
          <a:lstStyle/>
          <a:p>
            <a:pPr marL="0" indent="0">
              <a:buNone/>
            </a:pPr>
            <a:r>
              <a:rPr lang="en-US" dirty="0" smtClean="0"/>
              <a:t>4. Now get database table and convert it to HTML format</a:t>
            </a:r>
          </a:p>
          <a:p>
            <a:pPr marL="0" indent="0">
              <a:buNone/>
            </a:pPr>
            <a:r>
              <a:rPr lang="en-US" dirty="0" smtClean="0"/>
              <a:t>        if (</a:t>
            </a:r>
            <a:r>
              <a:rPr lang="en-US" b="1" dirty="0" err="1" smtClean="0"/>
              <a:t>command.equals</a:t>
            </a:r>
            <a:r>
              <a:rPr lang="en-US" b="1" dirty="0" smtClean="0"/>
              <a:t>(“execute”) &amp;&amp; </a:t>
            </a:r>
            <a:r>
              <a:rPr lang="en-US" b="1" dirty="0" err="1" smtClean="0"/>
              <a:t>tableName</a:t>
            </a:r>
            <a:r>
              <a:rPr lang="en-US" b="1" dirty="0" smtClean="0"/>
              <a:t> </a:t>
            </a:r>
            <a:r>
              <a:rPr lang="en-US" b="1" dirty="0"/>
              <a:t>!= null</a:t>
            </a:r>
            <a:r>
              <a:rPr lang="en-US" dirty="0"/>
              <a:t>) {</a:t>
            </a:r>
          </a:p>
          <a:p>
            <a:pPr marL="0" indent="0">
              <a:buNone/>
            </a:pPr>
            <a:r>
              <a:rPr lang="en-US" dirty="0" smtClean="0"/>
              <a:t>	String </a:t>
            </a:r>
            <a:r>
              <a:rPr lang="en-US" dirty="0"/>
              <a:t>SQL = "SELECT *  FROM </a:t>
            </a:r>
            <a:r>
              <a:rPr lang="en-US" dirty="0" smtClean="0"/>
              <a:t>“ +  </a:t>
            </a:r>
            <a:r>
              <a:rPr lang="en-US" b="1" dirty="0" err="1" smtClean="0"/>
              <a:t>tableName</a:t>
            </a:r>
            <a:r>
              <a:rPr lang="en-US" dirty="0" smtClean="0"/>
              <a:t> +";"; </a:t>
            </a:r>
            <a:endParaRPr lang="en-US" dirty="0"/>
          </a:p>
          <a:p>
            <a:pPr marL="0" indent="0">
              <a:buNone/>
            </a:pPr>
            <a:r>
              <a:rPr lang="en-US" dirty="0"/>
              <a:t>           </a:t>
            </a:r>
            <a:r>
              <a:rPr lang="en-US" dirty="0" smtClean="0"/>
              <a:t>	MySQL </a:t>
            </a:r>
            <a:r>
              <a:rPr lang="en-US" dirty="0" err="1"/>
              <a:t>mySQL</a:t>
            </a:r>
            <a:r>
              <a:rPr lang="en-US" dirty="0"/>
              <a:t> = new </a:t>
            </a:r>
            <a:endParaRPr lang="en-US" dirty="0" smtClean="0"/>
          </a:p>
          <a:p>
            <a:pPr marL="0" indent="0">
              <a:buNone/>
            </a:pPr>
            <a:r>
              <a:rPr lang="en-US" dirty="0" smtClean="0"/>
              <a:t>	  	MySQL(</a:t>
            </a:r>
            <a:r>
              <a:rPr lang="en-US" dirty="0" err="1" smtClean="0"/>
              <a:t>databaseURL,userName,password</a:t>
            </a:r>
            <a:r>
              <a:rPr lang="en-US" dirty="0"/>
              <a:t>); </a:t>
            </a:r>
            <a:endParaRPr lang="en-US" dirty="0" smtClean="0"/>
          </a:p>
          <a:p>
            <a:pPr marL="0" indent="0">
              <a:buNone/>
            </a:pPr>
            <a:r>
              <a:rPr lang="en-US" dirty="0"/>
              <a:t>	</a:t>
            </a:r>
            <a:r>
              <a:rPr lang="en-US" dirty="0" smtClean="0"/>
              <a:t>try(Connection </a:t>
            </a:r>
            <a:r>
              <a:rPr lang="en-US" dirty="0"/>
              <a:t>conn = </a:t>
            </a:r>
            <a:r>
              <a:rPr lang="en-US" dirty="0" err="1"/>
              <a:t>mySQL.getConnection</a:t>
            </a:r>
            <a:r>
              <a:rPr lang="en-US" dirty="0"/>
              <a:t>()){</a:t>
            </a:r>
          </a:p>
          <a:p>
            <a:pPr marL="0" indent="0">
              <a:buNone/>
            </a:pPr>
            <a:r>
              <a:rPr lang="en-US" dirty="0"/>
              <a:t>           </a:t>
            </a:r>
            <a:r>
              <a:rPr lang="en-US" dirty="0" smtClean="0"/>
              <a:t>	    </a:t>
            </a:r>
            <a:r>
              <a:rPr lang="en-US" sz="2000" dirty="0" err="1" smtClean="0"/>
              <a:t>ResultSet</a:t>
            </a:r>
            <a:r>
              <a:rPr lang="en-US" sz="2000" dirty="0" smtClean="0"/>
              <a:t> </a:t>
            </a:r>
            <a:r>
              <a:rPr lang="en-US" sz="2000" dirty="0" err="1"/>
              <a:t>rs</a:t>
            </a:r>
            <a:r>
              <a:rPr lang="en-US" sz="2000" dirty="0"/>
              <a:t>=</a:t>
            </a:r>
            <a:r>
              <a:rPr lang="en-US" sz="2000" dirty="0" err="1"/>
              <a:t>conn.createStatement</a:t>
            </a:r>
            <a:r>
              <a:rPr lang="en-US" sz="2000" dirty="0"/>
              <a:t>().</a:t>
            </a:r>
            <a:r>
              <a:rPr lang="en-US" sz="2000" dirty="0" err="1"/>
              <a:t>executeQuery</a:t>
            </a:r>
            <a:r>
              <a:rPr lang="en-US" sz="2000" dirty="0"/>
              <a:t>(SQL);</a:t>
            </a:r>
          </a:p>
          <a:p>
            <a:pPr marL="0" indent="0">
              <a:buNone/>
            </a:pPr>
            <a:r>
              <a:rPr lang="en-US" dirty="0"/>
              <a:t>           </a:t>
            </a:r>
            <a:r>
              <a:rPr lang="en-US" dirty="0" smtClean="0"/>
              <a:t>      </a:t>
            </a:r>
            <a:r>
              <a:rPr lang="en-US" b="1" dirty="0" err="1" smtClean="0"/>
              <a:t>htmlTable</a:t>
            </a:r>
            <a:r>
              <a:rPr lang="en-US" b="1" dirty="0" smtClean="0"/>
              <a:t>=</a:t>
            </a:r>
            <a:r>
              <a:rPr lang="en-US" b="1" dirty="0" err="1" smtClean="0"/>
              <a:t>SQLUtil.getHtmlTable</a:t>
            </a:r>
            <a:r>
              <a:rPr lang="en-US" b="1" dirty="0" smtClean="0"/>
              <a:t>(</a:t>
            </a:r>
            <a:r>
              <a:rPr lang="en-US" b="1" dirty="0" err="1" smtClean="0"/>
              <a:t>rs</a:t>
            </a:r>
            <a:r>
              <a:rPr lang="en-US" b="1" dirty="0"/>
              <a:t>);</a:t>
            </a:r>
          </a:p>
          <a:p>
            <a:pPr marL="0" indent="0">
              <a:buNone/>
            </a:pPr>
            <a:r>
              <a:rPr lang="en-US" dirty="0"/>
              <a:t>           </a:t>
            </a:r>
            <a:r>
              <a:rPr lang="en-US" dirty="0" smtClean="0"/>
              <a:t>      </a:t>
            </a:r>
            <a:r>
              <a:rPr lang="en-US" dirty="0" err="1" smtClean="0"/>
              <a:t>JSP_URL</a:t>
            </a:r>
            <a:r>
              <a:rPr lang="en-US" dirty="0" smtClean="0"/>
              <a:t> </a:t>
            </a:r>
            <a:r>
              <a:rPr lang="en-US" dirty="0"/>
              <a:t>= "/</a:t>
            </a:r>
            <a:r>
              <a:rPr lang="en-US" dirty="0" err="1"/>
              <a:t>DisplayTables.jsp</a:t>
            </a:r>
            <a:r>
              <a:rPr lang="en-US" dirty="0" smtClean="0"/>
              <a:t>";</a:t>
            </a:r>
          </a:p>
          <a:p>
            <a:pPr marL="0" indent="0">
              <a:buNone/>
            </a:pPr>
            <a:r>
              <a:rPr lang="en-US" dirty="0" smtClean="0"/>
              <a:t>             }//end of if </a:t>
            </a:r>
            <a:r>
              <a:rPr lang="en-US" dirty="0" err="1" smtClean="0"/>
              <a:t>tableName</a:t>
            </a:r>
            <a:r>
              <a:rPr lang="en-US" dirty="0" smtClean="0"/>
              <a:t> != null</a:t>
            </a:r>
          </a:p>
          <a:p>
            <a:pPr marL="0" indent="0">
              <a:buNone/>
            </a:pPr>
            <a:r>
              <a:rPr lang="en-US" dirty="0"/>
              <a:t> </a:t>
            </a:r>
            <a:r>
              <a:rPr lang="en-US" dirty="0" smtClean="0"/>
              <a:t>        }</a:t>
            </a:r>
            <a:r>
              <a:rPr lang="en-US" dirty="0"/>
              <a:t>catch(</a:t>
            </a:r>
            <a:r>
              <a:rPr lang="en-US" dirty="0" err="1"/>
              <a:t>SQLException</a:t>
            </a:r>
            <a:r>
              <a:rPr lang="en-US" dirty="0"/>
              <a:t> ex){</a:t>
            </a:r>
          </a:p>
          <a:p>
            <a:pPr marL="0" indent="0">
              <a:buNone/>
            </a:pPr>
            <a:r>
              <a:rPr lang="en-US" dirty="0" smtClean="0"/>
              <a:t>	</a:t>
            </a:r>
            <a:r>
              <a:rPr lang="en-US" dirty="0" err="1" smtClean="0"/>
              <a:t>errorMessage</a:t>
            </a:r>
            <a:r>
              <a:rPr lang="en-US" dirty="0" smtClean="0"/>
              <a:t> </a:t>
            </a:r>
            <a:r>
              <a:rPr lang="en-US" dirty="0"/>
              <a:t>="I am sorry we are unable to display </a:t>
            </a:r>
            <a:endParaRPr lang="en-US" dirty="0" smtClean="0"/>
          </a:p>
          <a:p>
            <a:pPr marL="0" indent="0">
              <a:buNone/>
            </a:pPr>
            <a:r>
              <a:rPr lang="en-US" dirty="0"/>
              <a:t>	</a:t>
            </a:r>
            <a:r>
              <a:rPr lang="en-US" dirty="0" smtClean="0"/>
              <a:t>	your </a:t>
            </a:r>
            <a:r>
              <a:rPr lang="en-US" dirty="0"/>
              <a:t>table named " + </a:t>
            </a:r>
            <a:r>
              <a:rPr lang="en-US" dirty="0" err="1"/>
              <a:t>tableName</a:t>
            </a:r>
            <a:r>
              <a:rPr lang="en-US" dirty="0"/>
              <a:t>+ ". &lt;</a:t>
            </a:r>
            <a:r>
              <a:rPr lang="en-US" dirty="0" err="1"/>
              <a:t>br</a:t>
            </a:r>
            <a:r>
              <a:rPr lang="en-US" dirty="0"/>
              <a:t>&gt;" ;    </a:t>
            </a:r>
            <a:r>
              <a:rPr lang="en-US" dirty="0" smtClean="0"/>
              <a:t>}     </a:t>
            </a:r>
            <a:endParaRPr lang="en-US" dirty="0"/>
          </a:p>
        </p:txBody>
      </p:sp>
    </p:spTree>
    <p:extLst>
      <p:ext uri="{BB962C8B-B14F-4D97-AF65-F5344CB8AC3E}">
        <p14:creationId xmlns:p14="http://schemas.microsoft.com/office/powerpoint/2010/main" val="19909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381000"/>
            <a:ext cx="8382000" cy="5745163"/>
          </a:xfrm>
        </p:spPr>
        <p:txBody>
          <a:bodyPr>
            <a:normAutofit/>
          </a:bodyPr>
          <a:lstStyle/>
          <a:p>
            <a:pPr marL="0" indent="0">
              <a:buNone/>
            </a:pPr>
            <a:r>
              <a:rPr lang="en-US" dirty="0" smtClean="0"/>
              <a:t>5. Put attributes into request object so the Java Server Pages  can get the information</a:t>
            </a:r>
            <a:endParaRPr lang="en-US" dirty="0"/>
          </a:p>
          <a:p>
            <a:pPr marL="0" indent="0">
              <a:buNone/>
            </a:pPr>
            <a:r>
              <a:rPr lang="en-US" dirty="0"/>
              <a:t>        </a:t>
            </a:r>
            <a:r>
              <a:rPr lang="en-US" dirty="0" err="1"/>
              <a:t>request.setAttribute</a:t>
            </a:r>
            <a:r>
              <a:rPr lang="en-US" dirty="0"/>
              <a:t>("</a:t>
            </a:r>
            <a:r>
              <a:rPr lang="en-US" dirty="0" err="1"/>
              <a:t>ErrorMessage</a:t>
            </a:r>
            <a:r>
              <a:rPr lang="en-US" dirty="0"/>
              <a:t>", </a:t>
            </a:r>
            <a:r>
              <a:rPr lang="en-US" dirty="0" err="1"/>
              <a:t>errorMessage</a:t>
            </a:r>
            <a:r>
              <a:rPr lang="en-US" dirty="0"/>
              <a:t>);</a:t>
            </a:r>
          </a:p>
          <a:p>
            <a:pPr marL="0" indent="0">
              <a:buNone/>
            </a:pPr>
            <a:r>
              <a:rPr lang="en-US" dirty="0"/>
              <a:t>        </a:t>
            </a:r>
            <a:r>
              <a:rPr lang="en-US" dirty="0" err="1"/>
              <a:t>request.setAttribute</a:t>
            </a:r>
            <a:r>
              <a:rPr lang="en-US" dirty="0"/>
              <a:t>("</a:t>
            </a:r>
            <a:r>
              <a:rPr lang="en-US" dirty="0" err="1"/>
              <a:t>DatabaseTable</a:t>
            </a:r>
            <a:r>
              <a:rPr lang="en-US" dirty="0"/>
              <a:t>", </a:t>
            </a:r>
            <a:r>
              <a:rPr lang="en-US" dirty="0" err="1"/>
              <a:t>htmlTable</a:t>
            </a:r>
            <a:r>
              <a:rPr lang="en-US" dirty="0"/>
              <a:t>);</a:t>
            </a:r>
          </a:p>
          <a:p>
            <a:pPr marL="0" indent="0">
              <a:buNone/>
            </a:pPr>
            <a:r>
              <a:rPr lang="en-US" dirty="0"/>
              <a:t>        </a:t>
            </a:r>
            <a:r>
              <a:rPr lang="en-US" dirty="0" err="1"/>
              <a:t>request.setAttribute</a:t>
            </a:r>
            <a:r>
              <a:rPr lang="en-US" dirty="0"/>
              <a:t>("</a:t>
            </a:r>
            <a:r>
              <a:rPr lang="en-US" dirty="0" err="1"/>
              <a:t>TableName</a:t>
            </a:r>
            <a:r>
              <a:rPr lang="en-US" dirty="0"/>
              <a:t>", </a:t>
            </a:r>
            <a:r>
              <a:rPr lang="en-US" dirty="0" err="1"/>
              <a:t>tableName</a:t>
            </a:r>
            <a:r>
              <a:rPr lang="en-US" dirty="0"/>
              <a:t>);        </a:t>
            </a:r>
          </a:p>
          <a:p>
            <a:pPr marL="0" indent="0">
              <a:buNone/>
            </a:pPr>
            <a:r>
              <a:rPr lang="en-US" dirty="0" smtClean="0"/>
              <a:t>6. Forward </a:t>
            </a:r>
            <a:r>
              <a:rPr lang="en-US" dirty="0"/>
              <a:t>to correct </a:t>
            </a:r>
            <a:r>
              <a:rPr lang="en-US" dirty="0" err="1"/>
              <a:t>JSP</a:t>
            </a:r>
            <a:endParaRPr lang="en-US" dirty="0"/>
          </a:p>
          <a:p>
            <a:pPr marL="0" indent="0">
              <a:buNone/>
            </a:pPr>
            <a:r>
              <a:rPr lang="en-US" dirty="0" smtClean="0"/>
              <a:t>       </a:t>
            </a:r>
            <a:r>
              <a:rPr lang="en-US" dirty="0" err="1" smtClean="0"/>
              <a:t>getServletContext</a:t>
            </a:r>
            <a:r>
              <a:rPr lang="en-US" dirty="0" smtClean="0"/>
              <a:t>().</a:t>
            </a:r>
            <a:r>
              <a:rPr lang="en-US" dirty="0" err="1" smtClean="0"/>
              <a:t>getRequestDispatcher</a:t>
            </a:r>
            <a:r>
              <a:rPr lang="en-US" dirty="0" smtClean="0"/>
              <a:t>(</a:t>
            </a:r>
            <a:r>
              <a:rPr lang="en-US" dirty="0" err="1" smtClean="0"/>
              <a:t>JSP_URL</a:t>
            </a:r>
            <a:r>
              <a:rPr lang="en-US" dirty="0"/>
              <a:t>)</a:t>
            </a:r>
          </a:p>
          <a:p>
            <a:pPr marL="0" indent="0">
              <a:buNone/>
            </a:pPr>
            <a:r>
              <a:rPr lang="en-US" dirty="0"/>
              <a:t>                .forward(request, response);</a:t>
            </a:r>
          </a:p>
          <a:p>
            <a:pPr marL="0" indent="0">
              <a:buNone/>
            </a:pPr>
            <a:r>
              <a:rPr lang="en-US" dirty="0"/>
              <a:t>        </a:t>
            </a:r>
          </a:p>
        </p:txBody>
      </p:sp>
    </p:spTree>
    <p:extLst>
      <p:ext uri="{BB962C8B-B14F-4D97-AF65-F5344CB8AC3E}">
        <p14:creationId xmlns:p14="http://schemas.microsoft.com/office/powerpoint/2010/main" val="25501049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11436</TotalTime>
  <Words>793</Words>
  <Application>Microsoft Office PowerPoint</Application>
  <PresentationFormat>On-screen Show (4:3)</PresentationFormat>
  <Paragraphs>114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COMPSCI 221 Advanced Java</vt:lpstr>
      <vt:lpstr>SQL Example Project</vt:lpstr>
      <vt:lpstr>Index.html</vt:lpstr>
      <vt:lpstr>Web Application Tips</vt:lpstr>
      <vt:lpstr>Web Application Tips</vt:lpstr>
      <vt:lpstr>ControlServlet</vt:lpstr>
      <vt:lpstr>ControlServlet</vt:lpstr>
      <vt:lpstr>PowerPoint Presentation</vt:lpstr>
      <vt:lpstr>PowerPoint Presentation</vt:lpstr>
      <vt:lpstr>Presentation Layer </vt:lpstr>
      <vt:lpstr>Error.jsp</vt:lpstr>
      <vt:lpstr>Error.jsp</vt:lpstr>
      <vt:lpstr>DisplayTables.jsp</vt:lpstr>
      <vt:lpstr>DisplayTables.jsp</vt:lpstr>
      <vt:lpstr>How to load a file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Seminar  for  Computer Science Students</dc:title>
  <dc:creator>Curt's Office 2014</dc:creator>
  <cp:lastModifiedBy>Curt's Office 2014</cp:lastModifiedBy>
  <cp:revision>454</cp:revision>
  <cp:lastPrinted>2014-11-03T20:06:04Z</cp:lastPrinted>
  <dcterms:created xsi:type="dcterms:W3CDTF">2014-07-25T15:33:28Z</dcterms:created>
  <dcterms:modified xsi:type="dcterms:W3CDTF">2014-12-01T23:15:58Z</dcterms:modified>
</cp:coreProperties>
</file>