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63" r:id="rId12"/>
    <p:sldId id="260" r:id="rId13"/>
    <p:sldId id="261" r:id="rId14"/>
    <p:sldId id="262" r:id="rId15"/>
    <p:sldId id="264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6" r:id="rId25"/>
    <p:sldId id="287" r:id="rId26"/>
    <p:sldId id="288" r:id="rId27"/>
    <p:sldId id="289" r:id="rId28"/>
    <p:sldId id="279" r:id="rId29"/>
    <p:sldId id="281" r:id="rId30"/>
    <p:sldId id="282" r:id="rId31"/>
    <p:sldId id="280" r:id="rId32"/>
    <p:sldId id="283" r:id="rId33"/>
    <p:sldId id="284" r:id="rId34"/>
    <p:sldId id="285" r:id="rId35"/>
    <p:sldId id="290" r:id="rId36"/>
    <p:sldId id="291" r:id="rId37"/>
    <p:sldId id="292" r:id="rId38"/>
    <p:sldId id="293" r:id="rId39"/>
    <p:sldId id="295" r:id="rId40"/>
    <p:sldId id="297" r:id="rId41"/>
    <p:sldId id="298" r:id="rId42"/>
    <p:sldId id="299" r:id="rId43"/>
    <p:sldId id="30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87" d="100"/>
          <a:sy n="87" d="100"/>
        </p:scale>
        <p:origin x="-11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2E523E-1F95-4360-97BF-B829EB93E88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523E-1F95-4360-97BF-B829EB93E88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523E-1F95-4360-97BF-B829EB93E88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523E-1F95-4360-97BF-B829EB93E88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523E-1F95-4360-97BF-B829EB93E88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523E-1F95-4360-97BF-B829EB93E88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523E-1F95-4360-97BF-B829EB93E88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523E-1F95-4360-97BF-B829EB93E88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523E-1F95-4360-97BF-B829EB93E88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523E-1F95-4360-97BF-B829EB93E88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523E-1F95-4360-97BF-B829EB93E88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2E523E-1F95-4360-97BF-B829EB93E88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E167E71-191E-4DC9-8056-F309AEDAFB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webplatform.org/wiki/Main_Pag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Microsoft_Word_97_-_2003_Document1.doc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066800"/>
            <a:ext cx="6777318" cy="2057400"/>
          </a:xfrm>
        </p:spPr>
        <p:txBody>
          <a:bodyPr/>
          <a:lstStyle/>
          <a:p>
            <a:r>
              <a:rPr lang="en-US" sz="4000" dirty="0" err="1" smtClean="0"/>
              <a:t>COMPSCI</a:t>
            </a:r>
            <a:r>
              <a:rPr lang="en-US" sz="4000" dirty="0" smtClean="0"/>
              <a:t> 221</a:t>
            </a:r>
            <a:br>
              <a:rPr lang="en-US" sz="4000" dirty="0" smtClean="0"/>
            </a:br>
            <a:r>
              <a:rPr lang="en-US" sz="4000" dirty="0" smtClean="0"/>
              <a:t>Advanced Java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226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- </a:t>
            </a:r>
            <a:r>
              <a:rPr lang="en-US" altLang="en-US" b="1" dirty="0"/>
              <a:t>An example of a complete response header: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latin typeface="Courier New" pitchFamily="49" charset="0"/>
              </a:rPr>
              <a:t>HTTP/1.1  200  OK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latin typeface="Courier New" pitchFamily="49" charset="0"/>
              </a:rPr>
              <a:t>Date: Sat, 25 July 2009 20:15:11 GMT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latin typeface="Courier New" pitchFamily="49" charset="0"/>
              </a:rPr>
              <a:t>Server: Apache /2.2.3 (CentOS)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latin typeface="Courier New" pitchFamily="49" charset="0"/>
              </a:rPr>
              <a:t>Last-modified: Tues, 18 May 2004 16:38:38 GMT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err="1">
                <a:latin typeface="Courier New" pitchFamily="49" charset="0"/>
              </a:rPr>
              <a:t>Etag</a:t>
            </a:r>
            <a:r>
              <a:rPr lang="en-US" altLang="en-US" dirty="0">
                <a:latin typeface="Courier New" pitchFamily="49" charset="0"/>
              </a:rPr>
              <a:t>: "</a:t>
            </a:r>
            <a:r>
              <a:rPr lang="en-US" altLang="en-US" dirty="0" err="1">
                <a:latin typeface="Courier New" pitchFamily="49" charset="0"/>
              </a:rPr>
              <a:t>1b48098-16a-3dab592dc9f80</a:t>
            </a:r>
            <a:r>
              <a:rPr lang="en-US" altLang="en-US" dirty="0">
                <a:latin typeface="Courier New" pitchFamily="49" charset="0"/>
              </a:rPr>
              <a:t>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latin typeface="Courier New" pitchFamily="49" charset="0"/>
              </a:rPr>
              <a:t>Accept-ranges: bytes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latin typeface="Courier New" pitchFamily="49" charset="0"/>
              </a:rPr>
              <a:t>Content-length: 364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latin typeface="Courier New" pitchFamily="49" charset="0"/>
              </a:rPr>
              <a:t>Connection: close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latin typeface="Courier New" pitchFamily="49" charset="0"/>
              </a:rPr>
              <a:t>Content-type: text/html, charset=</a:t>
            </a:r>
            <a:r>
              <a:rPr lang="en-US" altLang="en-US" dirty="0" err="1">
                <a:latin typeface="Courier New" pitchFamily="49" charset="0"/>
              </a:rPr>
              <a:t>UTF</a:t>
            </a:r>
            <a:r>
              <a:rPr lang="en-US" altLang="en-US" dirty="0">
                <a:latin typeface="Courier New" pitchFamily="49" charset="0"/>
              </a:rPr>
              <a:t>-8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Both </a:t>
            </a:r>
            <a:r>
              <a:rPr lang="en-US" altLang="en-US" dirty="0"/>
              <a:t>request headers and response headers </a:t>
            </a:r>
            <a:r>
              <a:rPr lang="en-US" altLang="en-US" dirty="0" smtClean="0"/>
              <a:t>must </a:t>
            </a:r>
            <a:r>
              <a:rPr lang="en-US" altLang="en-US" dirty="0"/>
              <a:t>be followed by a blank line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Markup Language – hypertext -- non-linear reading of text – From a book around 1950.</a:t>
            </a:r>
          </a:p>
          <a:p>
            <a:r>
              <a:rPr lang="en-US" dirty="0" smtClean="0"/>
              <a:t>Markup codes called elements or tags </a:t>
            </a:r>
          </a:p>
          <a:p>
            <a:r>
              <a:rPr lang="en-US" dirty="0" smtClean="0"/>
              <a:t>Tag are enclosed in angle bracket </a:t>
            </a:r>
          </a:p>
          <a:p>
            <a:r>
              <a:rPr lang="en-US" dirty="0" smtClean="0"/>
              <a:t>Most tags come in pairs &lt;html&gt;   … &lt;/html&gt; -- &lt;p&gt; .. &lt;/p&gt;called container tags – opening and closing pair.</a:t>
            </a:r>
          </a:p>
          <a:p>
            <a:r>
              <a:rPr lang="en-US" dirty="0" smtClean="0"/>
              <a:t>Some tags are used alone &lt;</a:t>
            </a:r>
            <a:r>
              <a:rPr lang="en-US" dirty="0" err="1" smtClean="0"/>
              <a:t>hr</a:t>
            </a:r>
            <a:r>
              <a:rPr lang="en-US" dirty="0" smtClean="0"/>
              <a:t> &gt; -- horizontal rule (line)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1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&lt;!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DOCTYPE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html"&gt;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 is an attribute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&lt;title&gt;Page Title Goes Here&lt;/title&gt;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&lt;meta charset="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utf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-8"&gt;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... body text and more HTML tags go here ...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3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48347"/>
            <a:ext cx="8381999" cy="3877815"/>
          </a:xfrm>
        </p:spPr>
        <p:txBody>
          <a:bodyPr>
            <a:normAutofit fontScale="92500" lnSpcReduction="20000"/>
          </a:bodyPr>
          <a:lstStyle/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First line is Document Type Definition (DTD). 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DTD </a:t>
            </a:r>
            <a:r>
              <a:rPr lang="en-US" dirty="0"/>
              <a:t>– describes the markup language </a:t>
            </a:r>
            <a:r>
              <a:rPr lang="en-US" dirty="0" smtClean="0"/>
              <a:t>syntax – version of html used. The line above is for HTML 5. </a:t>
            </a:r>
            <a:endParaRPr lang="en-US" dirty="0"/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HTML element</a:t>
            </a:r>
            <a:r>
              <a:rPr lang="en-US" dirty="0"/>
              <a:t>– contains the web page document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Head element </a:t>
            </a:r>
            <a:r>
              <a:rPr lang="en-US" dirty="0"/>
              <a:t>– contains the head section</a:t>
            </a:r>
            <a:br>
              <a:rPr lang="en-US" dirty="0"/>
            </a:br>
            <a:r>
              <a:rPr lang="en-US" dirty="0"/>
              <a:t>	The head section contains information that describes the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                 web page document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Title element– Text displays in title bar of window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Meta element – describes the character encoding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Body element </a:t>
            </a:r>
            <a:r>
              <a:rPr lang="en-US" dirty="0"/>
              <a:t>– contains the body section</a:t>
            </a:r>
          </a:p>
          <a:p>
            <a:pPr marL="448056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The body section contains the text and elements that </a:t>
            </a:r>
            <a:br>
              <a:rPr lang="en-US" dirty="0"/>
            </a:br>
            <a:r>
              <a:rPr lang="en-US" dirty="0"/>
              <a:t>             display in the browser viewport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19050"/>
            <a:ext cx="28956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97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1" y="1904999"/>
            <a:ext cx="8610600" cy="4221163"/>
          </a:xfrm>
        </p:spPr>
        <p:txBody>
          <a:bodyPr>
            <a:normAutofit/>
          </a:bodyPr>
          <a:lstStyle/>
          <a:p>
            <a:r>
              <a:rPr lang="en-US" altLang="en-US" dirty="0"/>
              <a:t>Not all tags have content</a:t>
            </a:r>
          </a:p>
          <a:p>
            <a:r>
              <a:rPr lang="en-US" altLang="en-US" dirty="0" smtClean="0"/>
              <a:t>If </a:t>
            </a:r>
            <a:r>
              <a:rPr lang="en-US" altLang="en-US" dirty="0"/>
              <a:t>a tag has no content, its form is </a:t>
            </a:r>
            <a:r>
              <a:rPr lang="en-US" altLang="en-US" sz="2000" dirty="0">
                <a:latin typeface="Courier New" pitchFamily="49" charset="0"/>
              </a:rPr>
              <a:t>&lt;</a:t>
            </a:r>
            <a:r>
              <a:rPr lang="en-US" altLang="en-US" dirty="0"/>
              <a:t>name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</a:rPr>
              <a:t>/&gt; </a:t>
            </a:r>
            <a:r>
              <a:rPr lang="en-US" altLang="en-US" sz="2000" dirty="0" smtClean="0">
                <a:latin typeface="+mj-lt"/>
              </a:rPr>
              <a:t>in </a:t>
            </a:r>
            <a:r>
              <a:rPr lang="en-US" altLang="en-US" sz="2000" dirty="0" err="1" smtClean="0">
                <a:latin typeface="+mj-lt"/>
              </a:rPr>
              <a:t>XHTML</a:t>
            </a:r>
            <a:r>
              <a:rPr lang="en-US" altLang="en-US" sz="2000" dirty="0" smtClean="0">
                <a:latin typeface="+mj-lt"/>
              </a:rPr>
              <a:t> or &lt;name&gt; in html</a:t>
            </a:r>
            <a:endParaRPr lang="en-US" altLang="en-US" dirty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container and its content together are </a:t>
            </a:r>
            <a:r>
              <a:rPr lang="en-US" altLang="en-US" dirty="0" smtClean="0"/>
              <a:t>called an </a:t>
            </a:r>
            <a:r>
              <a:rPr lang="en-US" altLang="en-US" i="1" dirty="0" smtClean="0"/>
              <a:t>element</a:t>
            </a:r>
            <a:endParaRPr lang="en-US" altLang="en-US" i="1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 smtClean="0"/>
              <a:t>If </a:t>
            </a:r>
            <a:r>
              <a:rPr lang="en-US" altLang="en-US" dirty="0"/>
              <a:t>a tag has attributes, they appear between its </a:t>
            </a:r>
            <a:r>
              <a:rPr lang="en-US" altLang="en-US" dirty="0" smtClean="0"/>
              <a:t> </a:t>
            </a:r>
            <a:r>
              <a:rPr lang="en-US" altLang="en-US" dirty="0"/>
              <a:t>name and the right bracket of the opening tag</a:t>
            </a:r>
          </a:p>
          <a:p>
            <a:endParaRPr lang="en-US" altLang="en-US" dirty="0"/>
          </a:p>
          <a:p>
            <a:r>
              <a:rPr lang="en-US" altLang="en-US" dirty="0" smtClean="0"/>
              <a:t>Comment tag: </a:t>
            </a:r>
            <a:r>
              <a:rPr lang="en-US" altLang="en-US" sz="2000" dirty="0" smtClean="0">
                <a:latin typeface="Courier New" pitchFamily="49" charset="0"/>
              </a:rPr>
              <a:t>&lt;!–</a:t>
            </a:r>
            <a:r>
              <a:rPr lang="en-US" altLang="en-US" dirty="0" smtClean="0"/>
              <a:t> Your comment here </a:t>
            </a:r>
            <a:r>
              <a:rPr lang="en-US" altLang="en-US" sz="2000" dirty="0">
                <a:latin typeface="Courier New" pitchFamily="49" charset="0"/>
              </a:rPr>
              <a:t>--&gt;</a:t>
            </a: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4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- Browsers ignore comments, unrecognized tags,</a:t>
            </a:r>
          </a:p>
          <a:p>
            <a:r>
              <a:rPr lang="en-US" altLang="en-US" dirty="0"/>
              <a:t>   line breaks, multiple spaces, and tabs</a:t>
            </a:r>
          </a:p>
          <a:p>
            <a:endParaRPr lang="en-US" altLang="en-US" dirty="0"/>
          </a:p>
          <a:p>
            <a:r>
              <a:rPr lang="en-US" altLang="en-US" dirty="0"/>
              <a:t> - Tags are suggestions to the browser, even if they</a:t>
            </a:r>
          </a:p>
          <a:p>
            <a:r>
              <a:rPr lang="en-US" altLang="en-US" dirty="0"/>
              <a:t>    are recognized by the browser</a:t>
            </a:r>
          </a:p>
          <a:p>
            <a:endParaRPr lang="en-US" altLang="en-US" dirty="0"/>
          </a:p>
          <a:p>
            <a:r>
              <a:rPr lang="en-US" altLang="en-US" dirty="0"/>
              <a:t> - In </a:t>
            </a:r>
            <a:r>
              <a:rPr lang="en-US" altLang="en-US" dirty="0" err="1"/>
              <a:t>XHTML</a:t>
            </a:r>
            <a:r>
              <a:rPr lang="en-US" altLang="en-US" dirty="0"/>
              <a:t>, element and attribute names must be in </a:t>
            </a:r>
          </a:p>
          <a:p>
            <a:r>
              <a:rPr lang="en-US" altLang="en-US" dirty="0"/>
              <a:t>    all lowercase letters</a:t>
            </a:r>
          </a:p>
          <a:p>
            <a:endParaRPr lang="en-US" altLang="en-US" dirty="0"/>
          </a:p>
          <a:p>
            <a:r>
              <a:rPr lang="en-US" altLang="en-US" dirty="0"/>
              <a:t> - In HTML, they can be any combination of uppercase</a:t>
            </a:r>
          </a:p>
          <a:p>
            <a:r>
              <a:rPr lang="en-US" altLang="en-US" dirty="0"/>
              <a:t>   and </a:t>
            </a:r>
            <a:r>
              <a:rPr lang="en-US" altLang="en-US" dirty="0" smtClean="0"/>
              <a:t>lowercase</a:t>
            </a: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0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3501633" cy="38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2551837"/>
            <a:ext cx="3429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en-US" b="1" dirty="0" err="1">
                <a:latin typeface="Times New Roman" pitchFamily="18" charset="0"/>
                <a:cs typeface="Times New Roman" pitchFamily="18" charset="0"/>
              </a:rPr>
              <a:t>h1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&gt;Heading Level 1&lt;/</a:t>
            </a:r>
            <a:r>
              <a:rPr lang="en-US" altLang="en-US" b="1" dirty="0" err="1">
                <a:latin typeface="Times New Roman" pitchFamily="18" charset="0"/>
                <a:cs typeface="Times New Roman" pitchFamily="18" charset="0"/>
              </a:rPr>
              <a:t>h1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en-US" b="1" dirty="0" err="1">
                <a:latin typeface="Times New Roman" pitchFamily="18" charset="0"/>
                <a:cs typeface="Times New Roman" pitchFamily="18" charset="0"/>
              </a:rPr>
              <a:t>h2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&gt;Heading Level 2&lt;/</a:t>
            </a:r>
            <a:r>
              <a:rPr lang="en-US" altLang="en-US" b="1" dirty="0" err="1">
                <a:latin typeface="Times New Roman" pitchFamily="18" charset="0"/>
                <a:cs typeface="Times New Roman" pitchFamily="18" charset="0"/>
              </a:rPr>
              <a:t>h2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en-US" b="1" dirty="0" err="1">
                <a:latin typeface="Times New Roman" pitchFamily="18" charset="0"/>
                <a:cs typeface="Times New Roman" pitchFamily="18" charset="0"/>
              </a:rPr>
              <a:t>h3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&gt;Heading Level 3&lt;/</a:t>
            </a:r>
            <a:r>
              <a:rPr lang="en-US" altLang="en-US" b="1" dirty="0" err="1">
                <a:latin typeface="Times New Roman" pitchFamily="18" charset="0"/>
                <a:cs typeface="Times New Roman" pitchFamily="18" charset="0"/>
              </a:rPr>
              <a:t>h3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en-US" b="1" dirty="0" err="1">
                <a:latin typeface="Times New Roman" pitchFamily="18" charset="0"/>
                <a:cs typeface="Times New Roman" pitchFamily="18" charset="0"/>
              </a:rPr>
              <a:t>h4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&gt;Heading Level 4&lt;/</a:t>
            </a:r>
            <a:r>
              <a:rPr lang="en-US" altLang="en-US" b="1" dirty="0" err="1">
                <a:latin typeface="Times New Roman" pitchFamily="18" charset="0"/>
                <a:cs typeface="Times New Roman" pitchFamily="18" charset="0"/>
              </a:rPr>
              <a:t>h4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en-US" b="1" dirty="0" err="1">
                <a:latin typeface="Times New Roman" pitchFamily="18" charset="0"/>
                <a:cs typeface="Times New Roman" pitchFamily="18" charset="0"/>
              </a:rPr>
              <a:t>h5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&gt;Heading Level 5&lt;/</a:t>
            </a:r>
            <a:r>
              <a:rPr lang="en-US" altLang="en-US" b="1" dirty="0" err="1">
                <a:latin typeface="Times New Roman" pitchFamily="18" charset="0"/>
                <a:cs typeface="Times New Roman" pitchFamily="18" charset="0"/>
              </a:rPr>
              <a:t>h5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en-US" b="1" dirty="0" err="1">
                <a:latin typeface="Times New Roman" pitchFamily="18" charset="0"/>
                <a:cs typeface="Times New Roman" pitchFamily="18" charset="0"/>
              </a:rPr>
              <a:t>h6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&gt;Heading Level 6&lt;/</a:t>
            </a:r>
            <a:r>
              <a:rPr lang="en-US" altLang="en-US" b="1" dirty="0" err="1">
                <a:latin typeface="Times New Roman" pitchFamily="18" charset="0"/>
                <a:cs typeface="Times New Roman" pitchFamily="18" charset="0"/>
              </a:rPr>
              <a:t>h6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373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0624" indent="-384048" fontAlgn="auto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>
                <a:cs typeface="Times New Roman" pitchFamily="18" charset="0"/>
              </a:rPr>
              <a:t>Paragraph element</a:t>
            </a:r>
          </a:p>
          <a:p>
            <a:pPr marL="36576" indent="0" fontAlgn="auto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&lt;p&gt;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…paragraph goes here…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&lt;/p&gt;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cs typeface="Times New Roman" pitchFamily="18" charset="0"/>
            </a:endParaRPr>
          </a:p>
          <a:p>
            <a:pPr marL="722376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Groups sentences and sections of text together. </a:t>
            </a:r>
          </a:p>
          <a:p>
            <a:pPr marL="722376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Configures empty space above and below the paragraph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2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>
                <a:cs typeface="Times New Roman" pitchFamily="18" charset="0"/>
              </a:rPr>
              <a:t>Line Break element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Stand-alone tag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Called a void element in </a:t>
            </a:r>
            <a:r>
              <a:rPr lang="en-US" dirty="0" err="1">
                <a:cs typeface="Times New Roman" pitchFamily="18" charset="0"/>
              </a:rPr>
              <a:t>HTML5</a:t>
            </a:r>
            <a:r>
              <a:rPr lang="en-US" dirty="0">
                <a:cs typeface="Times New Roman" pitchFamily="18" charset="0"/>
              </a:rPr>
              <a:t/>
            </a:r>
            <a:br>
              <a:rPr lang="en-US" dirty="0">
                <a:cs typeface="Times New Roman" pitchFamily="18" charset="0"/>
              </a:rPr>
            </a:br>
            <a:endParaRPr lang="en-US" dirty="0">
              <a:cs typeface="Times New Roman" pitchFamily="18" charset="0"/>
            </a:endParaRPr>
          </a:p>
          <a:p>
            <a:pPr marL="448056" lvl="1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…text goes here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This starts on a new line….</a:t>
            </a:r>
            <a:br>
              <a:rPr lang="en-US" sz="2400" b="1" i="1" dirty="0">
                <a:latin typeface="Times New Roman" pitchFamily="18" charset="0"/>
                <a:cs typeface="Times New Roman" pitchFamily="18" charset="0"/>
              </a:rPr>
            </a:b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Causes the next element or text to display on a new line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44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b="1" dirty="0">
                <a:latin typeface="Times New Roman" pitchFamily="18" charset="0"/>
              </a:rPr>
              <a:t>&lt;</a:t>
            </a:r>
            <a:r>
              <a:rPr lang="en-US" altLang="en-US" b="1" dirty="0" err="1">
                <a:latin typeface="Times New Roman" pitchFamily="18" charset="0"/>
              </a:rPr>
              <a:t>h1</a:t>
            </a:r>
            <a:r>
              <a:rPr lang="en-US" altLang="en-US" b="1" dirty="0">
                <a:latin typeface="Times New Roman" pitchFamily="18" charset="0"/>
              </a:rPr>
              <a:t>&gt;My Favorite Colors&lt;/</a:t>
            </a:r>
            <a:r>
              <a:rPr lang="en-US" altLang="en-US" b="1" dirty="0" err="1">
                <a:latin typeface="Times New Roman" pitchFamily="18" charset="0"/>
              </a:rPr>
              <a:t>h1</a:t>
            </a:r>
            <a:r>
              <a:rPr lang="en-US" altLang="en-US" b="1" dirty="0">
                <a:latin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altLang="en-US" b="1" dirty="0">
                <a:latin typeface="Times New Roman" pitchFamily="18" charset="0"/>
              </a:rPr>
              <a:t>&lt;</a:t>
            </a:r>
            <a:r>
              <a:rPr lang="en-US" altLang="en-US" b="1" dirty="0" err="1">
                <a:latin typeface="Times New Roman" pitchFamily="18" charset="0"/>
              </a:rPr>
              <a:t>ul</a:t>
            </a:r>
            <a:r>
              <a:rPr lang="en-US" altLang="en-US" b="1" dirty="0">
                <a:latin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altLang="en-US" b="1" dirty="0">
                <a:latin typeface="Times New Roman" pitchFamily="18" charset="0"/>
              </a:rPr>
              <a:t>   &lt;li&gt;Blue&lt;/li&gt;</a:t>
            </a:r>
          </a:p>
          <a:p>
            <a:pPr>
              <a:buNone/>
            </a:pPr>
            <a:r>
              <a:rPr lang="en-US" altLang="en-US" b="1" dirty="0">
                <a:latin typeface="Times New Roman" pitchFamily="18" charset="0"/>
              </a:rPr>
              <a:t>   &lt;li&gt;Teal&lt;/li&gt;</a:t>
            </a:r>
          </a:p>
          <a:p>
            <a:pPr>
              <a:buNone/>
            </a:pPr>
            <a:r>
              <a:rPr lang="en-US" altLang="en-US" b="1" dirty="0">
                <a:latin typeface="Times New Roman" pitchFamily="18" charset="0"/>
              </a:rPr>
              <a:t>   &lt;li&gt;Read&lt;/li&gt;</a:t>
            </a:r>
          </a:p>
          <a:p>
            <a:pPr>
              <a:buNone/>
            </a:pPr>
            <a:r>
              <a:rPr lang="en-US" altLang="en-US" b="1" dirty="0">
                <a:latin typeface="Times New Roman" pitchFamily="18" charset="0"/>
              </a:rPr>
              <a:t>&lt;/</a:t>
            </a:r>
            <a:r>
              <a:rPr lang="en-US" altLang="en-US" b="1" dirty="0" err="1">
                <a:latin typeface="Times New Roman" pitchFamily="18" charset="0"/>
              </a:rPr>
              <a:t>ul</a:t>
            </a:r>
            <a:r>
              <a:rPr lang="en-US" altLang="en-US" b="1" dirty="0">
                <a:latin typeface="Times New Roman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List -- Bullet Points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48000"/>
            <a:ext cx="50165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46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Platform Docs is a community-driven site that aims to become a comprehensive and authoritative source for web developer documentation. </a:t>
            </a:r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/>
              <a:t>Platform Documents </a:t>
            </a:r>
            <a:r>
              <a:rPr lang="en-US" dirty="0" smtClean="0"/>
              <a:t>URL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docs.webplatform.org/wiki/Main_Page</a:t>
            </a:r>
            <a:endParaRPr lang="en-US" dirty="0" smtClean="0"/>
          </a:p>
          <a:p>
            <a:r>
              <a:rPr lang="en-US" dirty="0" smtClean="0"/>
              <a:t>HTML tags, </a:t>
            </a:r>
            <a:r>
              <a:rPr lang="en-US" dirty="0" err="1" smtClean="0"/>
              <a:t>CSS</a:t>
            </a:r>
            <a:r>
              <a:rPr lang="en-US" dirty="0" smtClean="0"/>
              <a:t>, JavaScript, Beginner Information</a:t>
            </a:r>
          </a:p>
          <a:p>
            <a:r>
              <a:rPr lang="en-US" dirty="0" smtClean="0"/>
              <a:t>Currently working on HTML 5. HTML 4.1 is the current stable version – published in 1999</a:t>
            </a:r>
          </a:p>
          <a:p>
            <a:r>
              <a:rPr lang="en-US" dirty="0" smtClean="0"/>
              <a:t>HTML 5 Document – 10/28/2014</a:t>
            </a:r>
          </a:p>
          <a:p>
            <a:r>
              <a:rPr lang="en-US" dirty="0" smtClean="0"/>
              <a:t> </a:t>
            </a:r>
            <a:r>
              <a:rPr lang="en-US" dirty="0"/>
              <a:t>http://www.w3.org/TR/html5/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70156"/>
            <a:ext cx="8458200" cy="1054250"/>
          </a:xfrm>
        </p:spPr>
        <p:txBody>
          <a:bodyPr/>
          <a:lstStyle/>
          <a:p>
            <a:r>
              <a:rPr lang="en-US" dirty="0"/>
              <a:t>Web Platform Documents </a:t>
            </a:r>
          </a:p>
        </p:txBody>
      </p:sp>
    </p:spTree>
    <p:extLst>
      <p:ext uri="{BB962C8B-B14F-4D97-AF65-F5344CB8AC3E}">
        <p14:creationId xmlns:p14="http://schemas.microsoft.com/office/powerpoint/2010/main" val="2133850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Conveys information in an ordered fashion</a:t>
            </a:r>
          </a:p>
          <a:p>
            <a:r>
              <a:rPr lang="en-US" altLang="en-US" dirty="0"/>
              <a:t>Ordered List Element</a:t>
            </a:r>
          </a:p>
          <a:p>
            <a:pPr>
              <a:buFont typeface="Wingdings 2" pitchFamily="18" charset="2"/>
              <a:buNone/>
            </a:pPr>
            <a:r>
              <a:rPr lang="en-US" altLang="en-US" dirty="0"/>
              <a:t>	&lt;</a:t>
            </a:r>
            <a:r>
              <a:rPr lang="en-US" altLang="en-US" dirty="0" err="1"/>
              <a:t>ol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/>
              <a:t>Contains the ordered list</a:t>
            </a:r>
          </a:p>
          <a:p>
            <a:pPr lvl="1"/>
            <a:r>
              <a:rPr lang="en-US" altLang="en-US" sz="2400" dirty="0"/>
              <a:t>type attribute determines</a:t>
            </a:r>
            <a:r>
              <a:rPr lang="en-US" altLang="en-US" dirty="0"/>
              <a:t> </a:t>
            </a:r>
            <a:r>
              <a:rPr lang="en-US" altLang="en-US" sz="2400" dirty="0"/>
              <a:t>numbering scheme of list</a:t>
            </a:r>
          </a:p>
          <a:p>
            <a:pPr lvl="1"/>
            <a:r>
              <a:rPr lang="en-US" altLang="en-US" sz="2400" dirty="0"/>
              <a:t>default is numerals</a:t>
            </a:r>
          </a:p>
          <a:p>
            <a:r>
              <a:rPr lang="en-US" altLang="en-US" dirty="0"/>
              <a:t>List Item Element</a:t>
            </a:r>
            <a:br>
              <a:rPr lang="en-US" altLang="en-US" dirty="0"/>
            </a:br>
            <a:r>
              <a:rPr lang="en-US" altLang="en-US" dirty="0"/>
              <a:t>&lt;li&gt;</a:t>
            </a:r>
            <a:br>
              <a:rPr lang="en-US" altLang="en-US" dirty="0"/>
            </a:br>
            <a:r>
              <a:rPr lang="en-US" altLang="en-US" dirty="0"/>
              <a:t>Contains an item in the list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0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b="1" dirty="0">
                <a:latin typeface="Times New Roman" pitchFamily="18" charset="0"/>
              </a:rPr>
              <a:t>&lt;</a:t>
            </a:r>
            <a:r>
              <a:rPr lang="en-US" altLang="en-US" b="1" dirty="0" err="1">
                <a:latin typeface="Times New Roman" pitchFamily="18" charset="0"/>
              </a:rPr>
              <a:t>ol</a:t>
            </a:r>
            <a:r>
              <a:rPr lang="en-US" altLang="en-US" b="1" dirty="0">
                <a:latin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altLang="en-US" b="1" dirty="0">
                <a:latin typeface="Times New Roman" pitchFamily="18" charset="0"/>
              </a:rPr>
              <a:t>   &lt;li&gt;Apply to school&lt;/li&gt;</a:t>
            </a:r>
          </a:p>
          <a:p>
            <a:pPr>
              <a:buNone/>
            </a:pPr>
            <a:r>
              <a:rPr lang="en-US" altLang="en-US" b="1" dirty="0">
                <a:latin typeface="Times New Roman" pitchFamily="18" charset="0"/>
              </a:rPr>
              <a:t>   &lt;li&gt;Register for course&lt;/li&gt;</a:t>
            </a:r>
          </a:p>
          <a:p>
            <a:pPr>
              <a:buNone/>
            </a:pPr>
            <a:r>
              <a:rPr lang="en-US" altLang="en-US" b="1" dirty="0">
                <a:latin typeface="Times New Roman" pitchFamily="18" charset="0"/>
              </a:rPr>
              <a:t>   &lt;li&gt;Pay tuition&lt;/li&gt;</a:t>
            </a:r>
          </a:p>
          <a:p>
            <a:pPr>
              <a:buNone/>
            </a:pPr>
            <a:r>
              <a:rPr lang="en-US" altLang="en-US" b="1" dirty="0">
                <a:latin typeface="Times New Roman" pitchFamily="18" charset="0"/>
              </a:rPr>
              <a:t>   &lt;li&gt;Attend course&lt;/li&gt;</a:t>
            </a:r>
          </a:p>
          <a:p>
            <a:pPr>
              <a:buNone/>
            </a:pPr>
            <a:r>
              <a:rPr lang="en-US" altLang="en-US" b="1" dirty="0">
                <a:latin typeface="Times New Roman" pitchFamily="18" charset="0"/>
              </a:rPr>
              <a:t> &lt;/</a:t>
            </a:r>
            <a:r>
              <a:rPr lang="en-US" altLang="en-US" b="1" dirty="0" err="1">
                <a:latin typeface="Times New Roman" pitchFamily="18" charset="0"/>
              </a:rPr>
              <a:t>ol</a:t>
            </a:r>
            <a:r>
              <a:rPr lang="en-US" altLang="en-US" b="1" dirty="0">
                <a:latin typeface="Times New Roman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4267200"/>
            <a:ext cx="4014788" cy="217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7418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b="1" dirty="0">
                <a:latin typeface="Times New Roman" pitchFamily="18" charset="0"/>
              </a:rPr>
              <a:t>&lt;dl&gt;</a:t>
            </a:r>
          </a:p>
          <a:p>
            <a:pPr>
              <a:buNone/>
            </a:pPr>
            <a:r>
              <a:rPr lang="en-US" altLang="en-US" b="1" dirty="0">
                <a:latin typeface="Times New Roman" pitchFamily="18" charset="0"/>
              </a:rPr>
              <a:t>   &lt;</a:t>
            </a:r>
            <a:r>
              <a:rPr lang="en-US" altLang="en-US" b="1" dirty="0" err="1">
                <a:latin typeface="Times New Roman" pitchFamily="18" charset="0"/>
              </a:rPr>
              <a:t>dt</a:t>
            </a:r>
            <a:r>
              <a:rPr lang="en-US" altLang="en-US" b="1" dirty="0">
                <a:latin typeface="Times New Roman" pitchFamily="18" charset="0"/>
              </a:rPr>
              <a:t>&gt;IP&lt;/</a:t>
            </a:r>
            <a:r>
              <a:rPr lang="en-US" altLang="en-US" b="1" dirty="0" err="1">
                <a:latin typeface="Times New Roman" pitchFamily="18" charset="0"/>
              </a:rPr>
              <a:t>dt</a:t>
            </a:r>
            <a:r>
              <a:rPr lang="en-US" altLang="en-US" b="1" dirty="0">
                <a:latin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altLang="en-US" b="1" dirty="0">
                <a:latin typeface="Times New Roman" pitchFamily="18" charset="0"/>
              </a:rPr>
              <a:t>        &lt;</a:t>
            </a:r>
            <a:r>
              <a:rPr lang="en-US" altLang="en-US" b="1" dirty="0" err="1">
                <a:latin typeface="Times New Roman" pitchFamily="18" charset="0"/>
              </a:rPr>
              <a:t>dd</a:t>
            </a:r>
            <a:r>
              <a:rPr lang="en-US" altLang="en-US" b="1" dirty="0">
                <a:latin typeface="Times New Roman" pitchFamily="18" charset="0"/>
              </a:rPr>
              <a:t>&gt;Internet Protocol&lt;/</a:t>
            </a:r>
            <a:r>
              <a:rPr lang="en-US" altLang="en-US" b="1" dirty="0" err="1">
                <a:latin typeface="Times New Roman" pitchFamily="18" charset="0"/>
              </a:rPr>
              <a:t>dd</a:t>
            </a:r>
            <a:r>
              <a:rPr lang="en-US" altLang="en-US" b="1" dirty="0">
                <a:latin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altLang="en-US" b="1" dirty="0">
                <a:latin typeface="Times New Roman" pitchFamily="18" charset="0"/>
              </a:rPr>
              <a:t>    &lt;</a:t>
            </a:r>
            <a:r>
              <a:rPr lang="en-US" altLang="en-US" b="1" dirty="0" err="1">
                <a:latin typeface="Times New Roman" pitchFamily="18" charset="0"/>
              </a:rPr>
              <a:t>dt</a:t>
            </a:r>
            <a:r>
              <a:rPr lang="en-US" altLang="en-US" b="1" dirty="0">
                <a:latin typeface="Times New Roman" pitchFamily="18" charset="0"/>
              </a:rPr>
              <a:t>&gt;TCP&lt;/</a:t>
            </a:r>
            <a:r>
              <a:rPr lang="en-US" altLang="en-US" b="1" dirty="0" err="1">
                <a:latin typeface="Times New Roman" pitchFamily="18" charset="0"/>
              </a:rPr>
              <a:t>dt</a:t>
            </a:r>
            <a:r>
              <a:rPr lang="en-US" altLang="en-US" b="1" dirty="0">
                <a:latin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altLang="en-US" b="1" dirty="0">
                <a:latin typeface="Times New Roman" pitchFamily="18" charset="0"/>
              </a:rPr>
              <a:t>         &lt;</a:t>
            </a:r>
            <a:r>
              <a:rPr lang="en-US" altLang="en-US" b="1" dirty="0" err="1">
                <a:latin typeface="Times New Roman" pitchFamily="18" charset="0"/>
              </a:rPr>
              <a:t>dd</a:t>
            </a:r>
            <a:r>
              <a:rPr lang="en-US" altLang="en-US" b="1" dirty="0">
                <a:latin typeface="Times New Roman" pitchFamily="18" charset="0"/>
              </a:rPr>
              <a:t>&gt;Transmission Control Protocol&lt;/</a:t>
            </a:r>
            <a:r>
              <a:rPr lang="en-US" altLang="en-US" b="1" dirty="0" err="1">
                <a:latin typeface="Times New Roman" pitchFamily="18" charset="0"/>
              </a:rPr>
              <a:t>dd</a:t>
            </a:r>
            <a:r>
              <a:rPr lang="en-US" altLang="en-US" b="1" dirty="0">
                <a:latin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altLang="en-US" b="1" dirty="0">
                <a:latin typeface="Times New Roman" pitchFamily="18" charset="0"/>
              </a:rPr>
              <a:t>&lt;/dl&gt;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List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648200"/>
            <a:ext cx="487838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066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83464">
              <a:lnSpc>
                <a:spcPct val="90000"/>
              </a:lnSpc>
              <a:buFont typeface="Wingdings 2"/>
              <a:buChar char=""/>
              <a:defRPr/>
            </a:pPr>
            <a:r>
              <a:rPr lang="en-US" sz="2000" dirty="0">
                <a:cs typeface="Times New Roman" pitchFamily="18" charset="0"/>
              </a:rPr>
              <a:t>Display special characters such as quotes, copyright symbol, etc. </a:t>
            </a:r>
            <a:br>
              <a:rPr lang="en-US" sz="2000" dirty="0">
                <a:cs typeface="Times New Roman" pitchFamily="18" charset="0"/>
              </a:rPr>
            </a:br>
            <a:endParaRPr lang="en-US" sz="2000" dirty="0">
              <a:cs typeface="Times New Roman" pitchFamily="18" charset="0"/>
            </a:endParaRPr>
          </a:p>
          <a:p>
            <a:pPr indent="-283464">
              <a:lnSpc>
                <a:spcPct val="90000"/>
              </a:lnSpc>
              <a:buNone/>
              <a:defRPr/>
            </a:pPr>
            <a:r>
              <a:rPr lang="en-US" sz="2000" dirty="0">
                <a:cs typeface="Times New Roman" pitchFamily="18" charset="0"/>
              </a:rPr>
              <a:t>		</a:t>
            </a:r>
            <a:r>
              <a:rPr lang="en-US" dirty="0">
                <a:cs typeface="Times New Roman" pitchFamily="18" charset="0"/>
              </a:rPr>
              <a:t>Character     	</a:t>
            </a:r>
            <a:r>
              <a:rPr lang="en-US" dirty="0" smtClean="0">
                <a:cs typeface="Times New Roman" pitchFamily="18" charset="0"/>
              </a:rPr>
              <a:t>	Code</a:t>
            </a:r>
            <a:endParaRPr lang="en-US" dirty="0">
              <a:cs typeface="Times New Roman" pitchFamily="18" charset="0"/>
            </a:endParaRPr>
          </a:p>
          <a:p>
            <a:pPr indent="-283464">
              <a:lnSpc>
                <a:spcPct val="90000"/>
              </a:lnSpc>
              <a:buNone/>
              <a:defRPr/>
            </a:pPr>
            <a:r>
              <a:rPr lang="en-US" dirty="0">
                <a:cs typeface="Arial" pitchFamily="34" charset="0"/>
              </a:rPr>
              <a:t>		      © 		</a:t>
            </a:r>
            <a:r>
              <a:rPr lang="en-US" dirty="0" smtClean="0">
                <a:cs typeface="Arial" pitchFamily="34" charset="0"/>
              </a:rPr>
              <a:t>	&amp;</a:t>
            </a:r>
            <a:r>
              <a:rPr lang="en-US" dirty="0">
                <a:cs typeface="Arial" pitchFamily="34" charset="0"/>
              </a:rPr>
              <a:t>copy;</a:t>
            </a:r>
          </a:p>
          <a:p>
            <a:pPr indent="-283464">
              <a:lnSpc>
                <a:spcPct val="90000"/>
              </a:lnSpc>
              <a:buNone/>
              <a:defRPr/>
            </a:pPr>
            <a:r>
              <a:rPr lang="en-US" dirty="0">
                <a:cs typeface="Arial" pitchFamily="34" charset="0"/>
              </a:rPr>
              <a:t>		      &lt;                	&amp;</a:t>
            </a:r>
            <a:r>
              <a:rPr lang="en-US" dirty="0" err="1">
                <a:cs typeface="Arial" pitchFamily="34" charset="0"/>
              </a:rPr>
              <a:t>lt</a:t>
            </a:r>
            <a:r>
              <a:rPr lang="en-US" dirty="0">
                <a:cs typeface="Arial" pitchFamily="34" charset="0"/>
              </a:rPr>
              <a:t>;</a:t>
            </a:r>
          </a:p>
          <a:p>
            <a:pPr indent="-283464">
              <a:lnSpc>
                <a:spcPct val="90000"/>
              </a:lnSpc>
              <a:buNone/>
              <a:defRPr/>
            </a:pPr>
            <a:r>
              <a:rPr lang="en-US" dirty="0">
                <a:cs typeface="Arial" pitchFamily="34" charset="0"/>
              </a:rPr>
              <a:t>		      &gt;                	&amp;</a:t>
            </a:r>
            <a:r>
              <a:rPr lang="en-US" dirty="0" err="1">
                <a:cs typeface="Arial" pitchFamily="34" charset="0"/>
              </a:rPr>
              <a:t>gt</a:t>
            </a:r>
            <a:r>
              <a:rPr lang="en-US" dirty="0">
                <a:cs typeface="Arial" pitchFamily="34" charset="0"/>
              </a:rPr>
              <a:t>;</a:t>
            </a:r>
          </a:p>
          <a:p>
            <a:pPr indent="-283464">
              <a:lnSpc>
                <a:spcPct val="90000"/>
              </a:lnSpc>
              <a:buNone/>
              <a:defRPr/>
            </a:pPr>
            <a:r>
              <a:rPr lang="en-US" dirty="0">
                <a:cs typeface="Arial" pitchFamily="34" charset="0"/>
              </a:rPr>
              <a:t>		      &amp;	       		&amp;amp;</a:t>
            </a:r>
          </a:p>
          <a:p>
            <a:pPr indent="-283464">
              <a:lnSpc>
                <a:spcPct val="90000"/>
              </a:lnSpc>
              <a:buNone/>
              <a:defRPr/>
            </a:pPr>
            <a:r>
              <a:rPr lang="en-US" dirty="0">
                <a:cs typeface="Arial" pitchFamily="34" charset="0"/>
              </a:rPr>
              <a:t>			       		&amp;</a:t>
            </a:r>
            <a:r>
              <a:rPr lang="en-US" dirty="0" err="1">
                <a:cs typeface="Arial" pitchFamily="34" charset="0"/>
              </a:rPr>
              <a:t>nbsp</a:t>
            </a:r>
            <a:r>
              <a:rPr lang="en-US" dirty="0">
                <a:cs typeface="Arial" pitchFamily="34" charset="0"/>
              </a:rPr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8074510" cy="105425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Special Entity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68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i="1" dirty="0"/>
              <a:t>Char.	Entity		Meaning	</a:t>
            </a:r>
            <a:r>
              <a:rPr lang="en-US" altLang="en-US" dirty="0">
                <a:latin typeface="Times New Roman" pitchFamily="18" charset="0"/>
              </a:rPr>
              <a:t>	</a:t>
            </a:r>
            <a:endParaRPr lang="en-US" altLang="en-US" dirty="0">
              <a:latin typeface="New York"/>
            </a:endParaRPr>
          </a:p>
          <a:p>
            <a:r>
              <a:rPr lang="en-US" altLang="en-US" sz="2000" dirty="0">
                <a:latin typeface="Courier New" pitchFamily="49" charset="0"/>
              </a:rPr>
              <a:t>"</a:t>
            </a:r>
            <a:r>
              <a:rPr lang="en-US" altLang="en-US" sz="2000" dirty="0">
                <a:latin typeface="Courier" pitchFamily="49" charset="0"/>
              </a:rPr>
              <a:t>	&amp;</a:t>
            </a:r>
            <a:r>
              <a:rPr lang="en-US" altLang="en-US" sz="2000" dirty="0" err="1">
                <a:latin typeface="Courier" pitchFamily="49" charset="0"/>
              </a:rPr>
              <a:t>quot</a:t>
            </a:r>
            <a:r>
              <a:rPr lang="en-US" altLang="en-US" sz="2000" dirty="0">
                <a:latin typeface="Courier" pitchFamily="49" charset="0"/>
              </a:rPr>
              <a:t>;</a:t>
            </a:r>
            <a:r>
              <a:rPr lang="en-US" altLang="en-US" dirty="0">
                <a:latin typeface="Courier" pitchFamily="49" charset="0"/>
              </a:rPr>
              <a:t>		</a:t>
            </a:r>
            <a:r>
              <a:rPr lang="en-US" altLang="en-US" dirty="0"/>
              <a:t>Double quote</a:t>
            </a:r>
            <a:r>
              <a:rPr lang="en-US" altLang="en-US" dirty="0">
                <a:latin typeface="Times New Roman" pitchFamily="18" charset="0"/>
              </a:rPr>
              <a:t>	</a:t>
            </a:r>
            <a:endParaRPr lang="en-US" altLang="en-US" dirty="0">
              <a:latin typeface="New York"/>
            </a:endParaRPr>
          </a:p>
          <a:p>
            <a:r>
              <a:rPr lang="en-US" altLang="en-US" sz="2000" dirty="0">
                <a:latin typeface="Courier New" pitchFamily="49" charset="0"/>
              </a:rPr>
              <a:t>'</a:t>
            </a:r>
            <a:r>
              <a:rPr lang="en-US" altLang="en-US" sz="2000" dirty="0">
                <a:latin typeface="Courier" pitchFamily="49" charset="0"/>
              </a:rPr>
              <a:t>	&amp;</a:t>
            </a:r>
            <a:r>
              <a:rPr lang="en-US" altLang="en-US" sz="2000" dirty="0" err="1">
                <a:latin typeface="Courier" pitchFamily="49" charset="0"/>
              </a:rPr>
              <a:t>apos</a:t>
            </a:r>
            <a:r>
              <a:rPr lang="en-US" altLang="en-US" sz="2000" dirty="0">
                <a:latin typeface="Courier" pitchFamily="49" charset="0"/>
              </a:rPr>
              <a:t>;</a:t>
            </a:r>
            <a:r>
              <a:rPr lang="en-US" altLang="en-US" dirty="0">
                <a:latin typeface="Courier" pitchFamily="49" charset="0"/>
              </a:rPr>
              <a:t>		</a:t>
            </a:r>
            <a:r>
              <a:rPr lang="en-US" altLang="en-US" dirty="0"/>
              <a:t>Single quote</a:t>
            </a:r>
            <a:r>
              <a:rPr lang="en-US" altLang="en-US" dirty="0">
                <a:latin typeface="Times New Roman" pitchFamily="18" charset="0"/>
              </a:rPr>
              <a:t>	</a:t>
            </a:r>
            <a:endParaRPr lang="en-US" altLang="en-US" dirty="0">
              <a:latin typeface="New York"/>
            </a:endParaRPr>
          </a:p>
          <a:p>
            <a:r>
              <a:rPr lang="en-US" altLang="en-US" sz="2000" dirty="0">
                <a:latin typeface="Courier" pitchFamily="49" charset="0"/>
              </a:rPr>
              <a:t>¼	&amp;</a:t>
            </a:r>
            <a:r>
              <a:rPr lang="en-US" altLang="en-US" sz="2000" dirty="0" err="1">
                <a:latin typeface="Courier" pitchFamily="49" charset="0"/>
              </a:rPr>
              <a:t>frac14</a:t>
            </a:r>
            <a:r>
              <a:rPr lang="en-US" altLang="en-US" sz="2000" dirty="0">
                <a:latin typeface="Courier" pitchFamily="49" charset="0"/>
              </a:rPr>
              <a:t>;	</a:t>
            </a:r>
            <a:r>
              <a:rPr lang="en-US" altLang="en-US" dirty="0"/>
              <a:t>One quarter</a:t>
            </a:r>
            <a:r>
              <a:rPr lang="en-US" altLang="en-US" dirty="0">
                <a:latin typeface="Times New Roman" pitchFamily="18" charset="0"/>
              </a:rPr>
              <a:t>	</a:t>
            </a:r>
            <a:endParaRPr lang="en-US" altLang="en-US" dirty="0">
              <a:latin typeface="New York"/>
            </a:endParaRPr>
          </a:p>
          <a:p>
            <a:r>
              <a:rPr lang="en-US" altLang="en-US" sz="2000" dirty="0">
                <a:latin typeface="Courier" pitchFamily="49" charset="0"/>
              </a:rPr>
              <a:t>½	&amp;</a:t>
            </a:r>
            <a:r>
              <a:rPr lang="en-US" altLang="en-US" sz="2000" dirty="0" err="1">
                <a:latin typeface="Courier" pitchFamily="49" charset="0"/>
              </a:rPr>
              <a:t>frac12</a:t>
            </a:r>
            <a:r>
              <a:rPr lang="en-US" altLang="en-US" sz="2000" dirty="0">
                <a:latin typeface="Courier" pitchFamily="49" charset="0"/>
              </a:rPr>
              <a:t>;	</a:t>
            </a:r>
            <a:r>
              <a:rPr lang="en-US" altLang="en-US" dirty="0"/>
              <a:t>One half</a:t>
            </a:r>
            <a:r>
              <a:rPr lang="en-US" altLang="en-US" dirty="0">
                <a:latin typeface="Times New Roman" pitchFamily="18" charset="0"/>
              </a:rPr>
              <a:t>	</a:t>
            </a:r>
            <a:endParaRPr lang="en-US" altLang="en-US" dirty="0">
              <a:latin typeface="New York"/>
            </a:endParaRPr>
          </a:p>
          <a:p>
            <a:r>
              <a:rPr lang="en-US" altLang="en-US" sz="2000" dirty="0">
                <a:latin typeface="Courier" pitchFamily="49" charset="0"/>
              </a:rPr>
              <a:t>¾	&amp;</a:t>
            </a:r>
            <a:r>
              <a:rPr lang="en-US" altLang="en-US" sz="2000" dirty="0" err="1">
                <a:latin typeface="Courier" pitchFamily="49" charset="0"/>
              </a:rPr>
              <a:t>frac34</a:t>
            </a:r>
            <a:r>
              <a:rPr lang="en-US" altLang="en-US" sz="2000" dirty="0">
                <a:latin typeface="Courier" pitchFamily="49" charset="0"/>
              </a:rPr>
              <a:t>;</a:t>
            </a:r>
            <a:r>
              <a:rPr lang="en-US" altLang="en-US" dirty="0">
                <a:latin typeface="Courier" pitchFamily="49" charset="0"/>
              </a:rPr>
              <a:t>	</a:t>
            </a:r>
            <a:r>
              <a:rPr lang="en-US" altLang="en-US" dirty="0"/>
              <a:t>Three quarters</a:t>
            </a:r>
            <a:r>
              <a:rPr lang="en-US" altLang="en-US" dirty="0">
                <a:latin typeface="Times New Roman" pitchFamily="18" charset="0"/>
              </a:rPr>
              <a:t>	</a:t>
            </a:r>
            <a:endParaRPr lang="en-US" altLang="en-US" dirty="0">
              <a:latin typeface="New York"/>
            </a:endParaRPr>
          </a:p>
          <a:p>
            <a:r>
              <a:rPr lang="en-US" altLang="en-US" sz="2000" dirty="0">
                <a:latin typeface="Courier" pitchFamily="49" charset="0"/>
                <a:sym typeface="Symbol" pitchFamily="18" charset="2"/>
              </a:rPr>
              <a:t></a:t>
            </a:r>
            <a:r>
              <a:rPr lang="en-US" altLang="en-US" sz="2000" dirty="0">
                <a:latin typeface="Courier" pitchFamily="49" charset="0"/>
              </a:rPr>
              <a:t>	&amp;</a:t>
            </a:r>
            <a:r>
              <a:rPr lang="en-US" altLang="en-US" sz="2000" dirty="0" err="1">
                <a:latin typeface="Courier" pitchFamily="49" charset="0"/>
              </a:rPr>
              <a:t>deg</a:t>
            </a:r>
            <a:r>
              <a:rPr lang="en-US" altLang="en-US" sz="2000" dirty="0">
                <a:latin typeface="Courier" pitchFamily="49" charset="0"/>
              </a:rPr>
              <a:t>;</a:t>
            </a:r>
            <a:r>
              <a:rPr lang="en-US" altLang="en-US" dirty="0">
                <a:latin typeface="Courier" pitchFamily="49" charset="0"/>
              </a:rPr>
              <a:t>		</a:t>
            </a:r>
            <a:r>
              <a:rPr lang="en-US" altLang="en-US" dirty="0"/>
              <a:t>Degree</a:t>
            </a:r>
            <a:r>
              <a:rPr lang="en-US" altLang="en-US" dirty="0">
                <a:latin typeface="Times New Roman" pitchFamily="18" charset="0"/>
              </a:rPr>
              <a:t>	</a:t>
            </a:r>
            <a:endParaRPr lang="en-US" altLang="en-US" dirty="0">
              <a:latin typeface="New York"/>
            </a:endParaRPr>
          </a:p>
          <a:p>
            <a:r>
              <a:rPr lang="en-US" altLang="en-US" dirty="0"/>
              <a:t>(space)</a:t>
            </a:r>
            <a:r>
              <a:rPr lang="en-US" altLang="en-US" dirty="0">
                <a:latin typeface="Times New Roman" pitchFamily="18" charset="0"/>
              </a:rPr>
              <a:t>	</a:t>
            </a:r>
            <a:r>
              <a:rPr lang="en-US" altLang="en-US" sz="2000" dirty="0">
                <a:latin typeface="Courier" pitchFamily="49" charset="0"/>
              </a:rPr>
              <a:t>&amp;</a:t>
            </a:r>
            <a:r>
              <a:rPr lang="en-US" altLang="en-US" sz="2000" dirty="0" err="1">
                <a:latin typeface="Courier" pitchFamily="49" charset="0"/>
              </a:rPr>
              <a:t>nbsp</a:t>
            </a:r>
            <a:r>
              <a:rPr lang="en-US" altLang="en-US" sz="2000" dirty="0">
                <a:latin typeface="Courier" pitchFamily="49" charset="0"/>
              </a:rPr>
              <a:t>;</a:t>
            </a:r>
            <a:r>
              <a:rPr lang="en-US" altLang="en-US" dirty="0">
                <a:latin typeface="Courier" pitchFamily="49" charset="0"/>
              </a:rPr>
              <a:t>		</a:t>
            </a:r>
            <a:r>
              <a:rPr lang="en-US" altLang="en-US" dirty="0"/>
              <a:t>Non-breaking space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€</a:t>
            </a:r>
            <a:r>
              <a:rPr lang="en-US" altLang="en-US" dirty="0"/>
              <a:t>	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&amp;euro;</a:t>
            </a:r>
            <a:r>
              <a:rPr lang="en-US" altLang="en-US" dirty="0"/>
              <a:t>		Euro	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51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" y="457200"/>
            <a:ext cx="8839200" cy="6096000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>
                <a:latin typeface="Courier New" pitchFamily="49" charset="0"/>
              </a:rPr>
              <a:t>&lt;!</a:t>
            </a:r>
            <a:r>
              <a:rPr lang="en-US" altLang="en-US" dirty="0" err="1">
                <a:latin typeface="Courier New" pitchFamily="49" charset="0"/>
              </a:rPr>
              <a:t>DOCTYPE</a:t>
            </a:r>
            <a:r>
              <a:rPr lang="en-US" altLang="en-US" dirty="0">
                <a:latin typeface="Courier New" pitchFamily="49" charset="0"/>
              </a:rPr>
              <a:t> html&gt;</a:t>
            </a:r>
          </a:p>
          <a:p>
            <a:r>
              <a:rPr lang="en-US" altLang="en-US" dirty="0">
                <a:latin typeface="Courier New" pitchFamily="49" charset="0"/>
              </a:rPr>
              <a:t>&lt;!-- image.html</a:t>
            </a:r>
          </a:p>
          <a:p>
            <a:r>
              <a:rPr lang="en-US" altLang="en-US" dirty="0">
                <a:latin typeface="Courier New" pitchFamily="49" charset="0"/>
              </a:rPr>
              <a:t>     An example to illustrate an image</a:t>
            </a:r>
          </a:p>
          <a:p>
            <a:r>
              <a:rPr lang="en-US" altLang="en-US" dirty="0">
                <a:latin typeface="Courier New" pitchFamily="49" charset="0"/>
              </a:rPr>
              <a:t>     --&gt;</a:t>
            </a:r>
          </a:p>
          <a:p>
            <a:r>
              <a:rPr lang="en-US" altLang="en-US" dirty="0">
                <a:latin typeface="Courier New" pitchFamily="49" charset="0"/>
              </a:rPr>
              <a:t>&lt;html </a:t>
            </a:r>
            <a:r>
              <a:rPr lang="en-US" altLang="en-US" dirty="0" err="1">
                <a:latin typeface="Courier New" pitchFamily="49" charset="0"/>
              </a:rPr>
              <a:t>lang</a:t>
            </a:r>
            <a:r>
              <a:rPr lang="en-US" altLang="en-US" dirty="0">
                <a:latin typeface="Courier New" pitchFamily="49" charset="0"/>
              </a:rPr>
              <a:t> =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altLang="en-US" dirty="0" err="1">
                <a:latin typeface="Courier New" pitchFamily="49" charset="0"/>
              </a:rPr>
              <a:t>en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altLang="en-US" dirty="0">
                <a:latin typeface="Courier New" pitchFamily="49" charset="0"/>
              </a:rPr>
              <a:t>&gt;</a:t>
            </a:r>
          </a:p>
          <a:p>
            <a:r>
              <a:rPr lang="en-US" altLang="en-US" dirty="0">
                <a:latin typeface="Courier New" pitchFamily="49" charset="0"/>
              </a:rPr>
              <a:t>  &lt;head&gt;</a:t>
            </a:r>
          </a:p>
          <a:p>
            <a:r>
              <a:rPr lang="en-US" altLang="en-US" dirty="0">
                <a:latin typeface="Courier New" pitchFamily="49" charset="0"/>
              </a:rPr>
              <a:t>    &lt;title&gt; Images &lt;/title&gt;</a:t>
            </a:r>
          </a:p>
          <a:p>
            <a:r>
              <a:rPr lang="en-US" altLang="en-US" dirty="0">
                <a:latin typeface="Courier New" pitchFamily="49" charset="0"/>
              </a:rPr>
              <a:t>    &lt;meta charset =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altLang="en-US" dirty="0" err="1">
                <a:latin typeface="Courier New" pitchFamily="49" charset="0"/>
              </a:rPr>
              <a:t>utf</a:t>
            </a:r>
            <a:r>
              <a:rPr lang="en-US" altLang="en-US" dirty="0">
                <a:latin typeface="Courier New" pitchFamily="49" charset="0"/>
              </a:rPr>
              <a:t>-8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altLang="en-US" dirty="0">
                <a:latin typeface="Courier New" pitchFamily="49" charset="0"/>
              </a:rPr>
              <a:t> /&gt;</a:t>
            </a:r>
          </a:p>
          <a:p>
            <a:r>
              <a:rPr lang="en-US" altLang="en-US" dirty="0">
                <a:latin typeface="Courier New" pitchFamily="49" charset="0"/>
              </a:rPr>
              <a:t>  &lt;/head&gt;</a:t>
            </a:r>
          </a:p>
          <a:p>
            <a:r>
              <a:rPr lang="en-US" altLang="en-US" dirty="0">
                <a:latin typeface="Courier New" pitchFamily="49" charset="0"/>
              </a:rPr>
              <a:t>  &lt;body&gt;</a:t>
            </a:r>
          </a:p>
          <a:p>
            <a:r>
              <a:rPr lang="en-US" altLang="en-US" dirty="0">
                <a:latin typeface="Courier New" pitchFamily="49" charset="0"/>
              </a:rPr>
              <a:t>    &lt;</a:t>
            </a:r>
            <a:r>
              <a:rPr lang="en-US" altLang="en-US" dirty="0" err="1">
                <a:latin typeface="Courier New" pitchFamily="49" charset="0"/>
              </a:rPr>
              <a:t>h1</a:t>
            </a:r>
            <a:r>
              <a:rPr lang="en-US" altLang="en-US" dirty="0">
                <a:latin typeface="Courier New" pitchFamily="49" charset="0"/>
              </a:rPr>
              <a:t>&gt; Aidan's Airplanes &lt;/</a:t>
            </a:r>
            <a:r>
              <a:rPr lang="en-US" altLang="en-US" dirty="0" err="1">
                <a:latin typeface="Courier New" pitchFamily="49" charset="0"/>
              </a:rPr>
              <a:t>h1</a:t>
            </a:r>
            <a:r>
              <a:rPr lang="en-US" altLang="en-US" dirty="0">
                <a:latin typeface="Courier New" pitchFamily="49" charset="0"/>
              </a:rPr>
              <a:t>&gt;</a:t>
            </a:r>
          </a:p>
          <a:p>
            <a:r>
              <a:rPr lang="en-US" altLang="en-US" dirty="0">
                <a:latin typeface="Courier New" pitchFamily="49" charset="0"/>
              </a:rPr>
              <a:t>    &lt;</a:t>
            </a:r>
            <a:r>
              <a:rPr lang="en-US" altLang="en-US" dirty="0" err="1">
                <a:latin typeface="Courier New" pitchFamily="49" charset="0"/>
              </a:rPr>
              <a:t>h2</a:t>
            </a:r>
            <a:r>
              <a:rPr lang="en-US" altLang="en-US" dirty="0">
                <a:latin typeface="Courier New" pitchFamily="49" charset="0"/>
              </a:rPr>
              <a:t>&gt; The best in used airplanes &lt;/</a:t>
            </a:r>
            <a:r>
              <a:rPr lang="en-US" altLang="en-US" dirty="0" err="1">
                <a:latin typeface="Courier New" pitchFamily="49" charset="0"/>
              </a:rPr>
              <a:t>h2</a:t>
            </a:r>
            <a:r>
              <a:rPr lang="en-US" altLang="en-US" dirty="0">
                <a:latin typeface="Courier New" pitchFamily="49" charset="0"/>
              </a:rPr>
              <a:t>&gt;</a:t>
            </a:r>
          </a:p>
          <a:p>
            <a:r>
              <a:rPr lang="en-US" altLang="en-US" dirty="0">
                <a:latin typeface="Courier New" pitchFamily="49" charset="0"/>
              </a:rPr>
              <a:t>    &lt;</a:t>
            </a:r>
            <a:r>
              <a:rPr lang="en-US" altLang="en-US" dirty="0" err="1">
                <a:latin typeface="Courier New" pitchFamily="49" charset="0"/>
              </a:rPr>
              <a:t>h3</a:t>
            </a:r>
            <a:r>
              <a:rPr lang="en-US" altLang="en-US" dirty="0">
                <a:latin typeface="Courier New" pitchFamily="49" charset="0"/>
              </a:rPr>
              <a:t>&gt; "We've got them by the </a:t>
            </a:r>
            <a:r>
              <a:rPr lang="en-US" altLang="en-US" dirty="0" err="1">
                <a:latin typeface="Courier New" pitchFamily="49" charset="0"/>
              </a:rPr>
              <a:t>hangarful</a:t>
            </a:r>
            <a:r>
              <a:rPr lang="en-US" altLang="en-US" dirty="0">
                <a:latin typeface="Courier New" pitchFamily="49" charset="0"/>
              </a:rPr>
              <a:t>" </a:t>
            </a:r>
          </a:p>
          <a:p>
            <a:r>
              <a:rPr lang="en-US" altLang="en-US" dirty="0">
                <a:latin typeface="Courier New" pitchFamily="49" charset="0"/>
              </a:rPr>
              <a:t>    &lt;/</a:t>
            </a:r>
            <a:r>
              <a:rPr lang="en-US" altLang="en-US" dirty="0" err="1">
                <a:latin typeface="Courier New" pitchFamily="49" charset="0"/>
              </a:rPr>
              <a:t>h3</a:t>
            </a:r>
            <a:r>
              <a:rPr lang="en-US" altLang="en-US" dirty="0">
                <a:latin typeface="Courier New" pitchFamily="49" charset="0"/>
              </a:rPr>
              <a:t>&gt;</a:t>
            </a:r>
          </a:p>
          <a:p>
            <a:r>
              <a:rPr lang="en-US" altLang="en-US" dirty="0">
                <a:latin typeface="Courier New" pitchFamily="49" charset="0"/>
              </a:rPr>
              <a:t>    &lt;</a:t>
            </a:r>
            <a:r>
              <a:rPr lang="en-US" altLang="en-US" dirty="0" err="1">
                <a:latin typeface="Courier New" pitchFamily="49" charset="0"/>
              </a:rPr>
              <a:t>h2</a:t>
            </a:r>
            <a:r>
              <a:rPr lang="en-US" altLang="en-US" dirty="0">
                <a:latin typeface="Courier New" pitchFamily="49" charset="0"/>
              </a:rPr>
              <a:t>&gt; Special of the month &lt;/</a:t>
            </a:r>
            <a:r>
              <a:rPr lang="en-US" altLang="en-US" dirty="0" err="1">
                <a:latin typeface="Courier New" pitchFamily="49" charset="0"/>
              </a:rPr>
              <a:t>h2</a:t>
            </a:r>
            <a:r>
              <a:rPr lang="en-US" altLang="en-US" dirty="0">
                <a:latin typeface="Courier New" pitchFamily="49" charset="0"/>
              </a:rPr>
              <a:t>&gt;</a:t>
            </a:r>
          </a:p>
          <a:p>
            <a:r>
              <a:rPr lang="en-US" altLang="en-US" dirty="0">
                <a:latin typeface="Courier New" pitchFamily="49" charset="0"/>
              </a:rPr>
              <a:t>    &lt;p&gt;</a:t>
            </a:r>
          </a:p>
          <a:p>
            <a:r>
              <a:rPr lang="en-US" altLang="en-US" dirty="0">
                <a:latin typeface="Courier New" pitchFamily="49" charset="0"/>
              </a:rPr>
              <a:t>      1960 Cessna 210 &lt;</a:t>
            </a:r>
            <a:r>
              <a:rPr lang="en-US" altLang="en-US" dirty="0" err="1">
                <a:latin typeface="Courier New" pitchFamily="49" charset="0"/>
              </a:rPr>
              <a:t>br</a:t>
            </a:r>
            <a:r>
              <a:rPr lang="en-US" altLang="en-US" dirty="0">
                <a:latin typeface="Courier New" pitchFamily="49" charset="0"/>
              </a:rPr>
              <a:t> /&gt;</a:t>
            </a:r>
          </a:p>
          <a:p>
            <a:r>
              <a:rPr lang="en-US" altLang="en-US" dirty="0">
                <a:latin typeface="Courier New" pitchFamily="49" charset="0"/>
              </a:rPr>
              <a:t>      577 hours since major engine overhaul</a:t>
            </a:r>
          </a:p>
          <a:p>
            <a:r>
              <a:rPr lang="en-US" altLang="en-US" dirty="0">
                <a:latin typeface="Courier New" pitchFamily="49" charset="0"/>
              </a:rPr>
              <a:t>      &lt;</a:t>
            </a:r>
            <a:r>
              <a:rPr lang="en-US" altLang="en-US" dirty="0" err="1">
                <a:latin typeface="Courier New" pitchFamily="49" charset="0"/>
              </a:rPr>
              <a:t>br</a:t>
            </a:r>
            <a:r>
              <a:rPr lang="en-US" altLang="en-US" dirty="0">
                <a:latin typeface="Courier New" pitchFamily="49" charset="0"/>
              </a:rPr>
              <a:t> /&gt;</a:t>
            </a:r>
          </a:p>
          <a:p>
            <a:r>
              <a:rPr lang="en-US" altLang="en-US" dirty="0">
                <a:latin typeface="Courier New" pitchFamily="49" charset="0"/>
              </a:rPr>
              <a:t>      1022 hours since prop overhaul </a:t>
            </a:r>
          </a:p>
          <a:p>
            <a:r>
              <a:rPr lang="en-US" altLang="en-US" dirty="0">
                <a:latin typeface="Courier New" pitchFamily="49" charset="0"/>
              </a:rPr>
              <a:t>      &lt;</a:t>
            </a:r>
            <a:r>
              <a:rPr lang="en-US" altLang="en-US" dirty="0" err="1">
                <a:latin typeface="Courier New" pitchFamily="49" charset="0"/>
              </a:rPr>
              <a:t>br</a:t>
            </a:r>
            <a:r>
              <a:rPr lang="en-US" altLang="en-US" dirty="0">
                <a:latin typeface="Courier New" pitchFamily="49" charset="0"/>
              </a:rPr>
              <a:t> /&gt;&lt;</a:t>
            </a:r>
            <a:r>
              <a:rPr lang="en-US" altLang="en-US" dirty="0" err="1">
                <a:latin typeface="Courier New" pitchFamily="49" charset="0"/>
              </a:rPr>
              <a:t>br</a:t>
            </a:r>
            <a:r>
              <a:rPr lang="en-US" altLang="en-US" dirty="0">
                <a:latin typeface="Courier New" pitchFamily="49" charset="0"/>
              </a:rPr>
              <a:t> /&gt;</a:t>
            </a:r>
          </a:p>
          <a:p>
            <a:r>
              <a:rPr lang="en-US" altLang="en-US" dirty="0">
                <a:latin typeface="Courier New" pitchFamily="49" charset="0"/>
              </a:rPr>
              <a:t>     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altLang="en-US" b="1" dirty="0" err="1">
                <a:solidFill>
                  <a:srgbClr val="FF0000"/>
                </a:solidFill>
                <a:latin typeface="Courier New" pitchFamily="49" charset="0"/>
              </a:rPr>
              <a:t>img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Courier New" pitchFamily="49" charset="0"/>
              </a:rPr>
              <a:t>src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 = "c210new.jpg" 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           alt = "Picture of a Cessna 210"/&gt; </a:t>
            </a:r>
          </a:p>
          <a:p>
            <a:r>
              <a:rPr lang="en-US" altLang="en-US" dirty="0">
                <a:latin typeface="Courier New" pitchFamily="49" charset="0"/>
              </a:rPr>
              <a:t>      &lt;</a:t>
            </a:r>
            <a:r>
              <a:rPr lang="en-US" altLang="en-US" dirty="0" err="1">
                <a:latin typeface="Courier New" pitchFamily="49" charset="0"/>
              </a:rPr>
              <a:t>br</a:t>
            </a:r>
            <a:r>
              <a:rPr lang="en-US" altLang="en-US" dirty="0">
                <a:latin typeface="Courier New" pitchFamily="49" charset="0"/>
              </a:rPr>
              <a:t> /&gt;</a:t>
            </a:r>
          </a:p>
          <a:p>
            <a:r>
              <a:rPr lang="en-US" altLang="en-US" dirty="0">
                <a:latin typeface="Courier New" pitchFamily="49" charset="0"/>
              </a:rPr>
              <a:t>      Buy this fine airplane today at a </a:t>
            </a:r>
          </a:p>
          <a:p>
            <a:r>
              <a:rPr lang="en-US" altLang="en-US" dirty="0">
                <a:latin typeface="Courier New" pitchFamily="49" charset="0"/>
              </a:rPr>
              <a:t>      remarkably low price &lt;</a:t>
            </a:r>
            <a:r>
              <a:rPr lang="en-US" altLang="en-US" dirty="0" err="1">
                <a:latin typeface="Courier New" pitchFamily="49" charset="0"/>
              </a:rPr>
              <a:t>br</a:t>
            </a:r>
            <a:r>
              <a:rPr lang="en-US" altLang="en-US" dirty="0">
                <a:latin typeface="Courier New" pitchFamily="49" charset="0"/>
              </a:rPr>
              <a:t> /&gt;</a:t>
            </a:r>
          </a:p>
          <a:p>
            <a:r>
              <a:rPr lang="en-US" altLang="en-US" dirty="0">
                <a:latin typeface="Courier New" pitchFamily="49" charset="0"/>
              </a:rPr>
              <a:t>      Call 999-555-1111 today!</a:t>
            </a:r>
          </a:p>
          <a:p>
            <a:r>
              <a:rPr lang="en-US" altLang="en-US" dirty="0">
                <a:latin typeface="Courier New" pitchFamily="49" charset="0"/>
              </a:rPr>
              <a:t>    &lt;/p&gt;</a:t>
            </a:r>
          </a:p>
          <a:p>
            <a:r>
              <a:rPr lang="en-US" altLang="en-US" dirty="0">
                <a:latin typeface="Courier New" pitchFamily="49" charset="0"/>
              </a:rPr>
              <a:t>  &lt;/body&gt;</a:t>
            </a:r>
          </a:p>
          <a:p>
            <a:r>
              <a:rPr lang="en-US" altLang="en-US" dirty="0">
                <a:latin typeface="Courier New" pitchFamily="49" charset="0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66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64340"/>
              </p:ext>
            </p:extLst>
          </p:nvPr>
        </p:nvGraphicFramePr>
        <p:xfrm>
          <a:off x="1295400" y="457200"/>
          <a:ext cx="6019800" cy="590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4" imgW="5477256" imgH="5372100" progId="Word.Document.8">
                  <p:embed/>
                </p:oleObj>
              </mc:Choice>
              <mc:Fallback>
                <p:oleObj name="Document" r:id="rId4" imgW="5477256" imgH="537210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"/>
                        <a:ext cx="6019800" cy="590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1395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38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&lt;!</a:t>
            </a:r>
            <a:r>
              <a:rPr lang="en-US" altLang="en-US" dirty="0" err="1">
                <a:latin typeface="Courier New" pitchFamily="49" charset="0"/>
              </a:rPr>
              <a:t>DOCTYPE</a:t>
            </a:r>
            <a:r>
              <a:rPr lang="en-US" altLang="en-US" dirty="0">
                <a:latin typeface="Courier New" pitchFamily="49" charset="0"/>
              </a:rPr>
              <a:t> html&gt;</a:t>
            </a:r>
          </a:p>
          <a:p>
            <a:r>
              <a:rPr lang="en-US" altLang="en-US" dirty="0">
                <a:latin typeface="Courier New" pitchFamily="49" charset="0"/>
              </a:rPr>
              <a:t>&lt;!-- link.html</a:t>
            </a:r>
          </a:p>
          <a:p>
            <a:r>
              <a:rPr lang="en-US" altLang="en-US" dirty="0">
                <a:latin typeface="Courier New" pitchFamily="49" charset="0"/>
              </a:rPr>
              <a:t>     An example to illustrate a link</a:t>
            </a:r>
          </a:p>
          <a:p>
            <a:r>
              <a:rPr lang="en-US" altLang="en-US" dirty="0">
                <a:latin typeface="Courier New" pitchFamily="49" charset="0"/>
              </a:rPr>
              <a:t>     --&gt;</a:t>
            </a:r>
          </a:p>
          <a:p>
            <a:r>
              <a:rPr lang="en-US" altLang="en-US" dirty="0">
                <a:latin typeface="Courier New" pitchFamily="49" charset="0"/>
              </a:rPr>
              <a:t>&lt;html </a:t>
            </a:r>
            <a:r>
              <a:rPr lang="en-US" altLang="en-US" dirty="0" err="1">
                <a:latin typeface="Courier New" pitchFamily="49" charset="0"/>
              </a:rPr>
              <a:t>lang</a:t>
            </a:r>
            <a:r>
              <a:rPr lang="en-US" altLang="en-US" dirty="0">
                <a:latin typeface="Courier New" pitchFamily="49" charset="0"/>
              </a:rPr>
              <a:t> =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altLang="en-US" dirty="0" err="1">
                <a:latin typeface="Courier New" pitchFamily="49" charset="0"/>
              </a:rPr>
              <a:t>en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altLang="en-US" dirty="0">
                <a:latin typeface="Courier New" pitchFamily="49" charset="0"/>
              </a:rPr>
              <a:t>&gt;</a:t>
            </a:r>
          </a:p>
          <a:p>
            <a:r>
              <a:rPr lang="en-US" altLang="en-US" dirty="0">
                <a:latin typeface="Courier New" pitchFamily="49" charset="0"/>
              </a:rPr>
              <a:t>  &lt;head&gt;</a:t>
            </a:r>
          </a:p>
          <a:p>
            <a:r>
              <a:rPr lang="en-US" altLang="en-US" dirty="0">
                <a:latin typeface="Courier New" pitchFamily="49" charset="0"/>
              </a:rPr>
              <a:t>    &lt;title&gt; Links &lt;/title&gt;</a:t>
            </a:r>
          </a:p>
          <a:p>
            <a:r>
              <a:rPr lang="en-US" altLang="en-US" dirty="0">
                <a:latin typeface="Courier New" pitchFamily="49" charset="0"/>
              </a:rPr>
              <a:t>    &lt;meta charset =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altLang="en-US" dirty="0" err="1">
                <a:latin typeface="Courier New" pitchFamily="49" charset="0"/>
              </a:rPr>
              <a:t>utf</a:t>
            </a:r>
            <a:r>
              <a:rPr lang="en-US" altLang="en-US" dirty="0">
                <a:latin typeface="Courier New" pitchFamily="49" charset="0"/>
              </a:rPr>
              <a:t>-8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″ /&gt;</a:t>
            </a:r>
            <a:endParaRPr lang="en-US" altLang="en-US" dirty="0">
              <a:latin typeface="Courier New" pitchFamily="49" charset="0"/>
            </a:endParaRPr>
          </a:p>
          <a:p>
            <a:r>
              <a:rPr lang="en-US" altLang="en-US" dirty="0">
                <a:latin typeface="Courier New" pitchFamily="49" charset="0"/>
              </a:rPr>
              <a:t>  &lt;/head&gt;</a:t>
            </a:r>
          </a:p>
          <a:p>
            <a:r>
              <a:rPr lang="en-US" altLang="en-US" dirty="0">
                <a:latin typeface="Courier New" pitchFamily="49" charset="0"/>
              </a:rPr>
              <a:t>  &lt;body&gt;</a:t>
            </a:r>
          </a:p>
          <a:p>
            <a:r>
              <a:rPr lang="en-US" altLang="en-US" dirty="0">
                <a:latin typeface="Courier New" pitchFamily="49" charset="0"/>
              </a:rPr>
              <a:t>    &lt;</a:t>
            </a:r>
            <a:r>
              <a:rPr lang="en-US" altLang="en-US" dirty="0" err="1">
                <a:latin typeface="Courier New" pitchFamily="49" charset="0"/>
              </a:rPr>
              <a:t>h1</a:t>
            </a:r>
            <a:r>
              <a:rPr lang="en-US" altLang="en-US" dirty="0">
                <a:latin typeface="Courier New" pitchFamily="49" charset="0"/>
              </a:rPr>
              <a:t>&gt; Aidan's Airplanes &lt;/</a:t>
            </a:r>
            <a:r>
              <a:rPr lang="en-US" altLang="en-US" dirty="0" err="1">
                <a:latin typeface="Courier New" pitchFamily="49" charset="0"/>
              </a:rPr>
              <a:t>h1</a:t>
            </a:r>
            <a:r>
              <a:rPr lang="en-US" altLang="en-US" dirty="0">
                <a:latin typeface="Courier New" pitchFamily="49" charset="0"/>
              </a:rPr>
              <a:t>&gt;</a:t>
            </a:r>
          </a:p>
          <a:p>
            <a:r>
              <a:rPr lang="en-US" altLang="en-US" dirty="0">
                <a:latin typeface="Courier New" pitchFamily="49" charset="0"/>
              </a:rPr>
              <a:t>    &lt;</a:t>
            </a:r>
            <a:r>
              <a:rPr lang="en-US" altLang="en-US" dirty="0" err="1">
                <a:latin typeface="Courier New" pitchFamily="49" charset="0"/>
              </a:rPr>
              <a:t>h2</a:t>
            </a:r>
            <a:r>
              <a:rPr lang="en-US" altLang="en-US" dirty="0">
                <a:latin typeface="Courier New" pitchFamily="49" charset="0"/>
              </a:rPr>
              <a:t>&gt; The best in used airplanes &lt;/</a:t>
            </a:r>
            <a:r>
              <a:rPr lang="en-US" altLang="en-US" dirty="0" err="1">
                <a:latin typeface="Courier New" pitchFamily="49" charset="0"/>
              </a:rPr>
              <a:t>h2</a:t>
            </a:r>
            <a:r>
              <a:rPr lang="en-US" altLang="en-US" dirty="0">
                <a:latin typeface="Courier New" pitchFamily="49" charset="0"/>
              </a:rPr>
              <a:t>&gt;</a:t>
            </a:r>
          </a:p>
          <a:p>
            <a:r>
              <a:rPr lang="en-US" altLang="en-US" dirty="0">
                <a:latin typeface="Courier New" pitchFamily="49" charset="0"/>
              </a:rPr>
              <a:t>    &lt;</a:t>
            </a:r>
            <a:r>
              <a:rPr lang="en-US" altLang="en-US" dirty="0" err="1">
                <a:latin typeface="Courier New" pitchFamily="49" charset="0"/>
              </a:rPr>
              <a:t>h3</a:t>
            </a:r>
            <a:r>
              <a:rPr lang="en-US" altLang="en-US" dirty="0">
                <a:latin typeface="Courier New" pitchFamily="49" charset="0"/>
              </a:rPr>
              <a:t>&gt; "We've got them by the </a:t>
            </a:r>
            <a:r>
              <a:rPr lang="en-US" altLang="en-US" dirty="0" err="1">
                <a:latin typeface="Courier New" pitchFamily="49" charset="0"/>
              </a:rPr>
              <a:t>hangarful</a:t>
            </a:r>
            <a:r>
              <a:rPr lang="en-US" altLang="en-US" dirty="0">
                <a:latin typeface="Courier New" pitchFamily="49" charset="0"/>
              </a:rPr>
              <a:t>" </a:t>
            </a:r>
          </a:p>
          <a:p>
            <a:r>
              <a:rPr lang="en-US" altLang="en-US" dirty="0">
                <a:latin typeface="Courier New" pitchFamily="49" charset="0"/>
              </a:rPr>
              <a:t>    &lt;/</a:t>
            </a:r>
            <a:r>
              <a:rPr lang="en-US" altLang="en-US" dirty="0" err="1">
                <a:latin typeface="Courier New" pitchFamily="49" charset="0"/>
              </a:rPr>
              <a:t>h3</a:t>
            </a:r>
            <a:r>
              <a:rPr lang="en-US" altLang="en-US" dirty="0">
                <a:latin typeface="Courier New" pitchFamily="49" charset="0"/>
              </a:rPr>
              <a:t>&gt;</a:t>
            </a:r>
          </a:p>
          <a:p>
            <a:r>
              <a:rPr lang="en-US" altLang="en-US" dirty="0">
                <a:latin typeface="Courier New" pitchFamily="49" charset="0"/>
              </a:rPr>
              <a:t>    &lt;</a:t>
            </a:r>
            <a:r>
              <a:rPr lang="en-US" altLang="en-US" dirty="0" err="1">
                <a:latin typeface="Courier New" pitchFamily="49" charset="0"/>
              </a:rPr>
              <a:t>h2</a:t>
            </a:r>
            <a:r>
              <a:rPr lang="en-US" altLang="en-US" dirty="0">
                <a:latin typeface="Courier New" pitchFamily="49" charset="0"/>
              </a:rPr>
              <a:t>&gt; Special of the month &lt;/</a:t>
            </a:r>
            <a:r>
              <a:rPr lang="en-US" altLang="en-US" dirty="0" err="1">
                <a:latin typeface="Courier New" pitchFamily="49" charset="0"/>
              </a:rPr>
              <a:t>h2</a:t>
            </a:r>
            <a:r>
              <a:rPr lang="en-US" altLang="en-US" dirty="0">
                <a:latin typeface="Courier New" pitchFamily="49" charset="0"/>
              </a:rPr>
              <a:t>&gt;</a:t>
            </a:r>
          </a:p>
          <a:p>
            <a:r>
              <a:rPr lang="en-US" altLang="en-US" dirty="0">
                <a:latin typeface="Courier New" pitchFamily="49" charset="0"/>
              </a:rPr>
              <a:t>    &lt;p&gt;</a:t>
            </a:r>
          </a:p>
          <a:p>
            <a:r>
              <a:rPr lang="en-US" altLang="en-US" dirty="0">
                <a:latin typeface="Courier New" pitchFamily="49" charset="0"/>
              </a:rPr>
              <a:t>      1960 Cessna 210 &lt;</a:t>
            </a:r>
            <a:r>
              <a:rPr lang="en-US" altLang="en-US" dirty="0" err="1">
                <a:latin typeface="Courier New" pitchFamily="49" charset="0"/>
              </a:rPr>
              <a:t>br</a:t>
            </a:r>
            <a:r>
              <a:rPr lang="en-US" altLang="en-US" dirty="0">
                <a:latin typeface="Courier New" pitchFamily="49" charset="0"/>
              </a:rPr>
              <a:t> /&gt;</a:t>
            </a:r>
          </a:p>
          <a:p>
            <a:r>
              <a:rPr lang="en-US" altLang="en-US" dirty="0">
                <a:latin typeface="Courier New" pitchFamily="49" charset="0"/>
              </a:rPr>
              <a:t>      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&lt;a </a:t>
            </a:r>
            <a:r>
              <a:rPr lang="en-US" altLang="en-US" dirty="0" err="1">
                <a:solidFill>
                  <a:srgbClr val="FF0000"/>
                </a:solidFill>
                <a:latin typeface="Courier New" pitchFamily="49" charset="0"/>
              </a:rPr>
              <a:t>href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 = "C210data.html"&gt; </a:t>
            </a:r>
          </a:p>
          <a:p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        Information on the Cessna 210 &lt;/a&gt;</a:t>
            </a:r>
          </a:p>
          <a:p>
            <a:r>
              <a:rPr lang="en-US" altLang="en-US" dirty="0">
                <a:latin typeface="Courier New" pitchFamily="49" charset="0"/>
              </a:rPr>
              <a:t>    &lt;/p&gt;</a:t>
            </a:r>
          </a:p>
          <a:p>
            <a:r>
              <a:rPr lang="en-US" altLang="en-US" dirty="0">
                <a:latin typeface="Courier New" pitchFamily="49" charset="0"/>
              </a:rPr>
              <a:t>  &lt;/body&gt;</a:t>
            </a:r>
          </a:p>
          <a:p>
            <a:r>
              <a:rPr lang="en-US" altLang="en-US" dirty="0">
                <a:latin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20589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itchFamily="18" charset="0"/>
              </a:rPr>
              <a:t>Purpose: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itchFamily="18" charset="0"/>
              </a:rPr>
              <a:t>Configure a specially formatted division or area of a web page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itchFamily="18" charset="0"/>
              </a:rPr>
              <a:t>Block display with  empty space above and below the div 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itchFamily="18" charset="0"/>
              </a:rPr>
              <a:t>Can contain other block display and inline display elements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70156"/>
            <a:ext cx="8610600" cy="105425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div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element &lt;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40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Header Element</a:t>
            </a:r>
          </a:p>
          <a:p>
            <a:pPr marL="447675" lvl="1" indent="0">
              <a:buFont typeface="Wingdings 2" pitchFamily="18" charset="2"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&lt;header&gt;&lt;/header&gt;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dirty="0"/>
              <a:t>Contains the web page </a:t>
            </a:r>
            <a:br>
              <a:rPr lang="en-US" altLang="en-US" sz="2400" dirty="0"/>
            </a:br>
            <a:r>
              <a:rPr lang="en-US" altLang="en-US" sz="2400" dirty="0"/>
              <a:t>document’s headings</a:t>
            </a:r>
          </a:p>
          <a:p>
            <a:r>
              <a:rPr lang="en-US" altLang="en-US" dirty="0" err="1"/>
              <a:t>Nav</a:t>
            </a:r>
            <a:r>
              <a:rPr lang="en-US" altLang="en-US" dirty="0"/>
              <a:t> Element</a:t>
            </a:r>
          </a:p>
          <a:p>
            <a:pPr marL="447675" lvl="1" indent="0">
              <a:buFont typeface="Wingdings 2" pitchFamily="18" charset="2"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&gt;&lt;/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dirty="0"/>
              <a:t>Contains web page </a:t>
            </a:r>
            <a:br>
              <a:rPr lang="en-US" altLang="en-US" sz="2400" dirty="0"/>
            </a:br>
            <a:r>
              <a:rPr lang="en-US" altLang="en-US" sz="2400" dirty="0"/>
              <a:t>document’s main navigation</a:t>
            </a:r>
          </a:p>
          <a:p>
            <a:r>
              <a:rPr lang="en-US" altLang="en-US" dirty="0"/>
              <a:t>Footer Element</a:t>
            </a:r>
          </a:p>
          <a:p>
            <a:pPr marL="447675" lvl="1" indent="0">
              <a:buFont typeface="Wingdings 2" pitchFamily="18" charset="2"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&lt;footer&gt;&lt;/footer&gt;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Contains the web page </a:t>
            </a:r>
            <a:br>
              <a:rPr lang="en-US" altLang="en-US" sz="2400" dirty="0"/>
            </a:br>
            <a:r>
              <a:rPr lang="en-US" altLang="en-US" sz="2400" dirty="0"/>
              <a:t>document’s  footer</a:t>
            </a:r>
            <a:br>
              <a:rPr lang="en-US" altLang="en-US" sz="2400" dirty="0"/>
            </a:br>
            <a:endParaRPr lang="en-US" alt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09800"/>
            <a:ext cx="3994150" cy="385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14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3464">
              <a:buFont typeface="Wingdings 2"/>
              <a:buChar char=""/>
              <a:defRPr/>
            </a:pPr>
            <a:r>
              <a:rPr lang="en-US" sz="2800" dirty="0">
                <a:cs typeface="Arial" pitchFamily="34" charset="0"/>
              </a:rPr>
              <a:t>A set of rules for exchanging files such as text, graphic images, sound, video, and other multimedia files on the Web.</a:t>
            </a:r>
            <a:br>
              <a:rPr lang="en-US" sz="2800" dirty="0">
                <a:cs typeface="Arial" pitchFamily="34" charset="0"/>
              </a:rPr>
            </a:br>
            <a:r>
              <a:rPr lang="en-US" sz="2800" dirty="0">
                <a:cs typeface="Arial" pitchFamily="34" charset="0"/>
              </a:rPr>
              <a:t> </a:t>
            </a:r>
          </a:p>
          <a:p>
            <a:pPr indent="-283464">
              <a:buFont typeface="Wingdings 2"/>
              <a:buChar char=""/>
              <a:defRPr/>
            </a:pPr>
            <a:r>
              <a:rPr lang="en-US" dirty="0" smtClean="0">
                <a:cs typeface="Arial" pitchFamily="34" charset="0"/>
              </a:rPr>
              <a:t>Web </a:t>
            </a:r>
            <a:r>
              <a:rPr lang="en-US" dirty="0">
                <a:cs typeface="Arial" pitchFamily="34" charset="0"/>
              </a:rPr>
              <a:t>browsers send HTTP requests for web pages and their associated files.</a:t>
            </a:r>
            <a:br>
              <a:rPr lang="en-US" dirty="0">
                <a:cs typeface="Arial" pitchFamily="34" charset="0"/>
              </a:rPr>
            </a:br>
            <a:endParaRPr lang="en-US" dirty="0">
              <a:cs typeface="Arial" pitchFamily="34" charset="0"/>
            </a:endParaRPr>
          </a:p>
          <a:p>
            <a:pPr indent="-283464">
              <a:buFont typeface="Wingdings 2"/>
              <a:buChar char=""/>
              <a:defRPr/>
            </a:pPr>
            <a:r>
              <a:rPr lang="en-US" dirty="0">
                <a:cs typeface="Arial" pitchFamily="34" charset="0"/>
              </a:rPr>
              <a:t>Web servers send HTTP responses back to the web browsers.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70156"/>
            <a:ext cx="8534400" cy="1054250"/>
          </a:xfrm>
        </p:spPr>
        <p:txBody>
          <a:bodyPr/>
          <a:lstStyle/>
          <a:p>
            <a:r>
              <a:rPr lang="en-US" sz="4800" dirty="0">
                <a:solidFill>
                  <a:schemeClr val="tx2">
                    <a:satMod val="130000"/>
                  </a:schemeClr>
                </a:solidFill>
              </a:rPr>
              <a:t>Hypertext Transfer 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10002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144" y="2057400"/>
            <a:ext cx="351288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0" y="2362200"/>
            <a:ext cx="495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Example:</a:t>
            </a:r>
          </a:p>
          <a:p>
            <a:pPr marL="420624" indent="-384048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420624" indent="-384048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&lt;header&gt;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document headings go he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 &lt;/header&gt;</a:t>
            </a:r>
          </a:p>
          <a:p>
            <a:pPr marL="420624" indent="-384048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main navigation goes 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420624" indent="-384048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&lt;div&gt;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main content goes 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pPr marL="420624" indent="-384048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&lt;footer&gt;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document footer information goes 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&lt;/footer&gt;</a:t>
            </a:r>
          </a:p>
          <a:p>
            <a:pPr marL="420624" indent="-384048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167185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83464"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The anchor element</a:t>
            </a:r>
          </a:p>
          <a:p>
            <a:pPr marL="740410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Inline display element</a:t>
            </a:r>
          </a:p>
          <a:p>
            <a:pPr marL="740410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Specifies a hyperlink reference (</a:t>
            </a:r>
            <a:r>
              <a:rPr lang="en-US" sz="2400" dirty="0" err="1">
                <a:cs typeface="Times New Roman" pitchFamily="18" charset="0"/>
              </a:rPr>
              <a:t>href</a:t>
            </a:r>
            <a:r>
              <a:rPr lang="en-US" sz="2400" dirty="0">
                <a:cs typeface="Times New Roman" pitchFamily="18" charset="0"/>
              </a:rPr>
              <a:t>) to a file</a:t>
            </a:r>
          </a:p>
          <a:p>
            <a:pPr marL="740410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Text between the &lt;a&gt; and &lt;/a&gt; is displayed on the web page.</a:t>
            </a:r>
            <a:endParaRPr lang="en-US" sz="800" dirty="0">
              <a:cs typeface="Times New Roman" pitchFamily="18" charset="0"/>
            </a:endParaRP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endParaRPr lang="en-US" sz="800" dirty="0">
              <a:cs typeface="Times New Roman" pitchFamily="18" charset="0"/>
            </a:endParaRPr>
          </a:p>
          <a:p>
            <a:pPr marL="640080" lvl="1" indent="-237744"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="contact.html"&gt;Contact Us&lt;/a&gt;</a:t>
            </a:r>
          </a:p>
          <a:p>
            <a:pPr marL="640080" lvl="1" indent="-237744">
              <a:buNone/>
              <a:defRPr/>
            </a:pPr>
            <a:endParaRPr lang="en-US" sz="800" dirty="0">
              <a:cs typeface="Times New Roman" pitchFamily="18" charset="0"/>
            </a:endParaRPr>
          </a:p>
          <a:p>
            <a:pPr marL="640080" lvl="1" indent="-237744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>
                <a:cs typeface="Times New Roman" pitchFamily="18" charset="0"/>
              </a:rPr>
              <a:t>href</a:t>
            </a:r>
            <a:r>
              <a:rPr lang="en-US" dirty="0">
                <a:cs typeface="Times New Roman" pitchFamily="18" charset="0"/>
              </a:rPr>
              <a:t> Attribute</a:t>
            </a:r>
          </a:p>
          <a:p>
            <a:pPr marL="886968" lvl="2" indent="-25603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>
                <a:cs typeface="Times New Roman" pitchFamily="18" charset="0"/>
              </a:rPr>
              <a:t>Indicates the file name or URL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Web page document, photo, pdf,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Anchor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12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>
                <a:cs typeface="Times New Roman" pitchFamily="18" charset="0"/>
              </a:rPr>
              <a:t>Absolute link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Link to other websites</a:t>
            </a:r>
            <a:br>
              <a:rPr lang="en-US" dirty="0">
                <a:cs typeface="Times New Roman" pitchFamily="18" charset="0"/>
              </a:rPr>
            </a:br>
            <a:endParaRPr lang="en-US" sz="800" dirty="0">
              <a:cs typeface="Times New Roman" pitchFamily="18" charset="0"/>
            </a:endParaRPr>
          </a:p>
          <a:p>
            <a:pPr marL="420624" indent="-384048">
              <a:buNone/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&lt;a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="http://yahoo.com"&gt;Yahoo&lt;/a&gt;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endParaRPr lang="en-US" dirty="0">
              <a:cs typeface="Times New Roman" pitchFamily="18" charset="0"/>
            </a:endParaRP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>
                <a:cs typeface="Times New Roman" pitchFamily="18" charset="0"/>
              </a:rPr>
              <a:t>Relative link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Link to pages on your own site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Relative to the current page</a:t>
            </a:r>
            <a:br>
              <a:rPr lang="en-US" dirty="0">
                <a:cs typeface="Times New Roman" pitchFamily="18" charset="0"/>
              </a:rPr>
            </a:br>
            <a:endParaRPr lang="en-US" dirty="0">
              <a:cs typeface="Times New Roman" pitchFamily="18" charset="0"/>
            </a:endParaRPr>
          </a:p>
          <a:p>
            <a:pPr marL="420624" indent="-384048">
              <a:buNone/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&lt;a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="index.html"&gt;Home&lt;/a&gt;</a:t>
            </a:r>
            <a:endParaRPr lang="en-US" sz="2800" dirty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cs typeface="Times New Roman" pitchFamily="18" charset="0"/>
              </a:rPr>
              <a:t>The target attribute on the anchor element opens a link in a new browser window or new browser tab.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-Bold"/>
              </a:rPr>
              <a:t/>
            </a:r>
            <a:br>
              <a:rPr lang="en-US" altLang="en-US" b="1" dirty="0">
                <a:latin typeface="Courier-Bold"/>
              </a:rPr>
            </a:b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altLang="en-US" sz="2000" b="1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="http://yahoo.com"  target="_blank"&gt;Yahoo!&lt;/a&gt;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35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Automatically launch the default mail program configured for the browser</a:t>
            </a:r>
          </a:p>
          <a:p>
            <a:r>
              <a:rPr lang="en-US" altLang="en-US" dirty="0">
                <a:cs typeface="Times New Roman" pitchFamily="18" charset="0"/>
              </a:rPr>
              <a:t>If no browser default is configured, </a:t>
            </a:r>
            <a:br>
              <a:rPr lang="en-US" altLang="en-US" dirty="0">
                <a:cs typeface="Times New Roman" pitchFamily="18" charset="0"/>
              </a:rPr>
            </a:br>
            <a:r>
              <a:rPr lang="en-US" altLang="en-US" dirty="0">
                <a:cs typeface="Times New Roman" pitchFamily="18" charset="0"/>
              </a:rPr>
              <a:t>a dialog box is displayed</a:t>
            </a:r>
          </a:p>
          <a:p>
            <a:endParaRPr lang="en-US" altLang="en-US" sz="800" dirty="0">
              <a:cs typeface="Times New Roman" pitchFamily="18" charset="0"/>
            </a:endParaRPr>
          </a:p>
          <a:p>
            <a:pPr>
              <a:buNone/>
            </a:pP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     &lt;a  </a:t>
            </a:r>
            <a:r>
              <a:rPr lang="en-US" altLang="en-US" sz="1800" b="1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alt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mailto</a:t>
            </a:r>
            <a:r>
              <a:rPr lang="en-US" altLang="en-US" sz="1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me@hotmail.com"&gt;me@hotmail.com&lt;/a&gt;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mailto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64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33400" y="381000"/>
            <a:ext cx="8458200" cy="6019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 table is a matrix of cells, each possibly having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content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   - The cells can include almost any element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   - Some cells have row or column labels and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   some have data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- A table is specified as the content of a </a:t>
            </a:r>
            <a:r>
              <a:rPr lang="en-US" altLang="en-US" sz="2000" dirty="0">
                <a:latin typeface="Courier New" pitchFamily="49" charset="0"/>
              </a:rPr>
              <a:t>&lt;table&gt;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tag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- In </a:t>
            </a:r>
            <a:r>
              <a:rPr lang="en-US" altLang="en-US" dirty="0" err="1"/>
              <a:t>HTML5</a:t>
            </a:r>
            <a:r>
              <a:rPr lang="en-US" altLang="en-US" dirty="0"/>
              <a:t>, tables do not have lines between the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rows or between the columns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- We can add those with Cascading Style Sheets,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    as will be discussed in Chapter 3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- Tables are given titles with the </a:t>
            </a:r>
            <a:r>
              <a:rPr lang="en-US" altLang="en-US" sz="2000" dirty="0">
                <a:latin typeface="Courier New" pitchFamily="49" charset="0"/>
              </a:rPr>
              <a:t>&lt;caption&gt;</a:t>
            </a:r>
            <a:r>
              <a:rPr lang="en-US" altLang="en-US" dirty="0"/>
              <a:t> tag,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which can immediately follow </a:t>
            </a:r>
            <a:r>
              <a:rPr lang="en-US" altLang="en-US" sz="2000" dirty="0">
                <a:latin typeface="Courier New" pitchFamily="49" charset="0"/>
              </a:rPr>
              <a:t>&lt;table&gt;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52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w7\figures\fig2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13" y="228600"/>
            <a:ext cx="3962400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47800" y="2344792"/>
            <a:ext cx="6781800" cy="355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 table can have two levels of column labels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     - If so, the </a:t>
            </a:r>
            <a:r>
              <a:rPr lang="en-US" altLang="en-US" sz="1600" dirty="0" err="1">
                <a:latin typeface="Courier New" pitchFamily="49" charset="0"/>
              </a:rPr>
              <a:t>colspan</a:t>
            </a:r>
            <a:r>
              <a:rPr lang="en-US" altLang="en-US" dirty="0"/>
              <a:t> attribute must be set in the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     </a:t>
            </a:r>
            <a:r>
              <a:rPr lang="en-US" altLang="en-US" sz="1600" dirty="0">
                <a:latin typeface="Courier New" pitchFamily="49" charset="0"/>
              </a:rPr>
              <a:t>&lt;</a:t>
            </a:r>
            <a:r>
              <a:rPr lang="en-US" altLang="en-US" sz="1600" dirty="0" err="1">
                <a:latin typeface="Courier New" pitchFamily="49" charset="0"/>
              </a:rPr>
              <a:t>th</a:t>
            </a:r>
            <a:r>
              <a:rPr lang="en-US" altLang="en-US" sz="1600" dirty="0">
                <a:latin typeface="Courier New" pitchFamily="49" charset="0"/>
              </a:rPr>
              <a:t>&gt;</a:t>
            </a:r>
            <a:r>
              <a:rPr lang="en-US" altLang="en-US" dirty="0"/>
              <a:t> tag to specify that the label must span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     some number of columns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r>
              <a:rPr lang="en-US" altLang="en-US" sz="1600" dirty="0">
                <a:latin typeface="Courier New" pitchFamily="49" charset="0"/>
              </a:rPr>
              <a:t>&lt;</a:t>
            </a:r>
            <a:r>
              <a:rPr lang="en-US" altLang="en-US" sz="1600" dirty="0" err="1">
                <a:latin typeface="Courier New" pitchFamily="49" charset="0"/>
              </a:rPr>
              <a:t>tr</a:t>
            </a:r>
            <a:r>
              <a:rPr lang="en-US" altLang="en-US" sz="1600" dirty="0">
                <a:latin typeface="Courier New" pitchFamily="49" charset="0"/>
              </a:rPr>
              <a:t>&gt;</a:t>
            </a:r>
          </a:p>
          <a:p>
            <a:r>
              <a:rPr lang="en-US" altLang="en-US" sz="1600" dirty="0">
                <a:latin typeface="Courier New" pitchFamily="49" charset="0"/>
              </a:rPr>
              <a:t>  &lt;</a:t>
            </a:r>
            <a:r>
              <a:rPr lang="en-US" altLang="en-US" sz="1600" dirty="0" err="1">
                <a:latin typeface="Courier New" pitchFamily="49" charset="0"/>
              </a:rPr>
              <a:t>th</a:t>
            </a:r>
            <a:r>
              <a:rPr lang="en-US" altLang="en-US" sz="1600" dirty="0">
                <a:latin typeface="Courier New" pitchFamily="49" charset="0"/>
              </a:rPr>
              <a:t> </a:t>
            </a:r>
            <a:r>
              <a:rPr lang="en-US" altLang="en-US" sz="1600" dirty="0" err="1">
                <a:latin typeface="Courier New" pitchFamily="49" charset="0"/>
              </a:rPr>
              <a:t>colspan</a:t>
            </a:r>
            <a:r>
              <a:rPr lang="en-US" altLang="en-US" sz="1600" dirty="0">
                <a:latin typeface="Courier New" pitchFamily="49" charset="0"/>
              </a:rPr>
              <a:t> = "3"&gt; Fruit Juice Drinks &lt;/</a:t>
            </a:r>
            <a:r>
              <a:rPr lang="en-US" altLang="en-US" sz="1600" dirty="0" err="1">
                <a:latin typeface="Courier New" pitchFamily="49" charset="0"/>
              </a:rPr>
              <a:t>th</a:t>
            </a:r>
            <a:r>
              <a:rPr lang="en-US" altLang="en-US" sz="1600" dirty="0">
                <a:latin typeface="Courier New" pitchFamily="49" charset="0"/>
              </a:rPr>
              <a:t>&gt;</a:t>
            </a:r>
          </a:p>
          <a:p>
            <a:r>
              <a:rPr lang="en-US" altLang="en-US" sz="1600" dirty="0">
                <a:latin typeface="Courier New" pitchFamily="49" charset="0"/>
              </a:rPr>
              <a:t>&lt;/</a:t>
            </a:r>
            <a:r>
              <a:rPr lang="en-US" altLang="en-US" sz="1600" dirty="0" err="1">
                <a:latin typeface="Courier New" pitchFamily="49" charset="0"/>
              </a:rPr>
              <a:t>tr</a:t>
            </a:r>
            <a:r>
              <a:rPr lang="en-US" altLang="en-US" sz="1600" dirty="0">
                <a:latin typeface="Courier New" pitchFamily="49" charset="0"/>
              </a:rPr>
              <a:t>&gt;</a:t>
            </a:r>
          </a:p>
          <a:p>
            <a:r>
              <a:rPr lang="en-US" altLang="en-US" sz="1600" dirty="0">
                <a:latin typeface="Courier New" pitchFamily="49" charset="0"/>
              </a:rPr>
              <a:t>&lt;</a:t>
            </a:r>
            <a:r>
              <a:rPr lang="en-US" altLang="en-US" sz="1600" dirty="0" err="1">
                <a:latin typeface="Courier New" pitchFamily="49" charset="0"/>
              </a:rPr>
              <a:t>tr</a:t>
            </a:r>
            <a:r>
              <a:rPr lang="en-US" altLang="en-US" sz="1600" dirty="0">
                <a:latin typeface="Courier New" pitchFamily="49" charset="0"/>
              </a:rPr>
              <a:t>&gt;</a:t>
            </a:r>
          </a:p>
          <a:p>
            <a:r>
              <a:rPr lang="en-US" altLang="en-US" sz="1600" dirty="0">
                <a:latin typeface="Courier New" pitchFamily="49" charset="0"/>
              </a:rPr>
              <a:t>  &lt;</a:t>
            </a:r>
            <a:r>
              <a:rPr lang="en-US" altLang="en-US" sz="1600" dirty="0" err="1">
                <a:latin typeface="Courier New" pitchFamily="49" charset="0"/>
              </a:rPr>
              <a:t>th</a:t>
            </a:r>
            <a:r>
              <a:rPr lang="en-US" altLang="en-US" sz="1600" dirty="0">
                <a:latin typeface="Courier New" pitchFamily="49" charset="0"/>
              </a:rPr>
              <a:t>&gt; Orange &lt;/</a:t>
            </a:r>
            <a:r>
              <a:rPr lang="en-US" altLang="en-US" sz="1600" dirty="0" err="1">
                <a:latin typeface="Courier New" pitchFamily="49" charset="0"/>
              </a:rPr>
              <a:t>th</a:t>
            </a:r>
            <a:r>
              <a:rPr lang="en-US" altLang="en-US" sz="1600" dirty="0">
                <a:latin typeface="Courier New" pitchFamily="49" charset="0"/>
              </a:rPr>
              <a:t>&gt;</a:t>
            </a:r>
          </a:p>
          <a:p>
            <a:r>
              <a:rPr lang="en-US" altLang="en-US" sz="1600" dirty="0">
                <a:latin typeface="Courier New" pitchFamily="49" charset="0"/>
              </a:rPr>
              <a:t>  &lt;</a:t>
            </a:r>
            <a:r>
              <a:rPr lang="en-US" altLang="en-US" sz="1600" dirty="0" err="1">
                <a:latin typeface="Courier New" pitchFamily="49" charset="0"/>
              </a:rPr>
              <a:t>th</a:t>
            </a:r>
            <a:r>
              <a:rPr lang="en-US" altLang="en-US" sz="1600" dirty="0">
                <a:latin typeface="Courier New" pitchFamily="49" charset="0"/>
              </a:rPr>
              <a:t>&gt; Apple &lt;/</a:t>
            </a:r>
            <a:r>
              <a:rPr lang="en-US" altLang="en-US" sz="1600" dirty="0" err="1">
                <a:latin typeface="Courier New" pitchFamily="49" charset="0"/>
              </a:rPr>
              <a:t>th</a:t>
            </a:r>
            <a:r>
              <a:rPr lang="en-US" altLang="en-US" sz="1600" dirty="0">
                <a:latin typeface="Courier New" pitchFamily="49" charset="0"/>
              </a:rPr>
              <a:t>&gt;</a:t>
            </a:r>
          </a:p>
          <a:p>
            <a:r>
              <a:rPr lang="en-US" altLang="en-US" sz="1600" dirty="0">
                <a:latin typeface="Courier New" pitchFamily="49" charset="0"/>
              </a:rPr>
              <a:t>  &lt;</a:t>
            </a:r>
            <a:r>
              <a:rPr lang="en-US" altLang="en-US" sz="1600" dirty="0" err="1">
                <a:latin typeface="Courier New" pitchFamily="49" charset="0"/>
              </a:rPr>
              <a:t>th</a:t>
            </a:r>
            <a:r>
              <a:rPr lang="en-US" altLang="en-US" sz="1600" dirty="0">
                <a:latin typeface="Courier New" pitchFamily="49" charset="0"/>
              </a:rPr>
              <a:t>&gt; Screwdriver &lt;/</a:t>
            </a:r>
            <a:r>
              <a:rPr lang="en-US" altLang="en-US" sz="1600" dirty="0" err="1">
                <a:latin typeface="Courier New" pitchFamily="49" charset="0"/>
              </a:rPr>
              <a:t>th</a:t>
            </a:r>
            <a:r>
              <a:rPr lang="en-US" altLang="en-US" sz="1600" dirty="0">
                <a:latin typeface="Courier New" pitchFamily="49" charset="0"/>
              </a:rPr>
              <a:t>&gt;</a:t>
            </a:r>
          </a:p>
          <a:p>
            <a:r>
              <a:rPr lang="en-US" altLang="en-US" sz="1600" dirty="0">
                <a:latin typeface="Courier New" pitchFamily="49" charset="0"/>
              </a:rPr>
              <a:t>&lt;/</a:t>
            </a:r>
            <a:r>
              <a:rPr lang="en-US" altLang="en-US" sz="1600" dirty="0" err="1">
                <a:latin typeface="Courier New" pitchFamily="49" charset="0"/>
              </a:rPr>
              <a:t>tr</a:t>
            </a:r>
            <a:r>
              <a:rPr lang="en-US" altLang="en-US" sz="1600" dirty="0">
                <a:latin typeface="Courier New" pitchFamily="49" charset="0"/>
              </a:rPr>
              <a:t>&gt;</a:t>
            </a:r>
            <a:endParaRPr lang="en-US" altLang="en-US" dirty="0"/>
          </a:p>
        </p:txBody>
      </p:sp>
      <p:pic>
        <p:nvPicPr>
          <p:cNvPr id="4" name="Picture 8" descr="C:\w7\figures\fig2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45414"/>
            <a:ext cx="30480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56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5715000" cy="426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- If the rows have labels and there is a spanning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column label, the upper left corner must be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made larger, using </a:t>
            </a:r>
            <a:r>
              <a:rPr lang="en-US" altLang="en-US" sz="1600" dirty="0" err="1">
                <a:latin typeface="Courier New" pitchFamily="49" charset="0"/>
              </a:rPr>
              <a:t>rowspan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r>
              <a:rPr lang="en-US" altLang="en-US" sz="1600" dirty="0">
                <a:latin typeface="Courier New" pitchFamily="49" charset="0"/>
              </a:rPr>
              <a:t>&lt;table&gt;</a:t>
            </a:r>
          </a:p>
          <a:p>
            <a:r>
              <a:rPr lang="en-US" altLang="en-US" sz="1600" dirty="0">
                <a:latin typeface="Courier New" pitchFamily="49" charset="0"/>
              </a:rPr>
              <a:t>  &lt;</a:t>
            </a:r>
            <a:r>
              <a:rPr lang="en-US" altLang="en-US" sz="1600" dirty="0" err="1">
                <a:latin typeface="Courier New" pitchFamily="49" charset="0"/>
              </a:rPr>
              <a:t>tr</a:t>
            </a:r>
            <a:r>
              <a:rPr lang="en-US" altLang="en-US" sz="1600" dirty="0">
                <a:latin typeface="Courier New" pitchFamily="49" charset="0"/>
              </a:rPr>
              <a:t>&gt;</a:t>
            </a:r>
          </a:p>
          <a:p>
            <a:r>
              <a:rPr lang="en-US" altLang="en-US" sz="1600" dirty="0">
                <a:latin typeface="Courier New" pitchFamily="49" charset="0"/>
              </a:rPr>
              <a:t>    &lt;td </a:t>
            </a:r>
            <a:r>
              <a:rPr lang="en-US" altLang="en-US" sz="1600" dirty="0" err="1">
                <a:latin typeface="Courier New" pitchFamily="49" charset="0"/>
              </a:rPr>
              <a:t>rowspan</a:t>
            </a:r>
            <a:r>
              <a:rPr lang="en-US" altLang="en-US" sz="1600" dirty="0">
                <a:latin typeface="Courier New" pitchFamily="49" charset="0"/>
              </a:rPr>
              <a:t> = "2"&gt; &lt;/td&gt;</a:t>
            </a:r>
          </a:p>
          <a:p>
            <a:r>
              <a:rPr lang="en-US" altLang="en-US" sz="1600" dirty="0">
                <a:latin typeface="Courier New" pitchFamily="49" charset="0"/>
              </a:rPr>
              <a:t>    &lt;</a:t>
            </a:r>
            <a:r>
              <a:rPr lang="en-US" altLang="en-US" sz="1600" dirty="0" err="1">
                <a:latin typeface="Courier New" pitchFamily="49" charset="0"/>
              </a:rPr>
              <a:t>th</a:t>
            </a:r>
            <a:r>
              <a:rPr lang="en-US" altLang="en-US" sz="1600" dirty="0">
                <a:latin typeface="Courier New" pitchFamily="49" charset="0"/>
              </a:rPr>
              <a:t> </a:t>
            </a:r>
            <a:r>
              <a:rPr lang="en-US" altLang="en-US" sz="1600" dirty="0" err="1">
                <a:latin typeface="Courier New" pitchFamily="49" charset="0"/>
              </a:rPr>
              <a:t>colspan</a:t>
            </a:r>
            <a:r>
              <a:rPr lang="en-US" altLang="en-US" sz="1600" dirty="0">
                <a:latin typeface="Courier New" pitchFamily="49" charset="0"/>
              </a:rPr>
              <a:t> = "3"&gt; Fruit Juice Drinks</a:t>
            </a:r>
          </a:p>
          <a:p>
            <a:r>
              <a:rPr lang="en-US" altLang="en-US" sz="1600" dirty="0">
                <a:latin typeface="Courier New" pitchFamily="49" charset="0"/>
              </a:rPr>
              <a:t>    &lt;/</a:t>
            </a:r>
            <a:r>
              <a:rPr lang="en-US" altLang="en-US" sz="1600" dirty="0" err="1">
                <a:latin typeface="Courier New" pitchFamily="49" charset="0"/>
              </a:rPr>
              <a:t>th</a:t>
            </a:r>
            <a:r>
              <a:rPr lang="en-US" altLang="en-US" sz="1600" dirty="0">
                <a:latin typeface="Courier New" pitchFamily="49" charset="0"/>
              </a:rPr>
              <a:t>&gt;</a:t>
            </a:r>
          </a:p>
          <a:p>
            <a:r>
              <a:rPr lang="en-US" altLang="en-US" sz="1600" dirty="0">
                <a:latin typeface="Courier New" pitchFamily="49" charset="0"/>
              </a:rPr>
              <a:t>  &lt;/</a:t>
            </a:r>
            <a:r>
              <a:rPr lang="en-US" altLang="en-US" sz="1600" dirty="0" err="1">
                <a:latin typeface="Courier New" pitchFamily="49" charset="0"/>
              </a:rPr>
              <a:t>tr</a:t>
            </a:r>
            <a:r>
              <a:rPr lang="en-US" altLang="en-US" sz="1600" dirty="0">
                <a:latin typeface="Courier New" pitchFamily="49" charset="0"/>
              </a:rPr>
              <a:t>&gt;</a:t>
            </a:r>
          </a:p>
          <a:p>
            <a:r>
              <a:rPr lang="en-US" altLang="en-US" sz="1600" dirty="0">
                <a:latin typeface="Courier New" pitchFamily="49" charset="0"/>
              </a:rPr>
              <a:t>  &lt;</a:t>
            </a:r>
            <a:r>
              <a:rPr lang="en-US" altLang="en-US" sz="1600" dirty="0" err="1">
                <a:latin typeface="Courier New" pitchFamily="49" charset="0"/>
              </a:rPr>
              <a:t>tr</a:t>
            </a:r>
            <a:r>
              <a:rPr lang="en-US" altLang="en-US" sz="1600" dirty="0">
                <a:latin typeface="Courier New" pitchFamily="49" charset="0"/>
              </a:rPr>
              <a:t>&gt;</a:t>
            </a:r>
          </a:p>
          <a:p>
            <a:r>
              <a:rPr lang="en-US" altLang="en-US" sz="1600" dirty="0">
                <a:latin typeface="Courier New" pitchFamily="49" charset="0"/>
              </a:rPr>
              <a:t>    &lt;</a:t>
            </a:r>
            <a:r>
              <a:rPr lang="en-US" altLang="en-US" sz="1600" dirty="0" err="1">
                <a:latin typeface="Courier New" pitchFamily="49" charset="0"/>
              </a:rPr>
              <a:t>th</a:t>
            </a:r>
            <a:r>
              <a:rPr lang="en-US" altLang="en-US" sz="1600" dirty="0">
                <a:latin typeface="Courier New" pitchFamily="49" charset="0"/>
              </a:rPr>
              <a:t>&gt; Apple &lt;/</a:t>
            </a:r>
            <a:r>
              <a:rPr lang="en-US" altLang="en-US" sz="1600" dirty="0" err="1">
                <a:latin typeface="Courier New" pitchFamily="49" charset="0"/>
              </a:rPr>
              <a:t>th</a:t>
            </a:r>
            <a:r>
              <a:rPr lang="en-US" altLang="en-US" sz="1600" dirty="0">
                <a:latin typeface="Courier New" pitchFamily="49" charset="0"/>
              </a:rPr>
              <a:t>&gt;</a:t>
            </a:r>
          </a:p>
          <a:p>
            <a:r>
              <a:rPr lang="en-US" altLang="en-US" sz="1600" dirty="0">
                <a:latin typeface="Courier New" pitchFamily="49" charset="0"/>
              </a:rPr>
              <a:t>    &lt;</a:t>
            </a:r>
            <a:r>
              <a:rPr lang="en-US" altLang="en-US" sz="1600" dirty="0" err="1">
                <a:latin typeface="Courier New" pitchFamily="49" charset="0"/>
              </a:rPr>
              <a:t>th</a:t>
            </a:r>
            <a:r>
              <a:rPr lang="en-US" altLang="en-US" sz="1600" dirty="0">
                <a:latin typeface="Courier New" pitchFamily="49" charset="0"/>
              </a:rPr>
              <a:t>&gt; Orange &lt;/</a:t>
            </a:r>
            <a:r>
              <a:rPr lang="en-US" altLang="en-US" sz="1600" dirty="0" err="1">
                <a:latin typeface="Courier New" pitchFamily="49" charset="0"/>
              </a:rPr>
              <a:t>th</a:t>
            </a:r>
            <a:r>
              <a:rPr lang="en-US" altLang="en-US" sz="1600" dirty="0">
                <a:latin typeface="Courier New" pitchFamily="49" charset="0"/>
              </a:rPr>
              <a:t>&gt;</a:t>
            </a:r>
          </a:p>
          <a:p>
            <a:r>
              <a:rPr lang="en-US" altLang="en-US" sz="1600" dirty="0">
                <a:latin typeface="Courier New" pitchFamily="49" charset="0"/>
              </a:rPr>
              <a:t>    &lt;</a:t>
            </a:r>
            <a:r>
              <a:rPr lang="en-US" altLang="en-US" sz="1600" dirty="0" err="1">
                <a:latin typeface="Courier New" pitchFamily="49" charset="0"/>
              </a:rPr>
              <a:t>th</a:t>
            </a:r>
            <a:r>
              <a:rPr lang="en-US" altLang="en-US" sz="1600" dirty="0">
                <a:latin typeface="Courier New" pitchFamily="49" charset="0"/>
              </a:rPr>
              <a:t>&gt; Screwdriver &lt;/</a:t>
            </a:r>
            <a:r>
              <a:rPr lang="en-US" altLang="en-US" sz="1600" dirty="0" err="1">
                <a:latin typeface="Courier New" pitchFamily="49" charset="0"/>
              </a:rPr>
              <a:t>th</a:t>
            </a:r>
            <a:r>
              <a:rPr lang="en-US" altLang="en-US" sz="1600" dirty="0">
                <a:latin typeface="Courier New" pitchFamily="49" charset="0"/>
              </a:rPr>
              <a:t>&gt;</a:t>
            </a:r>
          </a:p>
          <a:p>
            <a:r>
              <a:rPr lang="en-US" altLang="en-US" sz="1600" dirty="0">
                <a:latin typeface="Courier New" pitchFamily="49" charset="0"/>
              </a:rPr>
              <a:t>  &lt;/</a:t>
            </a:r>
            <a:r>
              <a:rPr lang="en-US" altLang="en-US" sz="1600" dirty="0" err="1">
                <a:latin typeface="Courier New" pitchFamily="49" charset="0"/>
              </a:rPr>
              <a:t>tr</a:t>
            </a:r>
            <a:r>
              <a:rPr lang="en-US" altLang="en-US" sz="1600" dirty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    …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latin typeface="Courier New" pitchFamily="49" charset="0"/>
              </a:rPr>
              <a:t>&lt;/table&gt;</a:t>
            </a:r>
            <a:endParaRPr lang="en-US" altLang="en-US" dirty="0"/>
          </a:p>
        </p:txBody>
      </p:sp>
      <p:pic>
        <p:nvPicPr>
          <p:cNvPr id="3" name="Picture 4" descr="C:\w7\figures\fig2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05200"/>
            <a:ext cx="4175125" cy="258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324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99747"/>
            <a:ext cx="800100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i="1" dirty="0"/>
              <a:t>Uses of Tables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  - In the past, tables were used to align elements in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  rows and columns – general layout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  - That use of tables is now frowned upon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  - Use Cascading Style Sheets to place elements in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  rows and columns – general layout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  - Use tables only when the information is naturally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  tabular</a:t>
            </a:r>
          </a:p>
        </p:txBody>
      </p:sp>
    </p:spTree>
    <p:extLst>
      <p:ext uri="{BB962C8B-B14F-4D97-AF65-F5344CB8AC3E}">
        <p14:creationId xmlns:p14="http://schemas.microsoft.com/office/powerpoint/2010/main" val="1412101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px</a:t>
            </a:r>
            <a:r>
              <a:rPr lang="en-US" dirty="0"/>
              <a:t> unit is the magic unit of </a:t>
            </a:r>
            <a:r>
              <a:rPr lang="en-US" dirty="0" err="1"/>
              <a:t>CSS</a:t>
            </a:r>
            <a:r>
              <a:rPr lang="en-US" dirty="0"/>
              <a:t>. It is not related to the current font and also not related to the absolute units. The </a:t>
            </a:r>
            <a:r>
              <a:rPr lang="en-US" dirty="0" err="1"/>
              <a:t>px</a:t>
            </a:r>
            <a:r>
              <a:rPr lang="en-US" dirty="0"/>
              <a:t> unit is defined to be small but visible, and such that a horizontal </a:t>
            </a:r>
            <a:r>
              <a:rPr lang="en-US" dirty="0" err="1"/>
              <a:t>1px</a:t>
            </a:r>
            <a:r>
              <a:rPr lang="en-US" dirty="0"/>
              <a:t> wide line can be displayed with sharp edges (no anti-aliasing). What is sharp, small and visible depends on the device and the way it is used: do you hold it close to your eyes, like a mobile phone, at arms length, like a computer monitor, or somewhere in between, like a book? The </a:t>
            </a:r>
            <a:r>
              <a:rPr lang="en-US" dirty="0" err="1"/>
              <a:t>px</a:t>
            </a:r>
            <a:r>
              <a:rPr lang="en-US" dirty="0"/>
              <a:t> is thus not defined as a constant length, but as something that depends on the type of device and its typical use.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px</a:t>
            </a:r>
            <a:r>
              <a:rPr lang="en-US" dirty="0" smtClean="0"/>
              <a:t>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9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70156"/>
            <a:ext cx="8305800" cy="1054250"/>
          </a:xfrm>
        </p:spPr>
        <p:txBody>
          <a:bodyPr/>
          <a:lstStyle/>
          <a:p>
            <a:r>
              <a:rPr lang="en-US" sz="4800" dirty="0">
                <a:solidFill>
                  <a:schemeClr val="tx2">
                    <a:satMod val="130000"/>
                  </a:schemeClr>
                </a:solidFill>
              </a:rPr>
              <a:t>Hypertext Transfer Protocol</a:t>
            </a:r>
            <a:endParaRPr lang="en-US" sz="4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895600"/>
            <a:ext cx="914479" cy="182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048000"/>
            <a:ext cx="18478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4495800" y="2730500"/>
            <a:ext cx="1404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1" dirty="0">
                <a:latin typeface="Arial" pitchFamily="34" charset="0"/>
                <a:cs typeface="Arial" pitchFamily="34" charset="0"/>
              </a:rPr>
              <a:t>HTTP Request</a:t>
            </a:r>
          </a:p>
        </p:txBody>
      </p:sp>
      <p:sp>
        <p:nvSpPr>
          <p:cNvPr id="8" name="Right Arrow 6"/>
          <p:cNvSpPr>
            <a:spLocks noChangeArrowheads="1"/>
          </p:cNvSpPr>
          <p:nvPr/>
        </p:nvSpPr>
        <p:spPr bwMode="auto">
          <a:xfrm>
            <a:off x="4572000" y="3048000"/>
            <a:ext cx="129540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ight Arrow 7"/>
          <p:cNvSpPr>
            <a:spLocks noChangeArrowheads="1"/>
          </p:cNvSpPr>
          <p:nvPr/>
        </p:nvSpPr>
        <p:spPr bwMode="auto">
          <a:xfrm rot="10800000">
            <a:off x="4572000" y="3581400"/>
            <a:ext cx="129540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4419600" y="3873500"/>
            <a:ext cx="155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1" dirty="0">
                <a:latin typeface="Arial" pitchFamily="34" charset="0"/>
                <a:cs typeface="Arial" pitchFamily="34" charset="0"/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970098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CSS</a:t>
            </a:r>
            <a:r>
              <a:rPr lang="en-US" dirty="0"/>
              <a:t> inherited the units </a:t>
            </a:r>
            <a:r>
              <a:rPr lang="en-US" dirty="0" err="1"/>
              <a:t>pt</a:t>
            </a:r>
            <a:r>
              <a:rPr lang="en-US" dirty="0"/>
              <a:t> (point) and pc (pica) from typography. Printers have traditionally used those and similar units in preference to cm or in. In </a:t>
            </a:r>
            <a:r>
              <a:rPr lang="en-US" dirty="0" err="1"/>
              <a:t>CSS</a:t>
            </a:r>
            <a:r>
              <a:rPr lang="en-US" dirty="0"/>
              <a:t> there is no reason to use </a:t>
            </a:r>
            <a:r>
              <a:rPr lang="en-US" dirty="0" err="1"/>
              <a:t>pt</a:t>
            </a:r>
            <a:r>
              <a:rPr lang="en-US" dirty="0"/>
              <a:t>, use whichever unit you prefer. But there </a:t>
            </a:r>
            <a:r>
              <a:rPr lang="en-US" i="1" dirty="0"/>
              <a:t>is</a:t>
            </a:r>
            <a:r>
              <a:rPr lang="en-US" dirty="0"/>
              <a:t> a good reason to use </a:t>
            </a:r>
            <a:r>
              <a:rPr lang="en-US" i="1" dirty="0"/>
              <a:t>neither </a:t>
            </a:r>
            <a:r>
              <a:rPr lang="en-US" i="1" dirty="0" err="1"/>
              <a:t>pt</a:t>
            </a:r>
            <a:r>
              <a:rPr lang="en-US" i="1" dirty="0"/>
              <a:t> nor any other absolute unit</a:t>
            </a:r>
            <a:r>
              <a:rPr lang="en-US" dirty="0"/>
              <a:t> and only use </a:t>
            </a:r>
            <a:r>
              <a:rPr lang="en-US" dirty="0" err="1"/>
              <a:t>em</a:t>
            </a:r>
            <a:r>
              <a:rPr lang="en-US" dirty="0"/>
              <a:t> and </a:t>
            </a:r>
            <a:r>
              <a:rPr lang="en-US" dirty="0" err="1"/>
              <a:t>px</a:t>
            </a:r>
            <a:r>
              <a:rPr lang="en-US" dirty="0"/>
              <a:t>. </a:t>
            </a:r>
          </a:p>
          <a:p>
            <a:r>
              <a:rPr lang="en-US" dirty="0" smtClean="0"/>
              <a:t>The </a:t>
            </a:r>
            <a:r>
              <a:rPr lang="en-US" dirty="0"/>
              <a:t>magic unit of </a:t>
            </a:r>
            <a:r>
              <a:rPr lang="en-US" dirty="0" err="1"/>
              <a:t>CSS</a:t>
            </a:r>
            <a:r>
              <a:rPr lang="en-US" dirty="0"/>
              <a:t>, the </a:t>
            </a:r>
            <a:r>
              <a:rPr lang="en-US" dirty="0" err="1"/>
              <a:t>px</a:t>
            </a:r>
            <a:r>
              <a:rPr lang="en-US" dirty="0"/>
              <a:t>, is a often a good unit to use, especially if the style requires alignment of text to images, or simply because anything that is </a:t>
            </a:r>
            <a:r>
              <a:rPr lang="en-US" dirty="0" err="1"/>
              <a:t>1px</a:t>
            </a:r>
            <a:r>
              <a:rPr lang="en-US" dirty="0"/>
              <a:t> or a multiple of </a:t>
            </a:r>
            <a:r>
              <a:rPr lang="en-US" dirty="0" err="1"/>
              <a:t>1px</a:t>
            </a:r>
            <a:r>
              <a:rPr lang="en-US" dirty="0"/>
              <a:t> wide is guaranteed to look sharp.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Use </a:t>
            </a:r>
            <a:r>
              <a:rPr lang="en-US" sz="3600" b="1" dirty="0" err="1"/>
              <a:t>em</a:t>
            </a:r>
            <a:r>
              <a:rPr lang="en-US" sz="3600" b="1" dirty="0"/>
              <a:t> or </a:t>
            </a:r>
            <a:r>
              <a:rPr lang="en-US" sz="3600" b="1" dirty="0" err="1"/>
              <a:t>px</a:t>
            </a:r>
            <a:r>
              <a:rPr lang="en-US" sz="3600" b="1" dirty="0"/>
              <a:t> for font </a:t>
            </a:r>
            <a:r>
              <a:rPr lang="en-US" sz="3600" b="1" dirty="0" smtClean="0"/>
              <a:t>sizes</a:t>
            </a:r>
            <a:r>
              <a:rPr lang="en-US" b="1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79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in which styles are applied</a:t>
            </a:r>
          </a:p>
          <a:p>
            <a:pPr lvl="1"/>
            <a:r>
              <a:rPr lang="en-US" dirty="0" smtClean="0"/>
              <a:t>Styles from external style sheet (first listed to last listed)</a:t>
            </a:r>
          </a:p>
          <a:p>
            <a:pPr lvl="1"/>
            <a:r>
              <a:rPr lang="en-US" dirty="0" smtClean="0"/>
              <a:t>Embedded Styles</a:t>
            </a:r>
          </a:p>
          <a:p>
            <a:pPr lvl="1"/>
            <a:r>
              <a:rPr lang="en-US" dirty="0" smtClean="0"/>
              <a:t>Inline styles.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96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itchFamily="18" charset="0"/>
              </a:rPr>
              <a:t>Purpose: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itchFamily="18" charset="0"/>
              </a:rPr>
              <a:t>Configure a specially formatted division or area of a web page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itchFamily="18" charset="0"/>
              </a:rPr>
              <a:t>Block display with  empty space above and below the div 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itchFamily="18" charset="0"/>
              </a:rPr>
              <a:t>Can contain other block display and inline display elements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70156"/>
            <a:ext cx="8610600" cy="105425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div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element &lt;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2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Header Element</a:t>
            </a:r>
          </a:p>
          <a:p>
            <a:pPr marL="447675" lvl="1" indent="0">
              <a:buFont typeface="Wingdings 2" pitchFamily="18" charset="2"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&lt;header&gt;&lt;/header&gt;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dirty="0"/>
              <a:t>Contains the web page </a:t>
            </a:r>
            <a:br>
              <a:rPr lang="en-US" altLang="en-US" sz="2400" dirty="0"/>
            </a:br>
            <a:r>
              <a:rPr lang="en-US" altLang="en-US" sz="2400" dirty="0"/>
              <a:t>document’s headings</a:t>
            </a:r>
          </a:p>
          <a:p>
            <a:r>
              <a:rPr lang="en-US" altLang="en-US" dirty="0" err="1"/>
              <a:t>Nav</a:t>
            </a:r>
            <a:r>
              <a:rPr lang="en-US" altLang="en-US" dirty="0"/>
              <a:t> Element</a:t>
            </a:r>
          </a:p>
          <a:p>
            <a:pPr marL="447675" lvl="1" indent="0">
              <a:buFont typeface="Wingdings 2" pitchFamily="18" charset="2"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&gt;&lt;/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dirty="0"/>
              <a:t>Contains web page </a:t>
            </a:r>
            <a:br>
              <a:rPr lang="en-US" altLang="en-US" sz="2400" dirty="0"/>
            </a:br>
            <a:r>
              <a:rPr lang="en-US" altLang="en-US" sz="2400" dirty="0"/>
              <a:t>document’s main navigation</a:t>
            </a:r>
          </a:p>
          <a:p>
            <a:r>
              <a:rPr lang="en-US" altLang="en-US" dirty="0"/>
              <a:t>Footer Element</a:t>
            </a:r>
          </a:p>
          <a:p>
            <a:pPr marL="447675" lvl="1" indent="0">
              <a:buFont typeface="Wingdings 2" pitchFamily="18" charset="2"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&lt;footer&gt;&lt;/footer&gt;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Contains the web page </a:t>
            </a:r>
            <a:br>
              <a:rPr lang="en-US" altLang="en-US" sz="2400" dirty="0"/>
            </a:br>
            <a:r>
              <a:rPr lang="en-US" altLang="en-US" sz="2400" dirty="0"/>
              <a:t>document’s  footer</a:t>
            </a:r>
            <a:br>
              <a:rPr lang="en-US" altLang="en-US" sz="2400" dirty="0"/>
            </a:br>
            <a:endParaRPr lang="en-US" alt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09800"/>
            <a:ext cx="3994150" cy="385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10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Generic format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   HTTP method    domain part of URL   HTTP ver.</a:t>
            </a:r>
          </a:p>
          <a:p>
            <a:pPr marL="0" indent="0">
              <a:buNone/>
            </a:pPr>
            <a:r>
              <a:rPr lang="en-US" altLang="en-US" dirty="0"/>
              <a:t>       Header fields</a:t>
            </a:r>
          </a:p>
          <a:p>
            <a:pPr marL="0" indent="0">
              <a:buNone/>
            </a:pPr>
            <a:r>
              <a:rPr lang="en-US" altLang="en-US" dirty="0"/>
              <a:t>       blank line</a:t>
            </a:r>
          </a:p>
          <a:p>
            <a:pPr marL="0" indent="0">
              <a:buNone/>
            </a:pPr>
            <a:r>
              <a:rPr lang="en-US" altLang="en-US" dirty="0"/>
              <a:t>       Message body</a:t>
            </a:r>
          </a:p>
          <a:p>
            <a:endParaRPr lang="en-US" altLang="en-US" dirty="0"/>
          </a:p>
          <a:p>
            <a:r>
              <a:rPr lang="en-US" altLang="en-US" dirty="0" smtClean="0"/>
              <a:t>An </a:t>
            </a:r>
            <a:r>
              <a:rPr lang="en-US" altLang="en-US" dirty="0"/>
              <a:t>example of the first line of a request: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Courier New" pitchFamily="49" charset="0"/>
              </a:rPr>
              <a:t>GET  </a:t>
            </a:r>
            <a:r>
              <a:rPr lang="en-US" altLang="en-US" sz="2000" dirty="0">
                <a:latin typeface="Courier New" pitchFamily="49" charset="0"/>
              </a:rPr>
              <a:t>/cs.uccp.edu/degrees.html  HTTP/1.1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-- </a:t>
            </a:r>
            <a:r>
              <a:rPr lang="en-US" altLang="en-US" i="1" dirty="0"/>
              <a:t>Request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0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Most commonly used methods</a:t>
            </a:r>
            <a:r>
              <a:rPr lang="en-US" altLang="en-US" dirty="0"/>
              <a:t>:</a:t>
            </a:r>
          </a:p>
          <a:p>
            <a:r>
              <a:rPr lang="en-US" altLang="en-US" dirty="0" smtClean="0"/>
              <a:t>      </a:t>
            </a:r>
            <a:r>
              <a:rPr lang="en-US" altLang="en-US" sz="2000" dirty="0">
                <a:latin typeface="Courier New" pitchFamily="49" charset="0"/>
              </a:rPr>
              <a:t>GET</a:t>
            </a:r>
            <a:r>
              <a:rPr lang="en-US" altLang="en-US" dirty="0"/>
              <a:t> - Fetch a document</a:t>
            </a:r>
          </a:p>
          <a:p>
            <a:r>
              <a:rPr lang="en-US" altLang="en-US" dirty="0"/>
              <a:t>      </a:t>
            </a:r>
            <a:r>
              <a:rPr lang="en-US" altLang="en-US" sz="2000" dirty="0">
                <a:latin typeface="Courier New" pitchFamily="49" charset="0"/>
              </a:rPr>
              <a:t>POST</a:t>
            </a:r>
            <a:r>
              <a:rPr lang="en-US" altLang="en-US" dirty="0"/>
              <a:t> - Execute the document, using the data in</a:t>
            </a:r>
          </a:p>
          <a:p>
            <a:r>
              <a:rPr lang="en-US" altLang="en-US" dirty="0"/>
              <a:t>                 body</a:t>
            </a:r>
          </a:p>
          <a:p>
            <a:r>
              <a:rPr lang="en-US" altLang="en-US" dirty="0"/>
              <a:t>      </a:t>
            </a:r>
            <a:r>
              <a:rPr lang="en-US" altLang="en-US" sz="2000" dirty="0">
                <a:latin typeface="Courier New" pitchFamily="49" charset="0"/>
              </a:rPr>
              <a:t>HEAD</a:t>
            </a:r>
            <a:r>
              <a:rPr lang="en-US" altLang="en-US" dirty="0"/>
              <a:t> - Fetch just the header of the document</a:t>
            </a:r>
          </a:p>
          <a:p>
            <a:r>
              <a:rPr lang="en-US" altLang="en-US" sz="2000" dirty="0">
                <a:latin typeface="Courier New" pitchFamily="49" charset="0"/>
              </a:rPr>
              <a:t>   PUT</a:t>
            </a:r>
            <a:r>
              <a:rPr lang="en-US" altLang="en-US" dirty="0"/>
              <a:t> - Store a new document on the server</a:t>
            </a:r>
          </a:p>
          <a:p>
            <a:r>
              <a:rPr lang="en-US" altLang="en-US" dirty="0"/>
              <a:t>      </a:t>
            </a:r>
            <a:r>
              <a:rPr lang="en-US" altLang="en-US" sz="2000" dirty="0">
                <a:latin typeface="Courier New" pitchFamily="49" charset="0"/>
              </a:rPr>
              <a:t>DELETE</a:t>
            </a:r>
            <a:r>
              <a:rPr lang="en-US" altLang="en-US" dirty="0"/>
              <a:t> - Remove a document from the server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/>
              <a:t>-- </a:t>
            </a:r>
            <a:r>
              <a:rPr lang="en-US" altLang="en-US" i="1" dirty="0"/>
              <a:t>Request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2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Four categories of header fields: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>	General</a:t>
            </a:r>
            <a:r>
              <a:rPr lang="en-US" altLang="en-US" dirty="0"/>
              <a:t>, request, response, and entity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Common </a:t>
            </a:r>
            <a:r>
              <a:rPr lang="en-US" altLang="en-US" dirty="0"/>
              <a:t>request fields: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>      </a:t>
            </a:r>
            <a:r>
              <a:rPr lang="en-US" altLang="en-US" sz="2000" dirty="0">
                <a:latin typeface="Courier New" pitchFamily="49" charset="0"/>
              </a:rPr>
              <a:t>Accept: text/plain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latin typeface="Courier New" pitchFamily="49" charset="0"/>
              </a:rPr>
              <a:t>   </a:t>
            </a:r>
            <a:r>
              <a:rPr lang="en-US" altLang="en-US" sz="2000" dirty="0">
                <a:latin typeface="Courier New" pitchFamily="49" charset="0"/>
              </a:rPr>
              <a:t>Accept: text/*</a:t>
            </a: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latin typeface="Courier New" pitchFamily="49" charset="0"/>
              </a:rPr>
              <a:t>   </a:t>
            </a:r>
            <a:r>
              <a:rPr lang="en-US" altLang="en-US" sz="2000" dirty="0">
                <a:latin typeface="Courier New" pitchFamily="49" charset="0"/>
              </a:rPr>
              <a:t>If-</a:t>
            </a:r>
            <a:r>
              <a:rPr lang="en-US" altLang="en-US" sz="2000" dirty="0" err="1">
                <a:latin typeface="Courier New" pitchFamily="49" charset="0"/>
              </a:rPr>
              <a:t>Modified_since</a:t>
            </a:r>
            <a:r>
              <a:rPr lang="en-US" altLang="en-US" sz="2000" dirty="0">
                <a:latin typeface="Courier New" pitchFamily="49" charset="0"/>
              </a:rPr>
              <a:t>: </a:t>
            </a:r>
            <a:r>
              <a:rPr lang="en-US" altLang="en-US" dirty="0"/>
              <a:t>date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/>
              <a:t>-- </a:t>
            </a:r>
            <a:r>
              <a:rPr lang="en-US" altLang="en-US" i="1" dirty="0"/>
              <a:t>Request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3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Generic Format</a:t>
            </a: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       Status line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       Response header fields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       blank line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       Response body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Status </a:t>
            </a:r>
            <a:r>
              <a:rPr lang="en-US" altLang="en-US" dirty="0"/>
              <a:t>line format: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>	HTTP </a:t>
            </a:r>
            <a:r>
              <a:rPr lang="en-US" altLang="en-US" dirty="0"/>
              <a:t>version   status code   explanation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Example</a:t>
            </a:r>
            <a:r>
              <a:rPr lang="en-US" altLang="en-US" dirty="0"/>
              <a:t>: </a:t>
            </a:r>
            <a:r>
              <a:rPr lang="en-US" altLang="en-US" sz="2000" dirty="0">
                <a:latin typeface="Courier New" pitchFamily="49" charset="0"/>
              </a:rPr>
              <a:t>HTTP/1.1  200  OK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/>
              <a:t>-- </a:t>
            </a:r>
            <a:r>
              <a:rPr lang="en-US" altLang="en-US" i="1" dirty="0" smtClean="0"/>
              <a:t>Response </a:t>
            </a:r>
            <a:r>
              <a:rPr lang="en-US" altLang="en-US" i="1" dirty="0"/>
              <a:t>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9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 Example: </a:t>
            </a:r>
            <a:r>
              <a:rPr lang="en-US" altLang="en-US" dirty="0">
                <a:latin typeface="Courier New" pitchFamily="49" charset="0"/>
              </a:rPr>
              <a:t>HTTP/1.1  200  OK</a:t>
            </a: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>	(</a:t>
            </a:r>
            <a:r>
              <a:rPr lang="en-US" altLang="en-US" dirty="0"/>
              <a:t>Current version is 1.1)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>Status </a:t>
            </a:r>
            <a:r>
              <a:rPr lang="en-US" altLang="en-US" dirty="0"/>
              <a:t>code is a three-digit number; first </a:t>
            </a:r>
            <a:r>
              <a:rPr lang="en-US" altLang="en-US" dirty="0" smtClean="0"/>
              <a:t>digit specifies </a:t>
            </a:r>
            <a:r>
              <a:rPr lang="en-US" altLang="en-US" dirty="0"/>
              <a:t>the general status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>          </a:t>
            </a:r>
            <a:r>
              <a:rPr lang="en-US" altLang="en-US" dirty="0"/>
              <a:t>1 =&gt; Informational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          2 =&gt; Success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          3 =&gt; Redirection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          4 =&gt; Client error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          5 =&gt; Server error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dirty="0"/>
              <a:t>header field, </a:t>
            </a:r>
            <a:r>
              <a:rPr lang="en-US" altLang="en-US" sz="2000" dirty="0">
                <a:latin typeface="Courier New" pitchFamily="49" charset="0"/>
              </a:rPr>
              <a:t>Content-type</a:t>
            </a:r>
            <a:r>
              <a:rPr lang="en-US" altLang="en-US" dirty="0"/>
              <a:t>, is required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/>
              <a:t>-- </a:t>
            </a:r>
            <a:r>
              <a:rPr lang="en-US" altLang="en-US" i="1" dirty="0" smtClean="0"/>
              <a:t>Response </a:t>
            </a:r>
            <a:r>
              <a:rPr lang="en-US" altLang="en-US" i="1" dirty="0"/>
              <a:t>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95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7519</TotalTime>
  <Words>2050</Words>
  <Application>Microsoft Office PowerPoint</Application>
  <PresentationFormat>On-screen Show (4:3)</PresentationFormat>
  <Paragraphs>372</Paragraphs>
  <Slides>43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Hardcover</vt:lpstr>
      <vt:lpstr>Document</vt:lpstr>
      <vt:lpstr>COMPSCI 221 Advanced Java</vt:lpstr>
      <vt:lpstr>Web Platform Documents </vt:lpstr>
      <vt:lpstr>Hypertext Transfer Protocol</vt:lpstr>
      <vt:lpstr>Hypertext Transfer Protocol</vt:lpstr>
      <vt:lpstr>HTTP -- Request Phase</vt:lpstr>
      <vt:lpstr>HTTP -- Request Phase</vt:lpstr>
      <vt:lpstr>HTTP -- Request Phase</vt:lpstr>
      <vt:lpstr>HTTP -- Response Phase</vt:lpstr>
      <vt:lpstr>HTTP -- Response Phase</vt:lpstr>
      <vt:lpstr>PowerPoint Presentation</vt:lpstr>
      <vt:lpstr>HTML</vt:lpstr>
      <vt:lpstr>Index.html</vt:lpstr>
      <vt:lpstr>PowerPoint Presentation</vt:lpstr>
      <vt:lpstr>HTML</vt:lpstr>
      <vt:lpstr>HTML</vt:lpstr>
      <vt:lpstr>Heading</vt:lpstr>
      <vt:lpstr>Paragraph</vt:lpstr>
      <vt:lpstr>Line Break</vt:lpstr>
      <vt:lpstr>Unordered List -- Bullet Points</vt:lpstr>
      <vt:lpstr>Ordered List</vt:lpstr>
      <vt:lpstr>Ordered List</vt:lpstr>
      <vt:lpstr>Descriptive List</vt:lpstr>
      <vt:lpstr>Special Entity Characters</vt:lpstr>
      <vt:lpstr>PowerPoint Presentation</vt:lpstr>
      <vt:lpstr>PowerPoint Presentation</vt:lpstr>
      <vt:lpstr>PowerPoint Presentation</vt:lpstr>
      <vt:lpstr>PowerPoint Presentation</vt:lpstr>
      <vt:lpstr>The div element &lt;div&gt;</vt:lpstr>
      <vt:lpstr>HTML 5 Structure</vt:lpstr>
      <vt:lpstr>Example</vt:lpstr>
      <vt:lpstr>Anchor Element</vt:lpstr>
      <vt:lpstr>Links</vt:lpstr>
      <vt:lpstr>Links</vt:lpstr>
      <vt:lpstr>mailto</vt:lpstr>
      <vt:lpstr>PowerPoint Presentation</vt:lpstr>
      <vt:lpstr>PowerPoint Presentation</vt:lpstr>
      <vt:lpstr>PowerPoint Presentation</vt:lpstr>
      <vt:lpstr>PowerPoint Presentation</vt:lpstr>
      <vt:lpstr>px unit</vt:lpstr>
      <vt:lpstr>Use em or px for font sizes?</vt:lpstr>
      <vt:lpstr>Styles</vt:lpstr>
      <vt:lpstr>The div element &lt;div&gt;</vt:lpstr>
      <vt:lpstr>HTML 5 Structure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Seminar  for  Computer Science Students</dc:title>
  <dc:creator>Curt's Office 2014</dc:creator>
  <cp:lastModifiedBy>Curt's Office 2014</cp:lastModifiedBy>
  <cp:revision>353</cp:revision>
  <cp:lastPrinted>2014-11-03T20:06:04Z</cp:lastPrinted>
  <dcterms:created xsi:type="dcterms:W3CDTF">2014-07-25T15:33:28Z</dcterms:created>
  <dcterms:modified xsi:type="dcterms:W3CDTF">2016-04-11T16:30:10Z</dcterms:modified>
</cp:coreProperties>
</file>