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80" r:id="rId3"/>
    <p:sldId id="312" r:id="rId4"/>
    <p:sldId id="313" r:id="rId5"/>
    <p:sldId id="311" r:id="rId6"/>
    <p:sldId id="292" r:id="rId7"/>
    <p:sldId id="293" r:id="rId8"/>
    <p:sldId id="259" r:id="rId9"/>
    <p:sldId id="260" r:id="rId10"/>
    <p:sldId id="261" r:id="rId11"/>
    <p:sldId id="264" r:id="rId12"/>
    <p:sldId id="262" r:id="rId13"/>
    <p:sldId id="294" r:id="rId14"/>
    <p:sldId id="295" r:id="rId15"/>
    <p:sldId id="302" r:id="rId16"/>
    <p:sldId id="303" r:id="rId17"/>
    <p:sldId id="304" r:id="rId18"/>
    <p:sldId id="305" r:id="rId19"/>
    <p:sldId id="306" r:id="rId20"/>
    <p:sldId id="308" r:id="rId21"/>
    <p:sldId id="307" r:id="rId22"/>
    <p:sldId id="309" r:id="rId23"/>
    <p:sldId id="310" r:id="rId24"/>
    <p:sldId id="263" r:id="rId25"/>
    <p:sldId id="267" r:id="rId26"/>
    <p:sldId id="272" r:id="rId27"/>
    <p:sldId id="271" r:id="rId28"/>
    <p:sldId id="268" r:id="rId29"/>
    <p:sldId id="273" r:id="rId30"/>
    <p:sldId id="274" r:id="rId31"/>
    <p:sldId id="269" r:id="rId32"/>
    <p:sldId id="270" r:id="rId33"/>
    <p:sldId id="265" r:id="rId34"/>
    <p:sldId id="275" r:id="rId35"/>
    <p:sldId id="276" r:id="rId36"/>
    <p:sldId id="277" r:id="rId37"/>
    <p:sldId id="278" r:id="rId38"/>
    <p:sldId id="283" r:id="rId39"/>
    <p:sldId id="284" r:id="rId40"/>
    <p:sldId id="285" r:id="rId41"/>
    <p:sldId id="288" r:id="rId42"/>
    <p:sldId id="286" r:id="rId43"/>
    <p:sldId id="290" r:id="rId44"/>
    <p:sldId id="289" r:id="rId45"/>
    <p:sldId id="291" r:id="rId46"/>
    <p:sldId id="296" r:id="rId47"/>
    <p:sldId id="297" r:id="rId48"/>
    <p:sldId id="300" r:id="rId49"/>
    <p:sldId id="301" r:id="rId50"/>
    <p:sldId id="29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A90EED-5EF0-4F32-AEF7-2881A10CE6C4}">
          <p14:sldIdLst>
            <p14:sldId id="256"/>
            <p14:sldId id="280"/>
            <p14:sldId id="312"/>
            <p14:sldId id="313"/>
            <p14:sldId id="311"/>
            <p14:sldId id="292"/>
            <p14:sldId id="293"/>
            <p14:sldId id="259"/>
            <p14:sldId id="260"/>
            <p14:sldId id="261"/>
            <p14:sldId id="264"/>
            <p14:sldId id="262"/>
            <p14:sldId id="294"/>
            <p14:sldId id="295"/>
            <p14:sldId id="302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263"/>
            <p14:sldId id="267"/>
            <p14:sldId id="272"/>
            <p14:sldId id="271"/>
            <p14:sldId id="268"/>
            <p14:sldId id="273"/>
            <p14:sldId id="274"/>
            <p14:sldId id="269"/>
            <p14:sldId id="270"/>
            <p14:sldId id="265"/>
            <p14:sldId id="275"/>
            <p14:sldId id="276"/>
            <p14:sldId id="277"/>
            <p14:sldId id="278"/>
            <p14:sldId id="283"/>
            <p14:sldId id="284"/>
            <p14:sldId id="285"/>
            <p14:sldId id="288"/>
            <p14:sldId id="286"/>
            <p14:sldId id="290"/>
            <p14:sldId id="289"/>
            <p14:sldId id="291"/>
            <p14:sldId id="296"/>
            <p14:sldId id="297"/>
            <p14:sldId id="300"/>
            <p14:sldId id="301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35" autoAdjust="0"/>
  </p:normalViewPr>
  <p:slideViewPr>
    <p:cSldViewPr>
      <p:cViewPr varScale="1">
        <p:scale>
          <a:sx n="101" d="100"/>
          <a:sy n="101" d="100"/>
        </p:scale>
        <p:origin x="10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2E523E-1F95-4360-97BF-B829EB93E8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=jsmith@hot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066800"/>
            <a:ext cx="6777318" cy="2057400"/>
          </a:xfrm>
        </p:spPr>
        <p:txBody>
          <a:bodyPr/>
          <a:lstStyle/>
          <a:p>
            <a:r>
              <a:rPr lang="en-US" sz="4000" dirty="0" err="1"/>
              <a:t>COMPSCI</a:t>
            </a:r>
            <a:r>
              <a:rPr lang="en-US" sz="4000" dirty="0"/>
              <a:t> 221</a:t>
            </a:r>
            <a:br>
              <a:rPr lang="en-US" sz="4000" dirty="0"/>
            </a:br>
            <a:r>
              <a:rPr lang="en-US" sz="4000" dirty="0"/>
              <a:t>Advanced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Servlet and </a:t>
            </a:r>
            <a:r>
              <a:rPr lang="en-US" dirty="0" err="1"/>
              <a:t>JSP</a:t>
            </a:r>
            <a:r>
              <a:rPr lang="en-US" dirty="0"/>
              <a:t> Skills</a:t>
            </a:r>
          </a:p>
        </p:txBody>
      </p:sp>
    </p:spTree>
    <p:extLst>
      <p:ext uri="{BB962C8B-B14F-4D97-AF65-F5344CB8AC3E}">
        <p14:creationId xmlns:p14="http://schemas.microsoft.com/office/powerpoint/2010/main" val="72264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248347"/>
            <a:ext cx="8305800" cy="38778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want an attribute to be available to all servlets, then you can set the attribute in </a:t>
            </a:r>
            <a:r>
              <a:rPr lang="en-US" b="1" dirty="0" err="1"/>
              <a:t>ServletContext</a:t>
            </a:r>
            <a:r>
              <a:rPr lang="en-US" b="1" dirty="0"/>
              <a:t> </a:t>
            </a:r>
            <a:r>
              <a:rPr lang="en-US" dirty="0"/>
              <a:t>object. This is know as </a:t>
            </a:r>
            <a:r>
              <a:rPr lang="en-US" b="1" i="1" dirty="0"/>
              <a:t>application scope</a:t>
            </a:r>
            <a:r>
              <a:rPr lang="en-US" dirty="0"/>
              <a:t>. </a:t>
            </a:r>
          </a:p>
          <a:p>
            <a:r>
              <a:rPr lang="en-US" dirty="0"/>
              <a:t>If you want the attribute to be available to all servlets in the current user's session, set the attribute in the </a:t>
            </a:r>
            <a:r>
              <a:rPr lang="en-US" b="1" dirty="0" err="1"/>
              <a:t>HttpSession</a:t>
            </a:r>
            <a:r>
              <a:rPr lang="en-US" dirty="0"/>
              <a:t> object. This is known as </a:t>
            </a:r>
            <a:r>
              <a:rPr lang="en-US" b="1" i="1" dirty="0"/>
              <a:t>session scope</a:t>
            </a:r>
            <a:r>
              <a:rPr lang="en-US" dirty="0"/>
              <a:t>.</a:t>
            </a:r>
          </a:p>
          <a:p>
            <a:r>
              <a:rPr lang="en-US" b="1" dirty="0"/>
              <a:t>Application scope is not Thread Safe.  </a:t>
            </a:r>
          </a:p>
          <a:p>
            <a:r>
              <a:rPr lang="en-US" dirty="0"/>
              <a:t>EL automatically starts searching in the smallest scope (</a:t>
            </a:r>
            <a:r>
              <a:rPr lang="en-US" b="1" dirty="0"/>
              <a:t>page scope</a:t>
            </a:r>
            <a:r>
              <a:rPr lang="en-US" dirty="0"/>
              <a:t>) and moves towards the largest scope (</a:t>
            </a:r>
            <a:r>
              <a:rPr lang="en-US" b="1" dirty="0"/>
              <a:t>application scope</a:t>
            </a:r>
            <a:r>
              <a:rPr lang="en-US" dirty="0"/>
              <a:t>).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458200" cy="1054250"/>
          </a:xfrm>
        </p:spPr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Expressive Language</a:t>
            </a:r>
          </a:p>
        </p:txBody>
      </p:sp>
    </p:spTree>
    <p:extLst>
      <p:ext uri="{BB962C8B-B14F-4D97-AF65-F5344CB8AC3E}">
        <p14:creationId xmlns:p14="http://schemas.microsoft.com/office/powerpoint/2010/main" val="244458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8063753" cy="3877815"/>
          </a:xfrm>
        </p:spPr>
        <p:txBody>
          <a:bodyPr/>
          <a:lstStyle/>
          <a:p>
            <a:r>
              <a:rPr lang="en-US" dirty="0"/>
              <a:t>Page </a:t>
            </a:r>
            <a:r>
              <a:rPr lang="en-US" dirty="0">
                <a:sym typeface="Wingdings" panose="05000000000000000000" pitchFamily="2" charset="2"/>
              </a:rPr>
              <a:t> attribute is stored in the implicit </a:t>
            </a:r>
            <a:r>
              <a:rPr lang="en-US" dirty="0" err="1">
                <a:sym typeface="Wingdings" panose="05000000000000000000" pitchFamily="2" charset="2"/>
              </a:rPr>
              <a:t>PageContext</a:t>
            </a:r>
            <a:r>
              <a:rPr lang="en-US" dirty="0">
                <a:sym typeface="Wingdings" panose="05000000000000000000" pitchFamily="2" charset="2"/>
              </a:rPr>
              <a:t> object. </a:t>
            </a:r>
          </a:p>
          <a:p>
            <a:r>
              <a:rPr lang="en-US" dirty="0">
                <a:sym typeface="Wingdings" panose="05000000000000000000" pitchFamily="2" charset="2"/>
              </a:rPr>
              <a:t>Request  attribute is stored in the </a:t>
            </a:r>
            <a:r>
              <a:rPr lang="en-US" dirty="0" err="1">
                <a:sym typeface="Wingdings" panose="05000000000000000000" pitchFamily="2" charset="2"/>
              </a:rPr>
              <a:t>HttpServletRequest</a:t>
            </a:r>
            <a:r>
              <a:rPr lang="en-US" dirty="0">
                <a:sym typeface="Wingdings" panose="05000000000000000000" pitchFamily="2" charset="2"/>
              </a:rPr>
              <a:t> object.</a:t>
            </a:r>
          </a:p>
          <a:p>
            <a:r>
              <a:rPr lang="en-US" dirty="0">
                <a:sym typeface="Wingdings" panose="05000000000000000000" pitchFamily="2" charset="2"/>
              </a:rPr>
              <a:t>Session  attribute is stored in the </a:t>
            </a:r>
            <a:r>
              <a:rPr lang="en-US" dirty="0" err="1">
                <a:sym typeface="Wingdings" panose="05000000000000000000" pitchFamily="2" charset="2"/>
              </a:rPr>
              <a:t>HttpSession</a:t>
            </a:r>
            <a:r>
              <a:rPr lang="en-US" dirty="0">
                <a:sym typeface="Wingdings" panose="05000000000000000000" pitchFamily="2" charset="2"/>
              </a:rPr>
              <a:t> object.</a:t>
            </a:r>
          </a:p>
          <a:p>
            <a:r>
              <a:rPr lang="en-US" dirty="0">
                <a:sym typeface="Wingdings" panose="05000000000000000000" pitchFamily="2" charset="2"/>
              </a:rPr>
              <a:t>Application  attribute is stored in the </a:t>
            </a:r>
            <a:r>
              <a:rPr lang="en-US" dirty="0" err="1">
                <a:sym typeface="Wingdings" panose="05000000000000000000" pitchFamily="2" charset="2"/>
              </a:rPr>
              <a:t>ServletContext</a:t>
            </a:r>
            <a:r>
              <a:rPr lang="en-US" dirty="0">
                <a:sym typeface="Wingdings" panose="05000000000000000000" pitchFamily="2" charset="2"/>
              </a:rPr>
              <a:t> object.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Scope</a:t>
            </a:r>
          </a:p>
        </p:txBody>
      </p:sp>
    </p:spTree>
    <p:extLst>
      <p:ext uri="{BB962C8B-B14F-4D97-AF65-F5344CB8AC3E}">
        <p14:creationId xmlns:p14="http://schemas.microsoft.com/office/powerpoint/2010/main" val="271114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48347"/>
            <a:ext cx="8534400" cy="38778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Servlet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year = 2014;</a:t>
            </a:r>
          </a:p>
          <a:p>
            <a:pPr marL="0" indent="0">
              <a:buNone/>
            </a:pPr>
            <a:r>
              <a:rPr lang="en-US" dirty="0" err="1"/>
              <a:t>request.setAttribute</a:t>
            </a:r>
            <a:r>
              <a:rPr lang="en-US" dirty="0"/>
              <a:t>(“</a:t>
            </a:r>
            <a:r>
              <a:rPr lang="en-US" dirty="0" err="1">
                <a:solidFill>
                  <a:srgbClr val="FF0000"/>
                </a:solidFill>
              </a:rPr>
              <a:t>CurrentYear</a:t>
            </a:r>
            <a:r>
              <a:rPr lang="en-US" dirty="0"/>
              <a:t>”, year);</a:t>
            </a:r>
          </a:p>
          <a:p>
            <a:pPr marL="0" indent="0">
              <a:buNone/>
            </a:pPr>
            <a:r>
              <a:rPr lang="en-US" dirty="0"/>
              <a:t>User </a:t>
            </a:r>
            <a:r>
              <a:rPr lang="en-US" dirty="0" err="1"/>
              <a:t>myUser</a:t>
            </a:r>
            <a:r>
              <a:rPr lang="en-US" dirty="0"/>
              <a:t> = new User( ….. );</a:t>
            </a:r>
          </a:p>
          <a:p>
            <a:pPr marL="0" indent="0">
              <a:buNone/>
            </a:pPr>
            <a:r>
              <a:rPr lang="en-US" dirty="0" err="1"/>
              <a:t>request.setAttribute</a:t>
            </a:r>
            <a:r>
              <a:rPr lang="en-US" dirty="0"/>
              <a:t>(“</a:t>
            </a:r>
            <a:r>
              <a:rPr lang="en-US" dirty="0" err="1">
                <a:solidFill>
                  <a:srgbClr val="FF0000"/>
                </a:solidFill>
              </a:rPr>
              <a:t>TheUser</a:t>
            </a:r>
            <a:r>
              <a:rPr lang="en-US" dirty="0"/>
              <a:t>”, </a:t>
            </a:r>
            <a:r>
              <a:rPr lang="en-US" dirty="0" err="1"/>
              <a:t>myUser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 err="1"/>
              <a:t>JSP</a:t>
            </a:r>
            <a:r>
              <a:rPr lang="en-US" b="1" dirty="0"/>
              <a:t> Code</a:t>
            </a:r>
          </a:p>
          <a:p>
            <a:pPr marL="0" indent="0">
              <a:buNone/>
            </a:pPr>
            <a:r>
              <a:rPr lang="en-US" dirty="0"/>
              <a:t>&lt;p&gt; The current year is ${</a:t>
            </a:r>
            <a:r>
              <a:rPr lang="en-US" dirty="0" err="1">
                <a:solidFill>
                  <a:srgbClr val="FF0000"/>
                </a:solidFill>
              </a:rPr>
              <a:t>CurrentYear</a:t>
            </a:r>
            <a:r>
              <a:rPr lang="en-US" dirty="0"/>
              <a:t>}&lt;/p&gt;</a:t>
            </a:r>
          </a:p>
          <a:p>
            <a:pPr marL="0" indent="0">
              <a:buNone/>
            </a:pPr>
            <a:r>
              <a:rPr lang="en-US" dirty="0"/>
              <a:t>&lt;p&gt; Hello ${</a:t>
            </a:r>
            <a:r>
              <a:rPr lang="en-US" dirty="0" err="1">
                <a:solidFill>
                  <a:srgbClr val="FF0000"/>
                </a:solidFill>
              </a:rPr>
              <a:t>TheUser.firstName</a:t>
            </a:r>
            <a:r>
              <a:rPr lang="en-US"/>
              <a:t>}&lt;/</a:t>
            </a:r>
            <a:r>
              <a:rPr lang="en-US" dirty="0"/>
              <a:t>p&gt;</a:t>
            </a:r>
          </a:p>
          <a:p>
            <a:pPr marL="0" indent="0">
              <a:buNone/>
            </a:pPr>
            <a:r>
              <a:rPr lang="en-US" dirty="0"/>
              <a:t>If the attribute does not exists then the empty string is returned.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Examples</a:t>
            </a:r>
          </a:p>
        </p:txBody>
      </p:sp>
    </p:spTree>
    <p:extLst>
      <p:ext uri="{BB962C8B-B14F-4D97-AF65-F5344CB8AC3E}">
        <p14:creationId xmlns:p14="http://schemas.microsoft.com/office/powerpoint/2010/main" val="247828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057400"/>
            <a:ext cx="8915400" cy="441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&lt;form action=“Cart" method="post"&gt;</a:t>
            </a:r>
          </a:p>
          <a:p>
            <a:pPr marL="0" indent="0">
              <a:buNone/>
            </a:pPr>
            <a:r>
              <a:rPr lang="en-US" dirty="0"/>
              <a:t>    &lt;input type="hidden" name=“</a:t>
            </a:r>
            <a:r>
              <a:rPr lang="en-US" dirty="0" err="1"/>
              <a:t>ProductCode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value="${</a:t>
            </a:r>
            <a:r>
              <a:rPr lang="en-US" dirty="0" err="1">
                <a:solidFill>
                  <a:srgbClr val="FF0000"/>
                </a:solidFill>
              </a:rPr>
              <a:t>product.code</a:t>
            </a:r>
            <a:r>
              <a:rPr lang="en-US" dirty="0">
                <a:solidFill>
                  <a:srgbClr val="FF0000"/>
                </a:solidFill>
              </a:rPr>
              <a:t>}"&gt;</a:t>
            </a:r>
          </a:p>
          <a:p>
            <a:pPr marL="0" indent="0">
              <a:buNone/>
            </a:pPr>
            <a:r>
              <a:rPr lang="en-US" dirty="0"/>
              <a:t>   &lt;input type=text name="quantity" </a:t>
            </a:r>
            <a:r>
              <a:rPr lang="en-US" dirty="0">
                <a:solidFill>
                  <a:srgbClr val="FF0000"/>
                </a:solidFill>
              </a:rPr>
              <a:t>value="${</a:t>
            </a:r>
            <a:r>
              <a:rPr lang="en-US" dirty="0" err="1">
                <a:solidFill>
                  <a:srgbClr val="FF0000"/>
                </a:solidFill>
              </a:rPr>
              <a:t>item.quantity</a:t>
            </a:r>
            <a:r>
              <a:rPr lang="en-US" dirty="0">
                <a:solidFill>
                  <a:srgbClr val="FF0000"/>
                </a:solidFill>
              </a:rPr>
              <a:t>}“&gt;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		</a:t>
            </a:r>
          </a:p>
          <a:p>
            <a:pPr marL="0" indent="0">
              <a:buNone/>
            </a:pPr>
            <a:r>
              <a:rPr lang="en-US" dirty="0"/>
              <a:t>    &lt;input type="submit" value="Update"&gt;</a:t>
            </a:r>
          </a:p>
          <a:p>
            <a:pPr marL="0" indent="0">
              <a:buNone/>
            </a:pPr>
            <a:r>
              <a:rPr lang="en-US" dirty="0"/>
              <a:t> &lt;/form&gt;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Examples</a:t>
            </a:r>
          </a:p>
        </p:txBody>
      </p:sp>
    </p:spTree>
    <p:extLst>
      <p:ext uri="{BB962C8B-B14F-4D97-AF65-F5344CB8AC3E}">
        <p14:creationId xmlns:p14="http://schemas.microsoft.com/office/powerpoint/2010/main" val="100528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 action=“</a:t>
            </a:r>
            <a:r>
              <a:rPr lang="en-US" dirty="0" err="1"/>
              <a:t>DeleteItem</a:t>
            </a:r>
            <a:r>
              <a:rPr lang="en-US" dirty="0"/>
              <a:t>" method="post"&gt;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&lt;input type="hidden" name="</a:t>
            </a:r>
            <a:r>
              <a:rPr lang="en-US" dirty="0" err="1">
                <a:solidFill>
                  <a:srgbClr val="FF0000"/>
                </a:solidFill>
              </a:rPr>
              <a:t>productCode</a:t>
            </a:r>
            <a:r>
              <a:rPr lang="en-US" dirty="0">
                <a:solidFill>
                  <a:srgbClr val="FF0000"/>
                </a:solidFill>
              </a:rPr>
              <a:t>"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value="${</a:t>
            </a:r>
            <a:r>
              <a:rPr lang="en-US" dirty="0" err="1">
                <a:solidFill>
                  <a:srgbClr val="FF0000"/>
                </a:solidFill>
              </a:rPr>
              <a:t>product.code</a:t>
            </a:r>
            <a:r>
              <a:rPr lang="en-US" dirty="0">
                <a:solidFill>
                  <a:srgbClr val="FF0000"/>
                </a:solidFill>
              </a:rPr>
              <a:t>}"&gt;</a:t>
            </a:r>
          </a:p>
          <a:p>
            <a:pPr marL="0" indent="0">
              <a:buNone/>
            </a:pPr>
            <a:r>
              <a:rPr lang="en-US" dirty="0"/>
              <a:t>        &lt;input type="hidden" name="quantity" </a:t>
            </a:r>
          </a:p>
          <a:p>
            <a:pPr marL="0" indent="0">
              <a:buNone/>
            </a:pPr>
            <a:r>
              <a:rPr lang="en-US" dirty="0"/>
              <a:t>               value="0"&gt;</a:t>
            </a:r>
          </a:p>
          <a:p>
            <a:pPr marL="0" indent="0">
              <a:buNone/>
            </a:pPr>
            <a:r>
              <a:rPr lang="en-US" dirty="0"/>
              <a:t>        &lt;input type="submit" value="Remove Item"&gt;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Example</a:t>
            </a:r>
          </a:p>
        </p:txBody>
      </p:sp>
    </p:spTree>
    <p:extLst>
      <p:ext uri="{BB962C8B-B14F-4D97-AF65-F5344CB8AC3E}">
        <p14:creationId xmlns:p14="http://schemas.microsoft.com/office/powerpoint/2010/main" val="373023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data from Maps, Arrays, and Lists as well as JavaBeans that have been stored as attributes of a web application with EL. </a:t>
            </a:r>
          </a:p>
          <a:p>
            <a:r>
              <a:rPr lang="en-US" dirty="0"/>
              <a:t>Suppose we have a JavaBean named </a:t>
            </a:r>
            <a:r>
              <a:rPr lang="en-US" b="1" dirty="0"/>
              <a:t>item</a:t>
            </a:r>
            <a:r>
              <a:rPr lang="en-US" dirty="0"/>
              <a:t> that has a JavaBean property named </a:t>
            </a:r>
            <a:r>
              <a:rPr lang="en-US" b="1" dirty="0"/>
              <a:t>product</a:t>
            </a:r>
            <a:r>
              <a:rPr lang="en-US" dirty="0"/>
              <a:t> that has the property </a:t>
            </a:r>
            <a:r>
              <a:rPr lang="en-US" b="1" dirty="0"/>
              <a:t>code</a:t>
            </a:r>
            <a:r>
              <a:rPr lang="en-US" dirty="0"/>
              <a:t>. The following is legal.</a:t>
            </a:r>
          </a:p>
          <a:p>
            <a:pPr marL="0" indent="0">
              <a:buNone/>
            </a:pPr>
            <a:r>
              <a:rPr lang="en-US" b="1" dirty="0"/>
              <a:t>${</a:t>
            </a:r>
            <a:r>
              <a:rPr lang="en-US" b="1" dirty="0" err="1"/>
              <a:t>item.product.code</a:t>
            </a:r>
            <a:r>
              <a:rPr lang="en-US" b="1" dirty="0"/>
              <a:t>}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nested properties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EL </a:t>
            </a:r>
          </a:p>
        </p:txBody>
      </p:sp>
    </p:spTree>
    <p:extLst>
      <p:ext uri="{BB962C8B-B14F-4D97-AF65-F5344CB8AC3E}">
        <p14:creationId xmlns:p14="http://schemas.microsoft.com/office/powerpoint/2010/main" val="230730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1"/>
            <a:ext cx="7745505" cy="4572000"/>
          </a:xfrm>
        </p:spPr>
        <p:txBody>
          <a:bodyPr>
            <a:normAutofit/>
          </a:bodyPr>
          <a:lstStyle/>
          <a:p>
            <a:r>
              <a:rPr lang="en-US" dirty="0"/>
              <a:t>You can use the dot notation with a Map object as well.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${ </a:t>
            </a:r>
            <a:r>
              <a:rPr lang="en-US" dirty="0" err="1">
                <a:solidFill>
                  <a:srgbClr val="FF0000"/>
                </a:solidFill>
              </a:rPr>
              <a:t>mapName.key</a:t>
            </a:r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will obtain the value (as a String) of the element in the specified map with the specified key.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JSPs</a:t>
            </a:r>
            <a:r>
              <a:rPr lang="en-US" dirty="0">
                <a:solidFill>
                  <a:schemeClr val="tx1"/>
                </a:solidFill>
              </a:rPr>
              <a:t> have 4 maps that store page, request, session and application attributes. So the following is a way to avoid name conflicts if the same attribute name exists in multiple scopes. Recall that EL starts at page scope and moves outward until it finds the attribute requested.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${</a:t>
            </a:r>
            <a:r>
              <a:rPr lang="en-US" dirty="0" err="1">
                <a:solidFill>
                  <a:srgbClr val="FF0000"/>
                </a:solidFill>
              </a:rPr>
              <a:t>sessionScope.user.firstName</a:t>
            </a:r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applicationScope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requestScope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pageScope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EL </a:t>
            </a:r>
          </a:p>
        </p:txBody>
      </p:sp>
    </p:spTree>
    <p:extLst>
      <p:ext uri="{BB962C8B-B14F-4D97-AF65-F5344CB8AC3E}">
        <p14:creationId xmlns:p14="http://schemas.microsoft.com/office/powerpoint/2010/main" val="95139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133600"/>
            <a:ext cx="7745505" cy="4267199"/>
          </a:xfrm>
        </p:spPr>
        <p:txBody>
          <a:bodyPr/>
          <a:lstStyle/>
          <a:p>
            <a:r>
              <a:rPr lang="en-US" dirty="0"/>
              <a:t>Use [] to work with Arrays and Lists.</a:t>
            </a:r>
          </a:p>
          <a:p>
            <a:pPr marL="0" indent="0">
              <a:buNone/>
            </a:pPr>
            <a:r>
              <a:rPr lang="en-US" dirty="0"/>
              <a:t>&lt;p&gt; The first color is </a:t>
            </a:r>
            <a:r>
              <a:rPr lang="en-US" b="1" dirty="0">
                <a:solidFill>
                  <a:srgbClr val="FF0000"/>
                </a:solidFill>
              </a:rPr>
              <a:t>${</a:t>
            </a:r>
            <a:r>
              <a:rPr lang="en-US" b="1" dirty="0" err="1">
                <a:solidFill>
                  <a:srgbClr val="FF0000"/>
                </a:solidFill>
              </a:rPr>
              <a:t>MyColors</a:t>
            </a:r>
            <a:r>
              <a:rPr lang="en-US" b="1" dirty="0">
                <a:solidFill>
                  <a:srgbClr val="FF0000"/>
                </a:solidFill>
              </a:rPr>
              <a:t>[0]}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second color is </a:t>
            </a:r>
            <a:r>
              <a:rPr lang="en-US" b="1" dirty="0">
                <a:solidFill>
                  <a:srgbClr val="FF0000"/>
                </a:solidFill>
              </a:rPr>
              <a:t>${</a:t>
            </a:r>
            <a:r>
              <a:rPr lang="en-US" b="1" dirty="0" err="1">
                <a:solidFill>
                  <a:srgbClr val="FF0000"/>
                </a:solidFill>
              </a:rPr>
              <a:t>MyColors</a:t>
            </a:r>
            <a:r>
              <a:rPr lang="en-US" b="1" dirty="0">
                <a:solidFill>
                  <a:srgbClr val="FF0000"/>
                </a:solidFill>
              </a:rPr>
              <a:t>[1]}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Servlet code was: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String colors = {“Red”, “Green” , “Blue”};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ServletContext</a:t>
            </a:r>
            <a:r>
              <a:rPr lang="en-US" dirty="0">
                <a:solidFill>
                  <a:schemeClr val="tx1"/>
                </a:solidFill>
              </a:rPr>
              <a:t> application =</a:t>
            </a:r>
            <a:r>
              <a:rPr lang="en-US" dirty="0" err="1">
                <a:solidFill>
                  <a:schemeClr val="tx1"/>
                </a:solidFill>
              </a:rPr>
              <a:t>this.getServletContext</a:t>
            </a:r>
            <a:r>
              <a:rPr lang="en-US" dirty="0">
                <a:solidFill>
                  <a:schemeClr val="tx1"/>
                </a:solidFill>
              </a:rPr>
              <a:t>();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Application.SetAttribute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dirty="0" err="1">
                <a:solidFill>
                  <a:schemeClr val="tx1"/>
                </a:solidFill>
              </a:rPr>
              <a:t>MyColors</a:t>
            </a:r>
            <a:r>
              <a:rPr lang="en-US" dirty="0">
                <a:solidFill>
                  <a:schemeClr val="tx1"/>
                </a:solidFill>
              </a:rPr>
              <a:t>”, colors);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70156"/>
            <a:ext cx="8305800" cy="1054250"/>
          </a:xfrm>
        </p:spPr>
        <p:txBody>
          <a:bodyPr/>
          <a:lstStyle/>
          <a:p>
            <a:r>
              <a:rPr lang="en-US" dirty="0"/>
              <a:t>EL with Arrays and Lists</a:t>
            </a:r>
          </a:p>
        </p:txBody>
      </p:sp>
    </p:spTree>
    <p:extLst>
      <p:ext uri="{BB962C8B-B14F-4D97-AF65-F5344CB8AC3E}">
        <p14:creationId xmlns:p14="http://schemas.microsoft.com/office/powerpoint/2010/main" val="55776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Servlet code</a:t>
            </a:r>
          </a:p>
          <a:p>
            <a:pPr marL="0" indent="0">
              <a:buNone/>
            </a:pPr>
            <a:r>
              <a:rPr lang="en-US" dirty="0"/>
              <a:t>List&lt;User&gt; users = new </a:t>
            </a:r>
            <a:r>
              <a:rPr lang="en-US" dirty="0" err="1"/>
              <a:t>ArrayList</a:t>
            </a:r>
            <a:r>
              <a:rPr lang="en-US" dirty="0"/>
              <a:t>&lt;User&gt;(); </a:t>
            </a:r>
          </a:p>
          <a:p>
            <a:pPr marL="0" indent="0">
              <a:buNone/>
            </a:pPr>
            <a:r>
              <a:rPr lang="en-US" dirty="0"/>
              <a:t>…….</a:t>
            </a:r>
          </a:p>
          <a:p>
            <a:pPr marL="0" indent="0">
              <a:buNone/>
            </a:pPr>
            <a:r>
              <a:rPr lang="en-US" dirty="0" err="1"/>
              <a:t>session.setAttribute</a:t>
            </a:r>
            <a:r>
              <a:rPr lang="en-US" dirty="0"/>
              <a:t>(“Users”, users); </a:t>
            </a:r>
          </a:p>
          <a:p>
            <a:pPr marL="0" indent="0">
              <a:buNone/>
            </a:pPr>
            <a:r>
              <a:rPr lang="en-US" b="1" dirty="0" err="1"/>
              <a:t>JSP</a:t>
            </a:r>
            <a:r>
              <a:rPr lang="en-US" b="1" dirty="0"/>
              <a:t> Code</a:t>
            </a:r>
          </a:p>
          <a:p>
            <a:pPr marL="0" indent="0">
              <a:buNone/>
            </a:pPr>
            <a:r>
              <a:rPr lang="en-US" dirty="0"/>
              <a:t>&lt;p&gt; </a:t>
            </a:r>
          </a:p>
          <a:p>
            <a:pPr marL="0" indent="0">
              <a:buNone/>
            </a:pPr>
            <a:r>
              <a:rPr lang="en-US" dirty="0"/>
              <a:t>The first email address on our list is </a:t>
            </a:r>
            <a:r>
              <a:rPr lang="en-US" b="1" dirty="0">
                <a:solidFill>
                  <a:srgbClr val="FF0000"/>
                </a:solidFill>
              </a:rPr>
              <a:t>${Users[0].email}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&lt;/p&gt;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with Lists</a:t>
            </a:r>
          </a:p>
        </p:txBody>
      </p:sp>
    </p:spTree>
    <p:extLst>
      <p:ext uri="{BB962C8B-B14F-4D97-AF65-F5344CB8AC3E}">
        <p14:creationId xmlns:p14="http://schemas.microsoft.com/office/powerpoint/2010/main" val="360521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81200"/>
            <a:ext cx="8458200" cy="4571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Servlet Code – </a:t>
            </a:r>
            <a:r>
              <a:rPr lang="en-US" dirty="0"/>
              <a:t>email addresses are key in map</a:t>
            </a:r>
          </a:p>
          <a:p>
            <a:pPr marL="0" indent="0">
              <a:buNone/>
            </a:pPr>
            <a:r>
              <a:rPr lang="en-US" dirty="0" err="1"/>
              <a:t>HashMap</a:t>
            </a:r>
            <a:r>
              <a:rPr lang="en-US" dirty="0"/>
              <a:t> &lt;String, User&gt; </a:t>
            </a:r>
            <a:r>
              <a:rPr lang="en-US" dirty="0" err="1"/>
              <a:t>userMap</a:t>
            </a:r>
            <a:r>
              <a:rPr lang="en-US" dirty="0"/>
              <a:t>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/>
              <a:t>String email = “cjones@bloomu.edu”; ……</a:t>
            </a:r>
          </a:p>
          <a:p>
            <a:pPr marL="0" indent="0">
              <a:buNone/>
            </a:pPr>
            <a:r>
              <a:rPr lang="en-US" dirty="0" err="1"/>
              <a:t>session.setAttribute</a:t>
            </a:r>
            <a:r>
              <a:rPr lang="en-US" dirty="0"/>
              <a:t>(“</a:t>
            </a:r>
            <a:r>
              <a:rPr lang="en-US" dirty="0" err="1"/>
              <a:t>UsersMap</a:t>
            </a:r>
            <a:r>
              <a:rPr lang="en-US" dirty="0"/>
              <a:t>”,</a:t>
            </a:r>
            <a:r>
              <a:rPr lang="en-US" dirty="0" err="1"/>
              <a:t>usersMap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session.setAttribute</a:t>
            </a:r>
            <a:r>
              <a:rPr lang="en-US" dirty="0"/>
              <a:t>(“Email”, email);</a:t>
            </a:r>
          </a:p>
          <a:p>
            <a:pPr marL="0" indent="0">
              <a:buNone/>
            </a:pPr>
            <a:r>
              <a:rPr lang="en-US" b="1" dirty="0" err="1"/>
              <a:t>JSP</a:t>
            </a:r>
            <a:r>
              <a:rPr lang="en-US" b="1" dirty="0"/>
              <a:t> Code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this will find the user with the email address </a:t>
            </a:r>
            <a:r>
              <a:rPr lang="en-US" b="1" dirty="0">
                <a:sym typeface="Wingdings" panose="05000000000000000000" pitchFamily="2" charset="2"/>
              </a:rPr>
              <a:t>cjones@bloomu.edu</a:t>
            </a:r>
            <a:r>
              <a:rPr lang="en-US" dirty="0">
                <a:sym typeface="Wingdings" panose="05000000000000000000" pitchFamily="2" charset="2"/>
              </a:rPr>
              <a:t> as key, then get the first name of that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user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&lt;p&gt; First Name: ${</a:t>
            </a:r>
            <a:r>
              <a:rPr lang="en-US" b="1" dirty="0" err="1">
                <a:solidFill>
                  <a:srgbClr val="FF0000"/>
                </a:solidFill>
              </a:rPr>
              <a:t>UsersMap</a:t>
            </a:r>
            <a:r>
              <a:rPr lang="en-US" b="1" dirty="0">
                <a:solidFill>
                  <a:srgbClr val="FF0000"/>
                </a:solidFill>
              </a:rPr>
              <a:t>[Email].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} 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Note that </a:t>
            </a:r>
            <a:r>
              <a:rPr lang="en-US" b="1" dirty="0">
                <a:solidFill>
                  <a:srgbClr val="FF0000"/>
                </a:solidFill>
              </a:rPr>
              <a:t>${</a:t>
            </a:r>
            <a:r>
              <a:rPr lang="en-US" b="1" dirty="0" err="1">
                <a:solidFill>
                  <a:srgbClr val="FF0000"/>
                </a:solidFill>
              </a:rPr>
              <a:t>UsersMap</a:t>
            </a:r>
            <a:r>
              <a:rPr lang="en-US" b="1" dirty="0">
                <a:solidFill>
                  <a:srgbClr val="FF0000"/>
                </a:solidFill>
              </a:rPr>
              <a:t>[“Email”].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uses the string </a:t>
            </a:r>
            <a:r>
              <a:rPr lang="en-US" b="1" dirty="0">
                <a:solidFill>
                  <a:schemeClr val="tx1"/>
                </a:solidFill>
              </a:rPr>
              <a:t>Email</a:t>
            </a:r>
            <a:r>
              <a:rPr lang="en-US" dirty="0">
                <a:solidFill>
                  <a:schemeClr val="tx1"/>
                </a:solidFill>
              </a:rPr>
              <a:t> as the key when searching the map. Which does not exists so the empty string replace what is in red above.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and EL</a:t>
            </a:r>
          </a:p>
        </p:txBody>
      </p:sp>
    </p:spTree>
    <p:extLst>
      <p:ext uri="{BB962C8B-B14F-4D97-AF65-F5344CB8AC3E}">
        <p14:creationId xmlns:p14="http://schemas.microsoft.com/office/powerpoint/2010/main" val="97360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1" y="2248347"/>
            <a:ext cx="8915400" cy="4304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get the actual path to the file, then load it.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ServletContext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getServletContext</a:t>
            </a:r>
            <a:r>
              <a:rPr lang="en-US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 path = </a:t>
            </a:r>
            <a:r>
              <a:rPr lang="en-US" dirty="0" err="1"/>
              <a:t>sc.getRealPath</a:t>
            </a:r>
            <a:r>
              <a:rPr lang="en-US" dirty="0"/>
              <a:t>("/WEB-INF/products.txt");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Store the file products.txt in the folder /WEB-INF/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err="1"/>
              <a:t>file</a:t>
            </a:r>
            <a:r>
              <a:rPr lang="en-US" dirty="0"/>
              <a:t> = new File(path);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Recall that WEB-INF is not web accessible.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a file</a:t>
            </a:r>
          </a:p>
        </p:txBody>
      </p:sp>
    </p:spTree>
    <p:extLst>
      <p:ext uri="{BB962C8B-B14F-4D97-AF65-F5344CB8AC3E}">
        <p14:creationId xmlns:p14="http://schemas.microsoft.com/office/powerpoint/2010/main" val="265800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expression inside [] is not enclosed in quotes like, </a:t>
            </a:r>
            <a:r>
              <a:rPr lang="en-US" dirty="0">
                <a:solidFill>
                  <a:srgbClr val="FF0000"/>
                </a:solidFill>
              </a:rPr>
              <a:t>${</a:t>
            </a:r>
            <a:r>
              <a:rPr lang="en-US" dirty="0" err="1">
                <a:solidFill>
                  <a:srgbClr val="FF0000"/>
                </a:solidFill>
              </a:rPr>
              <a:t>UsersMap</a:t>
            </a:r>
            <a:r>
              <a:rPr lang="en-US" dirty="0">
                <a:solidFill>
                  <a:srgbClr val="FF0000"/>
                </a:solidFill>
              </a:rPr>
              <a:t>[Email].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then EL attempts to evaluate the attribute. When it does, it finds that Email is a String object with the value </a:t>
            </a:r>
            <a:r>
              <a:rPr lang="en-US" dirty="0">
                <a:solidFill>
                  <a:srgbClr val="FF0000"/>
                </a:solidFill>
              </a:rPr>
              <a:t>“cjones@bloomu.edu”. </a:t>
            </a:r>
            <a:r>
              <a:rPr lang="en-US" dirty="0">
                <a:solidFill>
                  <a:schemeClr val="tx1"/>
                </a:solidFill>
              </a:rPr>
              <a:t>So this value replaces Email as if you typed: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${</a:t>
            </a:r>
            <a:r>
              <a:rPr lang="en-US" dirty="0" err="1">
                <a:solidFill>
                  <a:srgbClr val="FF0000"/>
                </a:solidFill>
              </a:rPr>
              <a:t>UsersMap</a:t>
            </a:r>
            <a:r>
              <a:rPr lang="en-US" dirty="0">
                <a:solidFill>
                  <a:srgbClr val="FF0000"/>
                </a:solidFill>
              </a:rPr>
              <a:t>[“cjones@bloomu.edu”].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 ] with EL</a:t>
            </a:r>
          </a:p>
        </p:txBody>
      </p:sp>
    </p:spTree>
    <p:extLst>
      <p:ext uri="{BB962C8B-B14F-4D97-AF65-F5344CB8AC3E}">
        <p14:creationId xmlns:p14="http://schemas.microsoft.com/office/powerpoint/2010/main" val="239967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param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 map with the </a:t>
            </a:r>
            <a:r>
              <a:rPr lang="en-US" dirty="0" err="1">
                <a:sym typeface="Wingdings" panose="05000000000000000000" pitchFamily="2" charset="2"/>
              </a:rPr>
              <a:t>HTTPRequest</a:t>
            </a:r>
            <a:r>
              <a:rPr lang="en-US" dirty="0">
                <a:sym typeface="Wingdings" panose="05000000000000000000" pitchFamily="2" charset="2"/>
              </a:rPr>
              <a:t> parameters.</a:t>
            </a:r>
          </a:p>
          <a:p>
            <a:pPr marL="0" indent="0">
              <a:buNone/>
            </a:pPr>
            <a:r>
              <a:rPr lang="en-US" b="1" dirty="0" err="1">
                <a:sym typeface="Wingdings" panose="05000000000000000000" pitchFamily="2" charset="2"/>
              </a:rPr>
              <a:t>paramValues</a:t>
            </a:r>
            <a:r>
              <a:rPr lang="en-US" dirty="0">
                <a:sym typeface="Wingdings" panose="05000000000000000000" pitchFamily="2" charset="2"/>
              </a:rPr>
              <a:t>  map with arrays of values for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en-US" dirty="0" err="1">
                <a:sym typeface="Wingdings" panose="05000000000000000000" pitchFamily="2" charset="2"/>
              </a:rPr>
              <a:t>HTTPRequest</a:t>
            </a:r>
            <a:r>
              <a:rPr lang="en-US" dirty="0">
                <a:sym typeface="Wingdings" panose="05000000000000000000" pitchFamily="2" charset="2"/>
              </a:rPr>
              <a:t> parameters. 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cookie</a:t>
            </a:r>
            <a:r>
              <a:rPr lang="en-US" dirty="0">
                <a:sym typeface="Wingdings" panose="05000000000000000000" pitchFamily="2" charset="2"/>
              </a:rPr>
              <a:t>  map with Cookie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0156"/>
            <a:ext cx="8229600" cy="1054250"/>
          </a:xfrm>
        </p:spPr>
        <p:txBody>
          <a:bodyPr/>
          <a:lstStyle/>
          <a:p>
            <a:r>
              <a:rPr lang="en-US" dirty="0"/>
              <a:t>Other Implicit EL Objects</a:t>
            </a:r>
          </a:p>
        </p:txBody>
      </p:sp>
    </p:spTree>
    <p:extLst>
      <p:ext uri="{BB962C8B-B14F-4D97-AF65-F5344CB8AC3E}">
        <p14:creationId xmlns:p14="http://schemas.microsoft.com/office/powerpoint/2010/main" val="284836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HTML Code </a:t>
            </a:r>
          </a:p>
          <a:p>
            <a:pPr marL="0" indent="0">
              <a:buNone/>
            </a:pPr>
            <a:r>
              <a:rPr lang="en-US" dirty="0"/>
              <a:t>&lt;form action = “</a:t>
            </a:r>
            <a:r>
              <a:rPr lang="en-US" dirty="0" err="1"/>
              <a:t>emailList</a:t>
            </a:r>
            <a:r>
              <a:rPr lang="en-US" dirty="0"/>
              <a:t>” method =“post”&gt;</a:t>
            </a:r>
          </a:p>
          <a:p>
            <a:pPr marL="0" indent="0">
              <a:buNone/>
            </a:pPr>
            <a:r>
              <a:rPr lang="en-US" dirty="0"/>
              <a:t>&lt;input type=“text” name = “</a:t>
            </a:r>
            <a:r>
              <a:rPr lang="en-US" dirty="0" err="1"/>
              <a:t>FirstName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JSP</a:t>
            </a:r>
            <a:r>
              <a:rPr lang="en-US" b="1" dirty="0"/>
              <a:t> Code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&lt;p&gt; First Name: ${</a:t>
            </a:r>
            <a:r>
              <a:rPr lang="en-US" dirty="0" err="1">
                <a:solidFill>
                  <a:srgbClr val="FF0000"/>
                </a:solidFill>
              </a:rPr>
              <a:t>param.Firstname</a:t>
            </a:r>
            <a:r>
              <a:rPr lang="en-US" dirty="0">
                <a:solidFill>
                  <a:srgbClr val="FF0000"/>
                </a:solidFill>
              </a:rPr>
              <a:t>} 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Parameter Example</a:t>
            </a:r>
          </a:p>
        </p:txBody>
      </p:sp>
    </p:spTree>
    <p:extLst>
      <p:ext uri="{BB962C8B-B14F-4D97-AF65-F5344CB8AC3E}">
        <p14:creationId xmlns:p14="http://schemas.microsoft.com/office/powerpoint/2010/main" val="382100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133601"/>
            <a:ext cx="88392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+, -, *, /, %</a:t>
            </a:r>
          </a:p>
          <a:p>
            <a:pPr marL="0" indent="0">
              <a:buNone/>
            </a:pPr>
            <a:r>
              <a:rPr lang="en-US" dirty="0"/>
              <a:t>${1+1}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pPr marL="0" indent="0">
              <a:buNone/>
            </a:pPr>
            <a:r>
              <a:rPr lang="en-US" dirty="0"/>
              <a:t>${1.0+1} </a:t>
            </a:r>
            <a:r>
              <a:rPr lang="en-US" dirty="0">
                <a:sym typeface="Wingdings" panose="05000000000000000000" pitchFamily="2" charset="2"/>
              </a:rPr>
              <a:t> 2.0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${7.0*3}  21.0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${</a:t>
            </a:r>
            <a:r>
              <a:rPr lang="en-US" dirty="0" err="1">
                <a:sym typeface="Wingdings" panose="05000000000000000000" pitchFamily="2" charset="2"/>
              </a:rPr>
              <a:t>userID</a:t>
            </a:r>
            <a:r>
              <a:rPr lang="en-US" dirty="0">
                <a:sym typeface="Wingdings" panose="05000000000000000000" pitchFamily="2" charset="2"/>
              </a:rPr>
              <a:t> + 1}  if </a:t>
            </a:r>
            <a:r>
              <a:rPr lang="en-US" dirty="0" err="1">
                <a:sym typeface="Wingdings" panose="05000000000000000000" pitchFamily="2" charset="2"/>
              </a:rPr>
              <a:t>userID</a:t>
            </a:r>
            <a:r>
              <a:rPr lang="en-US" dirty="0">
                <a:sym typeface="Wingdings" panose="05000000000000000000" pitchFamily="2" charset="2"/>
              </a:rPr>
              <a:t> = 8, then answer is 9.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${</a:t>
            </a:r>
            <a:r>
              <a:rPr lang="en-US" dirty="0" err="1">
                <a:sym typeface="Wingdings" panose="05000000000000000000" pitchFamily="2" charset="2"/>
              </a:rPr>
              <a:t>user.firstName</a:t>
            </a:r>
            <a:r>
              <a:rPr lang="en-US" dirty="0">
                <a:sym typeface="Wingdings" panose="05000000000000000000" pitchFamily="2" charset="2"/>
              </a:rPr>
              <a:t> == null}  true or false depending ..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${</a:t>
            </a:r>
            <a:r>
              <a:rPr lang="en-US" dirty="0" err="1">
                <a:sym typeface="Wingdings" panose="05000000000000000000" pitchFamily="2" charset="2"/>
              </a:rPr>
              <a:t>user.firstName</a:t>
            </a:r>
            <a:r>
              <a:rPr lang="en-US" dirty="0">
                <a:sym typeface="Wingdings" panose="05000000000000000000" pitchFamily="2" charset="2"/>
              </a:rPr>
              <a:t> == “”}  true or false depending ..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${</a:t>
            </a:r>
            <a:r>
              <a:rPr lang="en-US" dirty="0" err="1">
                <a:sym typeface="Wingdings" panose="05000000000000000000" pitchFamily="2" charset="2"/>
              </a:rPr>
              <a:t>user.firstName</a:t>
            </a:r>
            <a:r>
              <a:rPr lang="en-US" dirty="0">
                <a:sym typeface="Wingdings" panose="05000000000000000000" pitchFamily="2" charset="2"/>
              </a:rPr>
              <a:t> == “John”}  true or false depending ..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${</a:t>
            </a:r>
            <a:r>
              <a:rPr lang="en-US" dirty="0" err="1">
                <a:sym typeface="Wingdings" panose="05000000000000000000" pitchFamily="2" charset="2"/>
              </a:rPr>
              <a:t>isComplete</a:t>
            </a:r>
            <a:r>
              <a:rPr lang="en-US" dirty="0">
                <a:sym typeface="Wingdings" panose="05000000000000000000" pitchFamily="2" charset="2"/>
              </a:rPr>
              <a:t> ==true} true </a:t>
            </a:r>
            <a:r>
              <a:rPr lang="en-US" dirty="0" err="1">
                <a:sym typeface="Wingdings" panose="05000000000000000000" pitchFamily="2" charset="2"/>
              </a:rPr>
              <a:t>IFF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isDirty</a:t>
            </a:r>
            <a:r>
              <a:rPr lang="en-US" dirty="0">
                <a:sym typeface="Wingdings" panose="05000000000000000000" pitchFamily="2" charset="2"/>
              </a:rPr>
              <a:t> exists and has value true.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EL Operators</a:t>
            </a:r>
          </a:p>
        </p:txBody>
      </p:sp>
    </p:spTree>
    <p:extLst>
      <p:ext uri="{BB962C8B-B14F-4D97-AF65-F5344CB8AC3E}">
        <p14:creationId xmlns:p14="http://schemas.microsoft.com/office/powerpoint/2010/main" val="190034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&lt;%@    %&gt; </a:t>
            </a:r>
            <a:r>
              <a:rPr lang="en-US" dirty="0" err="1"/>
              <a:t>JSP</a:t>
            </a:r>
            <a:r>
              <a:rPr lang="en-US" dirty="0"/>
              <a:t> Directive – set conditions for this </a:t>
            </a:r>
            <a:r>
              <a:rPr lang="en-US" dirty="0" err="1"/>
              <a:t>JSP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&lt;%   %&gt;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Scriptlet</a:t>
            </a:r>
            <a:r>
              <a:rPr lang="en-US" dirty="0"/>
              <a:t> – To insert a block of Java Statements.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&lt;%=  %&gt; </a:t>
            </a:r>
            <a:r>
              <a:rPr lang="en-US" dirty="0" err="1"/>
              <a:t>JSP</a:t>
            </a:r>
            <a:r>
              <a:rPr lang="en-US" dirty="0"/>
              <a:t> Expression – To display the string value of an expression.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&lt;%!   %&gt; </a:t>
            </a:r>
            <a:r>
              <a:rPr lang="en-US" dirty="0" err="1"/>
              <a:t>JSP</a:t>
            </a:r>
            <a:r>
              <a:rPr lang="en-US" dirty="0"/>
              <a:t> declaration – to declare instance variables and methods for the </a:t>
            </a:r>
            <a:r>
              <a:rPr lang="en-US" dirty="0" err="1"/>
              <a:t>JSP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&lt;%--    --%&gt; </a:t>
            </a:r>
            <a:r>
              <a:rPr lang="en-US" dirty="0" err="1"/>
              <a:t>JSP</a:t>
            </a:r>
            <a:r>
              <a:rPr lang="en-US" dirty="0"/>
              <a:t> Comment</a:t>
            </a:r>
          </a:p>
          <a:p>
            <a:pPr marL="0" indent="0">
              <a:buNone/>
            </a:pPr>
            <a:r>
              <a:rPr lang="en-US" dirty="0"/>
              <a:t>Recall all </a:t>
            </a:r>
            <a:r>
              <a:rPr lang="en-US" dirty="0" err="1"/>
              <a:t>JSPs</a:t>
            </a:r>
            <a:r>
              <a:rPr lang="en-US" dirty="0"/>
              <a:t> are converted to servlets first.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Types of </a:t>
            </a:r>
            <a:r>
              <a:rPr lang="en-US" dirty="0" err="1"/>
              <a:t>JSP</a:t>
            </a:r>
            <a:r>
              <a:rPr lang="en-US" dirty="0"/>
              <a:t> Tags</a:t>
            </a:r>
          </a:p>
        </p:txBody>
      </p:sp>
    </p:spTree>
    <p:extLst>
      <p:ext uri="{BB962C8B-B14F-4D97-AF65-F5344CB8AC3E}">
        <p14:creationId xmlns:p14="http://schemas.microsoft.com/office/powerpoint/2010/main" val="3255030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48347"/>
            <a:ext cx="8458200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page directive (</a:t>
            </a:r>
            <a:r>
              <a:rPr lang="en-US" b="1" dirty="0"/>
              <a:t>&lt;%@ page ... %&gt;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&lt;%@ page attribute="value" %&gt;  </a:t>
            </a:r>
          </a:p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b="1" dirty="0"/>
              <a:t>&lt;%@ page </a:t>
            </a:r>
            <a:r>
              <a:rPr lang="en-US" b="1" dirty="0" err="1"/>
              <a:t>contentType</a:t>
            </a:r>
            <a:r>
              <a:rPr lang="en-US" b="1" dirty="0"/>
              <a:t>="text/html; charset=</a:t>
            </a:r>
            <a:r>
              <a:rPr lang="en-US" b="1" dirty="0" err="1"/>
              <a:t>UTF</a:t>
            </a:r>
            <a:r>
              <a:rPr lang="en-US" b="1" dirty="0"/>
              <a:t>-8" %&gt;</a:t>
            </a:r>
          </a:p>
          <a:p>
            <a:pPr marL="0" indent="0">
              <a:buNone/>
            </a:pPr>
            <a:r>
              <a:rPr lang="en-US" b="1" dirty="0"/>
              <a:t>&lt;%@ page import="</a:t>
            </a:r>
            <a:r>
              <a:rPr lang="en-US" b="1" dirty="0" err="1"/>
              <a:t>java.util</a:t>
            </a:r>
            <a:r>
              <a:rPr lang="en-US" b="1" dirty="0"/>
              <a:t>.*" %&gt;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Page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709817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</a:t>
            </a:r>
          </a:p>
          <a:p>
            <a:r>
              <a:rPr lang="en-US" dirty="0" err="1"/>
              <a:t>contentType</a:t>
            </a:r>
            <a:endParaRPr lang="en-US" dirty="0"/>
          </a:p>
          <a:p>
            <a:r>
              <a:rPr lang="en-US" dirty="0"/>
              <a:t>extends</a:t>
            </a:r>
          </a:p>
          <a:p>
            <a:r>
              <a:rPr lang="en-US" dirty="0"/>
              <a:t>info</a:t>
            </a:r>
          </a:p>
          <a:p>
            <a:r>
              <a:rPr lang="en-US" dirty="0"/>
              <a:t>buffer</a:t>
            </a:r>
          </a:p>
          <a:p>
            <a:r>
              <a:rPr lang="en-US" dirty="0"/>
              <a:t>language</a:t>
            </a:r>
          </a:p>
          <a:p>
            <a:r>
              <a:rPr lang="en-US" dirty="0" err="1"/>
              <a:t>isELIgnored</a:t>
            </a:r>
            <a:endParaRPr lang="en-US" dirty="0"/>
          </a:p>
          <a:p>
            <a:r>
              <a:rPr lang="en-US" dirty="0" err="1"/>
              <a:t>isThreadSafe</a:t>
            </a:r>
            <a:endParaRPr lang="en-US" dirty="0"/>
          </a:p>
          <a:p>
            <a:r>
              <a:rPr lang="en-US" dirty="0" err="1"/>
              <a:t>autoFlush</a:t>
            </a:r>
            <a:endParaRPr lang="en-US" dirty="0"/>
          </a:p>
          <a:p>
            <a:r>
              <a:rPr lang="en-US" dirty="0"/>
              <a:t>session</a:t>
            </a:r>
          </a:p>
          <a:p>
            <a:r>
              <a:rPr lang="en-US" dirty="0" err="1"/>
              <a:t>pageEncoding</a:t>
            </a:r>
            <a:endParaRPr lang="en-US" dirty="0"/>
          </a:p>
          <a:p>
            <a:r>
              <a:rPr lang="en-US" dirty="0" err="1"/>
              <a:t>errorPage</a:t>
            </a:r>
            <a:endParaRPr lang="en-US" dirty="0"/>
          </a:p>
          <a:p>
            <a:r>
              <a:rPr lang="en-US" dirty="0" err="1"/>
              <a:t>isErrorPage</a:t>
            </a:r>
            <a:endParaRPr lang="en-US" dirty="0"/>
          </a:p>
          <a:p>
            <a:r>
              <a:rPr lang="en-US" dirty="0"/>
              <a:t>See http://www.tutorialspoint.com/jsp/jsp_directives.htm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Page Attributes</a:t>
            </a:r>
          </a:p>
        </p:txBody>
      </p:sp>
    </p:spTree>
    <p:extLst>
      <p:ext uri="{BB962C8B-B14F-4D97-AF65-F5344CB8AC3E}">
        <p14:creationId xmlns:p14="http://schemas.microsoft.com/office/powerpoint/2010/main" val="349527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48347"/>
            <a:ext cx="8458200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&lt;%@ page import="</a:t>
            </a:r>
            <a:r>
              <a:rPr lang="en-US" dirty="0" err="1"/>
              <a:t>java.util.Date</a:t>
            </a:r>
            <a:r>
              <a:rPr lang="en-US" dirty="0"/>
              <a:t>" %&gt;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&lt;%  </a:t>
            </a:r>
            <a:r>
              <a:rPr lang="en-US" dirty="0" err="1"/>
              <a:t>System.out.println</a:t>
            </a:r>
            <a:r>
              <a:rPr lang="en-US" dirty="0"/>
              <a:t>( "Evaluating date now" );   </a:t>
            </a:r>
          </a:p>
          <a:p>
            <a:pPr marL="0" indent="0">
              <a:buNone/>
            </a:pPr>
            <a:r>
              <a:rPr lang="en-US" dirty="0"/>
              <a:t>  Date </a:t>
            </a:r>
            <a:r>
              <a:rPr lang="en-US" dirty="0" err="1"/>
              <a:t>date</a:t>
            </a:r>
            <a:r>
              <a:rPr lang="en-US" dirty="0"/>
              <a:t> = new Date(); %&gt; </a:t>
            </a:r>
          </a:p>
          <a:p>
            <a:pPr marL="0" indent="0">
              <a:buNone/>
            </a:pPr>
            <a:r>
              <a:rPr lang="en-US" dirty="0"/>
              <a:t>Hello!  The time is now &lt;%= date %&gt;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Page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186294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48347"/>
            <a:ext cx="8458200" cy="38778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Just like the included file was typed at that spot. </a:t>
            </a:r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Going to include </a:t>
            </a:r>
            <a:r>
              <a:rPr lang="en-US" dirty="0" err="1"/>
              <a:t>hello.jsp</a:t>
            </a:r>
            <a:r>
              <a:rPr lang="en-US" dirty="0"/>
              <a:t>...&lt;BR&gt; </a:t>
            </a:r>
          </a:p>
          <a:p>
            <a:pPr marL="0" indent="0">
              <a:buNone/>
            </a:pPr>
            <a:r>
              <a:rPr lang="en-US" dirty="0"/>
              <a:t>&lt;%@ include file="</a:t>
            </a:r>
            <a:r>
              <a:rPr lang="en-US" dirty="0" err="1"/>
              <a:t>hello.jsp</a:t>
            </a:r>
            <a:r>
              <a:rPr lang="en-US" dirty="0"/>
              <a:t>" %&gt; </a:t>
            </a:r>
          </a:p>
          <a:p>
            <a:pPr marL="0" indent="0">
              <a:buNone/>
            </a:pPr>
            <a:r>
              <a:rPr lang="en-US" dirty="0"/>
              <a:t>&lt;/BODY&gt;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Include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3466925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85800" y="381000"/>
            <a:ext cx="81534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&lt;%@page </a:t>
            </a:r>
            <a:r>
              <a:rPr lang="en-US" dirty="0" err="1"/>
              <a:t>contentType</a:t>
            </a:r>
            <a:r>
              <a:rPr lang="en-US" dirty="0"/>
              <a:t>="text/html" </a:t>
            </a:r>
            <a:r>
              <a:rPr lang="en-US" dirty="0" err="1"/>
              <a:t>pageEncoding</a:t>
            </a:r>
            <a:r>
              <a:rPr lang="en-US" dirty="0"/>
              <a:t>="</a:t>
            </a:r>
            <a:r>
              <a:rPr lang="en-US" dirty="0" err="1"/>
              <a:t>utf</a:t>
            </a:r>
            <a:r>
              <a:rPr lang="en-US" dirty="0"/>
              <a:t>-8"%&gt;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&lt;%@ include file="includes/header.html" %&gt;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h1</a:t>
            </a:r>
            <a:r>
              <a:rPr lang="en-US" dirty="0"/>
              <a:t>&gt;Join our email list&lt;/</a:t>
            </a:r>
            <a:r>
              <a:rPr lang="en-US" dirty="0" err="1"/>
              <a:t>h1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&lt;p&gt;To join our email list, enter your name and</a:t>
            </a:r>
          </a:p>
          <a:p>
            <a:pPr marL="0" indent="0">
              <a:buNone/>
            </a:pPr>
            <a:r>
              <a:rPr lang="en-US" dirty="0"/>
              <a:t>   email address below.&lt;/p&gt;</a:t>
            </a:r>
          </a:p>
          <a:p>
            <a:pPr marL="0" indent="0">
              <a:buNone/>
            </a:pPr>
            <a:r>
              <a:rPr lang="en-US" dirty="0"/>
              <a:t>&lt;form action="</a:t>
            </a:r>
            <a:r>
              <a:rPr lang="en-US" dirty="0" err="1"/>
              <a:t>emailList</a:t>
            </a:r>
            <a:r>
              <a:rPr lang="en-US" dirty="0"/>
              <a:t>" method="post"&gt;</a:t>
            </a:r>
          </a:p>
          <a:p>
            <a:pPr marL="0" indent="0">
              <a:buNone/>
            </a:pPr>
            <a:r>
              <a:rPr lang="en-US" dirty="0"/>
              <a:t>    &lt;input type="hidden" name="action" value="add"&gt;        </a:t>
            </a:r>
          </a:p>
          <a:p>
            <a:pPr marL="0" indent="0">
              <a:buNone/>
            </a:pPr>
            <a:r>
              <a:rPr lang="en-US" dirty="0"/>
              <a:t>    &lt;label class="</a:t>
            </a:r>
            <a:r>
              <a:rPr lang="en-US" dirty="0" err="1"/>
              <a:t>pad_top</a:t>
            </a:r>
            <a:r>
              <a:rPr lang="en-US" dirty="0"/>
              <a:t>"&gt;Email:&lt;/label&gt;</a:t>
            </a:r>
          </a:p>
          <a:p>
            <a:pPr marL="0" indent="0">
              <a:buNone/>
            </a:pPr>
            <a:r>
              <a:rPr lang="en-US" dirty="0"/>
              <a:t>    &lt;input type="email" name="email" value="${</a:t>
            </a:r>
            <a:r>
              <a:rPr lang="en-US" dirty="0" err="1"/>
              <a:t>user.email</a:t>
            </a:r>
            <a:r>
              <a:rPr lang="en-US" dirty="0"/>
              <a:t>}"&gt;&lt;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&lt;label class="</a:t>
            </a:r>
            <a:r>
              <a:rPr lang="en-US" dirty="0" err="1"/>
              <a:t>pad_top</a:t>
            </a:r>
            <a:r>
              <a:rPr lang="en-US" dirty="0"/>
              <a:t>"&gt;First Name:&lt;/label&gt;</a:t>
            </a:r>
          </a:p>
          <a:p>
            <a:pPr marL="0" indent="0">
              <a:buNone/>
            </a:pPr>
            <a:r>
              <a:rPr lang="en-US" dirty="0"/>
              <a:t>    &lt;input type="text" name="</a:t>
            </a:r>
            <a:r>
              <a:rPr lang="en-US" dirty="0" err="1"/>
              <a:t>firstName</a:t>
            </a:r>
            <a:r>
              <a:rPr lang="en-US" dirty="0"/>
              <a:t>" value="${</a:t>
            </a:r>
            <a:r>
              <a:rPr lang="en-US" dirty="0" err="1"/>
              <a:t>user.firstName</a:t>
            </a:r>
            <a:r>
              <a:rPr lang="en-US" dirty="0"/>
              <a:t>}"&gt;&lt;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&lt;label class="</a:t>
            </a:r>
            <a:r>
              <a:rPr lang="en-US" dirty="0" err="1"/>
              <a:t>pad_top</a:t>
            </a:r>
            <a:r>
              <a:rPr lang="en-US" dirty="0"/>
              <a:t>"&gt;Last Name:&lt;/label&gt;</a:t>
            </a:r>
          </a:p>
          <a:p>
            <a:pPr marL="0" indent="0">
              <a:buNone/>
            </a:pPr>
            <a:r>
              <a:rPr lang="en-US" dirty="0"/>
              <a:t>    &lt;input type="text" name="</a:t>
            </a:r>
            <a:r>
              <a:rPr lang="en-US" dirty="0" err="1"/>
              <a:t>lastName</a:t>
            </a:r>
            <a:r>
              <a:rPr lang="en-US" dirty="0"/>
              <a:t>" value="${</a:t>
            </a:r>
            <a:r>
              <a:rPr lang="en-US" dirty="0" err="1"/>
              <a:t>user.lastName</a:t>
            </a:r>
            <a:r>
              <a:rPr lang="en-US" dirty="0"/>
              <a:t>}"&gt;&lt;</a:t>
            </a:r>
            <a:r>
              <a:rPr lang="en-US" dirty="0" err="1"/>
              <a:t>br</a:t>
            </a:r>
            <a:r>
              <a:rPr lang="en-US" dirty="0"/>
              <a:t>&gt;        </a:t>
            </a:r>
          </a:p>
          <a:p>
            <a:pPr marL="0" indent="0">
              <a:buNone/>
            </a:pPr>
            <a:r>
              <a:rPr lang="en-US" dirty="0"/>
              <a:t>    &lt;label&gt;&amp;</a:t>
            </a:r>
            <a:r>
              <a:rPr lang="en-US" dirty="0" err="1"/>
              <a:t>nbsp</a:t>
            </a:r>
            <a:r>
              <a:rPr lang="en-US" dirty="0"/>
              <a:t>;&lt;/label&gt;</a:t>
            </a:r>
          </a:p>
          <a:p>
            <a:pPr marL="0" indent="0">
              <a:buNone/>
            </a:pPr>
            <a:r>
              <a:rPr lang="en-US" dirty="0"/>
              <a:t>    &lt;input type="submit" value="Join Now" class="</a:t>
            </a:r>
            <a:r>
              <a:rPr lang="en-US" dirty="0" err="1"/>
              <a:t>margin_left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&lt;%@ include file="includes/</a:t>
            </a:r>
            <a:r>
              <a:rPr lang="en-US" b="1" dirty="0" err="1">
                <a:solidFill>
                  <a:srgbClr val="FF0000"/>
                </a:solidFill>
              </a:rPr>
              <a:t>footer.jsp</a:t>
            </a:r>
            <a:r>
              <a:rPr lang="en-US" b="1" dirty="0">
                <a:solidFill>
                  <a:srgbClr val="FF0000"/>
                </a:solidFill>
              </a:rPr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357180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0" y="11430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&lt;!– context </a:t>
            </a:r>
            <a:r>
              <a:rPr lang="en-US" dirty="0" err="1"/>
              <a:t>param</a:t>
            </a:r>
            <a:r>
              <a:rPr lang="en-US" dirty="0"/>
              <a:t> – all servlets --&gt;</a:t>
            </a:r>
          </a:p>
          <a:p>
            <a:r>
              <a:rPr lang="en-US" dirty="0"/>
              <a:t>&lt;context-</a:t>
            </a:r>
            <a:r>
              <a:rPr lang="en-US" dirty="0" err="1"/>
              <a:t>param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r>
              <a:rPr lang="en-US" dirty="0" err="1"/>
              <a:t>EmailAccount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-name&gt;</a:t>
            </a:r>
          </a:p>
          <a:p>
            <a:r>
              <a:rPr lang="en-US" dirty="0"/>
              <a:t>        &lt;</a:t>
            </a:r>
            <a:r>
              <a:rPr lang="en-US" dirty="0" err="1"/>
              <a:t>param</a:t>
            </a:r>
            <a:r>
              <a:rPr lang="en-US" dirty="0"/>
              <a:t>-value&gt;buweatherproject@gmail.com&lt;/</a:t>
            </a:r>
            <a:r>
              <a:rPr lang="en-US" dirty="0" err="1"/>
              <a:t>param</a:t>
            </a:r>
            <a:r>
              <a:rPr lang="en-US" dirty="0"/>
              <a:t>-value&gt;</a:t>
            </a:r>
          </a:p>
          <a:p>
            <a:r>
              <a:rPr lang="en-US" dirty="0"/>
              <a:t>    &lt;/context-</a:t>
            </a:r>
            <a:r>
              <a:rPr lang="en-US" dirty="0" err="1"/>
              <a:t>param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&lt;context-</a:t>
            </a:r>
            <a:r>
              <a:rPr lang="en-US" dirty="0" err="1"/>
              <a:t>param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r>
              <a:rPr lang="en-US" dirty="0" err="1"/>
              <a:t>EmailAccountPassword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-name&gt;</a:t>
            </a:r>
          </a:p>
          <a:p>
            <a:r>
              <a:rPr lang="en-US" dirty="0"/>
              <a:t>        &lt;</a:t>
            </a:r>
            <a:r>
              <a:rPr lang="en-US" dirty="0" err="1"/>
              <a:t>param</a:t>
            </a:r>
            <a:r>
              <a:rPr lang="en-US" dirty="0"/>
              <a:t>-value&gt;</a:t>
            </a:r>
            <a:r>
              <a:rPr lang="en-US" dirty="0" err="1"/>
              <a:t>SoftwareEngineering2015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-value&gt;</a:t>
            </a:r>
          </a:p>
          <a:p>
            <a:r>
              <a:rPr lang="en-US" dirty="0"/>
              <a:t>    &lt;/context-</a:t>
            </a:r>
            <a:r>
              <a:rPr lang="en-US" dirty="0" err="1"/>
              <a:t>param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&lt;!–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– one servlet --&gt;</a:t>
            </a:r>
          </a:p>
          <a:p>
            <a:r>
              <a:rPr lang="en-US" dirty="0"/>
              <a:t>    &lt;servlet&gt;</a:t>
            </a:r>
          </a:p>
          <a:p>
            <a:r>
              <a:rPr lang="en-US" dirty="0"/>
              <a:t>        &lt;servlet-name&gt;</a:t>
            </a:r>
            <a:r>
              <a:rPr lang="en-US" dirty="0" err="1"/>
              <a:t>ControlServlet</a:t>
            </a:r>
            <a:r>
              <a:rPr lang="en-US" dirty="0"/>
              <a:t>&lt;/servlet-name&gt;</a:t>
            </a:r>
          </a:p>
          <a:p>
            <a:r>
              <a:rPr lang="en-US" dirty="0"/>
              <a:t>        &lt;servlet-class&gt;</a:t>
            </a:r>
            <a:r>
              <a:rPr lang="en-US" dirty="0" err="1"/>
              <a:t>servlets.ControlServlet</a:t>
            </a:r>
            <a:r>
              <a:rPr lang="en-US" dirty="0"/>
              <a:t>&lt;/servlet-class&gt;</a:t>
            </a:r>
          </a:p>
          <a:p>
            <a:r>
              <a:rPr lang="en-US" dirty="0"/>
              <a:t>        &lt;</a:t>
            </a:r>
            <a:r>
              <a:rPr lang="en-US" dirty="0" err="1"/>
              <a:t>init-param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r>
              <a:rPr lang="en-US" dirty="0" err="1"/>
              <a:t>relativePathToPropertyFile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-name&gt;</a:t>
            </a:r>
          </a:p>
          <a:p>
            <a:r>
              <a:rPr lang="en-US" dirty="0"/>
              <a:t>            &lt;</a:t>
            </a:r>
            <a:r>
              <a:rPr lang="en-US" dirty="0" err="1"/>
              <a:t>param</a:t>
            </a:r>
            <a:r>
              <a:rPr lang="en-US" dirty="0"/>
              <a:t>-value&gt;/WEB-INF/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General.properties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-value&gt;</a:t>
            </a:r>
          </a:p>
          <a:p>
            <a:r>
              <a:rPr lang="en-US" dirty="0"/>
              <a:t>        &lt;/</a:t>
            </a:r>
            <a:r>
              <a:rPr lang="en-US" dirty="0" err="1"/>
              <a:t>init-param</a:t>
            </a:r>
            <a:r>
              <a:rPr lang="en-US" dirty="0"/>
              <a:t>&gt;        </a:t>
            </a:r>
          </a:p>
          <a:p>
            <a:r>
              <a:rPr lang="en-US" dirty="0"/>
              <a:t>    &lt;/servlet&gt;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503" y="533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web.xml file in WEB-INF directory </a:t>
            </a:r>
          </a:p>
        </p:txBody>
      </p:sp>
    </p:spTree>
    <p:extLst>
      <p:ext uri="{BB962C8B-B14F-4D97-AF65-F5344CB8AC3E}">
        <p14:creationId xmlns:p14="http://schemas.microsoft.com/office/powerpoint/2010/main" val="2276983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48347"/>
            <a:ext cx="8534400" cy="387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&lt;meta charset="</a:t>
            </a:r>
            <a:r>
              <a:rPr lang="en-US" dirty="0" err="1"/>
              <a:t>utf</a:t>
            </a:r>
            <a:r>
              <a:rPr lang="en-US" dirty="0"/>
              <a:t>-8"&gt;</a:t>
            </a:r>
          </a:p>
          <a:p>
            <a:pPr marL="0" indent="0">
              <a:buNone/>
            </a:pPr>
            <a:r>
              <a:rPr lang="en-US" dirty="0"/>
              <a:t>    &lt;title&gt;Examples&lt;/title&gt;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="styles/main.css" type="text/</a:t>
            </a:r>
            <a:r>
              <a:rPr lang="en-US" sz="2000" dirty="0" err="1"/>
              <a:t>css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Header.html</a:t>
            </a:r>
          </a:p>
        </p:txBody>
      </p:sp>
    </p:spTree>
    <p:extLst>
      <p:ext uri="{BB962C8B-B14F-4D97-AF65-F5344CB8AC3E}">
        <p14:creationId xmlns:p14="http://schemas.microsoft.com/office/powerpoint/2010/main" val="3468807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057400"/>
            <a:ext cx="8534400" cy="43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&lt;%@ page import="</a:t>
            </a:r>
            <a:r>
              <a:rPr lang="en-US" sz="2000" dirty="0" err="1"/>
              <a:t>java.util.GregorianCalendar</a:t>
            </a:r>
            <a:r>
              <a:rPr lang="en-US" sz="2000" dirty="0"/>
              <a:t>, </a:t>
            </a:r>
            <a:r>
              <a:rPr lang="en-US" sz="2000" dirty="0" err="1"/>
              <a:t>java.util.Calendar</a:t>
            </a:r>
            <a:r>
              <a:rPr lang="en-US" sz="2000" dirty="0"/>
              <a:t>" %&gt;</a:t>
            </a:r>
          </a:p>
          <a:p>
            <a:pPr marL="0" indent="0">
              <a:buNone/>
            </a:pPr>
            <a:r>
              <a:rPr lang="en-US" dirty="0"/>
              <a:t>&lt;%  //executes code – not getting date from JavaBean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GregorianCalendar</a:t>
            </a:r>
            <a:r>
              <a:rPr lang="en-US" dirty="0"/>
              <a:t> </a:t>
            </a:r>
            <a:r>
              <a:rPr lang="en-US" dirty="0" err="1"/>
              <a:t>currentDate</a:t>
            </a:r>
            <a:r>
              <a:rPr lang="en-US" dirty="0"/>
              <a:t> = new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</a:t>
            </a:r>
            <a:r>
              <a:rPr lang="en-US" dirty="0" err="1"/>
              <a:t>GregorianCalendar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currentYear</a:t>
            </a:r>
            <a:r>
              <a:rPr lang="en-US" dirty="0"/>
              <a:t> = </a:t>
            </a:r>
            <a:r>
              <a:rPr lang="en-US" dirty="0" err="1"/>
              <a:t>currentDate.get</a:t>
            </a:r>
            <a:r>
              <a:rPr lang="en-US" dirty="0"/>
              <a:t>(</a:t>
            </a:r>
            <a:r>
              <a:rPr lang="en-US" dirty="0" err="1"/>
              <a:t>Calendar.YEAR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%&gt;</a:t>
            </a:r>
          </a:p>
          <a:p>
            <a:pPr marL="0" indent="0">
              <a:buNone/>
            </a:pPr>
            <a:r>
              <a:rPr lang="en-US" dirty="0"/>
              <a:t>&lt;p&gt;&amp;copy; Copyright &lt;%= </a:t>
            </a:r>
            <a:r>
              <a:rPr lang="en-US" dirty="0" err="1"/>
              <a:t>currentYear</a:t>
            </a:r>
            <a:r>
              <a:rPr lang="en-US" dirty="0"/>
              <a:t> %&gt; BU&lt;/p&gt;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Footer.jsp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39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48347"/>
            <a:ext cx="8458200" cy="3877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Tag library directives (</a:t>
            </a:r>
            <a:r>
              <a:rPr lang="en-US" b="1" dirty="0"/>
              <a:t>&lt;%@ </a:t>
            </a:r>
            <a:r>
              <a:rPr lang="en-US" b="1" dirty="0" err="1"/>
              <a:t>taglib</a:t>
            </a:r>
            <a:r>
              <a:rPr lang="en-US" b="1" dirty="0"/>
              <a:t> ... %&gt;</a:t>
            </a:r>
            <a:r>
              <a:rPr lang="en-US" dirty="0"/>
              <a:t>) import custom tag libraries.</a:t>
            </a:r>
          </a:p>
          <a:p>
            <a:pPr marL="0" indent="0">
              <a:buNone/>
            </a:pPr>
            <a:r>
              <a:rPr lang="en-US" b="1" dirty="0"/>
              <a:t>&lt;%@ </a:t>
            </a:r>
            <a:r>
              <a:rPr lang="en-US" b="1" dirty="0" err="1"/>
              <a:t>taglib</a:t>
            </a:r>
            <a:r>
              <a:rPr lang="en-US" b="1" dirty="0"/>
              <a:t> </a:t>
            </a:r>
            <a:r>
              <a:rPr lang="en-US" b="1" dirty="0" err="1"/>
              <a:t>uri</a:t>
            </a:r>
            <a:r>
              <a:rPr lang="en-US" b="1" dirty="0"/>
              <a:t>="/functions" prefix="f" %&gt;</a:t>
            </a:r>
          </a:p>
          <a:p>
            <a:pPr marL="0" indent="0">
              <a:buNone/>
            </a:pPr>
            <a:r>
              <a:rPr lang="en-US" b="1" dirty="0"/>
              <a:t>Example Code with </a:t>
            </a:r>
            <a:r>
              <a:rPr lang="en-US" b="1" dirty="0" err="1"/>
              <a:t>STL</a:t>
            </a:r>
            <a:endParaRPr lang="en-US" b="1" dirty="0"/>
          </a:p>
          <a:p>
            <a:pPr marL="0" indent="0">
              <a:buNone/>
            </a:pPr>
            <a:r>
              <a:rPr lang="it-IT" sz="2000" b="1" dirty="0">
                <a:solidFill>
                  <a:srgbClr val="FF0000"/>
                </a:solidFill>
              </a:rPr>
              <a:t>&lt;%@ taglib prefix="c" uri="http://java.sun.com/jsp/jstl/core" %&gt;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h1</a:t>
            </a:r>
            <a:r>
              <a:rPr lang="en-US" dirty="0"/>
              <a:t>&gt;Join our email list&lt;/</a:t>
            </a:r>
            <a:r>
              <a:rPr lang="en-US" dirty="0" err="1"/>
              <a:t>h1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&lt;p&gt;To join our email list, enter your name and</a:t>
            </a:r>
          </a:p>
          <a:p>
            <a:pPr marL="0" indent="0">
              <a:buNone/>
            </a:pPr>
            <a:r>
              <a:rPr lang="en-US" dirty="0"/>
              <a:t>   email address below.&lt;/p&gt;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c:if</a:t>
            </a:r>
            <a:r>
              <a:rPr lang="en-US" dirty="0">
                <a:solidFill>
                  <a:srgbClr val="FF0000"/>
                </a:solidFill>
              </a:rPr>
              <a:t> test="${message != null}"&gt;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&lt;p&gt;&lt;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&gt;${message}&lt;/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c:if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taglib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Directives</a:t>
            </a:r>
          </a:p>
        </p:txBody>
      </p:sp>
    </p:spTree>
    <p:extLst>
      <p:ext uri="{BB962C8B-B14F-4D97-AF65-F5344CB8AC3E}">
        <p14:creationId xmlns:p14="http://schemas.microsoft.com/office/powerpoint/2010/main" val="2132858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Standard Tag Library </a:t>
            </a:r>
          </a:p>
          <a:p>
            <a:r>
              <a:rPr lang="en-US" dirty="0"/>
              <a:t>In NetBeans – right mouse click and add Library. Current version is </a:t>
            </a:r>
            <a:r>
              <a:rPr lang="en-US" dirty="0" err="1"/>
              <a:t>JSTL</a:t>
            </a:r>
            <a:r>
              <a:rPr lang="en-US" dirty="0"/>
              <a:t> 1.2.2</a:t>
            </a:r>
          </a:p>
          <a:p>
            <a:r>
              <a:rPr lang="en-US" dirty="0"/>
              <a:t>We are not going to look at Tag Libraries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01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session tracking </a:t>
            </a:r>
            <a:r>
              <a:rPr lang="en-US" dirty="0"/>
              <a:t>is recording how a user moves around a website. </a:t>
            </a:r>
          </a:p>
          <a:p>
            <a:r>
              <a:rPr lang="en-US" dirty="0"/>
              <a:t>HTTP is a stateless protocol, so it is difficult to maintain sessions </a:t>
            </a:r>
          </a:p>
          <a:p>
            <a:r>
              <a:rPr lang="en-US" dirty="0"/>
              <a:t>Java maintains sessions on the first request to a </a:t>
            </a:r>
            <a:r>
              <a:rPr lang="en-US" dirty="0" err="1"/>
              <a:t>JSP</a:t>
            </a:r>
            <a:r>
              <a:rPr lang="en-US" dirty="0"/>
              <a:t> or servlet. The web server forwards the request to the servlet engine that looks for session id in the request object.  If it is not present, then a the servlet engine creates a unique session id and a session object to go along with it.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970702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the servlet API tries to use a cookie to store the session ID within the client's browser. </a:t>
            </a:r>
          </a:p>
          <a:p>
            <a:r>
              <a:rPr lang="en-US" dirty="0"/>
              <a:t>If cookies are disabled, then the servlet API will rewrite the URL so that it includes the session ID. This is known as URL encoding. </a:t>
            </a:r>
          </a:p>
          <a:p>
            <a:r>
              <a:rPr lang="en-US" dirty="0"/>
              <a:t>Two problems with URL encoding are</a:t>
            </a:r>
          </a:p>
          <a:p>
            <a:pPr lvl="1"/>
            <a:r>
              <a:rPr lang="en-US" dirty="0"/>
              <a:t>Security Hole that allows for session hijacking</a:t>
            </a:r>
          </a:p>
          <a:p>
            <a:pPr lvl="1"/>
            <a:r>
              <a:rPr lang="en-US" dirty="0"/>
              <a:t>Site malfunction if user bookmarks a page with a session id encoded in it.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2806616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now an integral part of the web. </a:t>
            </a:r>
          </a:p>
          <a:p>
            <a:r>
              <a:rPr lang="en-US" dirty="0"/>
              <a:t>Most users have cookies enabled.</a:t>
            </a:r>
          </a:p>
          <a:p>
            <a:r>
              <a:rPr lang="en-US" dirty="0"/>
              <a:t>Many web sites give uses a message that informs them that cookies need to be enabled for the web site to work properly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2169074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cookies:</a:t>
            </a:r>
          </a:p>
          <a:p>
            <a:pPr lvl="1"/>
            <a:r>
              <a:rPr lang="en-US" b="1" dirty="0"/>
              <a:t>Per-session cookie </a:t>
            </a:r>
            <a:r>
              <a:rPr lang="en-US" dirty="0"/>
              <a:t>– stored in the browser until the browser closes.</a:t>
            </a:r>
          </a:p>
          <a:p>
            <a:pPr lvl="1"/>
            <a:r>
              <a:rPr lang="en-US" b="1" dirty="0"/>
              <a:t>Persistent cookie </a:t>
            </a:r>
            <a:r>
              <a:rPr lang="en-US" dirty="0"/>
              <a:t>– stored on user’s hard drive for up to 3 years.  </a:t>
            </a:r>
          </a:p>
          <a:p>
            <a:r>
              <a:rPr lang="en-US" dirty="0"/>
              <a:t>Session tracking code relies on per-session cookies, if they are not enabled, then URL encoding is used.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1870275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8347"/>
            <a:ext cx="8762999" cy="3877815"/>
          </a:xfrm>
        </p:spPr>
        <p:txBody>
          <a:bodyPr/>
          <a:lstStyle/>
          <a:p>
            <a:r>
              <a:rPr lang="en-US" dirty="0"/>
              <a:t>Must be done as follows. </a:t>
            </a:r>
          </a:p>
          <a:p>
            <a:pPr marL="0" indent="0">
              <a:buNone/>
            </a:pPr>
            <a:r>
              <a:rPr lang="en-US" b="1" dirty="0"/>
              <a:t>Final Object lock=</a:t>
            </a:r>
            <a:r>
              <a:rPr lang="en-US" b="1" dirty="0" err="1"/>
              <a:t>request.getSession</a:t>
            </a:r>
            <a:r>
              <a:rPr lang="en-US" b="1" dirty="0"/>
              <a:t>().</a:t>
            </a:r>
            <a:r>
              <a:rPr lang="en-US" b="1" dirty="0" err="1"/>
              <a:t>getId</a:t>
            </a:r>
            <a:r>
              <a:rPr lang="en-US" b="1" dirty="0"/>
              <a:t>().intern();</a:t>
            </a:r>
          </a:p>
          <a:p>
            <a:pPr marL="0" indent="0">
              <a:buNone/>
            </a:pPr>
            <a:r>
              <a:rPr lang="en-US" b="1" dirty="0"/>
              <a:t>synchronized(lock) { </a:t>
            </a:r>
          </a:p>
          <a:p>
            <a:pPr marL="0" indent="0">
              <a:buNone/>
            </a:pPr>
            <a:r>
              <a:rPr lang="en-US" b="1" dirty="0"/>
              <a:t>cart = (Cart) </a:t>
            </a:r>
            <a:r>
              <a:rPr lang="en-US" b="1" dirty="0" err="1"/>
              <a:t>session.getAttribute</a:t>
            </a:r>
            <a:r>
              <a:rPr lang="en-US" b="1" dirty="0"/>
              <a:t>(“Cart");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dirty="0"/>
              <a:t>This does not work if you have multiple application servers running behind a load balancer. Luckily that is very rare.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Access</a:t>
            </a:r>
          </a:p>
        </p:txBody>
      </p:sp>
    </p:spTree>
    <p:extLst>
      <p:ext uri="{BB962C8B-B14F-4D97-AF65-F5344CB8AC3E}">
        <p14:creationId xmlns:p14="http://schemas.microsoft.com/office/powerpoint/2010/main" val="2409734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name = value pair</a:t>
            </a:r>
          </a:p>
          <a:p>
            <a:pPr marL="0" indent="0">
              <a:buNone/>
            </a:pPr>
            <a:r>
              <a:rPr lang="en-US" dirty="0" err="1"/>
              <a:t>jsessionid</a:t>
            </a:r>
            <a:r>
              <a:rPr lang="en-US" dirty="0"/>
              <a:t>=</a:t>
            </a:r>
            <a:r>
              <a:rPr lang="en-US" dirty="0" err="1"/>
              <a:t>D1F152</a:t>
            </a:r>
            <a:r>
              <a:rPr lang="en-US" dirty="0"/>
              <a:t>……..</a:t>
            </a:r>
          </a:p>
          <a:p>
            <a:pPr marL="0" indent="0">
              <a:buNone/>
            </a:pPr>
            <a:r>
              <a:rPr lang="en-US" dirty="0" err="1"/>
              <a:t>User_id</a:t>
            </a:r>
            <a:r>
              <a:rPr lang="en-US" dirty="0"/>
              <a:t>=87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Email=jsmith@hotmail.com</a:t>
            </a:r>
            <a:endParaRPr lang="en-US" dirty="0"/>
          </a:p>
          <a:p>
            <a:r>
              <a:rPr lang="en-US" dirty="0"/>
              <a:t>Stored in the browser</a:t>
            </a:r>
          </a:p>
          <a:p>
            <a:r>
              <a:rPr lang="en-US" dirty="0"/>
              <a:t>Browser sends back the cookie every time it accesses a page from that server.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23739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0" y="1143000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&lt;error-page&gt;</a:t>
            </a:r>
          </a:p>
          <a:p>
            <a:r>
              <a:rPr lang="en-US" dirty="0"/>
              <a:t>        &lt;error-code&gt;404&lt;/error-code&gt;</a:t>
            </a:r>
          </a:p>
          <a:p>
            <a:r>
              <a:rPr lang="en-US" dirty="0"/>
              <a:t>        &lt;location&gt;/</a:t>
            </a:r>
            <a:r>
              <a:rPr lang="en-US" dirty="0" err="1"/>
              <a:t>error_404.jsp</a:t>
            </a:r>
            <a:r>
              <a:rPr lang="en-US" dirty="0"/>
              <a:t>&lt;/location&gt;</a:t>
            </a:r>
          </a:p>
          <a:p>
            <a:r>
              <a:rPr lang="en-US" dirty="0"/>
              <a:t>    &lt;/error-page&gt;</a:t>
            </a:r>
          </a:p>
          <a:p>
            <a:r>
              <a:rPr lang="en-US" dirty="0"/>
              <a:t>    &lt;error-page&gt;</a:t>
            </a:r>
          </a:p>
          <a:p>
            <a:r>
              <a:rPr lang="en-US" dirty="0"/>
              <a:t>        &lt;exception-type&gt;</a:t>
            </a:r>
            <a:r>
              <a:rPr lang="en-US" dirty="0" err="1"/>
              <a:t>java.lang.Throwable</a:t>
            </a:r>
            <a:r>
              <a:rPr lang="en-US" dirty="0"/>
              <a:t>&lt;/exception-type&gt;</a:t>
            </a:r>
          </a:p>
          <a:p>
            <a:r>
              <a:rPr lang="en-US" dirty="0"/>
              <a:t>        &lt;location&gt;/</a:t>
            </a:r>
            <a:r>
              <a:rPr lang="en-US" dirty="0" err="1"/>
              <a:t>error_java.jsp</a:t>
            </a:r>
            <a:r>
              <a:rPr lang="en-US" dirty="0"/>
              <a:t>&lt;/location&gt;</a:t>
            </a:r>
          </a:p>
          <a:p>
            <a:r>
              <a:rPr lang="en-US" dirty="0"/>
              <a:t>    &lt;/error-page&gt;</a:t>
            </a:r>
          </a:p>
          <a:p>
            <a:endParaRPr lang="en-US" dirty="0"/>
          </a:p>
          <a:p>
            <a:r>
              <a:rPr lang="en-US" dirty="0"/>
              <a:t>    &lt;session-</a:t>
            </a:r>
            <a:r>
              <a:rPr lang="en-US" dirty="0" err="1"/>
              <a:t>config</a:t>
            </a:r>
            <a:r>
              <a:rPr lang="en-US" dirty="0"/>
              <a:t>&gt;</a:t>
            </a:r>
          </a:p>
          <a:p>
            <a:r>
              <a:rPr lang="en-US" dirty="0"/>
              <a:t>        &lt;session-timeout&gt;30&lt;/session-timeout&gt;</a:t>
            </a:r>
          </a:p>
          <a:p>
            <a:r>
              <a:rPr lang="en-US" dirty="0"/>
              <a:t>    &lt;/session-</a:t>
            </a:r>
            <a:r>
              <a:rPr lang="en-US" dirty="0" err="1"/>
              <a:t>config</a:t>
            </a:r>
            <a:r>
              <a:rPr lang="en-US" dirty="0"/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503" y="533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web.xml file in WEB-INF directory </a:t>
            </a:r>
          </a:p>
        </p:txBody>
      </p:sp>
    </p:spTree>
    <p:extLst>
      <p:ext uri="{BB962C8B-B14F-4D97-AF65-F5344CB8AC3E}">
        <p14:creationId xmlns:p14="http://schemas.microsoft.com/office/powerpoint/2010/main" val="289022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only 20 cookies are accepted from each site and only 300 cookies in total are stored by the browser.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945395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48347"/>
            <a:ext cx="8610599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Cookie c = new Cookie(“Email”, cjones@bloomu.edu );</a:t>
            </a:r>
          </a:p>
          <a:p>
            <a:pPr marL="0" indent="0">
              <a:buNone/>
            </a:pPr>
            <a:r>
              <a:rPr lang="en-US" dirty="0" err="1"/>
              <a:t>c.setMaxAge</a:t>
            </a:r>
            <a:r>
              <a:rPr lang="en-US" dirty="0"/>
              <a:t>(60*60*24*365*2); //2 years in seconds</a:t>
            </a:r>
          </a:p>
          <a:p>
            <a:pPr marL="0" indent="0">
              <a:buNone/>
            </a:pPr>
            <a:r>
              <a:rPr lang="en-US" dirty="0"/>
              <a:t>//max age of -1 is a session cookie </a:t>
            </a:r>
          </a:p>
          <a:p>
            <a:pPr marL="0" indent="0">
              <a:buNone/>
            </a:pPr>
            <a:r>
              <a:rPr lang="en-US" dirty="0" err="1"/>
              <a:t>c.setPath</a:t>
            </a:r>
            <a:r>
              <a:rPr lang="en-US" dirty="0"/>
              <a:t>(“/”); // available to the entire application </a:t>
            </a:r>
          </a:p>
          <a:p>
            <a:pPr marL="0" indent="0">
              <a:buNone/>
            </a:pPr>
            <a:r>
              <a:rPr lang="en-US" dirty="0"/>
              <a:t>//default is only the servlets and </a:t>
            </a:r>
            <a:r>
              <a:rPr lang="en-US" dirty="0" err="1"/>
              <a:t>JSPs</a:t>
            </a:r>
            <a:r>
              <a:rPr lang="en-US" dirty="0"/>
              <a:t> in the directory //containing the code that set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//Other methods also exist.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Cookies</a:t>
            </a:r>
          </a:p>
        </p:txBody>
      </p:sp>
    </p:spTree>
    <p:extLst>
      <p:ext uri="{BB962C8B-B14F-4D97-AF65-F5344CB8AC3E}">
        <p14:creationId xmlns:p14="http://schemas.microsoft.com/office/powerpoint/2010/main" val="3900449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HttpRequest</a:t>
            </a:r>
            <a:r>
              <a:rPr lang="en-US" dirty="0"/>
              <a:t> object has a method that returns an array of all the cookies in the request object. </a:t>
            </a:r>
          </a:p>
          <a:p>
            <a:pPr marL="0" indent="0">
              <a:buNone/>
            </a:pPr>
            <a:r>
              <a:rPr lang="en-US" dirty="0"/>
              <a:t>You can search this array for the cookie you need.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Cookie[] cookies = </a:t>
            </a:r>
            <a:r>
              <a:rPr lang="en-US" dirty="0" err="1"/>
              <a:t>request.getCookies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emailAddress</a:t>
            </a:r>
            <a:r>
              <a:rPr lang="en-US" dirty="0"/>
              <a:t> =                </a:t>
            </a:r>
            <a:r>
              <a:rPr lang="en-US" dirty="0" err="1"/>
              <a:t>CookieUtil.getCookieValue</a:t>
            </a:r>
            <a:r>
              <a:rPr lang="en-US" dirty="0"/>
              <a:t>(cookies, “Email");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Cookies </a:t>
            </a:r>
          </a:p>
        </p:txBody>
      </p:sp>
    </p:spTree>
    <p:extLst>
      <p:ext uri="{BB962C8B-B14F-4D97-AF65-F5344CB8AC3E}">
        <p14:creationId xmlns:p14="http://schemas.microsoft.com/office/powerpoint/2010/main" val="737045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Cookie[] cookies = </a:t>
            </a:r>
            <a:r>
              <a:rPr lang="en-US" dirty="0" err="1"/>
              <a:t>request.getCookies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for (Cookie </a:t>
            </a:r>
            <a:r>
              <a:rPr lang="en-US" dirty="0" err="1"/>
              <a:t>cookie</a:t>
            </a:r>
            <a:r>
              <a:rPr lang="en-US" dirty="0"/>
              <a:t> : cookies)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cookie.setMaxAge</a:t>
            </a:r>
            <a:r>
              <a:rPr lang="en-US" dirty="0"/>
              <a:t>(0); //delete the cookie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cookie.setPath</a:t>
            </a:r>
            <a:r>
              <a:rPr lang="en-US" dirty="0"/>
              <a:t>("/"); </a:t>
            </a:r>
          </a:p>
          <a:p>
            <a:pPr marL="0" indent="0">
              <a:buNone/>
            </a:pPr>
            <a:r>
              <a:rPr lang="en-US" dirty="0"/>
              <a:t>          //allow the download application to access it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response.addCookie</a:t>
            </a:r>
            <a:r>
              <a:rPr lang="en-US" dirty="0"/>
              <a:t>(cookie);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delete Cookies</a:t>
            </a:r>
          </a:p>
        </p:txBody>
      </p:sp>
    </p:spTree>
    <p:extLst>
      <p:ext uri="{BB962C8B-B14F-4D97-AF65-F5344CB8AC3E}">
        <p14:creationId xmlns:p14="http://schemas.microsoft.com/office/powerpoint/2010/main" val="4010101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48347"/>
            <a:ext cx="8534400" cy="387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JSPs</a:t>
            </a:r>
            <a:r>
              <a:rPr lang="en-US" dirty="0"/>
              <a:t> have an implicit cookie object that is a map of all the cookies that is being sent to the browser. In this example we need to know the name of the cookie (</a:t>
            </a:r>
            <a:r>
              <a:rPr lang="en-US" b="1" dirty="0" err="1"/>
              <a:t>emailCookie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response.addCookie</a:t>
            </a:r>
            <a:r>
              <a:rPr lang="en-US" dirty="0">
                <a:sym typeface="Wingdings" panose="05000000000000000000" pitchFamily="2" charset="2"/>
              </a:rPr>
              <a:t>(new Cookie</a:t>
            </a:r>
            <a:r>
              <a:rPr lang="en-US" b="1" dirty="0">
                <a:sym typeface="Wingdings" panose="05000000000000000000" pitchFamily="2" charset="2"/>
              </a:rPr>
              <a:t>(“</a:t>
            </a:r>
            <a:r>
              <a:rPr lang="en-US" b="1" dirty="0" err="1">
                <a:sym typeface="Wingdings" panose="05000000000000000000" pitchFamily="2" charset="2"/>
              </a:rPr>
              <a:t>emailCookie</a:t>
            </a:r>
            <a:r>
              <a:rPr lang="en-US" b="1" dirty="0">
                <a:sym typeface="Wingdings" panose="05000000000000000000" pitchFamily="2" charset="2"/>
              </a:rPr>
              <a:t>”</a:t>
            </a:r>
            <a:r>
              <a:rPr lang="en-US" dirty="0">
                <a:sym typeface="Wingdings" panose="05000000000000000000" pitchFamily="2" charset="2"/>
              </a:rPr>
              <a:t>,email)); </a:t>
            </a:r>
          </a:p>
          <a:p>
            <a:pPr marL="0" indent="0">
              <a:buNone/>
            </a:pPr>
            <a:r>
              <a:rPr lang="en-US" b="1" dirty="0" err="1">
                <a:sym typeface="Wingdings" panose="05000000000000000000" pitchFamily="2" charset="2"/>
              </a:rPr>
              <a:t>JSP</a:t>
            </a:r>
            <a:r>
              <a:rPr lang="en-US" b="1" dirty="0">
                <a:sym typeface="Wingdings" panose="05000000000000000000" pitchFamily="2" charset="2"/>
              </a:rPr>
              <a:t> code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&lt;p&gt; Email cookie value:</a:t>
            </a:r>
          </a:p>
          <a:p>
            <a:pPr marL="0" indent="0">
              <a:buNone/>
            </a:pPr>
            <a:r>
              <a:rPr lang="en-US" dirty="0"/>
              <a:t>${</a:t>
            </a:r>
            <a:r>
              <a:rPr lang="en-US" dirty="0" err="1"/>
              <a:t>cookie.</a:t>
            </a:r>
            <a:r>
              <a:rPr lang="en-US" b="1" dirty="0" err="1"/>
              <a:t>emailCookie</a:t>
            </a:r>
            <a:r>
              <a:rPr lang="en-US" dirty="0" err="1"/>
              <a:t>.value</a:t>
            </a:r>
            <a:r>
              <a:rPr lang="en-US" dirty="0"/>
              <a:t>}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692190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pass parameters to the server. </a:t>
            </a:r>
          </a:p>
          <a:p>
            <a:r>
              <a:rPr lang="en-US" dirty="0"/>
              <a:t>An alternative to using sessions, cookies or hidden fields.</a:t>
            </a:r>
          </a:p>
          <a:p>
            <a:r>
              <a:rPr lang="en-US" dirty="0"/>
              <a:t>Difficult to include spaces and special characters. </a:t>
            </a:r>
          </a:p>
          <a:p>
            <a:r>
              <a:rPr lang="en-US" dirty="0"/>
              <a:t>Parameter values are stored in browser history and can leak to third-part sites like Google Analytics </a:t>
            </a:r>
          </a:p>
          <a:p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 link always uses the GET method– user will see parameters in URL line.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Rewriting</a:t>
            </a:r>
          </a:p>
        </p:txBody>
      </p:sp>
    </p:spTree>
    <p:extLst>
      <p:ext uri="{BB962C8B-B14F-4D97-AF65-F5344CB8AC3E}">
        <p14:creationId xmlns:p14="http://schemas.microsoft.com/office/powerpoint/2010/main" val="1391910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2248347"/>
            <a:ext cx="8216152" cy="387781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url?parameter1</a:t>
            </a:r>
            <a:r>
              <a:rPr lang="en-US" dirty="0"/>
              <a:t>=</a:t>
            </a:r>
            <a:r>
              <a:rPr lang="en-US" dirty="0" err="1"/>
              <a:t>value1&amp;amp</a:t>
            </a:r>
            <a:r>
              <a:rPr lang="en-US" dirty="0"/>
              <a:t>; </a:t>
            </a:r>
            <a:r>
              <a:rPr lang="en-US" dirty="0" err="1"/>
              <a:t>prameter2</a:t>
            </a:r>
            <a:r>
              <a:rPr lang="en-US" dirty="0"/>
              <a:t>=</a:t>
            </a:r>
            <a:r>
              <a:rPr lang="en-US" dirty="0" err="1"/>
              <a:t>value2&amp;amp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 err="1"/>
              <a:t>cart?productcode</a:t>
            </a:r>
            <a:r>
              <a:rPr lang="en-US" dirty="0"/>
              <a:t>=8601”&gt; Add to Cart 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 err="1"/>
              <a:t>cart?productcode</a:t>
            </a:r>
            <a:r>
              <a:rPr lang="en-US" dirty="0"/>
              <a:t>=${</a:t>
            </a:r>
            <a:r>
              <a:rPr lang="en-US" dirty="0" err="1"/>
              <a:t>ProductCode</a:t>
            </a:r>
            <a:r>
              <a:rPr lang="en-US" dirty="0"/>
              <a:t>}”&gt; Add to Cart 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&lt;form action = “</a:t>
            </a:r>
            <a:r>
              <a:rPr lang="en-US" dirty="0" err="1"/>
              <a:t>cart?productcode</a:t>
            </a:r>
            <a:r>
              <a:rPr lang="en-US" dirty="0"/>
              <a:t>=</a:t>
            </a:r>
            <a:r>
              <a:rPr lang="en-US" dirty="0" err="1"/>
              <a:t>8601&amp;amp;action</a:t>
            </a:r>
            <a:r>
              <a:rPr lang="en-US" dirty="0"/>
              <a:t>=</a:t>
            </a:r>
            <a:r>
              <a:rPr lang="en-US" dirty="0" err="1"/>
              <a:t>CheckUser</a:t>
            </a:r>
            <a:r>
              <a:rPr lang="en-US" dirty="0"/>
              <a:t>” method = “post”&gt;  </a:t>
            </a:r>
            <a:r>
              <a:rPr lang="en-US" dirty="0">
                <a:solidFill>
                  <a:srgbClr val="FF0000"/>
                </a:solidFill>
              </a:rPr>
              <a:t>-- post method means the user will not see parameters on URL line.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Rewriting</a:t>
            </a:r>
          </a:p>
        </p:txBody>
      </p:sp>
    </p:spTree>
    <p:extLst>
      <p:ext uri="{BB962C8B-B14F-4D97-AF65-F5344CB8AC3E}">
        <p14:creationId xmlns:p14="http://schemas.microsoft.com/office/powerpoint/2010/main" val="2719055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416" y="5334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h1</a:t>
            </a:r>
            <a:r>
              <a:rPr lang="en-US" dirty="0"/>
              <a:t>&gt;List of albums&lt;/</a:t>
            </a:r>
            <a:r>
              <a:rPr lang="en-US" dirty="0" err="1"/>
              <a:t>h1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&lt;p&gt;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download?action</a:t>
            </a:r>
            <a:r>
              <a:rPr lang="en-US" dirty="0"/>
              <a:t>=</a:t>
            </a:r>
            <a:r>
              <a:rPr lang="en-US" dirty="0" err="1"/>
              <a:t>checkUser&amp;amp;productCode</a:t>
            </a:r>
            <a:r>
              <a:rPr lang="en-US" dirty="0"/>
              <a:t>=8601"&gt;</a:t>
            </a:r>
          </a:p>
          <a:p>
            <a:r>
              <a:rPr lang="en-US" dirty="0"/>
              <a:t>    86 (the band) - True Life Songs and Pictures</a:t>
            </a:r>
          </a:p>
          <a:p>
            <a:r>
              <a:rPr lang="en-US" dirty="0"/>
              <a:t>&lt;/a&gt;&lt;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download?action</a:t>
            </a:r>
            <a:r>
              <a:rPr lang="en-US" dirty="0"/>
              <a:t>=</a:t>
            </a:r>
            <a:r>
              <a:rPr lang="en-US" dirty="0" err="1"/>
              <a:t>checkUser&amp;amp;productCode</a:t>
            </a:r>
            <a:r>
              <a:rPr lang="en-US" dirty="0"/>
              <a:t>=</a:t>
            </a:r>
            <a:r>
              <a:rPr lang="en-US" dirty="0" err="1"/>
              <a:t>pf01</a:t>
            </a:r>
            <a:r>
              <a:rPr lang="en-US" dirty="0"/>
              <a:t>"&gt;</a:t>
            </a:r>
          </a:p>
          <a:p>
            <a:r>
              <a:rPr lang="en-US" dirty="0"/>
              <a:t>    </a:t>
            </a:r>
            <a:r>
              <a:rPr lang="en-US" dirty="0" err="1"/>
              <a:t>Paddlefoot</a:t>
            </a:r>
            <a:r>
              <a:rPr lang="en-US" dirty="0"/>
              <a:t> - The First CD</a:t>
            </a:r>
          </a:p>
          <a:p>
            <a:r>
              <a:rPr lang="en-US" dirty="0"/>
              <a:t>&lt;/a&gt;&lt;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download?action</a:t>
            </a:r>
            <a:r>
              <a:rPr lang="en-US" dirty="0"/>
              <a:t>=</a:t>
            </a:r>
            <a:r>
              <a:rPr lang="en-US" dirty="0" err="1"/>
              <a:t>checkUser&amp;amp;productCode</a:t>
            </a:r>
            <a:r>
              <a:rPr lang="en-US" dirty="0"/>
              <a:t>=</a:t>
            </a:r>
            <a:r>
              <a:rPr lang="en-US" dirty="0" err="1"/>
              <a:t>pf02</a:t>
            </a:r>
            <a:r>
              <a:rPr lang="en-US" dirty="0"/>
              <a:t>"&gt;</a:t>
            </a:r>
          </a:p>
          <a:p>
            <a:r>
              <a:rPr lang="en-US" dirty="0"/>
              <a:t>    </a:t>
            </a:r>
            <a:r>
              <a:rPr lang="en-US" dirty="0" err="1"/>
              <a:t>Paddlefoot</a:t>
            </a:r>
            <a:r>
              <a:rPr lang="en-US" dirty="0"/>
              <a:t> - The Second CD</a:t>
            </a:r>
          </a:p>
          <a:p>
            <a:r>
              <a:rPr lang="en-US" dirty="0"/>
              <a:t>&lt;/a&gt;&lt;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download?action</a:t>
            </a:r>
            <a:r>
              <a:rPr lang="en-US" dirty="0"/>
              <a:t>=</a:t>
            </a:r>
            <a:r>
              <a:rPr lang="en-US" dirty="0" err="1"/>
              <a:t>checkUser&amp;amp;productCode</a:t>
            </a:r>
            <a:r>
              <a:rPr lang="en-US" dirty="0"/>
              <a:t>=</a:t>
            </a:r>
            <a:r>
              <a:rPr lang="en-US" dirty="0" err="1"/>
              <a:t>jr01</a:t>
            </a:r>
            <a:r>
              <a:rPr lang="en-US" dirty="0"/>
              <a:t>"&gt;</a:t>
            </a:r>
          </a:p>
          <a:p>
            <a:r>
              <a:rPr lang="en-US" dirty="0"/>
              <a:t>    Joe Rut - Genuine Wood Grained Finish</a:t>
            </a:r>
          </a:p>
          <a:p>
            <a:r>
              <a:rPr lang="en-US" dirty="0"/>
              <a:t>&lt;/a&gt;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57196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7138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620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5239"/>
            <a:ext cx="838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h1</a:t>
            </a:r>
            <a:r>
              <a:rPr lang="en-US" dirty="0"/>
              <a:t>&gt;CD list&lt;/</a:t>
            </a:r>
            <a:r>
              <a:rPr lang="en-US" dirty="0" err="1"/>
              <a:t>h1</a:t>
            </a:r>
            <a:r>
              <a:rPr lang="en-US" dirty="0"/>
              <a:t>&gt;</a:t>
            </a:r>
          </a:p>
          <a:p>
            <a:r>
              <a:rPr lang="en-US" dirty="0"/>
              <a:t>&lt;table&gt;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&gt;Description&lt;/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 class="right"&gt;Price&lt;/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&gt;&amp;</a:t>
            </a:r>
            <a:r>
              <a:rPr lang="en-US" dirty="0" err="1"/>
              <a:t>nbsp</a:t>
            </a:r>
            <a:r>
              <a:rPr lang="en-US" dirty="0"/>
              <a:t>;&lt;/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&lt;td&gt;86 (the band) - True Life Songs and Pictures&lt;/td&gt;</a:t>
            </a:r>
          </a:p>
          <a:p>
            <a:r>
              <a:rPr lang="en-US" dirty="0"/>
              <a:t>        &lt;td class="right"&gt;$14.95&lt;/td&gt;</a:t>
            </a:r>
          </a:p>
          <a:p>
            <a:r>
              <a:rPr lang="en-US" dirty="0"/>
              <a:t>        &lt;td&gt;&lt;form action="cart" method="post"&gt;</a:t>
            </a:r>
          </a:p>
          <a:p>
            <a:r>
              <a:rPr lang="en-US" dirty="0"/>
              <a:t>                &lt;input type="hidden" name="</a:t>
            </a:r>
            <a:r>
              <a:rPr lang="en-US" dirty="0" err="1"/>
              <a:t>productCode</a:t>
            </a:r>
            <a:r>
              <a:rPr lang="en-US" dirty="0"/>
              <a:t>" value="8601"&gt;</a:t>
            </a:r>
          </a:p>
          <a:p>
            <a:r>
              <a:rPr lang="en-US" dirty="0"/>
              <a:t>                &lt;input type="submit" value="Add To Cart"&gt;</a:t>
            </a:r>
          </a:p>
          <a:p>
            <a:r>
              <a:rPr lang="en-US" dirty="0"/>
              <a:t>            &lt;/form&gt;&lt;!--&lt;a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cart?productCode</a:t>
            </a:r>
            <a:r>
              <a:rPr lang="en-US" dirty="0"/>
              <a:t>=8601"&gt;Add To Cart&lt;/a&gt;--&gt;&lt;/td&gt;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&lt;td&gt;</a:t>
            </a:r>
            <a:r>
              <a:rPr lang="en-US" dirty="0" err="1"/>
              <a:t>Paddlefoot</a:t>
            </a:r>
            <a:r>
              <a:rPr lang="en-US" dirty="0"/>
              <a:t> - The first CD&lt;/td&gt;</a:t>
            </a:r>
          </a:p>
          <a:p>
            <a:r>
              <a:rPr lang="en-US" dirty="0"/>
              <a:t>        &lt;td class="right"&gt;$12.95&lt;/td&gt;</a:t>
            </a:r>
          </a:p>
          <a:p>
            <a:r>
              <a:rPr lang="en-US" dirty="0"/>
              <a:t>        &lt;td&gt;&lt;form action="cart" method="post"&gt;</a:t>
            </a:r>
          </a:p>
          <a:p>
            <a:r>
              <a:rPr lang="en-US" dirty="0"/>
              <a:t>                &lt;input type="hidden" name="</a:t>
            </a:r>
            <a:r>
              <a:rPr lang="en-US" dirty="0" err="1"/>
              <a:t>productCode</a:t>
            </a:r>
            <a:r>
              <a:rPr lang="en-US" dirty="0"/>
              <a:t>" value="</a:t>
            </a:r>
            <a:r>
              <a:rPr lang="en-US" dirty="0" err="1"/>
              <a:t>pf01</a:t>
            </a:r>
            <a:r>
              <a:rPr lang="en-US" dirty="0"/>
              <a:t>"&gt;</a:t>
            </a:r>
          </a:p>
          <a:p>
            <a:r>
              <a:rPr lang="en-US" dirty="0"/>
              <a:t>                &lt;input type="submit" value="Add To Cart"&gt;</a:t>
            </a:r>
          </a:p>
          <a:p>
            <a:r>
              <a:rPr lang="en-US" dirty="0"/>
              <a:t>            &lt;/form&gt;&lt;/td&gt;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218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09800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@Override</a:t>
            </a:r>
          </a:p>
          <a:p>
            <a:r>
              <a:rPr lang="en-US" dirty="0"/>
              <a:t>    public void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ServletConfig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) throws </a:t>
            </a:r>
            <a:r>
              <a:rPr lang="en-US" dirty="0" err="1"/>
              <a:t>ServletException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);//Mandatory 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// parameters available to all servlets are in the </a:t>
            </a:r>
            <a:r>
              <a:rPr lang="en-US" dirty="0" err="1"/>
              <a:t>ServletContext</a:t>
            </a:r>
            <a:r>
              <a:rPr lang="en-US" dirty="0"/>
              <a:t> object</a:t>
            </a:r>
          </a:p>
          <a:p>
            <a:r>
              <a:rPr lang="en-US" dirty="0"/>
              <a:t>        </a:t>
            </a:r>
            <a:r>
              <a:rPr lang="en-US" dirty="0" err="1"/>
              <a:t>ServletContext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getServletContext</a:t>
            </a:r>
            <a:r>
              <a:rPr lang="en-US" dirty="0"/>
              <a:t>(); </a:t>
            </a:r>
          </a:p>
          <a:p>
            <a:r>
              <a:rPr lang="en-US" dirty="0"/>
              <a:t>        </a:t>
            </a:r>
            <a:r>
              <a:rPr lang="en-US" dirty="0" err="1"/>
              <a:t>actualPath</a:t>
            </a:r>
            <a:r>
              <a:rPr lang="en-US" dirty="0"/>
              <a:t> = </a:t>
            </a:r>
            <a:r>
              <a:rPr lang="en-US" dirty="0" err="1"/>
              <a:t>sc.getRealPath</a:t>
            </a:r>
            <a:r>
              <a:rPr lang="en-US" dirty="0"/>
              <a:t>("/WEB-INF"); //To get file paths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//parameters only available to this servlet are in the </a:t>
            </a:r>
            <a:r>
              <a:rPr lang="en-US" dirty="0" err="1"/>
              <a:t>ServletConfig</a:t>
            </a:r>
            <a:r>
              <a:rPr lang="en-US" dirty="0"/>
              <a:t> object</a:t>
            </a:r>
          </a:p>
          <a:p>
            <a:r>
              <a:rPr lang="en-US" dirty="0"/>
              <a:t>        String </a:t>
            </a:r>
            <a:r>
              <a:rPr lang="en-US" dirty="0" err="1"/>
              <a:t>propertyFilePath</a:t>
            </a:r>
            <a:r>
              <a:rPr lang="en-US" dirty="0"/>
              <a:t> = </a:t>
            </a:r>
            <a:r>
              <a:rPr lang="en-US" dirty="0" err="1"/>
              <a:t>config.getInitParameter</a:t>
            </a:r>
            <a:r>
              <a:rPr lang="en-US" dirty="0"/>
              <a:t>("</a:t>
            </a:r>
            <a:r>
              <a:rPr lang="en-US" dirty="0" err="1"/>
              <a:t>PropertyFilePath</a:t>
            </a:r>
            <a:r>
              <a:rPr lang="en-US" dirty="0"/>
              <a:t>");</a:t>
            </a:r>
          </a:p>
          <a:p>
            <a:r>
              <a:rPr lang="en-US" dirty="0"/>
              <a:t>        String </a:t>
            </a:r>
            <a:r>
              <a:rPr lang="en-US" dirty="0" err="1"/>
              <a:t>filepath</a:t>
            </a:r>
            <a:r>
              <a:rPr lang="en-US" dirty="0"/>
              <a:t> = </a:t>
            </a:r>
            <a:r>
              <a:rPr lang="en-US" dirty="0" err="1"/>
              <a:t>sc.getRealPath</a:t>
            </a:r>
            <a:r>
              <a:rPr lang="en-US" dirty="0"/>
              <a:t>(</a:t>
            </a:r>
            <a:r>
              <a:rPr lang="en-US" dirty="0" err="1"/>
              <a:t>propertyFilePath</a:t>
            </a:r>
            <a:r>
              <a:rPr lang="en-US" dirty="0"/>
              <a:t>);</a:t>
            </a:r>
          </a:p>
          <a:p>
            <a:r>
              <a:rPr lang="en-US" dirty="0"/>
              <a:t>        String </a:t>
            </a:r>
            <a:r>
              <a:rPr lang="en-US" dirty="0" err="1"/>
              <a:t>emailAccount</a:t>
            </a:r>
            <a:r>
              <a:rPr lang="en-US" dirty="0"/>
              <a:t> = </a:t>
            </a:r>
            <a:r>
              <a:rPr lang="en-US" dirty="0" err="1"/>
              <a:t>sc.getInitParameter</a:t>
            </a:r>
            <a:r>
              <a:rPr lang="en-US" dirty="0"/>
              <a:t>("</a:t>
            </a:r>
            <a:r>
              <a:rPr lang="en-US" dirty="0" err="1"/>
              <a:t>EmailAccount</a:t>
            </a:r>
            <a:r>
              <a:rPr lang="en-US" dirty="0"/>
              <a:t>");</a:t>
            </a:r>
          </a:p>
          <a:p>
            <a:r>
              <a:rPr lang="en-US" dirty="0"/>
              <a:t>        ………</a:t>
            </a:r>
          </a:p>
          <a:p>
            <a:r>
              <a:rPr lang="en-US" dirty="0"/>
              <a:t>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Sample </a:t>
            </a:r>
            <a:r>
              <a:rPr lang="en-US" sz="2400" b="1" dirty="0" err="1"/>
              <a:t>init</a:t>
            </a:r>
            <a:r>
              <a:rPr lang="en-US" sz="2400" b="1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994137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500579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37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hidden fields to pass information from one web request to the next. </a:t>
            </a:r>
          </a:p>
          <a:p>
            <a:r>
              <a:rPr lang="en-US" dirty="0"/>
              <a:t>Hidden fields can contain spaces and other special characters. </a:t>
            </a:r>
          </a:p>
          <a:p>
            <a:r>
              <a:rPr lang="en-US" dirty="0"/>
              <a:t>Anyone can view the source of a web page and see the hidden fields.  Don’t use them for things like passwords.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Fields</a:t>
            </a:r>
          </a:p>
        </p:txBody>
      </p:sp>
    </p:spTree>
    <p:extLst>
      <p:ext uri="{BB962C8B-B14F-4D97-AF65-F5344CB8AC3E}">
        <p14:creationId xmlns:p14="http://schemas.microsoft.com/office/powerpoint/2010/main" val="197033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057400"/>
            <a:ext cx="8763000" cy="449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&lt;form action=“Cart" method="post"&gt;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&lt;input type="hidden" name=“</a:t>
            </a:r>
            <a:r>
              <a:rPr lang="en-US" dirty="0" err="1">
                <a:solidFill>
                  <a:srgbClr val="FF0000"/>
                </a:solidFill>
              </a:rPr>
              <a:t>ProductCode</a:t>
            </a:r>
            <a:r>
              <a:rPr lang="en-US" dirty="0">
                <a:solidFill>
                  <a:srgbClr val="FF0000"/>
                </a:solidFill>
              </a:rPr>
              <a:t>“ value=“8601"&gt;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&lt;input type="hidden" name=“User“ value=“John Smith"&gt;</a:t>
            </a:r>
          </a:p>
          <a:p>
            <a:pPr marL="0" indent="0">
              <a:buNone/>
            </a:pPr>
            <a:r>
              <a:rPr lang="en-US" dirty="0"/>
              <a:t>    &lt;input type="submit" value=“Add to Cart"&gt;</a:t>
            </a:r>
          </a:p>
          <a:p>
            <a:pPr marL="0" indent="0">
              <a:buNone/>
            </a:pPr>
            <a:r>
              <a:rPr lang="en-US" dirty="0"/>
              <a:t> &lt;/</a:t>
            </a:r>
          </a:p>
          <a:p>
            <a:pPr marL="0" indent="0">
              <a:buNone/>
            </a:pPr>
            <a:r>
              <a:rPr lang="en-US" dirty="0"/>
              <a:t> &lt;form action=“Menu" method="post"&gt;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&lt;input type="hidden" name=“User“ value=“John Smith"&gt;</a:t>
            </a:r>
          </a:p>
          <a:p>
            <a:pPr marL="0" indent="0">
              <a:buNone/>
            </a:pPr>
            <a:r>
              <a:rPr lang="en-US" dirty="0"/>
              <a:t>    &lt;input type="submit" value=“Return to Menu"&gt;</a:t>
            </a:r>
          </a:p>
          <a:p>
            <a:pPr marL="0" indent="0">
              <a:buNone/>
            </a:pPr>
            <a:r>
              <a:rPr lang="en-US" dirty="0"/>
              <a:t> &lt;/form&gt;</a:t>
            </a:r>
          </a:p>
          <a:p>
            <a:pPr marL="0" indent="0">
              <a:buNone/>
            </a:pPr>
            <a:r>
              <a:rPr lang="en-US" dirty="0"/>
              <a:t>form&gt;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944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Java class to be considered a JavaBean it must follow three rules.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Must have a no-argument or default constructor. In our example empty strings are stored, not null.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Must contain get and set methods for all instance variables that are used by the </a:t>
            </a:r>
            <a:r>
              <a:rPr lang="en-US" dirty="0" err="1"/>
              <a:t>JSPs</a:t>
            </a:r>
            <a:r>
              <a:rPr lang="en-US" dirty="0"/>
              <a:t> in the application. Boolean properties use the </a:t>
            </a:r>
            <a:r>
              <a:rPr lang="en-US" dirty="0" err="1"/>
              <a:t>isPropertyName</a:t>
            </a:r>
            <a:r>
              <a:rPr lang="en-US" dirty="0"/>
              <a:t> instead of </a:t>
            </a:r>
            <a:r>
              <a:rPr lang="en-US" dirty="0" err="1"/>
              <a:t>getPropertyName</a:t>
            </a:r>
            <a:r>
              <a:rPr lang="en-US" dirty="0"/>
              <a:t>. Standard capitalization conventions must be used.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All beans must implement the </a:t>
            </a:r>
            <a:r>
              <a:rPr lang="en-US" b="1" dirty="0" err="1"/>
              <a:t>Serializable</a:t>
            </a:r>
            <a:r>
              <a:rPr lang="en-US" dirty="0"/>
              <a:t> interface.  </a:t>
            </a:r>
          </a:p>
          <a:p>
            <a:r>
              <a:rPr lang="en-US" dirty="0"/>
              <a:t>See User.java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JavaBeans</a:t>
            </a:r>
          </a:p>
        </p:txBody>
      </p:sp>
    </p:spTree>
    <p:extLst>
      <p:ext uri="{BB962C8B-B14F-4D97-AF65-F5344CB8AC3E}">
        <p14:creationId xmlns:p14="http://schemas.microsoft.com/office/powerpoint/2010/main" val="115926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248347"/>
            <a:ext cx="8305800" cy="3877815"/>
          </a:xfrm>
        </p:spPr>
        <p:txBody>
          <a:bodyPr/>
          <a:lstStyle/>
          <a:p>
            <a:r>
              <a:rPr lang="en-US" b="1" i="1" dirty="0" err="1"/>
              <a:t>JSP</a:t>
            </a:r>
            <a:r>
              <a:rPr lang="en-US" b="1" i="1" dirty="0"/>
              <a:t> Expressive Language (EL) </a:t>
            </a:r>
            <a:r>
              <a:rPr lang="en-US" dirty="0"/>
              <a:t>provides a compact syntax that lets you access attributes and JavaBean properties from a </a:t>
            </a:r>
            <a:r>
              <a:rPr lang="en-US" b="1" dirty="0" err="1"/>
              <a:t>HttpServletRequest</a:t>
            </a:r>
            <a:r>
              <a:rPr lang="en-US" dirty="0"/>
              <a:t> object. </a:t>
            </a:r>
          </a:p>
          <a:p>
            <a:r>
              <a:rPr lang="en-US" dirty="0"/>
              <a:t>${ &lt;attribute&gt; }  is the generic syntax for using EL in </a:t>
            </a:r>
            <a:r>
              <a:rPr lang="en-US" dirty="0" err="1"/>
              <a:t>JSPs</a:t>
            </a:r>
            <a:r>
              <a:rPr lang="en-US" dirty="0"/>
              <a:t>.</a:t>
            </a:r>
          </a:p>
          <a:p>
            <a:r>
              <a:rPr lang="en-US" dirty="0"/>
              <a:t>You put the expression code between the curly braces. </a:t>
            </a:r>
          </a:p>
          <a:p>
            <a:r>
              <a:rPr lang="en-US" dirty="0"/>
              <a:t>If attribute is missing, then an empty string is used. </a:t>
            </a:r>
          </a:p>
          <a:p>
            <a:r>
              <a:rPr lang="en-US" dirty="0"/>
              <a:t> Any attribute placed in the current </a:t>
            </a:r>
            <a:r>
              <a:rPr lang="en-US" b="1" dirty="0" err="1"/>
              <a:t>HttpServletRequest</a:t>
            </a:r>
            <a:r>
              <a:rPr lang="en-US" dirty="0"/>
              <a:t> object is only available for the current request. This is called </a:t>
            </a:r>
            <a:r>
              <a:rPr lang="en-US" b="1" i="1" dirty="0"/>
              <a:t>request scope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458200" cy="1054250"/>
          </a:xfrm>
        </p:spPr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Expressive Language</a:t>
            </a:r>
          </a:p>
        </p:txBody>
      </p:sp>
    </p:spTree>
    <p:extLst>
      <p:ext uri="{BB962C8B-B14F-4D97-AF65-F5344CB8AC3E}">
        <p14:creationId xmlns:p14="http://schemas.microsoft.com/office/powerpoint/2010/main" val="3191045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13970</TotalTime>
  <Words>3577</Words>
  <Application>Microsoft Office PowerPoint</Application>
  <PresentationFormat>On-screen Show (4:3)</PresentationFormat>
  <Paragraphs>398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Book Antiqua</vt:lpstr>
      <vt:lpstr>Wingdings</vt:lpstr>
      <vt:lpstr>Hardcover</vt:lpstr>
      <vt:lpstr>COMPSCI 221 Advanced Java</vt:lpstr>
      <vt:lpstr>How to load a file</vt:lpstr>
      <vt:lpstr>PowerPoint Presentation</vt:lpstr>
      <vt:lpstr>PowerPoint Presentation</vt:lpstr>
      <vt:lpstr>PowerPoint Presentation</vt:lpstr>
      <vt:lpstr>Hidden Fields</vt:lpstr>
      <vt:lpstr>Example</vt:lpstr>
      <vt:lpstr>JavaBeans</vt:lpstr>
      <vt:lpstr>JSP Expressive Language</vt:lpstr>
      <vt:lpstr>JSP Expressive Language</vt:lpstr>
      <vt:lpstr>Attribute Scope</vt:lpstr>
      <vt:lpstr>EL Examples</vt:lpstr>
      <vt:lpstr>EL Examples</vt:lpstr>
      <vt:lpstr>EL Example</vt:lpstr>
      <vt:lpstr>Advanced EL </vt:lpstr>
      <vt:lpstr>More Advanced EL </vt:lpstr>
      <vt:lpstr>EL with Arrays and Lists</vt:lpstr>
      <vt:lpstr>EL with Lists</vt:lpstr>
      <vt:lpstr>Maps and EL</vt:lpstr>
      <vt:lpstr>[ ] with EL</vt:lpstr>
      <vt:lpstr>Other Implicit EL Objects</vt:lpstr>
      <vt:lpstr>EL Parameter Example</vt:lpstr>
      <vt:lpstr>Some EL Operators</vt:lpstr>
      <vt:lpstr>Five Types of JSP Tags</vt:lpstr>
      <vt:lpstr>Page JSP Directive</vt:lpstr>
      <vt:lpstr>Possible Page Attributes</vt:lpstr>
      <vt:lpstr>Page JSP Directive</vt:lpstr>
      <vt:lpstr>Include JSP Directive</vt:lpstr>
      <vt:lpstr>PowerPoint Presentation</vt:lpstr>
      <vt:lpstr>Header.html</vt:lpstr>
      <vt:lpstr>Footer.jsp</vt:lpstr>
      <vt:lpstr>taglib JSP Directives</vt:lpstr>
      <vt:lpstr>JSTL</vt:lpstr>
      <vt:lpstr>Sessions</vt:lpstr>
      <vt:lpstr>Sessions</vt:lpstr>
      <vt:lpstr>Cookies</vt:lpstr>
      <vt:lpstr>Cookies</vt:lpstr>
      <vt:lpstr>Thread Safe Access</vt:lpstr>
      <vt:lpstr>Cookies</vt:lpstr>
      <vt:lpstr>Cookies</vt:lpstr>
      <vt:lpstr>How to set Cookies</vt:lpstr>
      <vt:lpstr>How to get Cookies </vt:lpstr>
      <vt:lpstr>How to delete Cookies</vt:lpstr>
      <vt:lpstr>JSP Code</vt:lpstr>
      <vt:lpstr>URL Rewriting</vt:lpstr>
      <vt:lpstr>URL Rewriting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Seminar  for  Computer Science Students</dc:title>
  <dc:creator>Curt's Office 2014</dc:creator>
  <cp:lastModifiedBy>cajones12@aol.com</cp:lastModifiedBy>
  <cp:revision>565</cp:revision>
  <cp:lastPrinted>2014-11-03T20:06:04Z</cp:lastPrinted>
  <dcterms:created xsi:type="dcterms:W3CDTF">2014-07-25T15:33:28Z</dcterms:created>
  <dcterms:modified xsi:type="dcterms:W3CDTF">2021-11-01T11:16:13Z</dcterms:modified>
</cp:coreProperties>
</file>