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sldIdLst>
    <p:sldId id="256" r:id="rId2"/>
    <p:sldId id="257" r:id="rId3"/>
    <p:sldId id="262" r:id="rId4"/>
    <p:sldId id="259" r:id="rId5"/>
    <p:sldId id="263" r:id="rId6"/>
    <p:sldId id="264" r:id="rId7"/>
    <p:sldId id="265" r:id="rId8"/>
    <p:sldId id="267" r:id="rId9"/>
    <p:sldId id="266" r:id="rId10"/>
    <p:sldId id="269" r:id="rId11"/>
    <p:sldId id="270" r:id="rId12"/>
    <p:sldId id="271" r:id="rId13"/>
    <p:sldId id="272" r:id="rId14"/>
    <p:sldId id="260" r:id="rId15"/>
    <p:sldId id="273" r:id="rId16"/>
    <p:sldId id="275" r:id="rId17"/>
    <p:sldId id="284" r:id="rId18"/>
    <p:sldId id="310" r:id="rId19"/>
    <p:sldId id="305" r:id="rId20"/>
    <p:sldId id="306" r:id="rId21"/>
    <p:sldId id="311" r:id="rId22"/>
    <p:sldId id="307" r:id="rId23"/>
    <p:sldId id="288" r:id="rId24"/>
    <p:sldId id="308" r:id="rId25"/>
    <p:sldId id="309" r:id="rId26"/>
    <p:sldId id="312" r:id="rId27"/>
    <p:sldId id="303" r:id="rId28"/>
    <p:sldId id="286" r:id="rId29"/>
    <p:sldId id="304" r:id="rId30"/>
    <p:sldId id="301" r:id="rId31"/>
    <p:sldId id="302" r:id="rId32"/>
    <p:sldId id="313" r:id="rId33"/>
    <p:sldId id="315" r:id="rId34"/>
    <p:sldId id="321" r:id="rId35"/>
    <p:sldId id="323" r:id="rId36"/>
    <p:sldId id="322" r:id="rId37"/>
    <p:sldId id="287" r:id="rId38"/>
    <p:sldId id="316" r:id="rId39"/>
    <p:sldId id="319" r:id="rId40"/>
    <p:sldId id="320" r:id="rId41"/>
    <p:sldId id="325" r:id="rId42"/>
    <p:sldId id="326" r:id="rId43"/>
    <p:sldId id="291" r:id="rId44"/>
    <p:sldId id="327" r:id="rId45"/>
    <p:sldId id="292" r:id="rId46"/>
    <p:sldId id="293" r:id="rId47"/>
    <p:sldId id="337" r:id="rId48"/>
    <p:sldId id="338" r:id="rId49"/>
    <p:sldId id="339" r:id="rId50"/>
    <p:sldId id="332" r:id="rId51"/>
    <p:sldId id="276" r:id="rId52"/>
    <p:sldId id="277" r:id="rId53"/>
    <p:sldId id="278" r:id="rId54"/>
    <p:sldId id="279" r:id="rId55"/>
    <p:sldId id="290" r:id="rId56"/>
    <p:sldId id="331" r:id="rId57"/>
    <p:sldId id="334" r:id="rId58"/>
    <p:sldId id="335" r:id="rId59"/>
    <p:sldId id="280" r:id="rId60"/>
    <p:sldId id="281" r:id="rId61"/>
    <p:sldId id="283" r:id="rId62"/>
    <p:sldId id="282" r:id="rId63"/>
    <p:sldId id="294" r:id="rId64"/>
    <p:sldId id="296" r:id="rId65"/>
    <p:sldId id="295" r:id="rId66"/>
    <p:sldId id="336" r:id="rId67"/>
    <p:sldId id="289" r:id="rId68"/>
    <p:sldId id="298"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629" autoAdjust="0"/>
  </p:normalViewPr>
  <p:slideViewPr>
    <p:cSldViewPr>
      <p:cViewPr varScale="1">
        <p:scale>
          <a:sx n="101" d="100"/>
          <a:sy n="101" d="100"/>
        </p:scale>
        <p:origin x="1074"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952E523E-1F95-4360-97BF-B829EB93E883}" type="datetimeFigureOut">
              <a:rPr lang="en-US" smtClean="0"/>
              <a:t>11/1/2021</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E167E71-191E-4DC9-8056-F309AEDAFB04}"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2E523E-1F95-4360-97BF-B829EB93E883}"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67E71-191E-4DC9-8056-F309AEDAFB04}"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2E523E-1F95-4360-97BF-B829EB93E883}"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67E71-191E-4DC9-8056-F309AEDAFB04}"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2E523E-1F95-4360-97BF-B829EB93E883}"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67E71-191E-4DC9-8056-F309AEDAFB04}" type="slidenum">
              <a:rPr lang="en-US" smtClean="0"/>
              <a:t>‹#›</a:t>
            </a:fld>
            <a:endParaRPr lang="en-US"/>
          </a:p>
        </p:txBody>
      </p:sp>
      <p:sp>
        <p:nvSpPr>
          <p:cNvPr id="11" name="Title 10"/>
          <p:cNvSpPr>
            <a:spLocks noGrp="1"/>
          </p:cNvSpPr>
          <p:nvPr>
            <p:ph type="title"/>
          </p:nvPr>
        </p:nvSpPr>
        <p:spPr/>
        <p:txBody>
          <a:bodyPr/>
          <a:lstStyle/>
          <a:p>
            <a:r>
              <a:rPr lang="en-US"/>
              <a:t>Click to edit Master title style</a:t>
            </a:r>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2E523E-1F95-4360-97BF-B829EB93E883}"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67E71-191E-4DC9-8056-F309AEDAFB0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52E523E-1F95-4360-97BF-B829EB93E883}"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67E71-191E-4DC9-8056-F309AEDAFB04}"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4"/>
          </p:nvPr>
        </p:nvSpPr>
        <p:spPr>
          <a:xfrm>
            <a:off x="4645151"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2E523E-1F95-4360-97BF-B829EB93E883}" type="datetimeFigureOut">
              <a:rPr lang="en-US" smtClean="0"/>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167E71-191E-4DC9-8056-F309AEDAFB04}"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2E523E-1F95-4360-97BF-B829EB93E883}" type="datetimeFigureOut">
              <a:rPr lang="en-US" smtClean="0"/>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167E71-191E-4DC9-8056-F309AEDAFB04}"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2E523E-1F95-4360-97BF-B829EB93E883}" type="datetimeFigureOut">
              <a:rPr lang="en-US" smtClean="0"/>
              <a:t>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167E71-191E-4DC9-8056-F309AEDAFB0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a:t>Click to edit Master title style</a:t>
            </a:r>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2E523E-1F95-4360-97BF-B829EB93E883}"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67E71-191E-4DC9-8056-F309AEDAFB0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a:t>Click to edit Master title style</a:t>
            </a:r>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2E523E-1F95-4360-97BF-B829EB93E883}"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67E71-191E-4DC9-8056-F309AEDAFB0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952E523E-1F95-4360-97BF-B829EB93E883}" type="datetimeFigureOut">
              <a:rPr lang="en-US" smtClean="0"/>
              <a:t>11/1/2021</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0E167E71-191E-4DC9-8056-F309AEDAFB0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localhost:8084/ch04email/emailLis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hyperlink" Target="https://docs.webplatform.org/wiki/Main_Pag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w3schools.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html5test.com/" TargetMode="External"/><Relationship Id="rId2" Type="http://schemas.openxmlformats.org/officeDocument/2006/relationships/hyperlink" Target="http://www.murach.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localhost:8084/ch04email/emailList" TargetMode="External"/><Relationship Id="rId2" Type="http://schemas.openxmlformats.org/officeDocument/2006/relationships/hyperlink" Target="http://localhost:8084/ch04emai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localhost:8084/ch04email/email/addToList" TargetMode="External"/><Relationship Id="rId2" Type="http://schemas.openxmlformats.org/officeDocument/2006/relationships/hyperlink" Target="http://localhost:8084/ch04email/email/add"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docs.oracle.com/cd/E17802_01/products/products/servlet/2.5/docs/servlet-2_5-mr2/javax/servlet/ServletException.html" TargetMode="External"/><Relationship Id="rId2" Type="http://schemas.openxmlformats.org/officeDocument/2006/relationships/hyperlink" Target="http://docs.oracle.com/cd/E17802_01/products/products/servlet/2.5/docs/servlet-2_5-mr2/javax/servlet/ServletConfig.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docs.oracle.com/javaee/7/api/javax/servlet/http/HttpServlet.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en.wikipedia.org/wiki/SQ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poseidon.buad.bloomu.edu:7878/svn/CS3" TargetMode="Externa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066800"/>
            <a:ext cx="6777318" cy="2057400"/>
          </a:xfrm>
        </p:spPr>
        <p:txBody>
          <a:bodyPr/>
          <a:lstStyle/>
          <a:p>
            <a:r>
              <a:rPr lang="en-US" sz="4000" dirty="0" err="1"/>
              <a:t>COMPSCI</a:t>
            </a:r>
            <a:r>
              <a:rPr lang="en-US" sz="4000" dirty="0"/>
              <a:t> 221</a:t>
            </a:r>
            <a:br>
              <a:rPr lang="en-US" sz="4000" dirty="0"/>
            </a:br>
            <a:r>
              <a:rPr lang="en-US" sz="4000" dirty="0"/>
              <a:t>Advanced Java</a:t>
            </a:r>
          </a:p>
        </p:txBody>
      </p:sp>
      <p:sp>
        <p:nvSpPr>
          <p:cNvPr id="3" name="Subtitle 2"/>
          <p:cNvSpPr>
            <a:spLocks noGrp="1"/>
          </p:cNvSpPr>
          <p:nvPr>
            <p:ph type="subTitle" idx="1"/>
          </p:nvPr>
        </p:nvSpPr>
        <p:spPr/>
        <p:txBody>
          <a:bodyPr/>
          <a:lstStyle/>
          <a:p>
            <a:endParaRPr lang="en-US" dirty="0"/>
          </a:p>
          <a:p>
            <a:r>
              <a:rPr lang="en-US" dirty="0"/>
              <a:t>Dynamic Web Pages</a:t>
            </a:r>
          </a:p>
        </p:txBody>
      </p:sp>
    </p:spTree>
    <p:extLst>
      <p:ext uri="{BB962C8B-B14F-4D97-AF65-F5344CB8AC3E}">
        <p14:creationId xmlns:p14="http://schemas.microsoft.com/office/powerpoint/2010/main" val="722643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Typical Architecture</a:t>
            </a:r>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1752600"/>
            <a:ext cx="5638800" cy="4821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0512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Two patterns for Servlet/</a:t>
            </a:r>
            <a:r>
              <a:rPr lang="en-US" dirty="0" err="1"/>
              <a:t>JSP</a:t>
            </a:r>
            <a:r>
              <a:rPr lang="en-US" dirty="0"/>
              <a:t> applications</a:t>
            </a:r>
          </a:p>
          <a:p>
            <a:pPr lvl="1"/>
            <a:r>
              <a:rPr lang="en-US" dirty="0"/>
              <a:t>Model 1 Pattern</a:t>
            </a:r>
          </a:p>
          <a:p>
            <a:pPr lvl="2"/>
            <a:r>
              <a:rPr lang="en-US" dirty="0"/>
              <a:t>Uses </a:t>
            </a:r>
            <a:r>
              <a:rPr lang="en-US" dirty="0" err="1"/>
              <a:t>JSPs</a:t>
            </a:r>
            <a:r>
              <a:rPr lang="en-US" dirty="0"/>
              <a:t> to handle all the processing and presentation for the application. Considered to be a bad practice, but could be sued with small applications that have limited processing requirements. </a:t>
            </a:r>
          </a:p>
          <a:p>
            <a:pPr lvl="1"/>
            <a:r>
              <a:rPr lang="en-US" dirty="0"/>
              <a:t>Model 2 MVC Pattern</a:t>
            </a:r>
          </a:p>
          <a:p>
            <a:pPr lvl="2"/>
            <a:r>
              <a:rPr lang="en-US" dirty="0"/>
              <a:t>Separates code into a model, a view and a controller. Call the </a:t>
            </a:r>
            <a:r>
              <a:rPr lang="en-US" i="1" dirty="0"/>
              <a:t>Model-View-Controller (MVC) pattern</a:t>
            </a:r>
            <a:r>
              <a:rPr lang="en-US" dirty="0"/>
              <a:t>. </a:t>
            </a:r>
          </a:p>
          <a:p>
            <a:pPr lvl="2"/>
            <a:r>
              <a:rPr lang="en-US" dirty="0"/>
              <a:t>Application is easier to code and maintain.</a:t>
            </a:r>
          </a:p>
        </p:txBody>
      </p:sp>
      <p:sp>
        <p:nvSpPr>
          <p:cNvPr id="3" name="Title 2"/>
          <p:cNvSpPr>
            <a:spLocks noGrp="1"/>
          </p:cNvSpPr>
          <p:nvPr>
            <p:ph type="title"/>
          </p:nvPr>
        </p:nvSpPr>
        <p:spPr>
          <a:xfrm>
            <a:off x="304800" y="570156"/>
            <a:ext cx="8686800" cy="1054250"/>
          </a:xfrm>
        </p:spPr>
        <p:txBody>
          <a:bodyPr/>
          <a:lstStyle/>
          <a:p>
            <a:r>
              <a:rPr lang="en-US" dirty="0"/>
              <a:t>Web Application Structure</a:t>
            </a:r>
          </a:p>
        </p:txBody>
      </p:sp>
    </p:spTree>
    <p:extLst>
      <p:ext uri="{BB962C8B-B14F-4D97-AF65-F5344CB8AC3E}">
        <p14:creationId xmlns:p14="http://schemas.microsoft.com/office/powerpoint/2010/main" val="1223136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p:cNvSpPr>
            <a:spLocks noChangeAspect="1" noChangeArrowheads="1" noTextEdit="1"/>
          </p:cNvSpPr>
          <p:nvPr/>
        </p:nvSpPr>
        <p:spPr bwMode="auto">
          <a:xfrm>
            <a:off x="2600325" y="2247900"/>
            <a:ext cx="3943350" cy="387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3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718474"/>
            <a:ext cx="5257800" cy="54210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a:off x="4288553" y="1863969"/>
            <a:ext cx="0" cy="914400"/>
          </a:xfrm>
          <a:prstGeom prst="straightConnector1">
            <a:avLst/>
          </a:prstGeom>
          <a:ln w="25400" cmpd="sng">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029200" y="1863969"/>
            <a:ext cx="0" cy="838200"/>
          </a:xfrm>
          <a:prstGeom prst="straightConnector1">
            <a:avLst/>
          </a:prstGeom>
          <a:ln w="25400" cmpd="sng">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24400" y="3962400"/>
            <a:ext cx="0" cy="838200"/>
          </a:xfrm>
          <a:prstGeom prst="straightConnector1">
            <a:avLst/>
          </a:prstGeom>
          <a:ln w="25400" cmpd="sng">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715000" y="5424435"/>
            <a:ext cx="1143000" cy="0"/>
          </a:xfrm>
          <a:prstGeom prst="straightConnector1">
            <a:avLst/>
          </a:prstGeom>
          <a:ln w="25400" cmpd="sng">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2000" y="1066800"/>
            <a:ext cx="2667000" cy="2862322"/>
          </a:xfrm>
          <a:prstGeom prst="rect">
            <a:avLst/>
          </a:prstGeom>
          <a:noFill/>
        </p:spPr>
        <p:txBody>
          <a:bodyPr wrap="square" rtlCol="0">
            <a:spAutoFit/>
          </a:bodyPr>
          <a:lstStyle/>
          <a:p>
            <a:r>
              <a:rPr lang="en-US" dirty="0"/>
              <a:t>Example Model 1 Pattern</a:t>
            </a:r>
          </a:p>
          <a:p>
            <a:endParaRPr lang="en-US" dirty="0"/>
          </a:p>
          <a:p>
            <a:r>
              <a:rPr lang="en-US" dirty="0"/>
              <a:t>The </a:t>
            </a:r>
            <a:r>
              <a:rPr lang="en-US" dirty="0" err="1"/>
              <a:t>thanks.jsp</a:t>
            </a:r>
            <a:r>
              <a:rPr lang="en-US" dirty="0"/>
              <a:t> handles the requests and responses to the user. This </a:t>
            </a:r>
            <a:r>
              <a:rPr lang="en-US" dirty="0" err="1"/>
              <a:t>JSP</a:t>
            </a:r>
            <a:r>
              <a:rPr lang="en-US" dirty="0"/>
              <a:t> uses two Java classes to create the response and work with the database. </a:t>
            </a:r>
          </a:p>
        </p:txBody>
      </p:sp>
    </p:spTree>
    <p:extLst>
      <p:ext uri="{BB962C8B-B14F-4D97-AF65-F5344CB8AC3E}">
        <p14:creationId xmlns:p14="http://schemas.microsoft.com/office/powerpoint/2010/main" val="3360123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9362" y="609600"/>
            <a:ext cx="4986894" cy="530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a:xfrm flipH="1" flipV="1">
            <a:off x="5791200" y="1295400"/>
            <a:ext cx="1905000" cy="1295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4800600" y="1676400"/>
            <a:ext cx="0" cy="914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800600" y="3794927"/>
            <a:ext cx="0" cy="91440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791200" y="3261462"/>
            <a:ext cx="10668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791200" y="5181600"/>
            <a:ext cx="1066800" cy="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1001" y="762000"/>
            <a:ext cx="3276600" cy="5909310"/>
          </a:xfrm>
          <a:prstGeom prst="rect">
            <a:avLst/>
          </a:prstGeom>
          <a:noFill/>
        </p:spPr>
        <p:txBody>
          <a:bodyPr wrap="square" rtlCol="0">
            <a:spAutoFit/>
          </a:bodyPr>
          <a:lstStyle/>
          <a:p>
            <a:r>
              <a:rPr lang="en-US" dirty="0"/>
              <a:t>Example MVC Pattern</a:t>
            </a:r>
          </a:p>
          <a:p>
            <a:r>
              <a:rPr lang="en-US" dirty="0"/>
              <a:t>The browser sends requests that are processed by a servlet (</a:t>
            </a:r>
            <a:r>
              <a:rPr lang="en-US" dirty="0" err="1"/>
              <a:t>EmailListServlet</a:t>
            </a:r>
            <a:r>
              <a:rPr lang="en-US" dirty="0"/>
              <a:t>) or multiple servlets. The controller reads the request (HTTP Request) and if needed updates the model by saving updates to the data store.  The servlet then forwards the updated model to one of several </a:t>
            </a:r>
            <a:r>
              <a:rPr lang="en-US" dirty="0" err="1"/>
              <a:t>JSPs</a:t>
            </a:r>
            <a:r>
              <a:rPr lang="en-US" dirty="0"/>
              <a:t> for presentation to the user. The </a:t>
            </a:r>
            <a:r>
              <a:rPr lang="en-US" dirty="0" err="1"/>
              <a:t>JSP</a:t>
            </a:r>
            <a:r>
              <a:rPr lang="en-US" dirty="0"/>
              <a:t> creates the HTTP Response.  </a:t>
            </a:r>
          </a:p>
          <a:p>
            <a:endParaRPr lang="en-US" dirty="0"/>
          </a:p>
          <a:p>
            <a:r>
              <a:rPr lang="en-US" dirty="0"/>
              <a:t>The controller manages the flow of  the application. </a:t>
            </a:r>
          </a:p>
          <a:p>
            <a:r>
              <a:rPr lang="en-US" dirty="0"/>
              <a:t>Try to keep the model, view and controller as separate as possible.  </a:t>
            </a:r>
          </a:p>
          <a:p>
            <a:endParaRPr lang="en-US" dirty="0"/>
          </a:p>
        </p:txBody>
      </p:sp>
    </p:spTree>
    <p:extLst>
      <p:ext uri="{BB962C8B-B14F-4D97-AF65-F5344CB8AC3E}">
        <p14:creationId xmlns:p14="http://schemas.microsoft.com/office/powerpoint/2010/main" val="2709768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48347"/>
            <a:ext cx="8458199" cy="3877815"/>
          </a:xfrm>
        </p:spPr>
        <p:txBody>
          <a:bodyPr>
            <a:normAutofit fontScale="92500" lnSpcReduction="10000"/>
          </a:bodyPr>
          <a:lstStyle/>
          <a:p>
            <a:pPr marL="448056" indent="-384048" fontAlgn="auto">
              <a:spcAft>
                <a:spcPts val="0"/>
              </a:spcAft>
              <a:buFont typeface="Wingdings 2"/>
              <a:buNone/>
              <a:defRPr/>
            </a:pPr>
            <a:r>
              <a:rPr lang="en-US" dirty="0">
                <a:latin typeface="Times New Roman" pitchFamily="18" charset="0"/>
                <a:cs typeface="Times New Roman" pitchFamily="18" charset="0"/>
              </a:rPr>
              <a:t>&lt;!</a:t>
            </a:r>
            <a:r>
              <a:rPr lang="en-US" dirty="0" err="1">
                <a:latin typeface="Times New Roman" pitchFamily="18" charset="0"/>
                <a:cs typeface="Times New Roman" pitchFamily="18" charset="0"/>
              </a:rPr>
              <a:t>DOCTYPE</a:t>
            </a:r>
            <a:r>
              <a:rPr lang="en-US" dirty="0">
                <a:latin typeface="Times New Roman" pitchFamily="18" charset="0"/>
                <a:cs typeface="Times New Roman" pitchFamily="18" charset="0"/>
              </a:rPr>
              <a:t>  html"&gt; </a:t>
            </a:r>
            <a:r>
              <a:rPr lang="en-US" dirty="0">
                <a:solidFill>
                  <a:srgbClr val="FF0000"/>
                </a:solidFill>
                <a:latin typeface="Times New Roman" pitchFamily="18" charset="0"/>
                <a:cs typeface="Times New Roman" pitchFamily="18" charset="0"/>
              </a:rPr>
              <a:t> -- for html 5</a:t>
            </a:r>
            <a:endParaRPr lang="en-US" dirty="0">
              <a:latin typeface="Times New Roman" pitchFamily="18" charset="0"/>
              <a:cs typeface="Times New Roman" pitchFamily="18" charset="0"/>
            </a:endParaRPr>
          </a:p>
          <a:p>
            <a:pPr marL="448056" indent="-384048" fontAlgn="auto">
              <a:spcAft>
                <a:spcPts val="0"/>
              </a:spcAft>
              <a:buFont typeface="Wingdings 2"/>
              <a:buNone/>
              <a:defRPr/>
            </a:pPr>
            <a:r>
              <a:rPr lang="en-US" dirty="0">
                <a:latin typeface="Times New Roman" pitchFamily="18" charset="0"/>
                <a:cs typeface="Times New Roman" pitchFamily="18" charset="0"/>
              </a:rPr>
              <a:t>&lt;html </a:t>
            </a:r>
            <a:r>
              <a:rPr lang="en-US" dirty="0" err="1">
                <a:latin typeface="Times New Roman" pitchFamily="18" charset="0"/>
                <a:cs typeface="Times New Roman" pitchFamily="18" charset="0"/>
              </a:rPr>
              <a:t>lang</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en</a:t>
            </a:r>
            <a:r>
              <a:rPr lang="en-US" dirty="0">
                <a:latin typeface="Times New Roman" pitchFamily="18" charset="0"/>
                <a:cs typeface="Times New Roman" pitchFamily="18" charset="0"/>
              </a:rPr>
              <a:t>"&gt; </a:t>
            </a:r>
            <a:r>
              <a:rPr lang="en-US" dirty="0">
                <a:solidFill>
                  <a:srgbClr val="FF0000"/>
                </a:solidFill>
                <a:latin typeface="Times New Roman" pitchFamily="18" charset="0"/>
                <a:cs typeface="Times New Roman" pitchFamily="18" charset="0"/>
              </a:rPr>
              <a:t>-- for English language </a:t>
            </a:r>
          </a:p>
          <a:p>
            <a:pPr marL="448056" indent="-384048" fontAlgn="auto">
              <a:spcAft>
                <a:spcPts val="0"/>
              </a:spcAft>
              <a:buFont typeface="Wingdings 2"/>
              <a:buNone/>
              <a:defRPr/>
            </a:pPr>
            <a:r>
              <a:rPr lang="en-US" dirty="0">
                <a:latin typeface="Times New Roman" pitchFamily="18" charset="0"/>
                <a:cs typeface="Times New Roman" pitchFamily="18" charset="0"/>
              </a:rPr>
              <a:t>&lt;head&gt;</a:t>
            </a:r>
          </a:p>
          <a:p>
            <a:pPr marL="448056" indent="-384048" fontAlgn="auto">
              <a:spcAft>
                <a:spcPts val="0"/>
              </a:spcAft>
              <a:buFont typeface="Wingdings 2"/>
              <a:buNone/>
              <a:defRPr/>
            </a:pPr>
            <a:r>
              <a:rPr lang="en-US" dirty="0">
                <a:latin typeface="Times New Roman" pitchFamily="18" charset="0"/>
                <a:cs typeface="Times New Roman" pitchFamily="18" charset="0"/>
              </a:rPr>
              <a:t>  &lt;title&gt;Page Title Goes Here&lt;/title&gt; </a:t>
            </a:r>
            <a:r>
              <a:rPr lang="en-US" dirty="0">
                <a:solidFill>
                  <a:srgbClr val="FF0000"/>
                </a:solidFill>
                <a:latin typeface="Times New Roman" pitchFamily="18" charset="0"/>
                <a:cs typeface="Times New Roman" pitchFamily="18" charset="0"/>
              </a:rPr>
              <a:t>-- what goes in title bar of browser</a:t>
            </a:r>
          </a:p>
          <a:p>
            <a:pPr marL="448056" indent="-384048" fontAlgn="auto">
              <a:spcAft>
                <a:spcPts val="0"/>
              </a:spcAft>
              <a:buFont typeface="Wingdings 2"/>
              <a:buNone/>
              <a:defRPr/>
            </a:pPr>
            <a:r>
              <a:rPr lang="en-US" dirty="0">
                <a:latin typeface="Times New Roman" pitchFamily="18" charset="0"/>
                <a:cs typeface="Times New Roman" pitchFamily="18" charset="0"/>
              </a:rPr>
              <a:t>  &lt;meta charset="</a:t>
            </a:r>
            <a:r>
              <a:rPr lang="en-US" dirty="0" err="1">
                <a:latin typeface="Times New Roman" pitchFamily="18" charset="0"/>
                <a:cs typeface="Times New Roman" pitchFamily="18" charset="0"/>
              </a:rPr>
              <a:t>utf</a:t>
            </a:r>
            <a:r>
              <a:rPr lang="en-US" dirty="0">
                <a:latin typeface="Times New Roman" pitchFamily="18" charset="0"/>
                <a:cs typeface="Times New Roman" pitchFamily="18" charset="0"/>
              </a:rPr>
              <a:t>-8"&gt; </a:t>
            </a:r>
            <a:r>
              <a:rPr lang="en-US" dirty="0">
                <a:solidFill>
                  <a:srgbClr val="FF0000"/>
                </a:solidFill>
                <a:latin typeface="Times New Roman" pitchFamily="18" charset="0"/>
                <a:cs typeface="Times New Roman" pitchFamily="18" charset="0"/>
              </a:rPr>
              <a:t>-- character encoding being used -- Unicode</a:t>
            </a:r>
          </a:p>
          <a:p>
            <a:pPr marL="448056" indent="-384048" fontAlgn="auto">
              <a:spcAft>
                <a:spcPts val="0"/>
              </a:spcAft>
              <a:buFont typeface="Wingdings 2"/>
              <a:buNone/>
              <a:defRPr/>
            </a:pPr>
            <a:r>
              <a:rPr lang="en-US" dirty="0">
                <a:latin typeface="Times New Roman" pitchFamily="18" charset="0"/>
                <a:cs typeface="Times New Roman" pitchFamily="18" charset="0"/>
              </a:rPr>
              <a:t>&lt;/head&gt;</a:t>
            </a:r>
          </a:p>
          <a:p>
            <a:pPr marL="448056" indent="-384048" fontAlgn="auto">
              <a:spcAft>
                <a:spcPts val="0"/>
              </a:spcAft>
              <a:buFont typeface="Wingdings 2"/>
              <a:buNone/>
              <a:defRPr/>
            </a:pPr>
            <a:r>
              <a:rPr lang="en-US" dirty="0">
                <a:latin typeface="Times New Roman" pitchFamily="18" charset="0"/>
                <a:cs typeface="Times New Roman" pitchFamily="18" charset="0"/>
              </a:rPr>
              <a:t>&lt;body&gt;</a:t>
            </a:r>
          </a:p>
          <a:p>
            <a:pPr marL="448056" indent="-384048" fontAlgn="auto">
              <a:spcAft>
                <a:spcPts val="0"/>
              </a:spcAft>
              <a:buFont typeface="Wingdings 2"/>
              <a:buNone/>
              <a:defRPr/>
            </a:pP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 body text and more HTML tags go here ...</a:t>
            </a:r>
          </a:p>
          <a:p>
            <a:pPr marL="448056" indent="-384048" fontAlgn="auto">
              <a:spcAft>
                <a:spcPts val="0"/>
              </a:spcAft>
              <a:buFont typeface="Wingdings 2"/>
              <a:buNone/>
              <a:defRPr/>
            </a:pPr>
            <a:r>
              <a:rPr lang="en-US" dirty="0">
                <a:latin typeface="Times New Roman" pitchFamily="18" charset="0"/>
                <a:cs typeface="Times New Roman" pitchFamily="18" charset="0"/>
              </a:rPr>
              <a:t>&lt;/body&gt;</a:t>
            </a:r>
          </a:p>
          <a:p>
            <a:pPr marL="448056" indent="-384048" fontAlgn="auto">
              <a:spcAft>
                <a:spcPts val="0"/>
              </a:spcAft>
              <a:buFont typeface="Wingdings 2"/>
              <a:buNone/>
              <a:defRPr/>
            </a:pPr>
            <a:r>
              <a:rPr lang="en-US" dirty="0">
                <a:latin typeface="Times New Roman" pitchFamily="18" charset="0"/>
                <a:cs typeface="Times New Roman" pitchFamily="18" charset="0"/>
              </a:rPr>
              <a:t>&lt;/html&gt;</a:t>
            </a:r>
          </a:p>
          <a:p>
            <a:endParaRPr lang="en-US" dirty="0"/>
          </a:p>
        </p:txBody>
      </p:sp>
      <p:sp>
        <p:nvSpPr>
          <p:cNvPr id="3" name="Title 2"/>
          <p:cNvSpPr>
            <a:spLocks noGrp="1"/>
          </p:cNvSpPr>
          <p:nvPr>
            <p:ph type="title"/>
          </p:nvPr>
        </p:nvSpPr>
        <p:spPr/>
        <p:txBody>
          <a:bodyPr/>
          <a:lstStyle/>
          <a:p>
            <a:r>
              <a:rPr lang="en-US" sz="4400" dirty="0"/>
              <a:t>Review of the Index.html Template </a:t>
            </a:r>
          </a:p>
        </p:txBody>
      </p:sp>
    </p:spTree>
    <p:extLst>
      <p:ext uri="{BB962C8B-B14F-4D97-AF65-F5344CB8AC3E}">
        <p14:creationId xmlns:p14="http://schemas.microsoft.com/office/powerpoint/2010/main" val="2320235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533400"/>
            <a:ext cx="8382000" cy="4247317"/>
          </a:xfrm>
          <a:prstGeom prst="rect">
            <a:avLst/>
          </a:prstGeom>
        </p:spPr>
        <p:txBody>
          <a:bodyPr wrap="square">
            <a:spAutoFit/>
          </a:bodyPr>
          <a:lstStyle/>
          <a:p>
            <a:r>
              <a:rPr lang="en-US" dirty="0">
                <a:solidFill>
                  <a:srgbClr val="7030A0"/>
                </a:solidFill>
              </a:rPr>
              <a:t>The index.html file – line numbers are not part of the file</a:t>
            </a:r>
          </a:p>
          <a:p>
            <a:pPr marL="342900" indent="-342900">
              <a:buFont typeface="+mj-lt"/>
              <a:buAutoNum type="arabicPeriod"/>
            </a:pPr>
            <a:r>
              <a:rPr lang="en-US" dirty="0"/>
              <a:t>&lt;!</a:t>
            </a:r>
            <a:r>
              <a:rPr lang="en-US" dirty="0" err="1"/>
              <a:t>DOCTYPE</a:t>
            </a:r>
            <a:r>
              <a:rPr lang="en-US" dirty="0"/>
              <a:t> html&gt;</a:t>
            </a:r>
          </a:p>
          <a:p>
            <a:pPr marL="342900" indent="-342900">
              <a:buFont typeface="+mj-lt"/>
              <a:buAutoNum type="arabicPeriod"/>
            </a:pPr>
            <a:r>
              <a:rPr lang="en-US" dirty="0"/>
              <a:t>&lt;html&gt;</a:t>
            </a:r>
          </a:p>
          <a:p>
            <a:pPr marL="342900" indent="-342900">
              <a:buFont typeface="+mj-lt"/>
              <a:buAutoNum type="arabicPeriod"/>
            </a:pPr>
            <a:r>
              <a:rPr lang="en-US" dirty="0"/>
              <a:t>&lt;head&gt;</a:t>
            </a:r>
          </a:p>
          <a:p>
            <a:pPr marL="342900" indent="-342900">
              <a:buFont typeface="+mj-lt"/>
              <a:buAutoNum type="arabicPeriod"/>
            </a:pPr>
            <a:r>
              <a:rPr lang="en-US" dirty="0"/>
              <a:t>&lt;meta charset="</a:t>
            </a:r>
            <a:r>
              <a:rPr lang="en-US" dirty="0" err="1"/>
              <a:t>utf</a:t>
            </a:r>
            <a:r>
              <a:rPr lang="en-US" dirty="0"/>
              <a:t>-8"&gt;</a:t>
            </a:r>
          </a:p>
          <a:p>
            <a:pPr marL="342900" indent="-342900">
              <a:buFont typeface="+mj-lt"/>
              <a:buAutoNum type="arabicPeriod"/>
            </a:pPr>
            <a:r>
              <a:rPr lang="en-US" dirty="0"/>
              <a:t>&lt;title&gt;Java Servlets and </a:t>
            </a:r>
            <a:r>
              <a:rPr lang="en-US" dirty="0" err="1"/>
              <a:t>JSP</a:t>
            </a:r>
            <a:r>
              <a:rPr lang="en-US" dirty="0"/>
              <a:t>&lt;/title&gt;</a:t>
            </a:r>
          </a:p>
          <a:p>
            <a:pPr marL="342900" indent="-342900">
              <a:buFont typeface="+mj-lt"/>
              <a:buAutoNum type="arabicPeriod"/>
            </a:pPr>
            <a:r>
              <a:rPr lang="en-US" b="1" dirty="0">
                <a:solidFill>
                  <a:srgbClr val="FF0000"/>
                </a:solidFill>
              </a:rPr>
              <a:t>&lt;link </a:t>
            </a:r>
            <a:r>
              <a:rPr lang="en-US" b="1" dirty="0" err="1">
                <a:solidFill>
                  <a:srgbClr val="FF0000"/>
                </a:solidFill>
              </a:rPr>
              <a:t>rel</a:t>
            </a:r>
            <a:r>
              <a:rPr lang="en-US" b="1" dirty="0">
                <a:solidFill>
                  <a:srgbClr val="FF0000"/>
                </a:solidFill>
              </a:rPr>
              <a:t>="</a:t>
            </a:r>
            <a:r>
              <a:rPr lang="en-US" b="1" dirty="0" err="1">
                <a:solidFill>
                  <a:srgbClr val="FF0000"/>
                </a:solidFill>
              </a:rPr>
              <a:t>stylesheet</a:t>
            </a:r>
            <a:r>
              <a:rPr lang="en-US" b="1" dirty="0">
                <a:solidFill>
                  <a:srgbClr val="FF0000"/>
                </a:solidFill>
              </a:rPr>
              <a:t>" </a:t>
            </a:r>
            <a:r>
              <a:rPr lang="en-US" b="1" dirty="0" err="1">
                <a:solidFill>
                  <a:srgbClr val="FF0000"/>
                </a:solidFill>
              </a:rPr>
              <a:t>href</a:t>
            </a:r>
            <a:r>
              <a:rPr lang="en-US" b="1" dirty="0">
                <a:solidFill>
                  <a:srgbClr val="FF0000"/>
                </a:solidFill>
              </a:rPr>
              <a:t>="styles/main.css" type="text/</a:t>
            </a:r>
            <a:r>
              <a:rPr lang="en-US" b="1" dirty="0" err="1">
                <a:solidFill>
                  <a:srgbClr val="FF0000"/>
                </a:solidFill>
              </a:rPr>
              <a:t>css</a:t>
            </a:r>
            <a:r>
              <a:rPr lang="en-US" b="1" dirty="0">
                <a:solidFill>
                  <a:srgbClr val="FF0000"/>
                </a:solidFill>
              </a:rPr>
              <a:t>“ /&gt;</a:t>
            </a:r>
          </a:p>
          <a:p>
            <a:pPr marL="342900" indent="-342900">
              <a:buFont typeface="+mj-lt"/>
              <a:buAutoNum type="arabicPeriod"/>
            </a:pPr>
            <a:r>
              <a:rPr lang="en-US" dirty="0"/>
              <a:t>&lt;/head&gt;</a:t>
            </a:r>
          </a:p>
          <a:p>
            <a:pPr marL="342900" indent="-342900">
              <a:buFont typeface="+mj-lt"/>
              <a:buAutoNum type="arabicPeriod"/>
            </a:pPr>
            <a:r>
              <a:rPr lang="en-US" dirty="0"/>
              <a:t>&lt;body&gt;</a:t>
            </a:r>
          </a:p>
          <a:p>
            <a:pPr marL="342900" indent="-342900">
              <a:buFont typeface="+mj-lt"/>
              <a:buAutoNum type="arabicPeriod"/>
            </a:pPr>
            <a:r>
              <a:rPr lang="en-US" dirty="0"/>
              <a:t>&lt;/body&gt;</a:t>
            </a:r>
          </a:p>
          <a:p>
            <a:pPr marL="342900" indent="-342900">
              <a:buFont typeface="+mj-lt"/>
              <a:buAutoNum type="arabicPeriod"/>
            </a:pPr>
            <a:r>
              <a:rPr lang="en-US" dirty="0"/>
              <a:t>&lt;/html&gt;</a:t>
            </a:r>
          </a:p>
          <a:p>
            <a:pPr marL="342900" indent="-342900">
              <a:buFont typeface="+mj-lt"/>
              <a:buAutoNum type="arabicPeriod"/>
            </a:pPr>
            <a:endParaRPr lang="en-US" dirty="0"/>
          </a:p>
          <a:p>
            <a:r>
              <a:rPr lang="en-US" dirty="0"/>
              <a:t>The header of our first example. Line 6 says we are using a style sheet that is a called </a:t>
            </a:r>
            <a:r>
              <a:rPr lang="en-US" b="1" dirty="0"/>
              <a:t>main.css</a:t>
            </a:r>
            <a:r>
              <a:rPr lang="en-US" dirty="0"/>
              <a:t> and is in the directory called </a:t>
            </a:r>
            <a:r>
              <a:rPr lang="en-US" b="1" dirty="0"/>
              <a:t>styles</a:t>
            </a:r>
            <a:r>
              <a:rPr lang="en-US" dirty="0"/>
              <a:t> right under the directory containing the file index.html.  </a:t>
            </a:r>
          </a:p>
        </p:txBody>
      </p:sp>
    </p:spTree>
    <p:extLst>
      <p:ext uri="{BB962C8B-B14F-4D97-AF65-F5344CB8AC3E}">
        <p14:creationId xmlns:p14="http://schemas.microsoft.com/office/powerpoint/2010/main" val="2956689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381000"/>
            <a:ext cx="9067800" cy="6186309"/>
          </a:xfrm>
          <a:prstGeom prst="rect">
            <a:avLst/>
          </a:prstGeom>
        </p:spPr>
        <p:txBody>
          <a:bodyPr wrap="square">
            <a:spAutoFit/>
          </a:bodyPr>
          <a:lstStyle/>
          <a:p>
            <a:pPr marL="342900" indent="-342900">
              <a:buFont typeface="+mj-lt"/>
              <a:buAutoNum type="arabicPeriod"/>
            </a:pPr>
            <a:r>
              <a:rPr lang="en-US" dirty="0"/>
              <a:t>&lt;body&gt;</a:t>
            </a:r>
          </a:p>
          <a:p>
            <a:pPr marL="342900" indent="-342900">
              <a:buFont typeface="+mj-lt"/>
              <a:buAutoNum type="arabicPeriod"/>
            </a:pPr>
            <a:r>
              <a:rPr lang="en-US" dirty="0"/>
              <a:t>&lt;</a:t>
            </a:r>
            <a:r>
              <a:rPr lang="en-US" dirty="0" err="1"/>
              <a:t>h1</a:t>
            </a:r>
            <a:r>
              <a:rPr lang="en-US" dirty="0"/>
              <a:t>&gt;Join our email list&lt;/</a:t>
            </a:r>
            <a:r>
              <a:rPr lang="en-US" dirty="0" err="1"/>
              <a:t>h1</a:t>
            </a:r>
            <a:r>
              <a:rPr lang="en-US" dirty="0"/>
              <a:t>&gt; </a:t>
            </a:r>
            <a:r>
              <a:rPr lang="en-US" dirty="0">
                <a:solidFill>
                  <a:srgbClr val="FF0000"/>
                </a:solidFill>
              </a:rPr>
              <a:t>  </a:t>
            </a:r>
            <a:r>
              <a:rPr lang="en-US" dirty="0">
                <a:solidFill>
                  <a:srgbClr val="7030A0"/>
                </a:solidFill>
              </a:rPr>
              <a:t>-- size 1 header</a:t>
            </a:r>
          </a:p>
          <a:p>
            <a:pPr marL="342900" indent="-342900">
              <a:buFont typeface="+mj-lt"/>
              <a:buAutoNum type="arabicPeriod"/>
            </a:pPr>
            <a:r>
              <a:rPr lang="en-US" dirty="0"/>
              <a:t>&lt;p&gt;To join our email list, enter your name and  </a:t>
            </a:r>
            <a:r>
              <a:rPr lang="en-US" dirty="0">
                <a:solidFill>
                  <a:srgbClr val="7030A0"/>
                </a:solidFill>
              </a:rPr>
              <a:t>-- paragraph formatting </a:t>
            </a:r>
          </a:p>
          <a:p>
            <a:pPr marL="342900" indent="-342900">
              <a:buFont typeface="+mj-lt"/>
              <a:buAutoNum type="arabicPeriod"/>
            </a:pPr>
            <a:r>
              <a:rPr lang="en-US" dirty="0"/>
              <a:t> email address below.&lt;/p&gt;</a:t>
            </a:r>
          </a:p>
          <a:p>
            <a:pPr marL="342900" indent="-342900">
              <a:buFont typeface="+mj-lt"/>
              <a:buAutoNum type="arabicPeriod"/>
            </a:pPr>
            <a:r>
              <a:rPr lang="en-US" dirty="0">
                <a:solidFill>
                  <a:srgbClr val="FF0000"/>
                </a:solidFill>
              </a:rPr>
              <a:t>&lt;form action="</a:t>
            </a:r>
            <a:r>
              <a:rPr lang="en-US" dirty="0" err="1">
                <a:solidFill>
                  <a:srgbClr val="FF0000"/>
                </a:solidFill>
              </a:rPr>
              <a:t>emailList</a:t>
            </a:r>
            <a:r>
              <a:rPr lang="en-US" dirty="0">
                <a:solidFill>
                  <a:srgbClr val="FF0000"/>
                </a:solidFill>
              </a:rPr>
              <a:t>" method="post"&gt;  </a:t>
            </a:r>
            <a:r>
              <a:rPr lang="en-US" dirty="0">
                <a:solidFill>
                  <a:srgbClr val="7030A0"/>
                </a:solidFill>
              </a:rPr>
              <a:t>-- forms are for input from user</a:t>
            </a:r>
          </a:p>
          <a:p>
            <a:pPr marL="342900" indent="-342900">
              <a:buFont typeface="+mj-lt"/>
              <a:buAutoNum type="arabicPeriod"/>
            </a:pPr>
            <a:r>
              <a:rPr lang="en-US" dirty="0"/>
              <a:t>&lt;input type="hidden" name="action" value="add"&gt;</a:t>
            </a:r>
            <a:r>
              <a:rPr lang="en-US" dirty="0">
                <a:solidFill>
                  <a:srgbClr val="FF0000"/>
                </a:solidFill>
              </a:rPr>
              <a:t> </a:t>
            </a:r>
            <a:r>
              <a:rPr lang="en-US" dirty="0">
                <a:solidFill>
                  <a:srgbClr val="7030A0"/>
                </a:solidFill>
              </a:rPr>
              <a:t>hidden fields are used to send hardcoded data to server - -we are giving the command “</a:t>
            </a:r>
            <a:r>
              <a:rPr lang="en-US" b="1" dirty="0">
                <a:solidFill>
                  <a:srgbClr val="7030A0"/>
                </a:solidFill>
              </a:rPr>
              <a:t>add”</a:t>
            </a:r>
            <a:r>
              <a:rPr lang="en-US" dirty="0">
                <a:solidFill>
                  <a:srgbClr val="7030A0"/>
                </a:solidFill>
              </a:rPr>
              <a:t> to our servlet.  </a:t>
            </a:r>
            <a:r>
              <a:rPr lang="en-US" dirty="0">
                <a:solidFill>
                  <a:srgbClr val="7030A0"/>
                </a:solidFill>
                <a:sym typeface="Wingdings" panose="05000000000000000000" pitchFamily="2" charset="2"/>
              </a:rPr>
              <a:t> </a:t>
            </a:r>
            <a:r>
              <a:rPr lang="en-US" dirty="0">
                <a:solidFill>
                  <a:srgbClr val="7030A0"/>
                </a:solidFill>
              </a:rPr>
              <a:t> action=add  will be sent to the server as part of the URL </a:t>
            </a:r>
          </a:p>
          <a:p>
            <a:pPr marL="342900" indent="-342900">
              <a:buFont typeface="+mj-lt"/>
              <a:buAutoNum type="arabicPeriod"/>
            </a:pPr>
            <a:r>
              <a:rPr lang="en-US" dirty="0"/>
              <a:t>&lt;label&gt;Email:&lt;/label&gt;</a:t>
            </a:r>
          </a:p>
          <a:p>
            <a:pPr marL="342900" indent="-342900">
              <a:buFont typeface="+mj-lt"/>
              <a:buAutoNum type="arabicPeriod"/>
            </a:pPr>
            <a:r>
              <a:rPr lang="en-US" dirty="0">
                <a:solidFill>
                  <a:srgbClr val="FF0000"/>
                </a:solidFill>
              </a:rPr>
              <a:t>&lt;input type="email" name="email" required&gt;&lt;</a:t>
            </a:r>
            <a:r>
              <a:rPr lang="en-US" dirty="0" err="1">
                <a:solidFill>
                  <a:srgbClr val="FF0000"/>
                </a:solidFill>
              </a:rPr>
              <a:t>br</a:t>
            </a:r>
            <a:r>
              <a:rPr lang="en-US" dirty="0">
                <a:solidFill>
                  <a:srgbClr val="FF0000"/>
                </a:solidFill>
              </a:rPr>
              <a:t>&gt;   </a:t>
            </a:r>
            <a:r>
              <a:rPr lang="en-US" dirty="0">
                <a:solidFill>
                  <a:srgbClr val="7030A0"/>
                </a:solidFill>
              </a:rPr>
              <a:t>-- next 3 are for user input</a:t>
            </a:r>
          </a:p>
          <a:p>
            <a:pPr marL="342900" indent="-342900">
              <a:buFont typeface="+mj-lt"/>
              <a:buAutoNum type="arabicPeriod"/>
            </a:pPr>
            <a:r>
              <a:rPr lang="en-US" dirty="0"/>
              <a:t>&lt;label&gt;First Name:&lt;/label&gt;			</a:t>
            </a:r>
            <a:r>
              <a:rPr lang="en-US" dirty="0">
                <a:solidFill>
                  <a:srgbClr val="7030A0"/>
                </a:solidFill>
              </a:rPr>
              <a:t>--all are text boxes</a:t>
            </a:r>
          </a:p>
          <a:p>
            <a:pPr marL="342900" indent="-342900">
              <a:buFont typeface="+mj-lt"/>
              <a:buAutoNum type="arabicPeriod"/>
            </a:pPr>
            <a:r>
              <a:rPr lang="en-US" dirty="0">
                <a:solidFill>
                  <a:srgbClr val="FF0000"/>
                </a:solidFill>
              </a:rPr>
              <a:t>&lt;input type="text" name="</a:t>
            </a:r>
            <a:r>
              <a:rPr lang="en-US" dirty="0" err="1">
                <a:solidFill>
                  <a:srgbClr val="FF0000"/>
                </a:solidFill>
              </a:rPr>
              <a:t>firstName</a:t>
            </a:r>
            <a:r>
              <a:rPr lang="en-US" dirty="0">
                <a:solidFill>
                  <a:srgbClr val="FF0000"/>
                </a:solidFill>
              </a:rPr>
              <a:t>" required&gt;&lt;</a:t>
            </a:r>
            <a:r>
              <a:rPr lang="en-US" dirty="0" err="1">
                <a:solidFill>
                  <a:srgbClr val="FF0000"/>
                </a:solidFill>
              </a:rPr>
              <a:t>br</a:t>
            </a:r>
            <a:r>
              <a:rPr lang="en-US" dirty="0">
                <a:solidFill>
                  <a:srgbClr val="FF0000"/>
                </a:solidFill>
              </a:rPr>
              <a:t>&gt;</a:t>
            </a:r>
          </a:p>
          <a:p>
            <a:pPr marL="342900" indent="-342900">
              <a:buFont typeface="+mj-lt"/>
              <a:buAutoNum type="arabicPeriod"/>
            </a:pPr>
            <a:r>
              <a:rPr lang="en-US" dirty="0"/>
              <a:t>&lt;label&gt;Last Name:&lt;/label&gt;</a:t>
            </a:r>
          </a:p>
          <a:p>
            <a:pPr marL="342900" indent="-342900">
              <a:buFont typeface="+mj-lt"/>
              <a:buAutoNum type="arabicPeriod"/>
            </a:pPr>
            <a:r>
              <a:rPr lang="en-US" dirty="0"/>
              <a:t>&lt;</a:t>
            </a:r>
            <a:r>
              <a:rPr lang="en-US" dirty="0">
                <a:solidFill>
                  <a:srgbClr val="FF0000"/>
                </a:solidFill>
              </a:rPr>
              <a:t>input type="text</a:t>
            </a:r>
            <a:r>
              <a:rPr lang="en-US" dirty="0"/>
              <a:t>" name="</a:t>
            </a:r>
            <a:r>
              <a:rPr lang="en-US" dirty="0" err="1"/>
              <a:t>lastName</a:t>
            </a:r>
            <a:r>
              <a:rPr lang="en-US" dirty="0"/>
              <a:t>" required&gt;&lt;</a:t>
            </a:r>
            <a:r>
              <a:rPr lang="en-US" dirty="0" err="1"/>
              <a:t>br</a:t>
            </a:r>
            <a:r>
              <a:rPr lang="en-US" dirty="0"/>
              <a:t>&gt;</a:t>
            </a:r>
          </a:p>
          <a:p>
            <a:pPr marL="342900" indent="-342900">
              <a:buFont typeface="+mj-lt"/>
              <a:buAutoNum type="arabicPeriod"/>
            </a:pPr>
            <a:r>
              <a:rPr lang="en-US" dirty="0"/>
              <a:t>&lt;label&gt;&amp;</a:t>
            </a:r>
            <a:r>
              <a:rPr lang="en-US" dirty="0" err="1"/>
              <a:t>nbsp</a:t>
            </a:r>
            <a:r>
              <a:rPr lang="en-US" dirty="0"/>
              <a:t>;&lt;/label&gt;</a:t>
            </a:r>
          </a:p>
          <a:p>
            <a:pPr marL="342900" indent="-342900">
              <a:buFont typeface="+mj-lt"/>
              <a:buAutoNum type="arabicPeriod"/>
            </a:pPr>
            <a:r>
              <a:rPr lang="en-US" dirty="0">
                <a:solidFill>
                  <a:srgbClr val="FF0000"/>
                </a:solidFill>
              </a:rPr>
              <a:t>&lt;input type="submit" value="Join Now" &gt;  </a:t>
            </a:r>
            <a:r>
              <a:rPr lang="en-US" dirty="0">
                <a:solidFill>
                  <a:srgbClr val="7030A0"/>
                </a:solidFill>
              </a:rPr>
              <a:t>Creates a button to send data to server</a:t>
            </a:r>
          </a:p>
          <a:p>
            <a:pPr marL="342900" indent="-342900">
              <a:buFont typeface="+mj-lt"/>
              <a:buAutoNum type="arabicPeriod"/>
            </a:pPr>
            <a:r>
              <a:rPr lang="en-US" dirty="0"/>
              <a:t>&lt;/form&gt;</a:t>
            </a:r>
          </a:p>
          <a:p>
            <a:pPr marL="342900" indent="-342900">
              <a:buFont typeface="+mj-lt"/>
              <a:buAutoNum type="arabicPeriod"/>
            </a:pPr>
            <a:r>
              <a:rPr lang="en-US" dirty="0"/>
              <a:t>&lt;/body&gt;</a:t>
            </a:r>
          </a:p>
          <a:p>
            <a:pPr marL="342900" indent="-342900">
              <a:buFont typeface="+mj-lt"/>
              <a:buAutoNum type="arabicPeriod"/>
            </a:pPr>
            <a:r>
              <a:rPr lang="en-US" dirty="0"/>
              <a:t>&lt;/html&gt;</a:t>
            </a:r>
          </a:p>
          <a:p>
            <a:r>
              <a:rPr lang="en-US" dirty="0"/>
              <a:t>Static HTML pages are usually written by web designers, not programmers. </a:t>
            </a:r>
          </a:p>
          <a:p>
            <a:r>
              <a:rPr lang="en-US" dirty="0"/>
              <a:t>Line 5 states the servlet to be called (</a:t>
            </a:r>
            <a:r>
              <a:rPr lang="en-US" b="1" dirty="0" err="1">
                <a:solidFill>
                  <a:srgbClr val="FF0000"/>
                </a:solidFill>
              </a:rPr>
              <a:t>emailList</a:t>
            </a:r>
            <a:r>
              <a:rPr lang="en-US" b="1" dirty="0"/>
              <a:t> </a:t>
            </a:r>
            <a:r>
              <a:rPr lang="en-US" dirty="0"/>
              <a:t>is mapped to a java class).  POST method is used to indicate data is being modified. Otherwise use GET</a:t>
            </a:r>
          </a:p>
        </p:txBody>
      </p:sp>
    </p:spTree>
    <p:extLst>
      <p:ext uri="{BB962C8B-B14F-4D97-AF65-F5344CB8AC3E}">
        <p14:creationId xmlns:p14="http://schemas.microsoft.com/office/powerpoint/2010/main" val="143868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2286000"/>
            <a:ext cx="7745505" cy="3877815"/>
          </a:xfrm>
        </p:spPr>
        <p:txBody>
          <a:bodyPr/>
          <a:lstStyle/>
          <a:p>
            <a:pPr marL="0" indent="0">
              <a:buNone/>
            </a:pPr>
            <a:r>
              <a:rPr lang="en-US" dirty="0">
                <a:solidFill>
                  <a:srgbClr val="FF0000"/>
                </a:solidFill>
              </a:rPr>
              <a:t>&lt;form action="</a:t>
            </a:r>
            <a:r>
              <a:rPr lang="en-US" dirty="0" err="1">
                <a:solidFill>
                  <a:srgbClr val="FF0000"/>
                </a:solidFill>
              </a:rPr>
              <a:t>emailList</a:t>
            </a:r>
            <a:r>
              <a:rPr lang="en-US" dirty="0">
                <a:solidFill>
                  <a:srgbClr val="FF0000"/>
                </a:solidFill>
              </a:rPr>
              <a:t>" method="post"&gt;</a:t>
            </a:r>
          </a:p>
          <a:p>
            <a:pPr marL="0" indent="0">
              <a:buNone/>
            </a:pPr>
            <a:r>
              <a:rPr lang="en-US" dirty="0">
                <a:solidFill>
                  <a:srgbClr val="0070C0"/>
                </a:solidFill>
              </a:rPr>
              <a:t>-- Add form elements to form – will send data to server</a:t>
            </a:r>
          </a:p>
          <a:p>
            <a:pPr marL="0" indent="0">
              <a:buNone/>
            </a:pPr>
            <a:r>
              <a:rPr lang="en-US" dirty="0">
                <a:solidFill>
                  <a:srgbClr val="FF0000"/>
                </a:solidFill>
              </a:rPr>
              <a:t>&lt;/form&gt;</a:t>
            </a:r>
          </a:p>
          <a:p>
            <a:pPr marL="0" indent="0">
              <a:buNone/>
            </a:pPr>
            <a:r>
              <a:rPr lang="en-US" dirty="0"/>
              <a:t>When the user clicks on the submit button the data in the form is passed to the servlet that is mapped to the application’s URL and ends with </a:t>
            </a:r>
            <a:r>
              <a:rPr lang="en-US" b="1" dirty="0">
                <a:solidFill>
                  <a:srgbClr val="FF0000"/>
                </a:solidFill>
              </a:rPr>
              <a:t>/</a:t>
            </a:r>
            <a:r>
              <a:rPr lang="en-US" b="1" dirty="0" err="1">
                <a:solidFill>
                  <a:srgbClr val="FF0000"/>
                </a:solidFill>
              </a:rPr>
              <a:t>emailList</a:t>
            </a:r>
            <a:endParaRPr lang="en-US" b="1" dirty="0">
              <a:solidFill>
                <a:srgbClr val="FF0000"/>
              </a:solidFill>
            </a:endParaRPr>
          </a:p>
          <a:p>
            <a:pPr marL="0" indent="0">
              <a:buNone/>
            </a:pPr>
            <a:r>
              <a:rPr lang="en-US" dirty="0">
                <a:hlinkClick r:id="rId2"/>
              </a:rPr>
              <a:t>http://localhost:8084/ch04email/emailList</a:t>
            </a:r>
            <a:r>
              <a:rPr lang="en-US" dirty="0"/>
              <a:t> in our case.</a:t>
            </a:r>
          </a:p>
          <a:p>
            <a:pPr marL="0" indent="0">
              <a:buNone/>
            </a:pPr>
            <a:r>
              <a:rPr lang="en-US" dirty="0"/>
              <a:t>Could have had </a:t>
            </a:r>
            <a:r>
              <a:rPr lang="en-US" dirty="0">
                <a:solidFill>
                  <a:srgbClr val="FF0000"/>
                </a:solidFill>
              </a:rPr>
              <a:t>action=“</a:t>
            </a:r>
            <a:r>
              <a:rPr lang="en-US" dirty="0" err="1">
                <a:solidFill>
                  <a:srgbClr val="FF0000"/>
                </a:solidFill>
              </a:rPr>
              <a:t>thanks.jsp</a:t>
            </a:r>
            <a:r>
              <a:rPr lang="en-US" dirty="0">
                <a:solidFill>
                  <a:srgbClr val="FF0000"/>
                </a:solidFill>
              </a:rPr>
              <a:t>” </a:t>
            </a:r>
            <a:r>
              <a:rPr lang="en-US" dirty="0"/>
              <a:t>to invoke </a:t>
            </a:r>
            <a:r>
              <a:rPr lang="en-US" dirty="0" err="1"/>
              <a:t>thanks.jsp</a:t>
            </a:r>
            <a:r>
              <a:rPr lang="en-US" dirty="0"/>
              <a:t> instead. </a:t>
            </a:r>
          </a:p>
          <a:p>
            <a:endParaRPr lang="en-US" dirty="0"/>
          </a:p>
        </p:txBody>
      </p:sp>
      <p:sp>
        <p:nvSpPr>
          <p:cNvPr id="3" name="Title 2"/>
          <p:cNvSpPr>
            <a:spLocks noGrp="1"/>
          </p:cNvSpPr>
          <p:nvPr>
            <p:ph type="title"/>
          </p:nvPr>
        </p:nvSpPr>
        <p:spPr/>
        <p:txBody>
          <a:bodyPr/>
          <a:lstStyle/>
          <a:p>
            <a:r>
              <a:rPr lang="en-US" dirty="0"/>
              <a:t>HTML Forms</a:t>
            </a:r>
          </a:p>
        </p:txBody>
      </p:sp>
    </p:spTree>
    <p:extLst>
      <p:ext uri="{BB962C8B-B14F-4D97-AF65-F5344CB8AC3E}">
        <p14:creationId xmlns:p14="http://schemas.microsoft.com/office/powerpoint/2010/main" val="2200186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78417386"/>
              </p:ext>
            </p:extLst>
          </p:nvPr>
        </p:nvGraphicFramePr>
        <p:xfrm>
          <a:off x="304800" y="3581400"/>
          <a:ext cx="8216900" cy="2762408"/>
        </p:xfrm>
        <a:graphic>
          <a:graphicData uri="http://schemas.openxmlformats.org/drawingml/2006/table">
            <a:tbl>
              <a:tblPr/>
              <a:tblGrid>
                <a:gridCol w="2133600">
                  <a:extLst>
                    <a:ext uri="{9D8B030D-6E8A-4147-A177-3AD203B41FA5}">
                      <a16:colId xmlns:a16="http://schemas.microsoft.com/office/drawing/2014/main" val="20000"/>
                    </a:ext>
                  </a:extLst>
                </a:gridCol>
                <a:gridCol w="6083300">
                  <a:extLst>
                    <a:ext uri="{9D8B030D-6E8A-4147-A177-3AD203B41FA5}">
                      <a16:colId xmlns:a16="http://schemas.microsoft.com/office/drawing/2014/main" val="20001"/>
                    </a:ext>
                  </a:extLst>
                </a:gridCol>
              </a:tblGrid>
              <a:tr h="502256">
                <a:tc>
                  <a:txBody>
                    <a:bodyPr/>
                    <a:lstStyle/>
                    <a:p>
                      <a:r>
                        <a:rPr lang="en-US" dirty="0"/>
                        <a:t>Type</a:t>
                      </a:r>
                    </a:p>
                  </a:txBody>
                  <a:tcPr anchor="ctr">
                    <a:lnL>
                      <a:noFill/>
                    </a:lnL>
                    <a:lnR>
                      <a:noFill/>
                    </a:lnR>
                    <a:lnT>
                      <a:noFill/>
                    </a:lnT>
                    <a:lnB>
                      <a:noFill/>
                    </a:lnB>
                  </a:tcPr>
                </a:tc>
                <a:tc>
                  <a:txBody>
                    <a:bodyPr/>
                    <a:lstStyle/>
                    <a:p>
                      <a:r>
                        <a:rPr lang="en-US"/>
                        <a:t>Description</a:t>
                      </a:r>
                    </a:p>
                  </a:txBody>
                  <a:tcPr anchor="ctr">
                    <a:lnL>
                      <a:noFill/>
                    </a:lnL>
                    <a:lnR>
                      <a:noFill/>
                    </a:lnR>
                    <a:lnT>
                      <a:noFill/>
                    </a:lnT>
                    <a:lnB>
                      <a:noFill/>
                    </a:lnB>
                  </a:tcPr>
                </a:tc>
                <a:extLst>
                  <a:ext uri="{0D108BD9-81ED-4DB2-BD59-A6C34878D82A}">
                    <a16:rowId xmlns:a16="http://schemas.microsoft.com/office/drawing/2014/main" val="10000"/>
                  </a:ext>
                </a:extLst>
              </a:tr>
              <a:tr h="502256">
                <a:tc>
                  <a:txBody>
                    <a:bodyPr/>
                    <a:lstStyle/>
                    <a:p>
                      <a:r>
                        <a:rPr lang="en-US"/>
                        <a:t>text</a:t>
                      </a:r>
                    </a:p>
                  </a:txBody>
                  <a:tcPr anchor="ctr">
                    <a:lnL>
                      <a:noFill/>
                    </a:lnL>
                    <a:lnR>
                      <a:noFill/>
                    </a:lnR>
                    <a:lnT>
                      <a:noFill/>
                    </a:lnT>
                    <a:lnB>
                      <a:noFill/>
                    </a:lnB>
                  </a:tcPr>
                </a:tc>
                <a:tc>
                  <a:txBody>
                    <a:bodyPr/>
                    <a:lstStyle/>
                    <a:p>
                      <a:r>
                        <a:rPr lang="en-US"/>
                        <a:t>Defines normal text input</a:t>
                      </a:r>
                    </a:p>
                  </a:txBody>
                  <a:tcPr anchor="ctr">
                    <a:lnL>
                      <a:noFill/>
                    </a:lnL>
                    <a:lnR>
                      <a:noFill/>
                    </a:lnR>
                    <a:lnT>
                      <a:noFill/>
                    </a:lnT>
                    <a:lnB>
                      <a:noFill/>
                    </a:lnB>
                  </a:tcPr>
                </a:tc>
                <a:extLst>
                  <a:ext uri="{0D108BD9-81ED-4DB2-BD59-A6C34878D82A}">
                    <a16:rowId xmlns:a16="http://schemas.microsoft.com/office/drawing/2014/main" val="10001"/>
                  </a:ext>
                </a:extLst>
              </a:tr>
              <a:tr h="878948">
                <a:tc>
                  <a:txBody>
                    <a:bodyPr/>
                    <a:lstStyle/>
                    <a:p>
                      <a:r>
                        <a:rPr lang="en-US"/>
                        <a:t>radio</a:t>
                      </a:r>
                    </a:p>
                  </a:txBody>
                  <a:tcPr anchor="ctr">
                    <a:lnL>
                      <a:noFill/>
                    </a:lnL>
                    <a:lnR>
                      <a:noFill/>
                    </a:lnR>
                    <a:lnT>
                      <a:noFill/>
                    </a:lnT>
                    <a:lnB>
                      <a:noFill/>
                    </a:lnB>
                  </a:tcPr>
                </a:tc>
                <a:tc>
                  <a:txBody>
                    <a:bodyPr/>
                    <a:lstStyle/>
                    <a:p>
                      <a:r>
                        <a:rPr lang="en-US"/>
                        <a:t>Defines radio button input (for selecting one of many choices)</a:t>
                      </a:r>
                    </a:p>
                  </a:txBody>
                  <a:tcPr anchor="ctr">
                    <a:lnL>
                      <a:noFill/>
                    </a:lnL>
                    <a:lnR>
                      <a:noFill/>
                    </a:lnR>
                    <a:lnT>
                      <a:noFill/>
                    </a:lnT>
                    <a:lnB>
                      <a:noFill/>
                    </a:lnB>
                  </a:tcPr>
                </a:tc>
                <a:extLst>
                  <a:ext uri="{0D108BD9-81ED-4DB2-BD59-A6C34878D82A}">
                    <a16:rowId xmlns:a16="http://schemas.microsoft.com/office/drawing/2014/main" val="10002"/>
                  </a:ext>
                </a:extLst>
              </a:tr>
              <a:tr h="878948">
                <a:tc>
                  <a:txBody>
                    <a:bodyPr/>
                    <a:lstStyle/>
                    <a:p>
                      <a:r>
                        <a:rPr lang="en-US"/>
                        <a:t>submit</a:t>
                      </a:r>
                    </a:p>
                  </a:txBody>
                  <a:tcPr anchor="ctr">
                    <a:lnL>
                      <a:noFill/>
                    </a:lnL>
                    <a:lnR>
                      <a:noFill/>
                    </a:lnR>
                    <a:lnT>
                      <a:noFill/>
                    </a:lnT>
                    <a:lnB>
                      <a:noFill/>
                    </a:lnB>
                  </a:tcPr>
                </a:tc>
                <a:tc>
                  <a:txBody>
                    <a:bodyPr/>
                    <a:lstStyle/>
                    <a:p>
                      <a:r>
                        <a:rPr lang="en-US" dirty="0"/>
                        <a:t>Defines a submit button (for submitting the form)</a:t>
                      </a:r>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b="1" dirty="0"/>
              <a:t>The &lt;input&gt; Element</a:t>
            </a:r>
            <a:endParaRPr lang="en-US" dirty="0"/>
          </a:p>
        </p:txBody>
      </p:sp>
      <p:sp>
        <p:nvSpPr>
          <p:cNvPr id="6" name="Rectangle 5"/>
          <p:cNvSpPr/>
          <p:nvPr/>
        </p:nvSpPr>
        <p:spPr>
          <a:xfrm>
            <a:off x="457200" y="2057400"/>
            <a:ext cx="8153400" cy="1569660"/>
          </a:xfrm>
          <a:prstGeom prst="rect">
            <a:avLst/>
          </a:prstGeom>
        </p:spPr>
        <p:txBody>
          <a:bodyPr wrap="square">
            <a:spAutoFit/>
          </a:bodyPr>
          <a:lstStyle/>
          <a:p>
            <a:r>
              <a:rPr lang="en-US" sz="2400" dirty="0"/>
              <a:t>The </a:t>
            </a:r>
            <a:r>
              <a:rPr lang="en-US" sz="2400" b="1" dirty="0"/>
              <a:t>&lt;input&gt;</a:t>
            </a:r>
            <a:r>
              <a:rPr lang="en-US" sz="2400" dirty="0"/>
              <a:t> element is the most important </a:t>
            </a:r>
            <a:r>
              <a:rPr lang="en-US" sz="2400" b="1" dirty="0"/>
              <a:t>form element</a:t>
            </a:r>
            <a:r>
              <a:rPr lang="en-US" sz="2400" dirty="0"/>
              <a:t>. </a:t>
            </a:r>
          </a:p>
          <a:p>
            <a:r>
              <a:rPr lang="en-US" sz="2400" dirty="0"/>
              <a:t>The &lt;input&gt; element has many variations, depending on the </a:t>
            </a:r>
            <a:r>
              <a:rPr lang="en-US" sz="2400" b="1" dirty="0"/>
              <a:t>type</a:t>
            </a:r>
            <a:r>
              <a:rPr lang="en-US" sz="2400" dirty="0"/>
              <a:t> attribute</a:t>
            </a:r>
            <a:r>
              <a:rPr lang="en-US" dirty="0"/>
              <a:t>. </a:t>
            </a:r>
            <a:r>
              <a:rPr lang="en-US" sz="2400" dirty="0"/>
              <a:t>Name attribute allows us to get the value entered by user. </a:t>
            </a:r>
          </a:p>
        </p:txBody>
      </p:sp>
    </p:spTree>
    <p:extLst>
      <p:ext uri="{BB962C8B-B14F-4D97-AF65-F5344CB8AC3E}">
        <p14:creationId xmlns:p14="http://schemas.microsoft.com/office/powerpoint/2010/main" val="869521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133601"/>
            <a:ext cx="8762999" cy="4495800"/>
          </a:xfrm>
        </p:spPr>
        <p:txBody>
          <a:bodyPr>
            <a:normAutofit/>
          </a:bodyPr>
          <a:lstStyle/>
          <a:p>
            <a:pPr marL="0" indent="0">
              <a:buNone/>
            </a:pPr>
            <a:r>
              <a:rPr lang="en-US" b="1" dirty="0"/>
              <a:t>&lt;input type="radio"&gt;</a:t>
            </a:r>
            <a:r>
              <a:rPr lang="en-US" dirty="0"/>
              <a:t> defines a </a:t>
            </a:r>
            <a:r>
              <a:rPr lang="en-US" b="1" dirty="0"/>
              <a:t>radio button</a:t>
            </a:r>
            <a:r>
              <a:rPr lang="en-US" dirty="0"/>
              <a:t>.</a:t>
            </a:r>
          </a:p>
          <a:p>
            <a:pPr marL="0" indent="0">
              <a:buNone/>
            </a:pPr>
            <a:r>
              <a:rPr lang="en-US" dirty="0"/>
              <a:t>Radio buttons let a user select ONE of a limited number of choices:</a:t>
            </a:r>
          </a:p>
          <a:p>
            <a:pPr marL="0" indent="0">
              <a:buNone/>
            </a:pPr>
            <a:r>
              <a:rPr lang="en-US" dirty="0">
                <a:solidFill>
                  <a:srgbClr val="7030A0"/>
                </a:solidFill>
              </a:rPr>
              <a:t>&lt;form&gt;</a:t>
            </a:r>
            <a:br>
              <a:rPr lang="en-US" dirty="0">
                <a:solidFill>
                  <a:srgbClr val="7030A0"/>
                </a:solidFill>
              </a:rPr>
            </a:br>
            <a:r>
              <a:rPr lang="en-US" sz="2000" dirty="0">
                <a:solidFill>
                  <a:srgbClr val="FF0000"/>
                </a:solidFill>
              </a:rPr>
              <a:t>&lt;input type="radio" name="sex" value="male" checked&gt;Male &lt;</a:t>
            </a:r>
            <a:r>
              <a:rPr lang="en-US" sz="2000" dirty="0" err="1">
                <a:solidFill>
                  <a:srgbClr val="FF0000"/>
                </a:solidFill>
              </a:rPr>
              <a:t>br</a:t>
            </a:r>
            <a:r>
              <a:rPr lang="en-US" sz="2000" dirty="0">
                <a:solidFill>
                  <a:srgbClr val="FF0000"/>
                </a:solidFill>
              </a:rPr>
              <a:t>&gt;</a:t>
            </a:r>
            <a:br>
              <a:rPr lang="en-US" sz="2000" dirty="0">
                <a:solidFill>
                  <a:srgbClr val="FF0000"/>
                </a:solidFill>
              </a:rPr>
            </a:br>
            <a:r>
              <a:rPr lang="en-US" sz="2000" dirty="0">
                <a:solidFill>
                  <a:srgbClr val="0070C0"/>
                </a:solidFill>
              </a:rPr>
              <a:t>&lt;input type="radio" name="sex" value="female"&gt;Female</a:t>
            </a:r>
            <a:br>
              <a:rPr lang="en-US" sz="2000" dirty="0"/>
            </a:br>
            <a:r>
              <a:rPr lang="en-US" dirty="0">
                <a:solidFill>
                  <a:srgbClr val="7030A0"/>
                </a:solidFill>
              </a:rPr>
              <a:t>&lt;/form&gt; </a:t>
            </a:r>
          </a:p>
          <a:p>
            <a:pPr marL="0" indent="0">
              <a:buNone/>
            </a:pPr>
            <a:r>
              <a:rPr lang="en-US" b="1" dirty="0"/>
              <a:t>&lt;input type="password"&gt;</a:t>
            </a:r>
            <a:r>
              <a:rPr lang="en-US" dirty="0"/>
              <a:t> defines a </a:t>
            </a:r>
            <a:r>
              <a:rPr lang="en-US" b="1" dirty="0"/>
              <a:t>password field</a:t>
            </a:r>
            <a:r>
              <a:rPr lang="en-US" dirty="0"/>
              <a:t>:</a:t>
            </a:r>
          </a:p>
          <a:p>
            <a:pPr marL="0" indent="0">
              <a:buNone/>
            </a:pPr>
            <a:r>
              <a:rPr lang="en-US" dirty="0"/>
              <a:t>Bullets are shown instead of characters </a:t>
            </a:r>
          </a:p>
          <a:p>
            <a:endParaRPr lang="en-US" dirty="0"/>
          </a:p>
        </p:txBody>
      </p:sp>
      <p:sp>
        <p:nvSpPr>
          <p:cNvPr id="3" name="Title 2"/>
          <p:cNvSpPr>
            <a:spLocks noGrp="1"/>
          </p:cNvSpPr>
          <p:nvPr>
            <p:ph type="title"/>
          </p:nvPr>
        </p:nvSpPr>
        <p:spPr/>
        <p:txBody>
          <a:bodyPr/>
          <a:lstStyle/>
          <a:p>
            <a:r>
              <a:rPr lang="en-US" b="1" dirty="0"/>
              <a:t>The &lt;input&gt; Element</a:t>
            </a:r>
            <a:endParaRPr lang="en-US" dirty="0"/>
          </a:p>
        </p:txBody>
      </p:sp>
    </p:spTree>
    <p:extLst>
      <p:ext uri="{BB962C8B-B14F-4D97-AF65-F5344CB8AC3E}">
        <p14:creationId xmlns:p14="http://schemas.microsoft.com/office/powerpoint/2010/main" val="2678007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2286000"/>
            <a:ext cx="7745505" cy="3877815"/>
          </a:xfrm>
        </p:spPr>
        <p:txBody>
          <a:bodyPr>
            <a:normAutofit/>
          </a:bodyPr>
          <a:lstStyle/>
          <a:p>
            <a:r>
              <a:rPr lang="en-US" dirty="0"/>
              <a:t>Web Platform Docs is a community-driven site that aims to become a comprehensive and authoritative source for web developer documentation. </a:t>
            </a:r>
          </a:p>
          <a:p>
            <a:r>
              <a:rPr lang="en-US" dirty="0"/>
              <a:t>Web Platform Documents URL</a:t>
            </a:r>
          </a:p>
          <a:p>
            <a:r>
              <a:rPr lang="en-US" dirty="0">
                <a:hlinkClick r:id="rId2"/>
              </a:rPr>
              <a:t>https://docs.webplatform.org/wiki/Main_Page</a:t>
            </a:r>
            <a:endParaRPr lang="en-US" dirty="0"/>
          </a:p>
          <a:p>
            <a:r>
              <a:rPr lang="en-US" b="1" dirty="0"/>
              <a:t>Another site that explains HTML and differences between versions and tags. We will try and use HTML 5 techniques</a:t>
            </a:r>
          </a:p>
          <a:p>
            <a:r>
              <a:rPr lang="en-US" b="1" dirty="0">
                <a:hlinkClick r:id="rId3"/>
              </a:rPr>
              <a:t>http://www.w3schools.com</a:t>
            </a:r>
            <a:r>
              <a:rPr lang="en-US" b="1" dirty="0"/>
              <a:t> – Excellent Resource</a:t>
            </a:r>
          </a:p>
        </p:txBody>
      </p:sp>
      <p:sp>
        <p:nvSpPr>
          <p:cNvPr id="3" name="Title 2"/>
          <p:cNvSpPr>
            <a:spLocks noGrp="1"/>
          </p:cNvSpPr>
          <p:nvPr>
            <p:ph type="title"/>
          </p:nvPr>
        </p:nvSpPr>
        <p:spPr>
          <a:xfrm>
            <a:off x="381000" y="570156"/>
            <a:ext cx="8458200" cy="1054250"/>
          </a:xfrm>
        </p:spPr>
        <p:txBody>
          <a:bodyPr/>
          <a:lstStyle/>
          <a:p>
            <a:r>
              <a:rPr lang="en-US" dirty="0"/>
              <a:t>Web Platform Documents </a:t>
            </a:r>
          </a:p>
        </p:txBody>
      </p:sp>
    </p:spTree>
    <p:extLst>
      <p:ext uri="{BB962C8B-B14F-4D97-AF65-F5344CB8AC3E}">
        <p14:creationId xmlns:p14="http://schemas.microsoft.com/office/powerpoint/2010/main" val="2133850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500" y="2057400"/>
            <a:ext cx="8762999" cy="4495800"/>
          </a:xfrm>
        </p:spPr>
        <p:txBody>
          <a:bodyPr>
            <a:normAutofit/>
          </a:bodyPr>
          <a:lstStyle/>
          <a:p>
            <a:pPr marL="0" indent="0">
              <a:buNone/>
            </a:pPr>
            <a:endParaRPr lang="en-US" dirty="0"/>
          </a:p>
          <a:p>
            <a:endParaRPr lang="en-US" dirty="0"/>
          </a:p>
        </p:txBody>
      </p:sp>
      <p:sp>
        <p:nvSpPr>
          <p:cNvPr id="3" name="Title 2"/>
          <p:cNvSpPr>
            <a:spLocks noGrp="1"/>
          </p:cNvSpPr>
          <p:nvPr>
            <p:ph type="title"/>
          </p:nvPr>
        </p:nvSpPr>
        <p:spPr/>
        <p:txBody>
          <a:bodyPr/>
          <a:lstStyle/>
          <a:p>
            <a:r>
              <a:rPr lang="en-US" b="1" dirty="0"/>
              <a:t>The &lt;input&gt; Element</a:t>
            </a:r>
            <a:endParaRPr lang="en-US" dirty="0"/>
          </a:p>
        </p:txBody>
      </p:sp>
      <p:sp>
        <p:nvSpPr>
          <p:cNvPr id="4" name="Rectangle 3"/>
          <p:cNvSpPr/>
          <p:nvPr/>
        </p:nvSpPr>
        <p:spPr>
          <a:xfrm>
            <a:off x="533400" y="2133600"/>
            <a:ext cx="8077200" cy="4524315"/>
          </a:xfrm>
          <a:prstGeom prst="rect">
            <a:avLst/>
          </a:prstGeom>
        </p:spPr>
        <p:txBody>
          <a:bodyPr wrap="square">
            <a:spAutoFit/>
          </a:bodyPr>
          <a:lstStyle/>
          <a:p>
            <a:r>
              <a:rPr lang="en-US" sz="2400" b="1" dirty="0"/>
              <a:t>Input Type: checkbox</a:t>
            </a:r>
          </a:p>
          <a:p>
            <a:r>
              <a:rPr lang="en-US" sz="2400" b="1" dirty="0"/>
              <a:t>&lt;input type="checkbox"&gt;</a:t>
            </a:r>
            <a:r>
              <a:rPr lang="en-US" sz="2400" dirty="0"/>
              <a:t> defines a </a:t>
            </a:r>
            <a:r>
              <a:rPr lang="en-US" sz="2400" b="1" dirty="0"/>
              <a:t>checkbox</a:t>
            </a:r>
            <a:r>
              <a:rPr lang="en-US" sz="2400" dirty="0"/>
              <a:t>.</a:t>
            </a:r>
          </a:p>
          <a:p>
            <a:r>
              <a:rPr lang="en-US" sz="2400" dirty="0"/>
              <a:t>Checkboxes let a user select ZERO or MORE options of a limited number of choices.</a:t>
            </a:r>
          </a:p>
          <a:p>
            <a:r>
              <a:rPr lang="en-US" sz="2400" b="1" dirty="0"/>
              <a:t>Example</a:t>
            </a:r>
          </a:p>
          <a:p>
            <a:r>
              <a:rPr lang="en-US" sz="2400" dirty="0"/>
              <a:t>&lt;form&gt;</a:t>
            </a:r>
            <a:br>
              <a:rPr lang="en-US" sz="2400" dirty="0"/>
            </a:br>
            <a:r>
              <a:rPr lang="en-US" sz="2400" dirty="0"/>
              <a:t>&lt;input type="checkbox" name="vehicle" value="Bike"&gt; I have a bike</a:t>
            </a:r>
            <a:br>
              <a:rPr lang="en-US" sz="2400" dirty="0"/>
            </a:br>
            <a:r>
              <a:rPr lang="en-US" sz="2400" dirty="0"/>
              <a:t>&lt;</a:t>
            </a:r>
            <a:r>
              <a:rPr lang="en-US" sz="2400" dirty="0" err="1"/>
              <a:t>br</a:t>
            </a:r>
            <a:r>
              <a:rPr lang="en-US" sz="2400" dirty="0"/>
              <a:t>&gt;</a:t>
            </a:r>
            <a:br>
              <a:rPr lang="en-US" sz="2400" dirty="0"/>
            </a:br>
            <a:r>
              <a:rPr lang="en-US" sz="2400" dirty="0"/>
              <a:t>&lt;input type="checkbox" name="vehicle" value="Car"&gt; I have a car </a:t>
            </a:r>
            <a:br>
              <a:rPr lang="en-US" sz="2400" dirty="0"/>
            </a:br>
            <a:r>
              <a:rPr lang="en-US" sz="2400" dirty="0"/>
              <a:t>&lt;/form&gt; </a:t>
            </a:r>
          </a:p>
        </p:txBody>
      </p:sp>
    </p:spTree>
    <p:extLst>
      <p:ext uri="{BB962C8B-B14F-4D97-AF65-F5344CB8AC3E}">
        <p14:creationId xmlns:p14="http://schemas.microsoft.com/office/powerpoint/2010/main" val="1009240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500" y="2057400"/>
            <a:ext cx="8762999" cy="4495800"/>
          </a:xfrm>
        </p:spPr>
        <p:txBody>
          <a:bodyPr>
            <a:normAutofit/>
          </a:bodyPr>
          <a:lstStyle/>
          <a:p>
            <a:pPr marL="0" indent="0">
              <a:buNone/>
            </a:pPr>
            <a:endParaRPr lang="en-US" dirty="0"/>
          </a:p>
          <a:p>
            <a:endParaRPr lang="en-US" dirty="0"/>
          </a:p>
        </p:txBody>
      </p:sp>
      <p:sp>
        <p:nvSpPr>
          <p:cNvPr id="3" name="Title 2"/>
          <p:cNvSpPr>
            <a:spLocks noGrp="1"/>
          </p:cNvSpPr>
          <p:nvPr>
            <p:ph type="title"/>
          </p:nvPr>
        </p:nvSpPr>
        <p:spPr/>
        <p:txBody>
          <a:bodyPr/>
          <a:lstStyle/>
          <a:p>
            <a:r>
              <a:rPr lang="en-US" b="1" dirty="0"/>
              <a:t>The &lt;input&gt; Element</a:t>
            </a:r>
            <a:endParaRPr lang="en-US" dirty="0"/>
          </a:p>
        </p:txBody>
      </p:sp>
      <p:sp>
        <p:nvSpPr>
          <p:cNvPr id="4" name="Rectangle 3"/>
          <p:cNvSpPr/>
          <p:nvPr/>
        </p:nvSpPr>
        <p:spPr>
          <a:xfrm>
            <a:off x="533400" y="2133600"/>
            <a:ext cx="8077200" cy="2308324"/>
          </a:xfrm>
          <a:prstGeom prst="rect">
            <a:avLst/>
          </a:prstGeom>
        </p:spPr>
        <p:txBody>
          <a:bodyPr wrap="square">
            <a:spAutoFit/>
          </a:bodyPr>
          <a:lstStyle/>
          <a:p>
            <a:r>
              <a:rPr lang="en-US" sz="2400" b="1" dirty="0"/>
              <a:t>&lt;input type="button&gt;</a:t>
            </a:r>
            <a:r>
              <a:rPr lang="en-US" sz="2400" dirty="0"/>
              <a:t> defines a </a:t>
            </a:r>
            <a:r>
              <a:rPr lang="en-US" sz="2400" b="1" dirty="0"/>
              <a:t>button</a:t>
            </a:r>
            <a:r>
              <a:rPr lang="en-US" sz="2400" dirty="0"/>
              <a:t>:</a:t>
            </a:r>
          </a:p>
          <a:p>
            <a:r>
              <a:rPr lang="en-US" sz="2400" b="1" dirty="0"/>
              <a:t>Example</a:t>
            </a:r>
          </a:p>
          <a:p>
            <a:r>
              <a:rPr lang="en-US" sz="2400" dirty="0"/>
              <a:t>&lt;input type="button" </a:t>
            </a:r>
            <a:r>
              <a:rPr lang="en-US" sz="2400" dirty="0" err="1"/>
              <a:t>onclick</a:t>
            </a:r>
            <a:r>
              <a:rPr lang="en-US" sz="2400" dirty="0"/>
              <a:t>="alert('Hello World!')" value="Click Me!"&gt;</a:t>
            </a:r>
          </a:p>
          <a:p>
            <a:endParaRPr lang="en-US" sz="2400" dirty="0"/>
          </a:p>
          <a:p>
            <a:r>
              <a:rPr lang="en-US" sz="2400" dirty="0"/>
              <a:t>Shows a box with the phrase  </a:t>
            </a:r>
            <a:r>
              <a:rPr lang="en-US" sz="2400" dirty="0">
                <a:solidFill>
                  <a:srgbClr val="FF0000"/>
                </a:solidFill>
              </a:rPr>
              <a:t>Hello World! </a:t>
            </a:r>
            <a:r>
              <a:rPr lang="en-US" sz="2400" dirty="0"/>
              <a:t>in it. </a:t>
            </a:r>
          </a:p>
        </p:txBody>
      </p:sp>
    </p:spTree>
    <p:extLst>
      <p:ext uri="{BB962C8B-B14F-4D97-AF65-F5344CB8AC3E}">
        <p14:creationId xmlns:p14="http://schemas.microsoft.com/office/powerpoint/2010/main" val="1893571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The </a:t>
            </a:r>
            <a:r>
              <a:rPr lang="en-US" b="1" dirty="0"/>
              <a:t>&lt;select&gt;</a:t>
            </a:r>
            <a:r>
              <a:rPr lang="en-US" dirty="0"/>
              <a:t> element defines a </a:t>
            </a:r>
            <a:r>
              <a:rPr lang="en-US" b="1" dirty="0"/>
              <a:t>drop-down</a:t>
            </a:r>
            <a:r>
              <a:rPr lang="en-US" dirty="0"/>
              <a:t> list:</a:t>
            </a:r>
          </a:p>
          <a:p>
            <a:pPr marL="0" indent="0">
              <a:buNone/>
            </a:pPr>
            <a:r>
              <a:rPr lang="en-US" dirty="0"/>
              <a:t>&lt;select name="cars"&gt;</a:t>
            </a:r>
            <a:br>
              <a:rPr lang="en-US" dirty="0"/>
            </a:br>
            <a:r>
              <a:rPr lang="en-US" dirty="0"/>
              <a:t>&lt;option value="</a:t>
            </a:r>
            <a:r>
              <a:rPr lang="en-US" dirty="0" err="1"/>
              <a:t>volvo</a:t>
            </a:r>
            <a:r>
              <a:rPr lang="en-US" dirty="0"/>
              <a:t>"&gt;Volvo&lt;/option&gt;</a:t>
            </a:r>
            <a:br>
              <a:rPr lang="en-US" dirty="0"/>
            </a:br>
            <a:r>
              <a:rPr lang="en-US" dirty="0"/>
              <a:t>&lt;option value="</a:t>
            </a:r>
            <a:r>
              <a:rPr lang="en-US" dirty="0" err="1"/>
              <a:t>saab</a:t>
            </a:r>
            <a:r>
              <a:rPr lang="en-US" dirty="0"/>
              <a:t>"&gt;Saab&lt;/option&gt;</a:t>
            </a:r>
            <a:br>
              <a:rPr lang="en-US" dirty="0"/>
            </a:br>
            <a:r>
              <a:rPr lang="en-US" dirty="0"/>
              <a:t>&lt;option value="fiat"&gt;Fiat&lt;/option&gt;</a:t>
            </a:r>
            <a:br>
              <a:rPr lang="en-US" dirty="0"/>
            </a:br>
            <a:r>
              <a:rPr lang="en-US" dirty="0"/>
              <a:t>&lt;option value="</a:t>
            </a:r>
            <a:r>
              <a:rPr lang="en-US" dirty="0" err="1"/>
              <a:t>audi</a:t>
            </a:r>
            <a:r>
              <a:rPr lang="en-US" dirty="0"/>
              <a:t>"&gt;Audi&lt;/option&gt;</a:t>
            </a:r>
            <a:br>
              <a:rPr lang="en-US" dirty="0"/>
            </a:br>
            <a:r>
              <a:rPr lang="en-US" dirty="0"/>
              <a:t>&lt;/select&gt;</a:t>
            </a:r>
          </a:p>
          <a:p>
            <a:pPr marL="0" indent="0">
              <a:buNone/>
            </a:pPr>
            <a:r>
              <a:rPr lang="en-US" b="1" dirty="0"/>
              <a:t>Only one element is shown </a:t>
            </a:r>
          </a:p>
        </p:txBody>
      </p:sp>
      <p:sp>
        <p:nvSpPr>
          <p:cNvPr id="3" name="Title 2"/>
          <p:cNvSpPr>
            <a:spLocks noGrp="1"/>
          </p:cNvSpPr>
          <p:nvPr>
            <p:ph type="title"/>
          </p:nvPr>
        </p:nvSpPr>
        <p:spPr/>
        <p:txBody>
          <a:bodyPr/>
          <a:lstStyle/>
          <a:p>
            <a:r>
              <a:rPr lang="en-US" dirty="0"/>
              <a:t>Other Form Elements</a:t>
            </a:r>
          </a:p>
        </p:txBody>
      </p:sp>
    </p:spTree>
    <p:extLst>
      <p:ext uri="{BB962C8B-B14F-4D97-AF65-F5344CB8AC3E}">
        <p14:creationId xmlns:p14="http://schemas.microsoft.com/office/powerpoint/2010/main" val="127427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2248347"/>
            <a:ext cx="8686800" cy="3877815"/>
          </a:xfrm>
        </p:spPr>
        <p:txBody>
          <a:bodyPr>
            <a:normAutofit/>
          </a:bodyPr>
          <a:lstStyle/>
          <a:p>
            <a:pPr marL="0" indent="0">
              <a:buNone/>
            </a:pPr>
            <a:r>
              <a:rPr lang="en-US" dirty="0"/>
              <a:t>Select a country&lt;</a:t>
            </a:r>
            <a:r>
              <a:rPr lang="en-US" dirty="0" err="1"/>
              <a:t>br</a:t>
            </a:r>
            <a:r>
              <a:rPr lang="en-US" dirty="0"/>
              <a:t>&gt; </a:t>
            </a:r>
          </a:p>
          <a:p>
            <a:pPr marL="0" indent="0">
              <a:buNone/>
            </a:pPr>
            <a:r>
              <a:rPr lang="en-US" dirty="0">
                <a:solidFill>
                  <a:srgbClr val="FF0000"/>
                </a:solidFill>
              </a:rPr>
              <a:t>&lt;select name=“country”&gt; </a:t>
            </a:r>
            <a:r>
              <a:rPr lang="en-US" dirty="0">
                <a:solidFill>
                  <a:srgbClr val="7030A0"/>
                </a:solidFill>
              </a:rPr>
              <a:t>combo box, only 1 is shown</a:t>
            </a:r>
          </a:p>
          <a:p>
            <a:pPr marL="0" indent="0">
              <a:buNone/>
            </a:pPr>
            <a:r>
              <a:rPr lang="en-US" dirty="0"/>
              <a:t>    &lt;option value=“USA” selected&gt; United States &lt;/option&gt;  </a:t>
            </a:r>
          </a:p>
          <a:p>
            <a:pPr marL="0" indent="0">
              <a:buNone/>
            </a:pPr>
            <a:r>
              <a:rPr lang="en-US" dirty="0"/>
              <a:t>     &lt;option value=“CAN” Canada &lt;/option&gt;</a:t>
            </a:r>
          </a:p>
          <a:p>
            <a:pPr marL="0" indent="0">
              <a:buNone/>
            </a:pPr>
            <a:r>
              <a:rPr lang="en-US" dirty="0"/>
              <a:t>&lt;/select&gt; --- </a:t>
            </a:r>
            <a:r>
              <a:rPr lang="en-US" dirty="0">
                <a:solidFill>
                  <a:srgbClr val="7030A0"/>
                </a:solidFill>
              </a:rPr>
              <a:t>One shown, user selects 1</a:t>
            </a:r>
          </a:p>
          <a:p>
            <a:pPr marL="0" indent="0">
              <a:buNone/>
            </a:pPr>
            <a:r>
              <a:rPr lang="en-US" dirty="0"/>
              <a:t>Or</a:t>
            </a:r>
          </a:p>
          <a:p>
            <a:pPr marL="0" indent="0">
              <a:buNone/>
            </a:pPr>
            <a:r>
              <a:rPr lang="en-US" dirty="0">
                <a:solidFill>
                  <a:srgbClr val="FF0000"/>
                </a:solidFill>
              </a:rPr>
              <a:t>&lt;select name=“country” size = 2 multiple&gt; </a:t>
            </a:r>
            <a:r>
              <a:rPr lang="en-US" dirty="0">
                <a:solidFill>
                  <a:srgbClr val="7030A0"/>
                </a:solidFill>
              </a:rPr>
              <a:t>list box – this shows 2 items in the box. User can select 1 or more. </a:t>
            </a:r>
          </a:p>
        </p:txBody>
      </p:sp>
      <p:sp>
        <p:nvSpPr>
          <p:cNvPr id="3" name="Title 2"/>
          <p:cNvSpPr>
            <a:spLocks noGrp="1"/>
          </p:cNvSpPr>
          <p:nvPr>
            <p:ph type="title"/>
          </p:nvPr>
        </p:nvSpPr>
        <p:spPr/>
        <p:txBody>
          <a:bodyPr/>
          <a:lstStyle/>
          <a:p>
            <a:r>
              <a:rPr lang="en-US" dirty="0"/>
              <a:t>&lt;select&gt; element </a:t>
            </a:r>
          </a:p>
        </p:txBody>
      </p:sp>
    </p:spTree>
    <p:extLst>
      <p:ext uri="{BB962C8B-B14F-4D97-AF65-F5344CB8AC3E}">
        <p14:creationId xmlns:p14="http://schemas.microsoft.com/office/powerpoint/2010/main" val="2933220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a:t>&lt;</a:t>
            </a:r>
            <a:r>
              <a:rPr lang="en-US" b="1" dirty="0" err="1"/>
              <a:t>textarea</a:t>
            </a:r>
            <a:r>
              <a:rPr lang="en-US" b="1" dirty="0"/>
              <a:t>&gt;</a:t>
            </a:r>
            <a:r>
              <a:rPr lang="en-US" dirty="0"/>
              <a:t> element defines a multi-line input field (</a:t>
            </a:r>
            <a:r>
              <a:rPr lang="en-US" b="1" dirty="0"/>
              <a:t>a text area</a:t>
            </a:r>
            <a:r>
              <a:rPr lang="en-US" dirty="0"/>
              <a:t>):</a:t>
            </a:r>
          </a:p>
          <a:p>
            <a:r>
              <a:rPr lang="en-US" dirty="0"/>
              <a:t>&lt;</a:t>
            </a:r>
            <a:r>
              <a:rPr lang="en-US" dirty="0" err="1"/>
              <a:t>textarea</a:t>
            </a:r>
            <a:r>
              <a:rPr lang="en-US" dirty="0"/>
              <a:t> name="message" rows="10" cols="30"&gt;</a:t>
            </a:r>
            <a:br>
              <a:rPr lang="en-US" dirty="0"/>
            </a:br>
            <a:r>
              <a:rPr lang="en-US" dirty="0">
                <a:solidFill>
                  <a:srgbClr val="FF0000"/>
                </a:solidFill>
              </a:rPr>
              <a:t>The cat was playing in the garden.</a:t>
            </a:r>
            <a:br>
              <a:rPr lang="en-US" dirty="0">
                <a:solidFill>
                  <a:srgbClr val="FF0000"/>
                </a:solidFill>
              </a:rPr>
            </a:br>
            <a:r>
              <a:rPr lang="en-US" dirty="0"/>
              <a:t>&lt;/</a:t>
            </a:r>
            <a:r>
              <a:rPr lang="en-US" dirty="0" err="1"/>
              <a:t>textarea</a:t>
            </a:r>
            <a:r>
              <a:rPr lang="en-US" dirty="0"/>
              <a:t>&gt;</a:t>
            </a:r>
          </a:p>
          <a:p>
            <a:r>
              <a:rPr lang="en-US" dirty="0">
                <a:solidFill>
                  <a:schemeClr val="tx1"/>
                </a:solidFill>
              </a:rPr>
              <a:t>Unless the user erases or edits it, the value returned will start with </a:t>
            </a:r>
            <a:r>
              <a:rPr lang="en-US" dirty="0">
                <a:solidFill>
                  <a:srgbClr val="FF0000"/>
                </a:solidFill>
              </a:rPr>
              <a:t>The cat was playing in the garden. </a:t>
            </a:r>
            <a:br>
              <a:rPr lang="en-US" dirty="0">
                <a:solidFill>
                  <a:srgbClr val="FF0000"/>
                </a:solidFill>
              </a:rPr>
            </a:br>
            <a:endParaRPr lang="en-US" dirty="0"/>
          </a:p>
        </p:txBody>
      </p:sp>
      <p:sp>
        <p:nvSpPr>
          <p:cNvPr id="3" name="Title 2"/>
          <p:cNvSpPr>
            <a:spLocks noGrp="1"/>
          </p:cNvSpPr>
          <p:nvPr>
            <p:ph type="title"/>
          </p:nvPr>
        </p:nvSpPr>
        <p:spPr/>
        <p:txBody>
          <a:bodyPr/>
          <a:lstStyle/>
          <a:p>
            <a:r>
              <a:rPr lang="en-US" b="1" dirty="0"/>
              <a:t>&lt;</a:t>
            </a:r>
            <a:r>
              <a:rPr lang="en-US" b="1" dirty="0" err="1"/>
              <a:t>textarea</a:t>
            </a:r>
            <a:r>
              <a:rPr lang="en-US" b="1" dirty="0"/>
              <a:t>&gt;</a:t>
            </a:r>
            <a:endParaRPr lang="en-US" dirty="0"/>
          </a:p>
        </p:txBody>
      </p:sp>
    </p:spTree>
    <p:extLst>
      <p:ext uri="{BB962C8B-B14F-4D97-AF65-F5344CB8AC3E}">
        <p14:creationId xmlns:p14="http://schemas.microsoft.com/office/powerpoint/2010/main" val="1459068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a:t>&lt;button&gt;</a:t>
            </a:r>
            <a:r>
              <a:rPr lang="en-US" dirty="0"/>
              <a:t> element defines a </a:t>
            </a:r>
            <a:r>
              <a:rPr lang="en-US" dirty="0" err="1"/>
              <a:t>a</a:t>
            </a:r>
            <a:r>
              <a:rPr lang="en-US" dirty="0"/>
              <a:t> clickable </a:t>
            </a:r>
            <a:r>
              <a:rPr lang="en-US" b="1" dirty="0"/>
              <a:t>button</a:t>
            </a:r>
            <a:r>
              <a:rPr lang="en-US" dirty="0"/>
              <a:t>:</a:t>
            </a:r>
          </a:p>
          <a:p>
            <a:r>
              <a:rPr lang="en-US" b="1" dirty="0"/>
              <a:t>Example</a:t>
            </a:r>
          </a:p>
          <a:p>
            <a:r>
              <a:rPr lang="en-US" dirty="0"/>
              <a:t>&lt;button type="button" </a:t>
            </a:r>
            <a:r>
              <a:rPr lang="en-US" dirty="0" err="1"/>
              <a:t>onclick</a:t>
            </a:r>
            <a:r>
              <a:rPr lang="en-US" dirty="0"/>
              <a:t>="alert('Hello World!')"&gt;Click Me!&lt;/button&gt;</a:t>
            </a:r>
          </a:p>
          <a:p>
            <a:endParaRPr lang="en-US" dirty="0"/>
          </a:p>
        </p:txBody>
      </p:sp>
      <p:sp>
        <p:nvSpPr>
          <p:cNvPr id="3" name="Title 2"/>
          <p:cNvSpPr>
            <a:spLocks noGrp="1"/>
          </p:cNvSpPr>
          <p:nvPr>
            <p:ph type="title"/>
          </p:nvPr>
        </p:nvSpPr>
        <p:spPr/>
        <p:txBody>
          <a:bodyPr/>
          <a:lstStyle/>
          <a:p>
            <a:r>
              <a:rPr lang="en-US" dirty="0"/>
              <a:t>&lt;button&gt;</a:t>
            </a:r>
          </a:p>
        </p:txBody>
      </p:sp>
    </p:spTree>
    <p:extLst>
      <p:ext uri="{BB962C8B-B14F-4D97-AF65-F5344CB8AC3E}">
        <p14:creationId xmlns:p14="http://schemas.microsoft.com/office/powerpoint/2010/main" val="1966170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See </a:t>
            </a:r>
            <a:r>
              <a:rPr lang="en-US" dirty="0">
                <a:hlinkClick r:id="rId2"/>
              </a:rPr>
              <a:t>http://www.w3schools.com</a:t>
            </a:r>
            <a:r>
              <a:rPr lang="en-US" dirty="0"/>
              <a:t> for more information, attributes, and examples that you can try.  </a:t>
            </a:r>
          </a:p>
        </p:txBody>
      </p:sp>
      <p:sp>
        <p:nvSpPr>
          <p:cNvPr id="3" name="Title 2"/>
          <p:cNvSpPr>
            <a:spLocks noGrp="1"/>
          </p:cNvSpPr>
          <p:nvPr>
            <p:ph type="title"/>
          </p:nvPr>
        </p:nvSpPr>
        <p:spPr/>
        <p:txBody>
          <a:bodyPr/>
          <a:lstStyle/>
          <a:p>
            <a:r>
              <a:rPr lang="en-US" sz="4400" dirty="0">
                <a:hlinkClick r:id="rId2"/>
              </a:rPr>
              <a:t>http://www.w3schools.com</a:t>
            </a:r>
            <a:endParaRPr lang="en-US" sz="4400" dirty="0"/>
          </a:p>
        </p:txBody>
      </p:sp>
    </p:spTree>
    <p:extLst>
      <p:ext uri="{BB962C8B-B14F-4D97-AF65-F5344CB8AC3E}">
        <p14:creationId xmlns:p14="http://schemas.microsoft.com/office/powerpoint/2010/main" val="3607117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Notes</a:t>
            </a:r>
          </a:p>
        </p:txBody>
      </p:sp>
      <p:sp>
        <p:nvSpPr>
          <p:cNvPr id="3" name="Content Placeholder 2"/>
          <p:cNvSpPr>
            <a:spLocks noGrp="1"/>
          </p:cNvSpPr>
          <p:nvPr>
            <p:ph idx="1"/>
          </p:nvPr>
        </p:nvSpPr>
        <p:spPr>
          <a:xfrm>
            <a:off x="228601" y="2248347"/>
            <a:ext cx="8686800" cy="4228653"/>
          </a:xfrm>
        </p:spPr>
        <p:txBody>
          <a:bodyPr>
            <a:normAutofit lnSpcReduction="10000"/>
          </a:bodyPr>
          <a:lstStyle/>
          <a:p>
            <a:r>
              <a:rPr lang="en-US" dirty="0"/>
              <a:t>GET will show the parameters on the command line</a:t>
            </a:r>
          </a:p>
          <a:p>
            <a:pPr marL="0" indent="0">
              <a:buNone/>
            </a:pPr>
            <a:r>
              <a:rPr lang="en-US" dirty="0"/>
              <a:t>http://localhost:8084/Example1/emailList?action=join</a:t>
            </a:r>
          </a:p>
          <a:p>
            <a:pPr marL="0" indent="0">
              <a:buNone/>
            </a:pPr>
            <a:r>
              <a:rPr lang="en-US" dirty="0"/>
              <a:t>Multiple parameters are separated by the &amp; symbol</a:t>
            </a:r>
          </a:p>
          <a:p>
            <a:pPr marL="0" indent="0">
              <a:buNone/>
            </a:pPr>
            <a:r>
              <a:rPr lang="en-US" dirty="0">
                <a:solidFill>
                  <a:srgbClr val="FF0000"/>
                </a:solidFill>
              </a:rPr>
              <a:t>http:/ … /</a:t>
            </a:r>
            <a:r>
              <a:rPr lang="en-US" dirty="0" err="1">
                <a:solidFill>
                  <a:srgbClr val="FF0000"/>
                </a:solidFill>
              </a:rPr>
              <a:t>emailList?action</a:t>
            </a:r>
            <a:r>
              <a:rPr lang="en-US" dirty="0">
                <a:solidFill>
                  <a:srgbClr val="FF0000"/>
                </a:solidFill>
              </a:rPr>
              <a:t>=</a:t>
            </a:r>
            <a:r>
              <a:rPr lang="en-US" dirty="0" err="1">
                <a:solidFill>
                  <a:srgbClr val="FF0000"/>
                </a:solidFill>
              </a:rPr>
              <a:t>join&amp;fname</a:t>
            </a:r>
            <a:r>
              <a:rPr lang="en-US" dirty="0">
                <a:solidFill>
                  <a:srgbClr val="FF0000"/>
                </a:solidFill>
              </a:rPr>
              <a:t>=</a:t>
            </a:r>
            <a:r>
              <a:rPr lang="en-US" dirty="0" err="1">
                <a:solidFill>
                  <a:srgbClr val="FF0000"/>
                </a:solidFill>
              </a:rPr>
              <a:t>John&amp;lname</a:t>
            </a:r>
            <a:r>
              <a:rPr lang="en-US" dirty="0">
                <a:solidFill>
                  <a:srgbClr val="FF0000"/>
                </a:solidFill>
              </a:rPr>
              <a:t>=Smith</a:t>
            </a:r>
          </a:p>
          <a:p>
            <a:r>
              <a:rPr lang="en-US" dirty="0"/>
              <a:t>Get is the default </a:t>
            </a:r>
            <a:r>
              <a:rPr lang="en-US" dirty="0">
                <a:sym typeface="Wingdings" panose="05000000000000000000" pitchFamily="2" charset="2"/>
              </a:rPr>
              <a:t> </a:t>
            </a:r>
            <a:r>
              <a:rPr lang="en-US" dirty="0">
                <a:solidFill>
                  <a:srgbClr val="FF0000"/>
                </a:solidFill>
              </a:rPr>
              <a:t>&lt;form action="</a:t>
            </a:r>
            <a:r>
              <a:rPr lang="en-US" dirty="0" err="1">
                <a:solidFill>
                  <a:srgbClr val="FF0000"/>
                </a:solidFill>
              </a:rPr>
              <a:t>emailList</a:t>
            </a:r>
            <a:r>
              <a:rPr lang="en-US" dirty="0">
                <a:solidFill>
                  <a:srgbClr val="FF0000"/>
                </a:solidFill>
              </a:rPr>
              <a:t>“&gt; </a:t>
            </a:r>
            <a:r>
              <a:rPr lang="en-US" dirty="0">
                <a:solidFill>
                  <a:schemeClr val="tx1"/>
                </a:solidFill>
              </a:rPr>
              <a:t>implies the GET method</a:t>
            </a:r>
          </a:p>
          <a:p>
            <a:r>
              <a:rPr lang="en-US" dirty="0">
                <a:solidFill>
                  <a:schemeClr val="tx1"/>
                </a:solidFill>
              </a:rPr>
              <a:t>Can use this type of URL when coding an anchor tag</a:t>
            </a:r>
          </a:p>
          <a:p>
            <a:r>
              <a:rPr lang="en-US" dirty="0">
                <a:solidFill>
                  <a:srgbClr val="7030A0"/>
                </a:solidFill>
              </a:rPr>
              <a:t>&lt;a </a:t>
            </a:r>
            <a:r>
              <a:rPr lang="en-US" dirty="0" err="1">
                <a:solidFill>
                  <a:srgbClr val="7030A0"/>
                </a:solidFill>
              </a:rPr>
              <a:t>href</a:t>
            </a:r>
            <a:r>
              <a:rPr lang="en-US" dirty="0">
                <a:solidFill>
                  <a:srgbClr val="7030A0"/>
                </a:solidFill>
              </a:rPr>
              <a:t>=</a:t>
            </a:r>
            <a:r>
              <a:rPr lang="en-US" dirty="0" err="1">
                <a:solidFill>
                  <a:srgbClr val="7030A0"/>
                </a:solidFill>
              </a:rPr>
              <a:t>emailList?action</a:t>
            </a:r>
            <a:r>
              <a:rPr lang="en-US" dirty="0">
                <a:solidFill>
                  <a:srgbClr val="7030A0"/>
                </a:solidFill>
              </a:rPr>
              <a:t>=join&gt; Join our Email List &lt;/a&gt; </a:t>
            </a:r>
          </a:p>
          <a:p>
            <a:r>
              <a:rPr lang="en-US" dirty="0">
                <a:solidFill>
                  <a:schemeClr val="tx1"/>
                </a:solidFill>
              </a:rPr>
              <a:t>Standard URLs entered into the browser’s address bar uses the GET method.</a:t>
            </a:r>
          </a:p>
          <a:p>
            <a:endParaRPr lang="en-US" dirty="0">
              <a:solidFill>
                <a:schemeClr val="tx1"/>
              </a:solidFill>
            </a:endParaRPr>
          </a:p>
        </p:txBody>
      </p:sp>
    </p:spTree>
    <p:extLst>
      <p:ext uri="{BB962C8B-B14F-4D97-AF65-F5344CB8AC3E}">
        <p14:creationId xmlns:p14="http://schemas.microsoft.com/office/powerpoint/2010/main" val="1004744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Normally we use the GET method when asking for Data</a:t>
            </a:r>
          </a:p>
          <a:p>
            <a:r>
              <a:rPr lang="en-US" dirty="0"/>
              <a:t>Normally we use the POST method when sending data to the server. A browser will ask you if you want to send data again if you hit submit twice. </a:t>
            </a:r>
          </a:p>
          <a:p>
            <a:r>
              <a:rPr lang="en-US" dirty="0"/>
              <a:t>The GET method will show the parameter values in the URL string. GET is limited to </a:t>
            </a:r>
            <a:r>
              <a:rPr lang="en-US" dirty="0" err="1"/>
              <a:t>4K</a:t>
            </a:r>
            <a:r>
              <a:rPr lang="en-US" dirty="0"/>
              <a:t> of data.</a:t>
            </a:r>
          </a:p>
          <a:p>
            <a:r>
              <a:rPr lang="en-US" dirty="0"/>
              <a:t>The GET method executes faster.</a:t>
            </a:r>
          </a:p>
          <a:p>
            <a:r>
              <a:rPr lang="en-US" dirty="0"/>
              <a:t>POST does not allow users to include parameters when they Bookmark a page. </a:t>
            </a:r>
          </a:p>
        </p:txBody>
      </p:sp>
      <p:sp>
        <p:nvSpPr>
          <p:cNvPr id="3" name="Title 2"/>
          <p:cNvSpPr>
            <a:spLocks noGrp="1"/>
          </p:cNvSpPr>
          <p:nvPr>
            <p:ph type="title"/>
          </p:nvPr>
        </p:nvSpPr>
        <p:spPr/>
        <p:txBody>
          <a:bodyPr/>
          <a:lstStyle/>
          <a:p>
            <a:r>
              <a:rPr lang="en-US" dirty="0"/>
              <a:t>GET and POST Notes</a:t>
            </a:r>
          </a:p>
        </p:txBody>
      </p:sp>
    </p:spTree>
    <p:extLst>
      <p:ext uri="{BB962C8B-B14F-4D97-AF65-F5344CB8AC3E}">
        <p14:creationId xmlns:p14="http://schemas.microsoft.com/office/powerpoint/2010/main" val="2643708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2057400"/>
            <a:ext cx="8686800" cy="4419599"/>
          </a:xfrm>
        </p:spPr>
        <p:txBody>
          <a:bodyPr/>
          <a:lstStyle/>
          <a:p>
            <a:r>
              <a:rPr lang="en-US" dirty="0"/>
              <a:t>Use GET when</a:t>
            </a:r>
          </a:p>
          <a:p>
            <a:pPr lvl="1"/>
            <a:r>
              <a:rPr lang="en-US" dirty="0"/>
              <a:t>Request reads data from the server.</a:t>
            </a:r>
          </a:p>
          <a:p>
            <a:pPr lvl="1"/>
            <a:r>
              <a:rPr lang="en-US" dirty="0"/>
              <a:t>Request can be executed multiple times without causing any problems. </a:t>
            </a:r>
          </a:p>
          <a:p>
            <a:r>
              <a:rPr lang="en-US" dirty="0"/>
              <a:t>Use POST when</a:t>
            </a:r>
          </a:p>
          <a:p>
            <a:pPr lvl="1"/>
            <a:r>
              <a:rPr lang="en-US" dirty="0"/>
              <a:t>Writing data to the server</a:t>
            </a:r>
          </a:p>
          <a:p>
            <a:pPr lvl="1"/>
            <a:r>
              <a:rPr lang="en-US" dirty="0"/>
              <a:t>Executing the request multiple times can cause problems</a:t>
            </a:r>
          </a:p>
          <a:p>
            <a:pPr lvl="1"/>
            <a:r>
              <a:rPr lang="en-US" dirty="0"/>
              <a:t>You don’t want parameters to be part of the URL</a:t>
            </a:r>
          </a:p>
          <a:p>
            <a:pPr lvl="1"/>
            <a:r>
              <a:rPr lang="en-US" dirty="0"/>
              <a:t>You don’t want parameters to be part of a bookmark</a:t>
            </a:r>
          </a:p>
          <a:p>
            <a:pPr lvl="1"/>
            <a:r>
              <a:rPr lang="en-US" dirty="0"/>
              <a:t>You are transferring more than </a:t>
            </a:r>
            <a:r>
              <a:rPr lang="en-US" dirty="0" err="1"/>
              <a:t>4K</a:t>
            </a:r>
            <a:r>
              <a:rPr lang="en-US" dirty="0"/>
              <a:t> of data. </a:t>
            </a:r>
          </a:p>
          <a:p>
            <a:pPr lvl="1"/>
            <a:endParaRPr lang="en-US" dirty="0"/>
          </a:p>
          <a:p>
            <a:pPr lvl="1"/>
            <a:endParaRPr lang="en-US" dirty="0"/>
          </a:p>
          <a:p>
            <a:pPr lvl="1"/>
            <a:endParaRPr lang="en-US" dirty="0"/>
          </a:p>
        </p:txBody>
      </p:sp>
      <p:sp>
        <p:nvSpPr>
          <p:cNvPr id="3" name="Title 2"/>
          <p:cNvSpPr>
            <a:spLocks noGrp="1"/>
          </p:cNvSpPr>
          <p:nvPr>
            <p:ph type="title"/>
          </p:nvPr>
        </p:nvSpPr>
        <p:spPr/>
        <p:txBody>
          <a:bodyPr/>
          <a:lstStyle/>
          <a:p>
            <a:r>
              <a:rPr lang="en-US" dirty="0"/>
              <a:t>GET and POST Notes</a:t>
            </a:r>
          </a:p>
        </p:txBody>
      </p:sp>
    </p:spTree>
    <p:extLst>
      <p:ext uri="{BB962C8B-B14F-4D97-AF65-F5344CB8AC3E}">
        <p14:creationId xmlns:p14="http://schemas.microsoft.com/office/powerpoint/2010/main" val="1623876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My Main Reference: Murach</a:t>
            </a:r>
            <a:r>
              <a:rPr lang="en-US" b="1" dirty="0"/>
              <a:t>’</a:t>
            </a:r>
            <a:r>
              <a:rPr lang="en-US" dirty="0"/>
              <a:t>s Java Servlets and </a:t>
            </a:r>
            <a:r>
              <a:rPr lang="en-US" dirty="0" err="1"/>
              <a:t>JSP</a:t>
            </a:r>
            <a:r>
              <a:rPr lang="en-US" dirty="0"/>
              <a:t> 3rd Edition, </a:t>
            </a:r>
            <a:r>
              <a:rPr lang="en-US" dirty="0">
                <a:hlinkClick r:id="rId2"/>
              </a:rPr>
              <a:t>www.murach.com</a:t>
            </a:r>
            <a:r>
              <a:rPr lang="en-US" dirty="0"/>
              <a:t>, ISBN: 978-1-890774-78-3 – Best books I have found for programmers. </a:t>
            </a:r>
          </a:p>
          <a:p>
            <a:r>
              <a:rPr lang="en-US" b="1" dirty="0"/>
              <a:t>http://www.w3schools.com</a:t>
            </a:r>
          </a:p>
          <a:p>
            <a:r>
              <a:rPr lang="en-US" dirty="0">
                <a:hlinkClick r:id="rId3"/>
              </a:rPr>
              <a:t>http://www.html5test.com</a:t>
            </a:r>
            <a:r>
              <a:rPr lang="en-US" dirty="0"/>
              <a:t> – test HTML 5 compatibility for different browsers. </a:t>
            </a:r>
          </a:p>
          <a:p>
            <a:endParaRPr lang="en-US" dirty="0"/>
          </a:p>
          <a:p>
            <a:endParaRPr lang="en-US" dirty="0"/>
          </a:p>
        </p:txBody>
      </p:sp>
      <p:sp>
        <p:nvSpPr>
          <p:cNvPr id="3" name="Title 2"/>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2619220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How to map a URL to code (Servlet or </a:t>
            </a:r>
            <a:r>
              <a:rPr lang="en-US" dirty="0" err="1"/>
              <a:t>JSP</a:t>
            </a:r>
            <a:r>
              <a:rPr lang="en-US" dirty="0"/>
              <a:t>). Used in the web.xml file or annotations in Tomcat 7.0 and above.</a:t>
            </a:r>
          </a:p>
          <a:p>
            <a:r>
              <a:rPr lang="en-US" b="1" dirty="0"/>
              <a:t>/</a:t>
            </a:r>
            <a:r>
              <a:rPr lang="en-US" b="1" dirty="0" err="1"/>
              <a:t>emailList</a:t>
            </a:r>
            <a:r>
              <a:rPr lang="en-US" b="1" dirty="0"/>
              <a:t> </a:t>
            </a:r>
            <a:r>
              <a:rPr lang="en-US" dirty="0">
                <a:sym typeface="Wingdings" panose="05000000000000000000" pitchFamily="2" charset="2"/>
              </a:rPr>
              <a:t> Specifies the </a:t>
            </a:r>
            <a:r>
              <a:rPr lang="en-US" dirty="0" err="1">
                <a:sym typeface="Wingdings" panose="05000000000000000000" pitchFamily="2" charset="2"/>
              </a:rPr>
              <a:t>emailList</a:t>
            </a:r>
            <a:r>
              <a:rPr lang="en-US" dirty="0">
                <a:sym typeface="Wingdings" panose="05000000000000000000" pitchFamily="2" charset="2"/>
              </a:rPr>
              <a:t> URL in the root directory of the web application.  Our root directory is </a:t>
            </a:r>
            <a:r>
              <a:rPr lang="en-US" dirty="0">
                <a:sym typeface="Wingdings" panose="05000000000000000000" pitchFamily="2" charset="2"/>
                <a:hlinkClick r:id="rId2"/>
              </a:rPr>
              <a:t>http://localhost:8084/ch04email/</a:t>
            </a:r>
            <a:r>
              <a:rPr lang="en-US" dirty="0">
                <a:sym typeface="Wingdings" panose="05000000000000000000" pitchFamily="2" charset="2"/>
              </a:rPr>
              <a:t>.  So </a:t>
            </a:r>
          </a:p>
          <a:p>
            <a:pPr marL="0" indent="0">
              <a:buNone/>
            </a:pPr>
            <a:r>
              <a:rPr lang="en-US" dirty="0">
                <a:sym typeface="Wingdings" panose="05000000000000000000" pitchFamily="2" charset="2"/>
              </a:rPr>
              <a:t>      </a:t>
            </a:r>
            <a:r>
              <a:rPr lang="en-US" dirty="0">
                <a:sym typeface="Wingdings" panose="05000000000000000000" pitchFamily="2" charset="2"/>
                <a:hlinkClick r:id="rId3"/>
              </a:rPr>
              <a:t>http://localhost:8084/ch04email/emailList</a:t>
            </a:r>
            <a:r>
              <a:rPr lang="en-US" dirty="0">
                <a:sym typeface="Wingdings" panose="05000000000000000000" pitchFamily="2" charset="2"/>
              </a:rPr>
              <a:t> would map  </a:t>
            </a:r>
          </a:p>
          <a:p>
            <a:pPr marL="0" indent="0">
              <a:buNone/>
            </a:pPr>
            <a:r>
              <a:rPr lang="en-US" dirty="0">
                <a:sym typeface="Wingdings" panose="05000000000000000000" pitchFamily="2" charset="2"/>
              </a:rPr>
              <a:t>      to this code</a:t>
            </a:r>
          </a:p>
          <a:p>
            <a:pPr marL="0" indent="0">
              <a:buNone/>
            </a:pPr>
            <a:r>
              <a:rPr lang="en-US" dirty="0">
                <a:sym typeface="Wingdings" panose="05000000000000000000" pitchFamily="2" charset="2"/>
              </a:rPr>
              <a:t> </a:t>
            </a:r>
            <a:endParaRPr lang="en-US" dirty="0"/>
          </a:p>
        </p:txBody>
      </p:sp>
      <p:sp>
        <p:nvSpPr>
          <p:cNvPr id="3" name="Title 2"/>
          <p:cNvSpPr>
            <a:spLocks noGrp="1"/>
          </p:cNvSpPr>
          <p:nvPr>
            <p:ph type="title"/>
          </p:nvPr>
        </p:nvSpPr>
        <p:spPr/>
        <p:txBody>
          <a:bodyPr/>
          <a:lstStyle/>
          <a:p>
            <a:r>
              <a:rPr lang="en-US" dirty="0"/>
              <a:t>URL Pattern Examples</a:t>
            </a:r>
          </a:p>
        </p:txBody>
      </p:sp>
    </p:spTree>
    <p:extLst>
      <p:ext uri="{BB962C8B-B14F-4D97-AF65-F5344CB8AC3E}">
        <p14:creationId xmlns:p14="http://schemas.microsoft.com/office/powerpoint/2010/main" val="3678242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/email/add </a:t>
            </a:r>
            <a:r>
              <a:rPr lang="en-US" dirty="0">
                <a:sym typeface="Wingdings" panose="05000000000000000000" pitchFamily="2" charset="2"/>
              </a:rPr>
              <a:t> Specifies the add URL in the email directory will map to this servlet or </a:t>
            </a:r>
            <a:r>
              <a:rPr lang="en-US" dirty="0" err="1">
                <a:sym typeface="Wingdings" panose="05000000000000000000" pitchFamily="2" charset="2"/>
              </a:rPr>
              <a:t>JSP</a:t>
            </a:r>
            <a:r>
              <a:rPr lang="en-US" dirty="0">
                <a:sym typeface="Wingdings" panose="05000000000000000000" pitchFamily="2" charset="2"/>
              </a:rPr>
              <a:t> code</a:t>
            </a:r>
          </a:p>
          <a:p>
            <a:pPr marL="0" indent="0">
              <a:buNone/>
            </a:pPr>
            <a:r>
              <a:rPr lang="en-US" dirty="0">
                <a:sym typeface="Wingdings" panose="05000000000000000000" pitchFamily="2" charset="2"/>
              </a:rPr>
              <a:t>        http://localhost:8084/ch04email/email/add</a:t>
            </a:r>
          </a:p>
          <a:p>
            <a:r>
              <a:rPr lang="en-US" b="1" dirty="0">
                <a:sym typeface="Wingdings" panose="05000000000000000000" pitchFamily="2" charset="2"/>
              </a:rPr>
              <a:t>/email/* </a:t>
            </a:r>
            <a:r>
              <a:rPr lang="en-US" dirty="0">
                <a:sym typeface="Wingdings" panose="05000000000000000000" pitchFamily="2" charset="2"/>
              </a:rPr>
              <a:t> Specifies any URL in the email directory will map to this code.</a:t>
            </a:r>
          </a:p>
          <a:p>
            <a:pPr marL="0" indent="0">
              <a:buNone/>
            </a:pPr>
            <a:r>
              <a:rPr lang="en-US" dirty="0">
                <a:sym typeface="Wingdings" panose="05000000000000000000" pitchFamily="2" charset="2"/>
              </a:rPr>
              <a:t>      </a:t>
            </a:r>
            <a:r>
              <a:rPr lang="en-US" dirty="0">
                <a:sym typeface="Wingdings" panose="05000000000000000000" pitchFamily="2" charset="2"/>
                <a:hlinkClick r:id="rId2"/>
              </a:rPr>
              <a:t>http://localhost:8084/ch04email/email/add</a:t>
            </a:r>
            <a:endParaRPr lang="en-US" dirty="0">
              <a:sym typeface="Wingdings" panose="05000000000000000000" pitchFamily="2" charset="2"/>
            </a:endParaRPr>
          </a:p>
          <a:p>
            <a:pPr marL="0" indent="0">
              <a:buNone/>
            </a:pPr>
            <a:r>
              <a:rPr lang="en-US" dirty="0">
                <a:sym typeface="Wingdings" panose="05000000000000000000" pitchFamily="2" charset="2"/>
              </a:rPr>
              <a:t>Or</a:t>
            </a:r>
          </a:p>
          <a:p>
            <a:pPr marL="0" indent="0">
              <a:buNone/>
            </a:pPr>
            <a:r>
              <a:rPr lang="en-US" dirty="0">
                <a:sym typeface="Wingdings" panose="05000000000000000000" pitchFamily="2" charset="2"/>
              </a:rPr>
              <a:t>       </a:t>
            </a:r>
            <a:r>
              <a:rPr lang="en-US" dirty="0">
                <a:sym typeface="Wingdings" panose="05000000000000000000" pitchFamily="2" charset="2"/>
                <a:hlinkClick r:id="rId3"/>
              </a:rPr>
              <a:t>http://localhost:8084/ch04email/email/addToList</a:t>
            </a:r>
            <a:endParaRPr lang="en-US" dirty="0">
              <a:sym typeface="Wingdings" panose="05000000000000000000" pitchFamily="2" charset="2"/>
            </a:endParaRPr>
          </a:p>
          <a:p>
            <a:pPr marL="0" indent="0">
              <a:buNone/>
            </a:pPr>
            <a:r>
              <a:rPr lang="en-US" dirty="0">
                <a:sym typeface="Wingdings" panose="05000000000000000000" pitchFamily="2" charset="2"/>
              </a:rPr>
              <a:t>Or ….</a:t>
            </a:r>
          </a:p>
        </p:txBody>
      </p:sp>
      <p:sp>
        <p:nvSpPr>
          <p:cNvPr id="3" name="Title 2"/>
          <p:cNvSpPr>
            <a:spLocks noGrp="1"/>
          </p:cNvSpPr>
          <p:nvPr>
            <p:ph type="title"/>
          </p:nvPr>
        </p:nvSpPr>
        <p:spPr/>
        <p:txBody>
          <a:bodyPr/>
          <a:lstStyle/>
          <a:p>
            <a:r>
              <a:rPr lang="en-US" dirty="0"/>
              <a:t>URL Pattern Examples</a:t>
            </a:r>
          </a:p>
        </p:txBody>
      </p:sp>
    </p:spTree>
    <p:extLst>
      <p:ext uri="{BB962C8B-B14F-4D97-AF65-F5344CB8AC3E}">
        <p14:creationId xmlns:p14="http://schemas.microsoft.com/office/powerpoint/2010/main" val="39656339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Forms allow us to collect data from the user and send it back to the server for processing. </a:t>
            </a:r>
          </a:p>
          <a:p>
            <a:r>
              <a:rPr lang="en-US" dirty="0"/>
              <a:t>The browser will require the user to complete elements and will do some primitive validations.</a:t>
            </a:r>
          </a:p>
          <a:p>
            <a:r>
              <a:rPr lang="en-US" dirty="0"/>
              <a:t>Hidden elements let us know which form or webpage contained the submit button used to send the data to the server.   </a:t>
            </a:r>
          </a:p>
        </p:txBody>
      </p:sp>
      <p:sp>
        <p:nvSpPr>
          <p:cNvPr id="3" name="Title 2"/>
          <p:cNvSpPr>
            <a:spLocks noGrp="1"/>
          </p:cNvSpPr>
          <p:nvPr>
            <p:ph type="title"/>
          </p:nvPr>
        </p:nvSpPr>
        <p:spPr/>
        <p:txBody>
          <a:bodyPr/>
          <a:lstStyle/>
          <a:p>
            <a:r>
              <a:rPr lang="en-US" dirty="0"/>
              <a:t>Review</a:t>
            </a:r>
          </a:p>
        </p:txBody>
      </p:sp>
    </p:spTree>
    <p:extLst>
      <p:ext uri="{BB962C8B-B14F-4D97-AF65-F5344CB8AC3E}">
        <p14:creationId xmlns:p14="http://schemas.microsoft.com/office/powerpoint/2010/main" val="38587005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1" y="2248347"/>
            <a:ext cx="8839200" cy="3877815"/>
          </a:xfrm>
        </p:spPr>
        <p:txBody>
          <a:bodyPr/>
          <a:lstStyle/>
          <a:p>
            <a:pPr marL="0" indent="0">
              <a:buNone/>
            </a:pPr>
            <a:r>
              <a:rPr lang="en-US" dirty="0"/>
              <a:t>public void </a:t>
            </a:r>
            <a:r>
              <a:rPr lang="en-US" b="1" dirty="0" err="1"/>
              <a:t>init</a:t>
            </a:r>
            <a:r>
              <a:rPr lang="en-US" dirty="0"/>
              <a:t>(</a:t>
            </a:r>
            <a:r>
              <a:rPr lang="en-US" dirty="0" err="1">
                <a:hlinkClick r:id="rId2" tooltip="interface in javax.servlet"/>
              </a:rPr>
              <a:t>ServletConfig</a:t>
            </a:r>
            <a:r>
              <a:rPr lang="en-US" dirty="0"/>
              <a:t> </a:t>
            </a:r>
            <a:r>
              <a:rPr lang="en-US" dirty="0" err="1"/>
              <a:t>config</a:t>
            </a:r>
            <a:r>
              <a:rPr lang="en-US" dirty="0"/>
              <a:t>) throws </a:t>
            </a:r>
            <a:r>
              <a:rPr lang="en-US" dirty="0" err="1">
                <a:hlinkClick r:id="rId3" tooltip="class in javax.servlet"/>
              </a:rPr>
              <a:t>ServletException</a:t>
            </a:r>
            <a:endParaRPr lang="en-US" dirty="0"/>
          </a:p>
          <a:p>
            <a:pPr marL="0" indent="0">
              <a:buNone/>
            </a:pPr>
            <a:r>
              <a:rPr lang="en-US" dirty="0"/>
              <a:t>{   </a:t>
            </a:r>
            <a:r>
              <a:rPr lang="en-US" dirty="0" err="1"/>
              <a:t>super.init</a:t>
            </a:r>
            <a:r>
              <a:rPr lang="en-US" dirty="0"/>
              <a:t>(</a:t>
            </a:r>
            <a:r>
              <a:rPr lang="en-US" dirty="0" err="1"/>
              <a:t>servletConfig</a:t>
            </a:r>
            <a:r>
              <a:rPr lang="en-US" dirty="0"/>
              <a:t>); // must call</a:t>
            </a:r>
          </a:p>
          <a:p>
            <a:pPr marL="0" indent="0">
              <a:buNone/>
            </a:pPr>
            <a:r>
              <a:rPr lang="en-US" dirty="0"/>
              <a:t>  // Only called once </a:t>
            </a:r>
          </a:p>
          <a:p>
            <a:pPr marL="0" indent="0">
              <a:buNone/>
            </a:pPr>
            <a:r>
              <a:rPr lang="en-US" dirty="0"/>
              <a:t>  // Called when this servlet is being placed into service</a:t>
            </a:r>
          </a:p>
          <a:p>
            <a:pPr marL="0" indent="0">
              <a:buNone/>
            </a:pPr>
            <a:r>
              <a:rPr lang="en-US" dirty="0"/>
              <a:t>}</a:t>
            </a:r>
          </a:p>
          <a:p>
            <a:pPr marL="0" indent="0">
              <a:buNone/>
            </a:pPr>
            <a:r>
              <a:rPr lang="en-US" dirty="0"/>
              <a:t>public void destroy() { </a:t>
            </a:r>
          </a:p>
          <a:p>
            <a:pPr marL="0" indent="0">
              <a:buNone/>
            </a:pPr>
            <a:r>
              <a:rPr lang="en-US" dirty="0"/>
              <a:t>     //Reclaim any resources --  Only called once</a:t>
            </a:r>
          </a:p>
          <a:p>
            <a:pPr marL="0" indent="0">
              <a:buNone/>
            </a:pPr>
            <a:r>
              <a:rPr lang="en-US" dirty="0"/>
              <a:t>}</a:t>
            </a:r>
          </a:p>
        </p:txBody>
      </p:sp>
      <p:sp>
        <p:nvSpPr>
          <p:cNvPr id="3" name="Title 2"/>
          <p:cNvSpPr>
            <a:spLocks noGrp="1"/>
          </p:cNvSpPr>
          <p:nvPr>
            <p:ph type="title"/>
          </p:nvPr>
        </p:nvSpPr>
        <p:spPr>
          <a:xfrm>
            <a:off x="685800" y="609600"/>
            <a:ext cx="7756263" cy="1054250"/>
          </a:xfrm>
        </p:spPr>
        <p:txBody>
          <a:bodyPr/>
          <a:lstStyle/>
          <a:p>
            <a:r>
              <a:rPr lang="en-US" sz="4800" dirty="0" err="1"/>
              <a:t>init</a:t>
            </a:r>
            <a:r>
              <a:rPr lang="en-US" sz="4800" dirty="0"/>
              <a:t> and destroy</a:t>
            </a:r>
          </a:p>
        </p:txBody>
      </p:sp>
    </p:spTree>
    <p:extLst>
      <p:ext uri="{BB962C8B-B14F-4D97-AF65-F5344CB8AC3E}">
        <p14:creationId xmlns:p14="http://schemas.microsoft.com/office/powerpoint/2010/main" val="6376577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2248347"/>
            <a:ext cx="8610600" cy="3877815"/>
          </a:xfrm>
        </p:spPr>
        <p:txBody>
          <a:bodyPr>
            <a:normAutofit lnSpcReduction="10000"/>
          </a:bodyPr>
          <a:lstStyle/>
          <a:p>
            <a:r>
              <a:rPr lang="en-US" dirty="0"/>
              <a:t>Has two methods that allow us to get the value of the form elements submitted by the user. </a:t>
            </a:r>
          </a:p>
          <a:p>
            <a:r>
              <a:rPr lang="en-US" dirty="0"/>
              <a:t>public String </a:t>
            </a:r>
            <a:r>
              <a:rPr lang="en-US" dirty="0" err="1"/>
              <a:t>getParameter</a:t>
            </a:r>
            <a:r>
              <a:rPr lang="en-US" dirty="0"/>
              <a:t>(String </a:t>
            </a:r>
            <a:r>
              <a:rPr lang="en-US" dirty="0" err="1"/>
              <a:t>parameterName</a:t>
            </a:r>
            <a:r>
              <a:rPr lang="en-US" dirty="0"/>
              <a:t>)</a:t>
            </a:r>
          </a:p>
          <a:p>
            <a:pPr lvl="1"/>
            <a:r>
              <a:rPr lang="en-US" dirty="0"/>
              <a:t>Returns a string value for this parameter or null if it does not exist. </a:t>
            </a:r>
          </a:p>
          <a:p>
            <a:r>
              <a:rPr lang="en-US" dirty="0"/>
              <a:t>public String[] </a:t>
            </a:r>
            <a:r>
              <a:rPr lang="en-US" dirty="0" err="1"/>
              <a:t>getParameterValues</a:t>
            </a:r>
            <a:r>
              <a:rPr lang="en-US" dirty="0"/>
              <a:t>(String </a:t>
            </a:r>
            <a:r>
              <a:rPr lang="en-US" dirty="0" err="1"/>
              <a:t>parameterName</a:t>
            </a:r>
            <a:r>
              <a:rPr lang="en-US" dirty="0"/>
              <a:t>)</a:t>
            </a:r>
          </a:p>
          <a:p>
            <a:pPr lvl="1"/>
            <a:r>
              <a:rPr lang="en-US" dirty="0"/>
              <a:t>Returns a String array containing all values for this parameter. Null is returned if this parameter does not exist in the request object. </a:t>
            </a:r>
          </a:p>
          <a:p>
            <a:r>
              <a:rPr lang="en-US" dirty="0" err="1"/>
              <a:t>HttpServletRequest</a:t>
            </a:r>
            <a:r>
              <a:rPr lang="en-US" dirty="0"/>
              <a:t> has many other methods as well.</a:t>
            </a:r>
          </a:p>
        </p:txBody>
      </p:sp>
      <p:sp>
        <p:nvSpPr>
          <p:cNvPr id="3" name="Title 2"/>
          <p:cNvSpPr>
            <a:spLocks noGrp="1"/>
          </p:cNvSpPr>
          <p:nvPr>
            <p:ph type="title"/>
          </p:nvPr>
        </p:nvSpPr>
        <p:spPr/>
        <p:txBody>
          <a:bodyPr/>
          <a:lstStyle/>
          <a:p>
            <a:r>
              <a:rPr lang="en-US" dirty="0" err="1"/>
              <a:t>HttpServletRequest</a:t>
            </a:r>
            <a:endParaRPr lang="en-US" dirty="0"/>
          </a:p>
        </p:txBody>
      </p:sp>
    </p:spTree>
    <p:extLst>
      <p:ext uri="{BB962C8B-B14F-4D97-AF65-F5344CB8AC3E}">
        <p14:creationId xmlns:p14="http://schemas.microsoft.com/office/powerpoint/2010/main" val="41059733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381000"/>
            <a:ext cx="9067800" cy="6186309"/>
          </a:xfrm>
          <a:prstGeom prst="rect">
            <a:avLst/>
          </a:prstGeom>
        </p:spPr>
        <p:txBody>
          <a:bodyPr wrap="square">
            <a:spAutoFit/>
          </a:bodyPr>
          <a:lstStyle/>
          <a:p>
            <a:pPr marL="342900" indent="-342900">
              <a:buFont typeface="+mj-lt"/>
              <a:buAutoNum type="arabicPeriod"/>
            </a:pPr>
            <a:r>
              <a:rPr lang="en-US" dirty="0"/>
              <a:t>&lt;body&gt;</a:t>
            </a:r>
          </a:p>
          <a:p>
            <a:pPr marL="342900" indent="-342900">
              <a:buFont typeface="+mj-lt"/>
              <a:buAutoNum type="arabicPeriod"/>
            </a:pPr>
            <a:r>
              <a:rPr lang="en-US" dirty="0"/>
              <a:t>&lt;</a:t>
            </a:r>
            <a:r>
              <a:rPr lang="en-US" dirty="0" err="1"/>
              <a:t>h1</a:t>
            </a:r>
            <a:r>
              <a:rPr lang="en-US" dirty="0"/>
              <a:t>&gt;Join our email list&lt;/</a:t>
            </a:r>
            <a:r>
              <a:rPr lang="en-US" dirty="0" err="1"/>
              <a:t>h1</a:t>
            </a:r>
            <a:r>
              <a:rPr lang="en-US" dirty="0"/>
              <a:t>&gt; </a:t>
            </a:r>
            <a:r>
              <a:rPr lang="en-US" dirty="0">
                <a:solidFill>
                  <a:srgbClr val="FF0000"/>
                </a:solidFill>
              </a:rPr>
              <a:t>  </a:t>
            </a:r>
            <a:r>
              <a:rPr lang="en-US" dirty="0">
                <a:solidFill>
                  <a:srgbClr val="7030A0"/>
                </a:solidFill>
              </a:rPr>
              <a:t>-- size 1 header</a:t>
            </a:r>
          </a:p>
          <a:p>
            <a:pPr marL="342900" indent="-342900">
              <a:buFont typeface="+mj-lt"/>
              <a:buAutoNum type="arabicPeriod"/>
            </a:pPr>
            <a:r>
              <a:rPr lang="en-US" dirty="0"/>
              <a:t>&lt;p&gt;To join our email list, enter your name and  </a:t>
            </a:r>
            <a:r>
              <a:rPr lang="en-US" dirty="0">
                <a:solidFill>
                  <a:srgbClr val="7030A0"/>
                </a:solidFill>
              </a:rPr>
              <a:t>-- paragraph formatting </a:t>
            </a:r>
          </a:p>
          <a:p>
            <a:pPr marL="342900" indent="-342900">
              <a:buFont typeface="+mj-lt"/>
              <a:buAutoNum type="arabicPeriod"/>
            </a:pPr>
            <a:r>
              <a:rPr lang="en-US" dirty="0"/>
              <a:t> email address below.&lt;/p&gt;</a:t>
            </a:r>
          </a:p>
          <a:p>
            <a:pPr marL="342900" indent="-342900">
              <a:buFont typeface="+mj-lt"/>
              <a:buAutoNum type="arabicPeriod"/>
            </a:pPr>
            <a:r>
              <a:rPr lang="en-US" dirty="0">
                <a:solidFill>
                  <a:srgbClr val="FF0000"/>
                </a:solidFill>
              </a:rPr>
              <a:t>&lt;form action="</a:t>
            </a:r>
            <a:r>
              <a:rPr lang="en-US" dirty="0" err="1">
                <a:solidFill>
                  <a:srgbClr val="FF0000"/>
                </a:solidFill>
              </a:rPr>
              <a:t>emailList</a:t>
            </a:r>
            <a:r>
              <a:rPr lang="en-US" dirty="0">
                <a:solidFill>
                  <a:srgbClr val="FF0000"/>
                </a:solidFill>
              </a:rPr>
              <a:t>" method="post"&gt;  </a:t>
            </a:r>
            <a:r>
              <a:rPr lang="en-US" dirty="0">
                <a:solidFill>
                  <a:srgbClr val="7030A0"/>
                </a:solidFill>
              </a:rPr>
              <a:t>-- forms are for input from user</a:t>
            </a:r>
          </a:p>
          <a:p>
            <a:pPr marL="342900" indent="-342900">
              <a:buFont typeface="+mj-lt"/>
              <a:buAutoNum type="arabicPeriod"/>
            </a:pPr>
            <a:r>
              <a:rPr lang="en-US" dirty="0"/>
              <a:t>&lt;input type="hidden" name="action" value="add"&gt;</a:t>
            </a:r>
            <a:r>
              <a:rPr lang="en-US" dirty="0">
                <a:solidFill>
                  <a:srgbClr val="FF0000"/>
                </a:solidFill>
              </a:rPr>
              <a:t> </a:t>
            </a:r>
            <a:r>
              <a:rPr lang="en-US" dirty="0">
                <a:solidFill>
                  <a:srgbClr val="7030A0"/>
                </a:solidFill>
              </a:rPr>
              <a:t>hidden fields are used to send hardcoded data to server - -we are giving the command “</a:t>
            </a:r>
            <a:r>
              <a:rPr lang="en-US" b="1" dirty="0">
                <a:solidFill>
                  <a:srgbClr val="7030A0"/>
                </a:solidFill>
              </a:rPr>
              <a:t>add”</a:t>
            </a:r>
            <a:r>
              <a:rPr lang="en-US" dirty="0">
                <a:solidFill>
                  <a:srgbClr val="7030A0"/>
                </a:solidFill>
              </a:rPr>
              <a:t> to our servlet.  </a:t>
            </a:r>
            <a:r>
              <a:rPr lang="en-US" dirty="0">
                <a:solidFill>
                  <a:srgbClr val="7030A0"/>
                </a:solidFill>
                <a:sym typeface="Wingdings" panose="05000000000000000000" pitchFamily="2" charset="2"/>
              </a:rPr>
              <a:t> </a:t>
            </a:r>
            <a:r>
              <a:rPr lang="en-US" dirty="0">
                <a:solidFill>
                  <a:srgbClr val="7030A0"/>
                </a:solidFill>
              </a:rPr>
              <a:t> action=add  will be sent to the server as part of the URL </a:t>
            </a:r>
          </a:p>
          <a:p>
            <a:pPr marL="342900" indent="-342900">
              <a:buFont typeface="+mj-lt"/>
              <a:buAutoNum type="arabicPeriod"/>
            </a:pPr>
            <a:r>
              <a:rPr lang="en-US" dirty="0"/>
              <a:t>&lt;label&gt;Email:&lt;/label&gt;</a:t>
            </a:r>
          </a:p>
          <a:p>
            <a:pPr marL="342900" indent="-342900">
              <a:buFont typeface="+mj-lt"/>
              <a:buAutoNum type="arabicPeriod"/>
            </a:pPr>
            <a:r>
              <a:rPr lang="en-US" dirty="0">
                <a:solidFill>
                  <a:srgbClr val="FF0000"/>
                </a:solidFill>
              </a:rPr>
              <a:t>&lt;input type="email" name="email" required&gt;&lt;</a:t>
            </a:r>
            <a:r>
              <a:rPr lang="en-US" dirty="0" err="1">
                <a:solidFill>
                  <a:srgbClr val="FF0000"/>
                </a:solidFill>
              </a:rPr>
              <a:t>br</a:t>
            </a:r>
            <a:r>
              <a:rPr lang="en-US" dirty="0">
                <a:solidFill>
                  <a:srgbClr val="FF0000"/>
                </a:solidFill>
              </a:rPr>
              <a:t>&gt;   </a:t>
            </a:r>
            <a:r>
              <a:rPr lang="en-US" dirty="0">
                <a:solidFill>
                  <a:srgbClr val="7030A0"/>
                </a:solidFill>
              </a:rPr>
              <a:t>-- next 3 are for user input</a:t>
            </a:r>
          </a:p>
          <a:p>
            <a:pPr marL="342900" indent="-342900">
              <a:buFont typeface="+mj-lt"/>
              <a:buAutoNum type="arabicPeriod"/>
            </a:pPr>
            <a:r>
              <a:rPr lang="en-US" dirty="0"/>
              <a:t>&lt;label&gt;First Name:&lt;/label&gt;			</a:t>
            </a:r>
            <a:r>
              <a:rPr lang="en-US" dirty="0">
                <a:solidFill>
                  <a:srgbClr val="7030A0"/>
                </a:solidFill>
              </a:rPr>
              <a:t>--all are text boxes</a:t>
            </a:r>
          </a:p>
          <a:p>
            <a:pPr marL="342900" indent="-342900">
              <a:buFont typeface="+mj-lt"/>
              <a:buAutoNum type="arabicPeriod"/>
            </a:pPr>
            <a:r>
              <a:rPr lang="en-US" dirty="0">
                <a:solidFill>
                  <a:srgbClr val="FF0000"/>
                </a:solidFill>
              </a:rPr>
              <a:t>&lt;input type="text" name="</a:t>
            </a:r>
            <a:r>
              <a:rPr lang="en-US" dirty="0" err="1">
                <a:solidFill>
                  <a:srgbClr val="FF0000"/>
                </a:solidFill>
              </a:rPr>
              <a:t>firstName</a:t>
            </a:r>
            <a:r>
              <a:rPr lang="en-US" dirty="0">
                <a:solidFill>
                  <a:srgbClr val="FF0000"/>
                </a:solidFill>
              </a:rPr>
              <a:t>" required&gt;&lt;</a:t>
            </a:r>
            <a:r>
              <a:rPr lang="en-US" dirty="0" err="1">
                <a:solidFill>
                  <a:srgbClr val="FF0000"/>
                </a:solidFill>
              </a:rPr>
              <a:t>br</a:t>
            </a:r>
            <a:r>
              <a:rPr lang="en-US" dirty="0">
                <a:solidFill>
                  <a:srgbClr val="FF0000"/>
                </a:solidFill>
              </a:rPr>
              <a:t>&gt;</a:t>
            </a:r>
          </a:p>
          <a:p>
            <a:pPr marL="342900" indent="-342900">
              <a:buFont typeface="+mj-lt"/>
              <a:buAutoNum type="arabicPeriod"/>
            </a:pPr>
            <a:r>
              <a:rPr lang="en-US" dirty="0"/>
              <a:t>&lt;label&gt;Last Name:&lt;/label&gt;</a:t>
            </a:r>
          </a:p>
          <a:p>
            <a:pPr marL="342900" indent="-342900">
              <a:buFont typeface="+mj-lt"/>
              <a:buAutoNum type="arabicPeriod"/>
            </a:pPr>
            <a:r>
              <a:rPr lang="en-US" dirty="0"/>
              <a:t>&lt;</a:t>
            </a:r>
            <a:r>
              <a:rPr lang="en-US" dirty="0">
                <a:solidFill>
                  <a:srgbClr val="FF0000"/>
                </a:solidFill>
              </a:rPr>
              <a:t>input type="text</a:t>
            </a:r>
            <a:r>
              <a:rPr lang="en-US" dirty="0"/>
              <a:t>" name="</a:t>
            </a:r>
            <a:r>
              <a:rPr lang="en-US" dirty="0" err="1"/>
              <a:t>lastName</a:t>
            </a:r>
            <a:r>
              <a:rPr lang="en-US" dirty="0"/>
              <a:t>" required&gt;&lt;</a:t>
            </a:r>
            <a:r>
              <a:rPr lang="en-US" dirty="0" err="1"/>
              <a:t>br</a:t>
            </a:r>
            <a:r>
              <a:rPr lang="en-US" dirty="0"/>
              <a:t>&gt;</a:t>
            </a:r>
          </a:p>
          <a:p>
            <a:pPr marL="342900" indent="-342900">
              <a:buFont typeface="+mj-lt"/>
              <a:buAutoNum type="arabicPeriod"/>
            </a:pPr>
            <a:r>
              <a:rPr lang="en-US" dirty="0"/>
              <a:t>&lt;label&gt;&amp;</a:t>
            </a:r>
            <a:r>
              <a:rPr lang="en-US" dirty="0" err="1"/>
              <a:t>nbsp</a:t>
            </a:r>
            <a:r>
              <a:rPr lang="en-US" dirty="0"/>
              <a:t>;&lt;/label&gt;</a:t>
            </a:r>
          </a:p>
          <a:p>
            <a:pPr marL="342900" indent="-342900">
              <a:buFont typeface="+mj-lt"/>
              <a:buAutoNum type="arabicPeriod"/>
            </a:pPr>
            <a:r>
              <a:rPr lang="en-US" dirty="0">
                <a:solidFill>
                  <a:srgbClr val="FF0000"/>
                </a:solidFill>
              </a:rPr>
              <a:t>&lt;input type="submit" value="Join Now" &gt;  </a:t>
            </a:r>
            <a:r>
              <a:rPr lang="en-US" dirty="0">
                <a:solidFill>
                  <a:srgbClr val="7030A0"/>
                </a:solidFill>
              </a:rPr>
              <a:t>Creates a button to send data to server</a:t>
            </a:r>
          </a:p>
          <a:p>
            <a:pPr marL="342900" indent="-342900">
              <a:buFont typeface="+mj-lt"/>
              <a:buAutoNum type="arabicPeriod"/>
            </a:pPr>
            <a:r>
              <a:rPr lang="en-US" dirty="0"/>
              <a:t>&lt;/form&gt;</a:t>
            </a:r>
          </a:p>
          <a:p>
            <a:pPr marL="342900" indent="-342900">
              <a:buFont typeface="+mj-lt"/>
              <a:buAutoNum type="arabicPeriod"/>
            </a:pPr>
            <a:r>
              <a:rPr lang="en-US" dirty="0"/>
              <a:t>&lt;/body&gt;</a:t>
            </a:r>
          </a:p>
          <a:p>
            <a:pPr marL="342900" indent="-342900">
              <a:buFont typeface="+mj-lt"/>
              <a:buAutoNum type="arabicPeriod"/>
            </a:pPr>
            <a:r>
              <a:rPr lang="en-US" dirty="0"/>
              <a:t>&lt;/html&gt;</a:t>
            </a:r>
          </a:p>
          <a:p>
            <a:r>
              <a:rPr lang="en-US" dirty="0"/>
              <a:t>Static HTML pages are usually written by web designers, not programmers. </a:t>
            </a:r>
          </a:p>
          <a:p>
            <a:r>
              <a:rPr lang="en-US" dirty="0"/>
              <a:t>Line 5 states the servlet to be called (</a:t>
            </a:r>
            <a:r>
              <a:rPr lang="en-US" b="1" dirty="0" err="1">
                <a:solidFill>
                  <a:srgbClr val="FF0000"/>
                </a:solidFill>
              </a:rPr>
              <a:t>emailList</a:t>
            </a:r>
            <a:r>
              <a:rPr lang="en-US" b="1" dirty="0"/>
              <a:t> </a:t>
            </a:r>
            <a:r>
              <a:rPr lang="en-US" dirty="0"/>
              <a:t>is mapped to a java class).  POST method is used to indicate data is being modified. Otherwise use GET</a:t>
            </a:r>
          </a:p>
        </p:txBody>
      </p:sp>
    </p:spTree>
    <p:extLst>
      <p:ext uri="{BB962C8B-B14F-4D97-AF65-F5344CB8AC3E}">
        <p14:creationId xmlns:p14="http://schemas.microsoft.com/office/powerpoint/2010/main" val="1851341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1" y="2248347"/>
            <a:ext cx="8686800" cy="3877815"/>
          </a:xfrm>
        </p:spPr>
        <p:txBody>
          <a:bodyPr/>
          <a:lstStyle/>
          <a:p>
            <a:pPr marL="0" indent="0">
              <a:buNone/>
            </a:pPr>
            <a:r>
              <a:rPr lang="en-US" dirty="0"/>
              <a:t>String action = request.getParameter("action");</a:t>
            </a:r>
          </a:p>
          <a:p>
            <a:pPr marL="0" indent="0">
              <a:buNone/>
            </a:pPr>
            <a:r>
              <a:rPr lang="en-US" dirty="0"/>
              <a:t>if (action!=null &amp;&amp; </a:t>
            </a:r>
            <a:r>
              <a:rPr lang="en-US" dirty="0" err="1"/>
              <a:t>action.equals</a:t>
            </a:r>
            <a:r>
              <a:rPr lang="en-US" dirty="0"/>
              <a:t>("add")) {                </a:t>
            </a:r>
          </a:p>
          <a:p>
            <a:pPr marL="0" indent="0">
              <a:buNone/>
            </a:pPr>
            <a:r>
              <a:rPr lang="en-US" dirty="0"/>
              <a:t>            // get parameters from the request</a:t>
            </a:r>
          </a:p>
          <a:p>
            <a:pPr marL="0" indent="0">
              <a:buNone/>
            </a:pPr>
            <a:r>
              <a:rPr lang="en-US" dirty="0"/>
              <a:t>            String </a:t>
            </a:r>
            <a:r>
              <a:rPr lang="en-US" dirty="0" err="1"/>
              <a:t>firstName</a:t>
            </a:r>
            <a:r>
              <a:rPr lang="en-US" dirty="0"/>
              <a:t> = request.getParameter("</a:t>
            </a:r>
            <a:r>
              <a:rPr lang="en-US" dirty="0" err="1"/>
              <a:t>firstName</a:t>
            </a:r>
            <a:r>
              <a:rPr lang="en-US" dirty="0"/>
              <a:t>");</a:t>
            </a:r>
          </a:p>
          <a:p>
            <a:pPr marL="0" indent="0">
              <a:buNone/>
            </a:pPr>
            <a:r>
              <a:rPr lang="en-US" dirty="0"/>
              <a:t>            String </a:t>
            </a:r>
            <a:r>
              <a:rPr lang="en-US" dirty="0" err="1"/>
              <a:t>lastName</a:t>
            </a:r>
            <a:r>
              <a:rPr lang="en-US" dirty="0"/>
              <a:t> = request.getParameter("</a:t>
            </a:r>
            <a:r>
              <a:rPr lang="en-US" dirty="0" err="1"/>
              <a:t>lastName</a:t>
            </a:r>
            <a:r>
              <a:rPr lang="en-US" dirty="0"/>
              <a:t>");</a:t>
            </a:r>
          </a:p>
          <a:p>
            <a:pPr marL="0" indent="0">
              <a:buNone/>
            </a:pPr>
            <a:r>
              <a:rPr lang="en-US" dirty="0"/>
              <a:t>            String email = request.getParameter("email");</a:t>
            </a:r>
          </a:p>
          <a:p>
            <a:pPr marL="0" indent="0">
              <a:buNone/>
            </a:pPr>
            <a:r>
              <a:rPr lang="en-US" dirty="0"/>
              <a:t>}</a:t>
            </a:r>
          </a:p>
        </p:txBody>
      </p:sp>
      <p:sp>
        <p:nvSpPr>
          <p:cNvPr id="3" name="Title 2"/>
          <p:cNvSpPr>
            <a:spLocks noGrp="1"/>
          </p:cNvSpPr>
          <p:nvPr>
            <p:ph type="title"/>
          </p:nvPr>
        </p:nvSpPr>
        <p:spPr/>
        <p:txBody>
          <a:bodyPr/>
          <a:lstStyle/>
          <a:p>
            <a:r>
              <a:rPr lang="en-US" dirty="0"/>
              <a:t>Example</a:t>
            </a:r>
          </a:p>
        </p:txBody>
      </p:sp>
    </p:spTree>
    <p:extLst>
      <p:ext uri="{BB962C8B-B14F-4D97-AF65-F5344CB8AC3E}">
        <p14:creationId xmlns:p14="http://schemas.microsoft.com/office/powerpoint/2010/main" val="3103300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48347"/>
            <a:ext cx="8839199" cy="3877815"/>
          </a:xfrm>
        </p:spPr>
        <p:txBody>
          <a:bodyPr>
            <a:normAutofit lnSpcReduction="10000"/>
          </a:bodyPr>
          <a:lstStyle/>
          <a:p>
            <a:pPr marL="0" indent="0">
              <a:buNone/>
            </a:pPr>
            <a:r>
              <a:rPr lang="en-US" dirty="0"/>
              <a:t>To read and process multiple values from a list.</a:t>
            </a:r>
          </a:p>
          <a:p>
            <a:pPr marL="0" indent="0">
              <a:buNone/>
            </a:pPr>
            <a:r>
              <a:rPr lang="en-US" dirty="0"/>
              <a:t>String[] selectedCountries = request.getParameter(“country”);</a:t>
            </a:r>
          </a:p>
          <a:p>
            <a:pPr marL="0" indent="0">
              <a:buNone/>
            </a:pPr>
            <a:r>
              <a:rPr lang="en-US" dirty="0"/>
              <a:t>//check for null here </a:t>
            </a:r>
          </a:p>
          <a:p>
            <a:pPr marL="0" indent="0">
              <a:buNone/>
            </a:pPr>
            <a:r>
              <a:rPr lang="en-US" dirty="0"/>
              <a:t>if (selectedCountries !=null){</a:t>
            </a:r>
          </a:p>
          <a:p>
            <a:pPr marL="0" indent="0">
              <a:buNone/>
            </a:pPr>
            <a:r>
              <a:rPr lang="en-US" dirty="0"/>
              <a:t>	for(String country: selectedCountries){</a:t>
            </a:r>
          </a:p>
          <a:p>
            <a:pPr marL="0" indent="0">
              <a:buNone/>
            </a:pPr>
            <a:r>
              <a:rPr lang="en-US" dirty="0"/>
              <a:t>		//code for each country selected goes here </a:t>
            </a:r>
          </a:p>
          <a:p>
            <a:pPr marL="0" indent="0">
              <a:buNone/>
            </a:pPr>
            <a:r>
              <a:rPr lang="en-US" dirty="0"/>
              <a:t>		//unselected countries will not be present</a:t>
            </a:r>
          </a:p>
          <a:p>
            <a:pPr marL="0" indent="0">
              <a:buNone/>
            </a:pPr>
            <a:r>
              <a:rPr lang="en-US" dirty="0"/>
              <a:t>	}</a:t>
            </a:r>
          </a:p>
          <a:p>
            <a:pPr marL="0" indent="0">
              <a:buNone/>
            </a:pPr>
            <a:r>
              <a:rPr lang="en-US" dirty="0"/>
              <a:t>}</a:t>
            </a:r>
          </a:p>
        </p:txBody>
      </p:sp>
      <p:sp>
        <p:nvSpPr>
          <p:cNvPr id="3" name="Title 2"/>
          <p:cNvSpPr>
            <a:spLocks noGrp="1"/>
          </p:cNvSpPr>
          <p:nvPr>
            <p:ph type="title"/>
          </p:nvPr>
        </p:nvSpPr>
        <p:spPr/>
        <p:txBody>
          <a:bodyPr/>
          <a:lstStyle/>
          <a:p>
            <a:r>
              <a:rPr lang="en-US" dirty="0"/>
              <a:t>List Parameter Values</a:t>
            </a:r>
          </a:p>
        </p:txBody>
      </p:sp>
    </p:spTree>
    <p:extLst>
      <p:ext uri="{BB962C8B-B14F-4D97-AF65-F5344CB8AC3E}">
        <p14:creationId xmlns:p14="http://schemas.microsoft.com/office/powerpoint/2010/main" val="9556654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Servlet engine only creates one instance of a servlet. This happens when the servlet engine starts or the servlet is first requested.</a:t>
            </a:r>
          </a:p>
          <a:p>
            <a:r>
              <a:rPr lang="en-US" dirty="0"/>
              <a:t>Init method is called when servlet is created.</a:t>
            </a:r>
          </a:p>
          <a:p>
            <a:r>
              <a:rPr lang="en-US" dirty="0"/>
              <a:t>Each request for the servlet (normally from a browser) spawns a new thread that calls the </a:t>
            </a:r>
            <a:r>
              <a:rPr lang="en-US" b="1" dirty="0"/>
              <a:t>service</a:t>
            </a:r>
            <a:r>
              <a:rPr lang="en-US" dirty="0"/>
              <a:t> method  in this one instance of the servlet.  </a:t>
            </a:r>
            <a:r>
              <a:rPr lang="en-US" b="1" dirty="0"/>
              <a:t>It does not create a second instance. </a:t>
            </a:r>
            <a:r>
              <a:rPr lang="en-US" dirty="0"/>
              <a:t>In our case the service method calls the appropriate </a:t>
            </a:r>
            <a:r>
              <a:rPr lang="en-US" dirty="0" err="1"/>
              <a:t>doGet</a:t>
            </a:r>
            <a:r>
              <a:rPr lang="en-US" dirty="0"/>
              <a:t> or </a:t>
            </a:r>
            <a:r>
              <a:rPr lang="en-US" dirty="0" err="1"/>
              <a:t>doPost</a:t>
            </a:r>
            <a:r>
              <a:rPr lang="en-US" dirty="0"/>
              <a:t> method. Other methods exist, one for each HTTP request type. We normally don’t use them. </a:t>
            </a:r>
            <a:endParaRPr lang="en-US" b="1" dirty="0"/>
          </a:p>
        </p:txBody>
      </p:sp>
      <p:sp>
        <p:nvSpPr>
          <p:cNvPr id="3" name="Title 2"/>
          <p:cNvSpPr>
            <a:spLocks noGrp="1"/>
          </p:cNvSpPr>
          <p:nvPr>
            <p:ph type="title"/>
          </p:nvPr>
        </p:nvSpPr>
        <p:spPr/>
        <p:txBody>
          <a:bodyPr/>
          <a:lstStyle/>
          <a:p>
            <a:r>
              <a:rPr lang="en-US" dirty="0"/>
              <a:t>How Servlets Work</a:t>
            </a:r>
          </a:p>
        </p:txBody>
      </p:sp>
    </p:spTree>
    <p:extLst>
      <p:ext uri="{BB962C8B-B14F-4D97-AF65-F5344CB8AC3E}">
        <p14:creationId xmlns:p14="http://schemas.microsoft.com/office/powerpoint/2010/main" val="6638817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If the servlet engine shuts down or the servlet has been idle for some time, then the destroy method is called. The engine then unloads the servlet.</a:t>
            </a:r>
          </a:p>
          <a:p>
            <a:r>
              <a:rPr lang="en-US" dirty="0"/>
              <a:t>Note that the destroy method is not called if the servlet crashes, so don’t count on the destroy method to be called. Don’t put mission critical code in the destroy method.</a:t>
            </a:r>
          </a:p>
          <a:p>
            <a:r>
              <a:rPr lang="en-US" dirty="0"/>
              <a:t>Normally you don’t use instance variables in servlets. They are not thread safe. Local variables are fine. Each method call gets its own copy of the local variables. </a:t>
            </a:r>
          </a:p>
        </p:txBody>
      </p:sp>
      <p:sp>
        <p:nvSpPr>
          <p:cNvPr id="3" name="Title 2"/>
          <p:cNvSpPr>
            <a:spLocks noGrp="1"/>
          </p:cNvSpPr>
          <p:nvPr>
            <p:ph type="title"/>
          </p:nvPr>
        </p:nvSpPr>
        <p:spPr/>
        <p:txBody>
          <a:bodyPr/>
          <a:lstStyle/>
          <a:p>
            <a:r>
              <a:rPr lang="en-US" dirty="0"/>
              <a:t>How Servlets Work</a:t>
            </a:r>
          </a:p>
        </p:txBody>
      </p:sp>
    </p:spTree>
    <p:extLst>
      <p:ext uri="{BB962C8B-B14F-4D97-AF65-F5344CB8AC3E}">
        <p14:creationId xmlns:p14="http://schemas.microsoft.com/office/powerpoint/2010/main" val="587430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570156"/>
            <a:ext cx="8305800" cy="1054250"/>
          </a:xfrm>
        </p:spPr>
        <p:txBody>
          <a:bodyPr/>
          <a:lstStyle/>
          <a:p>
            <a:r>
              <a:rPr lang="en-US" sz="4800" dirty="0">
                <a:solidFill>
                  <a:schemeClr val="tx2">
                    <a:satMod val="130000"/>
                  </a:schemeClr>
                </a:solidFill>
              </a:rPr>
              <a:t>Hypertext Transfer Protocol</a:t>
            </a:r>
            <a:endParaRPr lang="en-US" sz="48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81800" y="2895600"/>
            <a:ext cx="914479" cy="182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225" y="3048000"/>
            <a:ext cx="184785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8"/>
          <p:cNvSpPr txBox="1">
            <a:spLocks noChangeArrowheads="1"/>
          </p:cNvSpPr>
          <p:nvPr/>
        </p:nvSpPr>
        <p:spPr bwMode="auto">
          <a:xfrm>
            <a:off x="4495800" y="2730500"/>
            <a:ext cx="1404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b="1" dirty="0">
                <a:latin typeface="Arial" pitchFamily="34" charset="0"/>
                <a:cs typeface="Arial" pitchFamily="34" charset="0"/>
              </a:rPr>
              <a:t>HTTP Request</a:t>
            </a:r>
          </a:p>
        </p:txBody>
      </p:sp>
      <p:sp>
        <p:nvSpPr>
          <p:cNvPr id="8" name="Right Arrow 6"/>
          <p:cNvSpPr>
            <a:spLocks noChangeArrowheads="1"/>
          </p:cNvSpPr>
          <p:nvPr/>
        </p:nvSpPr>
        <p:spPr bwMode="auto">
          <a:xfrm>
            <a:off x="4572000" y="3048000"/>
            <a:ext cx="1295400" cy="304800"/>
          </a:xfrm>
          <a:prstGeom prst="rightArrow">
            <a:avLst>
              <a:gd name="adj1" fmla="val 50000"/>
              <a:gd name="adj2" fmla="val 49997"/>
            </a:avLst>
          </a:prstGeom>
          <a:solidFill>
            <a:schemeClr val="accent1"/>
          </a:solidFill>
          <a:ln w="9525" algn="ctr">
            <a:solidFill>
              <a:schemeClr val="tx1"/>
            </a:solidFill>
            <a:miter lim="800000"/>
            <a:headEnd/>
            <a:tailEnd/>
          </a:ln>
        </p:spPr>
        <p:txBody>
          <a:bodyPr wrap="none"/>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 name="Right Arrow 7"/>
          <p:cNvSpPr>
            <a:spLocks noChangeArrowheads="1"/>
          </p:cNvSpPr>
          <p:nvPr/>
        </p:nvSpPr>
        <p:spPr bwMode="auto">
          <a:xfrm rot="10800000">
            <a:off x="4572000" y="3581400"/>
            <a:ext cx="1295400" cy="304800"/>
          </a:xfrm>
          <a:prstGeom prst="rightArrow">
            <a:avLst>
              <a:gd name="adj1" fmla="val 50000"/>
              <a:gd name="adj2" fmla="val 49997"/>
            </a:avLst>
          </a:prstGeom>
          <a:solidFill>
            <a:schemeClr val="accent1"/>
          </a:solidFill>
          <a:ln w="9525" algn="ctr">
            <a:solidFill>
              <a:schemeClr val="tx1"/>
            </a:solidFill>
            <a:miter lim="800000"/>
            <a:headEnd/>
            <a:tailEnd/>
          </a:ln>
        </p:spPr>
        <p:txBody>
          <a:bodyPr wrap="none"/>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1" name="TextBox 17"/>
          <p:cNvSpPr txBox="1">
            <a:spLocks noChangeArrowheads="1"/>
          </p:cNvSpPr>
          <p:nvPr/>
        </p:nvSpPr>
        <p:spPr bwMode="auto">
          <a:xfrm>
            <a:off x="4419600" y="3873500"/>
            <a:ext cx="15541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400" b="1" dirty="0">
                <a:latin typeface="Arial" pitchFamily="34" charset="0"/>
                <a:cs typeface="Arial" pitchFamily="34" charset="0"/>
              </a:rPr>
              <a:t>HTTP Response</a:t>
            </a:r>
          </a:p>
        </p:txBody>
      </p:sp>
    </p:spTree>
    <p:extLst>
      <p:ext uri="{BB962C8B-B14F-4D97-AF65-F5344CB8AC3E}">
        <p14:creationId xmlns:p14="http://schemas.microsoft.com/office/powerpoint/2010/main" val="9700989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1" y="2248347"/>
            <a:ext cx="8458200" cy="3877815"/>
          </a:xfrm>
        </p:spPr>
        <p:txBody>
          <a:bodyPr/>
          <a:lstStyle/>
          <a:p>
            <a:r>
              <a:rPr lang="en-US" dirty="0"/>
              <a:t>Two methods provide by </a:t>
            </a:r>
            <a:r>
              <a:rPr lang="en-US" dirty="0" err="1"/>
              <a:t>HttpServlet</a:t>
            </a:r>
            <a:r>
              <a:rPr lang="en-US" dirty="0"/>
              <a:t> </a:t>
            </a:r>
          </a:p>
          <a:p>
            <a:pPr marL="868680" lvl="1" indent="-457200">
              <a:buFont typeface="+mj-lt"/>
              <a:buAutoNum type="arabicPeriod"/>
            </a:pPr>
            <a:r>
              <a:rPr lang="en-US" dirty="0"/>
              <a:t>log(String message) –&gt; message written to server's log file</a:t>
            </a:r>
          </a:p>
          <a:p>
            <a:pPr marL="868680" lvl="1" indent="-457200">
              <a:buFont typeface="+mj-lt"/>
              <a:buAutoNum type="arabicPeriod"/>
            </a:pPr>
            <a:r>
              <a:rPr lang="en-US"/>
              <a:t>log(String </a:t>
            </a:r>
            <a:r>
              <a:rPr lang="en-US" dirty="0"/>
              <a:t>message, </a:t>
            </a:r>
            <a:r>
              <a:rPr lang="en-US" dirty="0" err="1"/>
              <a:t>Throwable</a:t>
            </a:r>
            <a:r>
              <a:rPr lang="en-US" dirty="0"/>
              <a:t>)</a:t>
            </a:r>
          </a:p>
          <a:p>
            <a:pPr marL="777240" lvl="2" indent="0">
              <a:buNone/>
            </a:pPr>
            <a:r>
              <a:rPr lang="en-US" dirty="0"/>
              <a:t>message written to server's log file followed by stack trace</a:t>
            </a:r>
          </a:p>
          <a:p>
            <a:r>
              <a:rPr lang="en-US" dirty="0" err="1"/>
              <a:t>System.out.println</a:t>
            </a:r>
            <a:r>
              <a:rPr lang="en-US" dirty="0"/>
              <a:t> goes to Server’s console window. </a:t>
            </a:r>
          </a:p>
          <a:p>
            <a:pPr lvl="1"/>
            <a:r>
              <a:rPr lang="en-US" dirty="0"/>
              <a:t>Include servlet name and variable name to make it easy</a:t>
            </a:r>
          </a:p>
        </p:txBody>
      </p:sp>
      <p:sp>
        <p:nvSpPr>
          <p:cNvPr id="3" name="Title 2"/>
          <p:cNvSpPr>
            <a:spLocks noGrp="1"/>
          </p:cNvSpPr>
          <p:nvPr>
            <p:ph type="title"/>
          </p:nvPr>
        </p:nvSpPr>
        <p:spPr/>
        <p:txBody>
          <a:bodyPr/>
          <a:lstStyle/>
          <a:p>
            <a:r>
              <a:rPr lang="en-US" dirty="0"/>
              <a:t>Logging Errors </a:t>
            </a:r>
          </a:p>
        </p:txBody>
      </p:sp>
    </p:spTree>
    <p:extLst>
      <p:ext uri="{BB962C8B-B14F-4D97-AF65-F5344CB8AC3E}">
        <p14:creationId xmlns:p14="http://schemas.microsoft.com/office/powerpoint/2010/main" val="32768539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48347"/>
            <a:ext cx="8534401" cy="3877815"/>
          </a:xfrm>
        </p:spPr>
        <p:txBody>
          <a:bodyPr>
            <a:normAutofit fontScale="92500"/>
          </a:bodyPr>
          <a:lstStyle/>
          <a:p>
            <a:r>
              <a:rPr lang="en-US" dirty="0"/>
              <a:t>We can specify the servlet or </a:t>
            </a:r>
            <a:r>
              <a:rPr lang="en-US" dirty="0" err="1"/>
              <a:t>JSP</a:t>
            </a:r>
            <a:r>
              <a:rPr lang="en-US" dirty="0"/>
              <a:t> page that gets invoked when a form is submitted.</a:t>
            </a:r>
          </a:p>
          <a:p>
            <a:r>
              <a:rPr lang="en-US" dirty="0"/>
              <a:t>We can obtain any parameter values sent by this form</a:t>
            </a:r>
          </a:p>
          <a:p>
            <a:r>
              <a:rPr lang="en-US" dirty="0"/>
              <a:t>We can log errors and we know how servlets work.</a:t>
            </a:r>
          </a:p>
          <a:p>
            <a:r>
              <a:rPr lang="en-US" dirty="0"/>
              <a:t>We are still worried about being thread safe.</a:t>
            </a:r>
          </a:p>
          <a:p>
            <a:r>
              <a:rPr lang="en-US" dirty="0"/>
              <a:t>We don’t know how to specify what gets returned to the user. </a:t>
            </a:r>
          </a:p>
          <a:p>
            <a:r>
              <a:rPr lang="en-US" dirty="0"/>
              <a:t>We have not looked at validating input.</a:t>
            </a:r>
          </a:p>
          <a:p>
            <a:r>
              <a:rPr lang="en-US" dirty="0"/>
              <a:t>We have not looked at initialization or cleanup code yet.</a:t>
            </a:r>
          </a:p>
          <a:p>
            <a:r>
              <a:rPr lang="en-US" dirty="0"/>
              <a:t>We can’t write complicated applications yet.</a:t>
            </a:r>
          </a:p>
          <a:p>
            <a:endParaRPr lang="en-US" dirty="0"/>
          </a:p>
          <a:p>
            <a:endParaRPr lang="en-US" dirty="0"/>
          </a:p>
        </p:txBody>
      </p:sp>
      <p:sp>
        <p:nvSpPr>
          <p:cNvPr id="3" name="Title 2"/>
          <p:cNvSpPr>
            <a:spLocks noGrp="1"/>
          </p:cNvSpPr>
          <p:nvPr>
            <p:ph type="title"/>
          </p:nvPr>
        </p:nvSpPr>
        <p:spPr/>
        <p:txBody>
          <a:bodyPr/>
          <a:lstStyle/>
          <a:p>
            <a:r>
              <a:rPr lang="en-US" dirty="0"/>
              <a:t>Review</a:t>
            </a:r>
          </a:p>
        </p:txBody>
      </p:sp>
    </p:spTree>
    <p:extLst>
      <p:ext uri="{BB962C8B-B14F-4D97-AF65-F5344CB8AC3E}">
        <p14:creationId xmlns:p14="http://schemas.microsoft.com/office/powerpoint/2010/main" val="17022818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general, servlets obtain the input, process it, update any data stores and then forward information to a </a:t>
            </a:r>
            <a:r>
              <a:rPr lang="en-US" dirty="0" err="1"/>
              <a:t>JSP</a:t>
            </a:r>
            <a:r>
              <a:rPr lang="en-US" dirty="0"/>
              <a:t> or HTML page to return a document to the user. HTML is used for static pages and </a:t>
            </a:r>
            <a:r>
              <a:rPr lang="en-US" dirty="0" err="1"/>
              <a:t>JSPs</a:t>
            </a:r>
            <a:r>
              <a:rPr lang="en-US" dirty="0"/>
              <a:t> are used to create dynamic content. </a:t>
            </a:r>
          </a:p>
          <a:p>
            <a:r>
              <a:rPr lang="en-US" dirty="0"/>
              <a:t>We need to know how to communicate dynamic information to </a:t>
            </a:r>
            <a:r>
              <a:rPr lang="en-US" dirty="0" err="1"/>
              <a:t>JSP</a:t>
            </a:r>
            <a:r>
              <a:rPr lang="en-US" dirty="0"/>
              <a:t> pages and how to forward the request to the entity that is next. </a:t>
            </a:r>
          </a:p>
        </p:txBody>
      </p:sp>
      <p:sp>
        <p:nvSpPr>
          <p:cNvPr id="3" name="Title 2"/>
          <p:cNvSpPr>
            <a:spLocks noGrp="1"/>
          </p:cNvSpPr>
          <p:nvPr>
            <p:ph type="title"/>
          </p:nvPr>
        </p:nvSpPr>
        <p:spPr/>
        <p:txBody>
          <a:bodyPr/>
          <a:lstStyle/>
          <a:p>
            <a:r>
              <a:rPr lang="en-US" dirty="0"/>
              <a:t>Specifying Output</a:t>
            </a:r>
          </a:p>
        </p:txBody>
      </p:sp>
    </p:spTree>
    <p:extLst>
      <p:ext uri="{BB962C8B-B14F-4D97-AF65-F5344CB8AC3E}">
        <p14:creationId xmlns:p14="http://schemas.microsoft.com/office/powerpoint/2010/main" val="19560470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You can forward a request from a servlet to an HTML page, a </a:t>
            </a:r>
            <a:r>
              <a:rPr lang="en-US" dirty="0" err="1"/>
              <a:t>JSP</a:t>
            </a:r>
            <a:r>
              <a:rPr lang="en-US" dirty="0"/>
              <a:t> page or another servlet. “/” means the root directory of the current web application </a:t>
            </a:r>
          </a:p>
          <a:p>
            <a:pPr marL="0" indent="0">
              <a:buNone/>
            </a:pPr>
            <a:r>
              <a:rPr lang="en-US" dirty="0"/>
              <a:t>String </a:t>
            </a:r>
            <a:r>
              <a:rPr lang="en-US" dirty="0" err="1"/>
              <a:t>index_url</a:t>
            </a:r>
            <a:r>
              <a:rPr lang="en-US" dirty="0"/>
              <a:t> = “/index.html”; </a:t>
            </a:r>
          </a:p>
          <a:p>
            <a:pPr marL="0" indent="0">
              <a:buNone/>
            </a:pPr>
            <a:r>
              <a:rPr lang="en-US" dirty="0"/>
              <a:t>String </a:t>
            </a:r>
            <a:r>
              <a:rPr lang="en-US" dirty="0" err="1"/>
              <a:t>thanks_url</a:t>
            </a:r>
            <a:r>
              <a:rPr lang="en-US" dirty="0"/>
              <a:t> = “/</a:t>
            </a:r>
            <a:r>
              <a:rPr lang="en-US" dirty="0" err="1"/>
              <a:t>thanks.jsp</a:t>
            </a:r>
            <a:r>
              <a:rPr lang="en-US" dirty="0"/>
              <a:t>”;</a:t>
            </a:r>
          </a:p>
          <a:p>
            <a:pPr marL="0" indent="0">
              <a:buNone/>
            </a:pPr>
            <a:r>
              <a:rPr lang="en-US" dirty="0"/>
              <a:t>String </a:t>
            </a:r>
            <a:r>
              <a:rPr lang="en-US" dirty="0" err="1"/>
              <a:t>servlet_url</a:t>
            </a:r>
            <a:r>
              <a:rPr lang="en-US" dirty="0"/>
              <a:t> = “/servlet/</a:t>
            </a:r>
            <a:r>
              <a:rPr lang="en-US" dirty="0" err="1"/>
              <a:t>ProcessInput</a:t>
            </a:r>
            <a:r>
              <a:rPr lang="en-US" dirty="0"/>
              <a:t>”;</a:t>
            </a:r>
          </a:p>
          <a:p>
            <a:pPr marL="0" indent="0">
              <a:buNone/>
            </a:pPr>
            <a:r>
              <a:rPr lang="en-US" dirty="0" err="1"/>
              <a:t>getServletContext</a:t>
            </a:r>
            <a:r>
              <a:rPr lang="en-US" dirty="0"/>
              <a:t>()</a:t>
            </a:r>
          </a:p>
          <a:p>
            <a:pPr marL="0" indent="0">
              <a:buNone/>
            </a:pPr>
            <a:r>
              <a:rPr lang="en-US" dirty="0"/>
              <a:t> 	.</a:t>
            </a:r>
            <a:r>
              <a:rPr lang="en-US" dirty="0" err="1"/>
              <a:t>getRequestDispatcher</a:t>
            </a:r>
            <a:r>
              <a:rPr lang="en-US" dirty="0"/>
              <a:t>(</a:t>
            </a:r>
            <a:r>
              <a:rPr lang="en-US" dirty="0" err="1"/>
              <a:t>index_url</a:t>
            </a:r>
            <a:r>
              <a:rPr lang="en-US" dirty="0"/>
              <a:t>)</a:t>
            </a:r>
          </a:p>
          <a:p>
            <a:pPr marL="0" indent="0">
              <a:buNone/>
            </a:pPr>
            <a:r>
              <a:rPr lang="en-US" dirty="0"/>
              <a:t>	.forward(request, response);</a:t>
            </a:r>
          </a:p>
          <a:p>
            <a:pPr marL="0" indent="0">
              <a:buNone/>
            </a:pPr>
            <a:endParaRPr lang="en-US" dirty="0"/>
          </a:p>
        </p:txBody>
      </p:sp>
      <p:sp>
        <p:nvSpPr>
          <p:cNvPr id="3" name="Title 2"/>
          <p:cNvSpPr>
            <a:spLocks noGrp="1"/>
          </p:cNvSpPr>
          <p:nvPr>
            <p:ph type="title"/>
          </p:nvPr>
        </p:nvSpPr>
        <p:spPr/>
        <p:txBody>
          <a:bodyPr/>
          <a:lstStyle/>
          <a:p>
            <a:r>
              <a:rPr lang="en-US" dirty="0"/>
              <a:t>Forward Requests</a:t>
            </a:r>
          </a:p>
        </p:txBody>
      </p:sp>
    </p:spTree>
    <p:extLst>
      <p:ext uri="{BB962C8B-B14F-4D97-AF65-F5344CB8AC3E}">
        <p14:creationId xmlns:p14="http://schemas.microsoft.com/office/powerpoint/2010/main" val="8292943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String </a:t>
            </a:r>
            <a:r>
              <a:rPr lang="en-US" dirty="0" err="1"/>
              <a:t>url</a:t>
            </a:r>
            <a:r>
              <a:rPr lang="en-US" dirty="0"/>
              <a:t> = "/index.html"; //in root of this web app</a:t>
            </a:r>
          </a:p>
          <a:p>
            <a:pPr marL="0" indent="0">
              <a:buNone/>
            </a:pPr>
            <a:r>
              <a:rPr lang="en-US" dirty="0"/>
              <a:t>String </a:t>
            </a:r>
            <a:r>
              <a:rPr lang="en-US" dirty="0" err="1"/>
              <a:t>cart_url</a:t>
            </a:r>
            <a:r>
              <a:rPr lang="en-US" dirty="0"/>
              <a:t> =“/cart/</a:t>
            </a:r>
            <a:r>
              <a:rPr lang="en-US" dirty="0" err="1"/>
              <a:t>displayInvoice</a:t>
            </a:r>
            <a:endParaRPr lang="en-US" dirty="0"/>
          </a:p>
          <a:p>
            <a:pPr marL="0" indent="0">
              <a:buNone/>
            </a:pPr>
            <a:r>
              <a:rPr lang="en-US" dirty="0" err="1"/>
              <a:t>getServletContext</a:t>
            </a:r>
            <a:r>
              <a:rPr lang="en-US" dirty="0"/>
              <a:t>()</a:t>
            </a:r>
          </a:p>
          <a:p>
            <a:pPr marL="0" indent="0">
              <a:buNone/>
            </a:pPr>
            <a:r>
              <a:rPr lang="en-US" dirty="0"/>
              <a:t>                .</a:t>
            </a:r>
            <a:r>
              <a:rPr lang="en-US" dirty="0" err="1"/>
              <a:t>getRequestDispatcher</a:t>
            </a:r>
            <a:r>
              <a:rPr lang="en-US" dirty="0"/>
              <a:t>(</a:t>
            </a:r>
            <a:r>
              <a:rPr lang="en-US" dirty="0" err="1"/>
              <a:t>cart_url</a:t>
            </a:r>
            <a:r>
              <a:rPr lang="en-US" dirty="0"/>
              <a:t>)</a:t>
            </a:r>
          </a:p>
          <a:p>
            <a:pPr marL="0" indent="0">
              <a:buNone/>
            </a:pPr>
            <a:r>
              <a:rPr lang="en-US" dirty="0"/>
              <a:t>                .forward(request, response);</a:t>
            </a:r>
          </a:p>
          <a:p>
            <a:pPr marL="0" indent="0">
              <a:buNone/>
            </a:pPr>
            <a:endParaRPr lang="en-US" dirty="0"/>
          </a:p>
        </p:txBody>
      </p:sp>
      <p:sp>
        <p:nvSpPr>
          <p:cNvPr id="3" name="Title 2"/>
          <p:cNvSpPr>
            <a:spLocks noGrp="1"/>
          </p:cNvSpPr>
          <p:nvPr>
            <p:ph type="title"/>
          </p:nvPr>
        </p:nvSpPr>
        <p:spPr/>
        <p:txBody>
          <a:bodyPr/>
          <a:lstStyle/>
          <a:p>
            <a:r>
              <a:rPr lang="en-US" dirty="0"/>
              <a:t>Forwarding Requests</a:t>
            </a:r>
          </a:p>
        </p:txBody>
      </p:sp>
    </p:spTree>
    <p:extLst>
      <p:ext uri="{BB962C8B-B14F-4D97-AF65-F5344CB8AC3E}">
        <p14:creationId xmlns:p14="http://schemas.microsoft.com/office/powerpoint/2010/main" val="4652582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Your may want to redirect a response to transfer control to a URL outside of your application. </a:t>
            </a:r>
          </a:p>
          <a:p>
            <a:r>
              <a:rPr lang="en-US" dirty="0"/>
              <a:t>You can give an absolute URL or a relative URL to the root directory of the servlet engine by starting the URL with a “/”</a:t>
            </a:r>
          </a:p>
          <a:p>
            <a:r>
              <a:rPr lang="en-US" dirty="0"/>
              <a:t>The server sends a new absolute URL to the client who must then must send a request for this URL to the server specified in the URL. </a:t>
            </a:r>
          </a:p>
          <a:p>
            <a:r>
              <a:rPr lang="en-US" dirty="0"/>
              <a:t>Forwarding is more efficient </a:t>
            </a:r>
          </a:p>
        </p:txBody>
      </p:sp>
      <p:sp>
        <p:nvSpPr>
          <p:cNvPr id="3" name="Title 2"/>
          <p:cNvSpPr>
            <a:spLocks noGrp="1"/>
          </p:cNvSpPr>
          <p:nvPr>
            <p:ph type="title"/>
          </p:nvPr>
        </p:nvSpPr>
        <p:spPr/>
        <p:txBody>
          <a:bodyPr/>
          <a:lstStyle/>
          <a:p>
            <a:r>
              <a:rPr lang="en-US" dirty="0"/>
              <a:t>Redirect Responses </a:t>
            </a:r>
          </a:p>
        </p:txBody>
      </p:sp>
    </p:spTree>
    <p:extLst>
      <p:ext uri="{BB962C8B-B14F-4D97-AF65-F5344CB8AC3E}">
        <p14:creationId xmlns:p14="http://schemas.microsoft.com/office/powerpoint/2010/main" val="28190490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1" y="2248347"/>
            <a:ext cx="8686800" cy="3877815"/>
          </a:xfrm>
        </p:spPr>
        <p:txBody>
          <a:bodyPr/>
          <a:lstStyle/>
          <a:p>
            <a:pPr marL="0" indent="0">
              <a:buNone/>
            </a:pPr>
            <a:r>
              <a:rPr lang="en-US" sz="2200" dirty="0" err="1"/>
              <a:t>response.sendRedirect</a:t>
            </a:r>
            <a:r>
              <a:rPr lang="en-US" sz="2200" dirty="0"/>
              <a:t>(“email”);// relative to current directory</a:t>
            </a:r>
          </a:p>
          <a:p>
            <a:pPr marL="0" indent="0">
              <a:buNone/>
            </a:pPr>
            <a:r>
              <a:rPr lang="en-US" dirty="0" err="1"/>
              <a:t>response.sendRedirect</a:t>
            </a:r>
            <a:r>
              <a:rPr lang="en-US" dirty="0"/>
              <a:t>(“/</a:t>
            </a:r>
            <a:r>
              <a:rPr lang="en-US" dirty="0" err="1"/>
              <a:t>musicStore</a:t>
            </a:r>
            <a:r>
              <a:rPr lang="en-US" dirty="0"/>
              <a:t>/email/”); </a:t>
            </a:r>
          </a:p>
          <a:p>
            <a:pPr marL="0" indent="0">
              <a:buNone/>
            </a:pPr>
            <a:r>
              <a:rPr lang="en-US" dirty="0"/>
              <a:t>//relative to the servlet engine</a:t>
            </a:r>
          </a:p>
          <a:p>
            <a:pPr marL="0" indent="0">
              <a:buNone/>
            </a:pPr>
            <a:endParaRPr lang="en-US" dirty="0"/>
          </a:p>
          <a:p>
            <a:pPr marL="0" indent="0">
              <a:buNone/>
            </a:pPr>
            <a:r>
              <a:rPr lang="en-US" dirty="0" err="1"/>
              <a:t>response.sendRedirect</a:t>
            </a:r>
            <a:r>
              <a:rPr lang="en-US" dirty="0"/>
              <a:t>(“www.google.com”); </a:t>
            </a:r>
          </a:p>
          <a:p>
            <a:pPr marL="0" indent="0">
              <a:buNone/>
            </a:pPr>
            <a:endParaRPr lang="en-US" dirty="0"/>
          </a:p>
        </p:txBody>
      </p:sp>
      <p:sp>
        <p:nvSpPr>
          <p:cNvPr id="3" name="Title 2"/>
          <p:cNvSpPr>
            <a:spLocks noGrp="1"/>
          </p:cNvSpPr>
          <p:nvPr>
            <p:ph type="title"/>
          </p:nvPr>
        </p:nvSpPr>
        <p:spPr/>
        <p:txBody>
          <a:bodyPr/>
          <a:lstStyle/>
          <a:p>
            <a:r>
              <a:rPr lang="en-US" dirty="0"/>
              <a:t>Redirect Responses </a:t>
            </a:r>
          </a:p>
        </p:txBody>
      </p:sp>
    </p:spTree>
    <p:extLst>
      <p:ext uri="{BB962C8B-B14F-4D97-AF65-F5344CB8AC3E}">
        <p14:creationId xmlns:p14="http://schemas.microsoft.com/office/powerpoint/2010/main" val="32808103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1" y="2057400"/>
            <a:ext cx="8229600" cy="4343400"/>
          </a:xfrm>
        </p:spPr>
        <p:txBody>
          <a:bodyPr>
            <a:noAutofit/>
          </a:bodyPr>
          <a:lstStyle/>
          <a:p>
            <a:r>
              <a:rPr lang="en-US" sz="2000" dirty="0"/>
              <a:t>A Controller (in this context, an implementation of </a:t>
            </a:r>
            <a:r>
              <a:rPr lang="en-US" sz="2000" dirty="0" err="1">
                <a:hlinkClick r:id="rId2"/>
              </a:rPr>
              <a:t>HttpServlet</a:t>
            </a:r>
            <a:r>
              <a:rPr lang="en-US" sz="2000" dirty="0"/>
              <a:t>) may perform either a forward or a redirect operation at the end of processing a request. It's important to understand the difference between these two cases, in particular with respect to browser reloads of web pages. Forward </a:t>
            </a:r>
          </a:p>
          <a:p>
            <a:r>
              <a:rPr lang="en-US" sz="2000" dirty="0"/>
              <a:t>a forward is performed internally by the servlet</a:t>
            </a:r>
          </a:p>
          <a:p>
            <a:r>
              <a:rPr lang="en-US" sz="2000" dirty="0"/>
              <a:t>the browser is completely unaware that it has taken place, so its original URL remains intact</a:t>
            </a:r>
          </a:p>
          <a:p>
            <a:r>
              <a:rPr lang="en-US" sz="2000" dirty="0"/>
              <a:t>any browser reload of the resulting page will simple repeat the original request, with the original URL</a:t>
            </a:r>
          </a:p>
          <a:p>
            <a:r>
              <a:rPr lang="en-US" sz="2000" dirty="0"/>
              <a:t>Redirect a redirect is a two step process, where the web application instructs the browser to fetch a second URL, which differs from the original</a:t>
            </a:r>
          </a:p>
        </p:txBody>
      </p:sp>
      <p:sp>
        <p:nvSpPr>
          <p:cNvPr id="3" name="Title 2"/>
          <p:cNvSpPr>
            <a:spLocks noGrp="1"/>
          </p:cNvSpPr>
          <p:nvPr>
            <p:ph type="title"/>
          </p:nvPr>
        </p:nvSpPr>
        <p:spPr/>
        <p:txBody>
          <a:bodyPr/>
          <a:lstStyle/>
          <a:p>
            <a:r>
              <a:rPr lang="en-US" dirty="0"/>
              <a:t>Forward vs Redirect</a:t>
            </a:r>
          </a:p>
        </p:txBody>
      </p:sp>
    </p:spTree>
    <p:extLst>
      <p:ext uri="{BB962C8B-B14F-4D97-AF65-F5344CB8AC3E}">
        <p14:creationId xmlns:p14="http://schemas.microsoft.com/office/powerpoint/2010/main" val="21426851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A browser reload of the second URL will not repeat the </a:t>
            </a:r>
            <a:r>
              <a:rPr lang="en-US" i="1" dirty="0"/>
              <a:t>original</a:t>
            </a:r>
            <a:r>
              <a:rPr lang="en-US" dirty="0"/>
              <a:t> request, but will rather fetch the </a:t>
            </a:r>
            <a:r>
              <a:rPr lang="en-US" i="1" dirty="0"/>
              <a:t>second</a:t>
            </a:r>
            <a:r>
              <a:rPr lang="en-US" dirty="0"/>
              <a:t> URL</a:t>
            </a:r>
          </a:p>
          <a:p>
            <a:r>
              <a:rPr lang="en-US" dirty="0"/>
              <a:t>redirect is marginally slower than a forward, since it requires two browser requests, not one</a:t>
            </a:r>
          </a:p>
          <a:p>
            <a:r>
              <a:rPr lang="en-US" dirty="0"/>
              <a:t>objects placed in the </a:t>
            </a:r>
            <a:r>
              <a:rPr lang="en-US" i="1" dirty="0"/>
              <a:t>original</a:t>
            </a:r>
            <a:r>
              <a:rPr lang="en-US" dirty="0"/>
              <a:t> request scope are not available to the second request</a:t>
            </a:r>
          </a:p>
          <a:p>
            <a:r>
              <a:rPr lang="en-US" dirty="0"/>
              <a:t>In general, a forward should be used if the operation can be safely repeated upon a browser reload of the resulting web page; otherwise, redirect must be used. Typically, if the operation performs an edit on the </a:t>
            </a:r>
            <a:r>
              <a:rPr lang="en-US" dirty="0" err="1"/>
              <a:t>datastore</a:t>
            </a:r>
            <a:r>
              <a:rPr lang="en-US" dirty="0"/>
              <a:t>, then a redirect, not a forward, is required. This is simply to avoid the possibility of inadvertently duplicating an edit to the database. </a:t>
            </a:r>
          </a:p>
        </p:txBody>
      </p:sp>
      <p:sp>
        <p:nvSpPr>
          <p:cNvPr id="3" name="Title 2"/>
          <p:cNvSpPr>
            <a:spLocks noGrp="1"/>
          </p:cNvSpPr>
          <p:nvPr>
            <p:ph type="title"/>
          </p:nvPr>
        </p:nvSpPr>
        <p:spPr/>
        <p:txBody>
          <a:bodyPr/>
          <a:lstStyle/>
          <a:p>
            <a:r>
              <a:rPr lang="en-US" dirty="0"/>
              <a:t>Forward vs Redirect</a:t>
            </a:r>
          </a:p>
        </p:txBody>
      </p:sp>
    </p:spTree>
    <p:extLst>
      <p:ext uri="{BB962C8B-B14F-4D97-AF65-F5344CB8AC3E}">
        <p14:creationId xmlns:p14="http://schemas.microsoft.com/office/powerpoint/2010/main" val="36041676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More explicitly (in terms of common </a:t>
            </a:r>
            <a:r>
              <a:rPr lang="en-US" dirty="0">
                <a:hlinkClick r:id="rId2"/>
              </a:rPr>
              <a:t>SQL</a:t>
            </a:r>
            <a:r>
              <a:rPr lang="en-US" dirty="0"/>
              <a:t> operations) : </a:t>
            </a:r>
          </a:p>
          <a:p>
            <a:r>
              <a:rPr lang="en-US" dirty="0"/>
              <a:t>for SELECT operations, use a forward </a:t>
            </a:r>
          </a:p>
          <a:p>
            <a:r>
              <a:rPr lang="en-US" dirty="0"/>
              <a:t>for INSERT, UPDATE, or DELETE operations, use a redirect </a:t>
            </a:r>
          </a:p>
          <a:p>
            <a:endParaRPr lang="en-US" dirty="0"/>
          </a:p>
        </p:txBody>
      </p:sp>
      <p:sp>
        <p:nvSpPr>
          <p:cNvPr id="3" name="Title 2"/>
          <p:cNvSpPr>
            <a:spLocks noGrp="1"/>
          </p:cNvSpPr>
          <p:nvPr>
            <p:ph type="title"/>
          </p:nvPr>
        </p:nvSpPr>
        <p:spPr/>
        <p:txBody>
          <a:bodyPr/>
          <a:lstStyle/>
          <a:p>
            <a:r>
              <a:rPr lang="en-US" dirty="0"/>
              <a:t>Forward vs Redirect</a:t>
            </a:r>
          </a:p>
        </p:txBody>
      </p:sp>
    </p:spTree>
    <p:extLst>
      <p:ext uri="{BB962C8B-B14F-4D97-AF65-F5344CB8AC3E}">
        <p14:creationId xmlns:p14="http://schemas.microsoft.com/office/powerpoint/2010/main" val="3223248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Static Web Pages</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8500" y="3067017"/>
            <a:ext cx="7747000" cy="2240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57420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Send objects from one file to the next by adding them as attributes to the </a:t>
            </a:r>
            <a:r>
              <a:rPr lang="en-US" dirty="0" err="1"/>
              <a:t>HttpRequest</a:t>
            </a:r>
            <a:r>
              <a:rPr lang="en-US" dirty="0"/>
              <a:t> object. </a:t>
            </a:r>
          </a:p>
          <a:p>
            <a:r>
              <a:rPr lang="en-US" b="1" dirty="0"/>
              <a:t>JavaBeans</a:t>
            </a:r>
            <a:r>
              <a:rPr lang="en-US" dirty="0"/>
              <a:t> are used to send information to </a:t>
            </a:r>
            <a:r>
              <a:rPr lang="en-US" dirty="0" err="1"/>
              <a:t>JSP</a:t>
            </a:r>
            <a:r>
              <a:rPr lang="en-US" dirty="0"/>
              <a:t> from servlets. Any object can be used for servlet-to-servlet communication. </a:t>
            </a:r>
          </a:p>
        </p:txBody>
      </p:sp>
      <p:sp>
        <p:nvSpPr>
          <p:cNvPr id="3" name="Title 2"/>
          <p:cNvSpPr>
            <a:spLocks noGrp="1"/>
          </p:cNvSpPr>
          <p:nvPr>
            <p:ph type="title"/>
          </p:nvPr>
        </p:nvSpPr>
        <p:spPr/>
        <p:txBody>
          <a:bodyPr/>
          <a:lstStyle/>
          <a:p>
            <a:r>
              <a:rPr lang="en-US" sz="4000" dirty="0"/>
              <a:t>How to Communicate Dynamic Information</a:t>
            </a:r>
          </a:p>
        </p:txBody>
      </p:sp>
    </p:spTree>
    <p:extLst>
      <p:ext uri="{BB962C8B-B14F-4D97-AF65-F5344CB8AC3E}">
        <p14:creationId xmlns:p14="http://schemas.microsoft.com/office/powerpoint/2010/main" val="23660547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1" y="2248347"/>
            <a:ext cx="8610600" cy="3877815"/>
          </a:xfrm>
        </p:spPr>
        <p:txBody>
          <a:bodyPr>
            <a:normAutofit lnSpcReduction="10000"/>
          </a:bodyPr>
          <a:lstStyle/>
          <a:p>
            <a:r>
              <a:rPr lang="en-US" dirty="0"/>
              <a:t>For a Java class to be considered a JavaBean it must follow three rules. </a:t>
            </a:r>
          </a:p>
          <a:p>
            <a:pPr marL="868680" lvl="1" indent="-457200">
              <a:buFont typeface="+mj-lt"/>
              <a:buAutoNum type="arabicPeriod"/>
            </a:pPr>
            <a:r>
              <a:rPr lang="en-US" dirty="0"/>
              <a:t>Must have a no-argument or default constructor. In our example </a:t>
            </a:r>
            <a:r>
              <a:rPr lang="en-US" b="1" dirty="0"/>
              <a:t>empty strings </a:t>
            </a:r>
            <a:r>
              <a:rPr lang="en-US" dirty="0"/>
              <a:t>are stored, </a:t>
            </a:r>
            <a:r>
              <a:rPr lang="en-US" b="1" dirty="0"/>
              <a:t>not null</a:t>
            </a:r>
            <a:r>
              <a:rPr lang="en-US" dirty="0"/>
              <a:t>. </a:t>
            </a:r>
          </a:p>
          <a:p>
            <a:pPr marL="868680" lvl="1" indent="-457200">
              <a:buFont typeface="+mj-lt"/>
              <a:buAutoNum type="arabicPeriod"/>
            </a:pPr>
            <a:r>
              <a:rPr lang="en-US" dirty="0"/>
              <a:t>Must contain get and set methods for all instance variables that are used by the </a:t>
            </a:r>
            <a:r>
              <a:rPr lang="en-US" dirty="0" err="1"/>
              <a:t>JSPs</a:t>
            </a:r>
            <a:r>
              <a:rPr lang="en-US" dirty="0"/>
              <a:t> in the application. Boolean properties use the </a:t>
            </a:r>
            <a:r>
              <a:rPr lang="en-US" dirty="0" err="1"/>
              <a:t>isPropertyName</a:t>
            </a:r>
            <a:r>
              <a:rPr lang="en-US" dirty="0"/>
              <a:t> instead of </a:t>
            </a:r>
            <a:r>
              <a:rPr lang="en-US" dirty="0" err="1"/>
              <a:t>getPropertyName</a:t>
            </a:r>
            <a:r>
              <a:rPr lang="en-US" dirty="0"/>
              <a:t>. Standard capitalization conventions must be used.</a:t>
            </a:r>
          </a:p>
          <a:p>
            <a:pPr marL="868680" lvl="1" indent="-457200">
              <a:buFont typeface="+mj-lt"/>
              <a:buAutoNum type="arabicPeriod"/>
            </a:pPr>
            <a:r>
              <a:rPr lang="en-US" dirty="0"/>
              <a:t>All beans must implement the </a:t>
            </a:r>
            <a:r>
              <a:rPr lang="en-US" b="1" dirty="0" err="1"/>
              <a:t>Serializable</a:t>
            </a:r>
            <a:r>
              <a:rPr lang="en-US" dirty="0"/>
              <a:t> interface.  </a:t>
            </a:r>
          </a:p>
          <a:p>
            <a:r>
              <a:rPr lang="en-US" dirty="0"/>
              <a:t>See User.java</a:t>
            </a:r>
          </a:p>
        </p:txBody>
      </p:sp>
      <p:sp>
        <p:nvSpPr>
          <p:cNvPr id="3" name="Title 2"/>
          <p:cNvSpPr>
            <a:spLocks noGrp="1"/>
          </p:cNvSpPr>
          <p:nvPr>
            <p:ph type="title"/>
          </p:nvPr>
        </p:nvSpPr>
        <p:spPr/>
        <p:txBody>
          <a:bodyPr/>
          <a:lstStyle/>
          <a:p>
            <a:r>
              <a:rPr lang="en-US" dirty="0"/>
              <a:t>JavaBeans</a:t>
            </a:r>
          </a:p>
        </p:txBody>
      </p:sp>
    </p:spTree>
    <p:extLst>
      <p:ext uri="{BB962C8B-B14F-4D97-AF65-F5344CB8AC3E}">
        <p14:creationId xmlns:p14="http://schemas.microsoft.com/office/powerpoint/2010/main" val="31345882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457200" indent="-457200">
              <a:buFont typeface="+mj-lt"/>
              <a:buAutoNum type="arabicPeriod"/>
            </a:pPr>
            <a:r>
              <a:rPr lang="en-US" dirty="0"/>
              <a:t>public class User implements </a:t>
            </a:r>
            <a:r>
              <a:rPr lang="en-US" dirty="0" err="1"/>
              <a:t>Serializable</a:t>
            </a:r>
            <a:r>
              <a:rPr lang="en-US" dirty="0"/>
              <a:t> {</a:t>
            </a:r>
          </a:p>
          <a:p>
            <a:pPr marL="457200" indent="-457200">
              <a:buFont typeface="+mj-lt"/>
              <a:buAutoNum type="arabicPeriod"/>
            </a:pPr>
            <a:endParaRPr lang="en-US" dirty="0"/>
          </a:p>
          <a:p>
            <a:pPr marL="457200" indent="-457200">
              <a:buFont typeface="+mj-lt"/>
              <a:buAutoNum type="arabicPeriod"/>
            </a:pPr>
            <a:r>
              <a:rPr lang="en-US" dirty="0"/>
              <a:t>    private String </a:t>
            </a:r>
            <a:r>
              <a:rPr lang="en-US" dirty="0" err="1"/>
              <a:t>firstName</a:t>
            </a:r>
            <a:r>
              <a:rPr lang="en-US" dirty="0"/>
              <a:t>;</a:t>
            </a:r>
          </a:p>
          <a:p>
            <a:pPr marL="457200" indent="-457200">
              <a:buFont typeface="+mj-lt"/>
              <a:buAutoNum type="arabicPeriod"/>
            </a:pPr>
            <a:r>
              <a:rPr lang="en-US" dirty="0"/>
              <a:t>    private String </a:t>
            </a:r>
            <a:r>
              <a:rPr lang="en-US" dirty="0" err="1"/>
              <a:t>lastName</a:t>
            </a:r>
            <a:r>
              <a:rPr lang="en-US" dirty="0"/>
              <a:t>;</a:t>
            </a:r>
          </a:p>
          <a:p>
            <a:pPr marL="457200" indent="-457200">
              <a:buFont typeface="+mj-lt"/>
              <a:buAutoNum type="arabicPeriod"/>
            </a:pPr>
            <a:r>
              <a:rPr lang="en-US" dirty="0"/>
              <a:t>    private String email;</a:t>
            </a:r>
          </a:p>
          <a:p>
            <a:pPr marL="457200" indent="-457200">
              <a:buFont typeface="+mj-lt"/>
              <a:buAutoNum type="arabicPeriod"/>
            </a:pPr>
            <a:endParaRPr lang="en-US" dirty="0"/>
          </a:p>
          <a:p>
            <a:pPr marL="457200" indent="-457200">
              <a:buFont typeface="+mj-lt"/>
              <a:buAutoNum type="arabicPeriod"/>
            </a:pPr>
            <a:r>
              <a:rPr lang="en-US" dirty="0"/>
              <a:t>    public User() {</a:t>
            </a:r>
          </a:p>
          <a:p>
            <a:pPr marL="457200" indent="-457200">
              <a:buFont typeface="+mj-lt"/>
              <a:buAutoNum type="arabicPeriod"/>
            </a:pPr>
            <a:r>
              <a:rPr lang="en-US" dirty="0"/>
              <a:t>        </a:t>
            </a:r>
            <a:r>
              <a:rPr lang="en-US" dirty="0" err="1"/>
              <a:t>firstName</a:t>
            </a:r>
            <a:r>
              <a:rPr lang="en-US" dirty="0"/>
              <a:t> = "";</a:t>
            </a:r>
          </a:p>
          <a:p>
            <a:pPr marL="457200" indent="-457200">
              <a:buFont typeface="+mj-lt"/>
              <a:buAutoNum type="arabicPeriod"/>
            </a:pPr>
            <a:r>
              <a:rPr lang="en-US" dirty="0"/>
              <a:t>        </a:t>
            </a:r>
            <a:r>
              <a:rPr lang="en-US" dirty="0" err="1"/>
              <a:t>lastName</a:t>
            </a:r>
            <a:r>
              <a:rPr lang="en-US" dirty="0"/>
              <a:t> = "";</a:t>
            </a:r>
          </a:p>
          <a:p>
            <a:pPr marL="457200" indent="-457200">
              <a:buFont typeface="+mj-lt"/>
              <a:buAutoNum type="arabicPeriod"/>
            </a:pPr>
            <a:r>
              <a:rPr lang="en-US" dirty="0"/>
              <a:t>        email = "";</a:t>
            </a:r>
          </a:p>
          <a:p>
            <a:pPr marL="457200" indent="-457200">
              <a:buFont typeface="+mj-lt"/>
              <a:buAutoNum type="arabicPeriod"/>
            </a:pPr>
            <a:r>
              <a:rPr lang="en-US" dirty="0"/>
              <a:t>    }</a:t>
            </a:r>
          </a:p>
        </p:txBody>
      </p:sp>
      <p:sp>
        <p:nvSpPr>
          <p:cNvPr id="3" name="Title 2"/>
          <p:cNvSpPr>
            <a:spLocks noGrp="1"/>
          </p:cNvSpPr>
          <p:nvPr>
            <p:ph type="title"/>
          </p:nvPr>
        </p:nvSpPr>
        <p:spPr/>
        <p:txBody>
          <a:bodyPr/>
          <a:lstStyle/>
          <a:p>
            <a:r>
              <a:rPr lang="en-US" dirty="0"/>
              <a:t>User.java</a:t>
            </a:r>
          </a:p>
        </p:txBody>
      </p:sp>
    </p:spTree>
    <p:extLst>
      <p:ext uri="{BB962C8B-B14F-4D97-AF65-F5344CB8AC3E}">
        <p14:creationId xmlns:p14="http://schemas.microsoft.com/office/powerpoint/2010/main" val="25357760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457200" indent="-457200">
              <a:buFont typeface="+mj-lt"/>
              <a:buAutoNum type="arabicPeriod"/>
            </a:pPr>
            <a:r>
              <a:rPr lang="en-US" dirty="0"/>
              <a:t>public User(String </a:t>
            </a:r>
            <a:r>
              <a:rPr lang="en-US" dirty="0" err="1"/>
              <a:t>firstName</a:t>
            </a:r>
            <a:r>
              <a:rPr lang="en-US" dirty="0"/>
              <a:t>, String </a:t>
            </a:r>
            <a:r>
              <a:rPr lang="en-US" dirty="0" err="1"/>
              <a:t>lastName</a:t>
            </a:r>
            <a:r>
              <a:rPr lang="en-US" dirty="0"/>
              <a:t>, String email) {//can have other constructors</a:t>
            </a:r>
          </a:p>
          <a:p>
            <a:pPr marL="457200" indent="-457200">
              <a:buFont typeface="+mj-lt"/>
              <a:buAutoNum type="arabicPeriod"/>
            </a:pPr>
            <a:r>
              <a:rPr lang="en-US" dirty="0"/>
              <a:t>        </a:t>
            </a:r>
            <a:r>
              <a:rPr lang="en-US" dirty="0" err="1"/>
              <a:t>this.firstName</a:t>
            </a:r>
            <a:r>
              <a:rPr lang="en-US" dirty="0"/>
              <a:t> = </a:t>
            </a:r>
            <a:r>
              <a:rPr lang="en-US" dirty="0" err="1"/>
              <a:t>firstName</a:t>
            </a:r>
            <a:r>
              <a:rPr lang="en-US" dirty="0"/>
              <a:t>;</a:t>
            </a:r>
          </a:p>
          <a:p>
            <a:pPr marL="457200" indent="-457200">
              <a:buFont typeface="+mj-lt"/>
              <a:buAutoNum type="arabicPeriod"/>
            </a:pPr>
            <a:r>
              <a:rPr lang="en-US" dirty="0"/>
              <a:t>        </a:t>
            </a:r>
            <a:r>
              <a:rPr lang="en-US" dirty="0" err="1"/>
              <a:t>this.lastName</a:t>
            </a:r>
            <a:r>
              <a:rPr lang="en-US" dirty="0"/>
              <a:t> = </a:t>
            </a:r>
            <a:r>
              <a:rPr lang="en-US" dirty="0" err="1"/>
              <a:t>lastName</a:t>
            </a:r>
            <a:r>
              <a:rPr lang="en-US" dirty="0"/>
              <a:t>;</a:t>
            </a:r>
          </a:p>
          <a:p>
            <a:pPr marL="457200" indent="-457200">
              <a:buFont typeface="+mj-lt"/>
              <a:buAutoNum type="arabicPeriod"/>
            </a:pPr>
            <a:r>
              <a:rPr lang="en-US" dirty="0"/>
              <a:t>        </a:t>
            </a:r>
            <a:r>
              <a:rPr lang="en-US" dirty="0" err="1"/>
              <a:t>this.email</a:t>
            </a:r>
            <a:r>
              <a:rPr lang="en-US" dirty="0"/>
              <a:t> = email;</a:t>
            </a:r>
          </a:p>
          <a:p>
            <a:pPr marL="457200" indent="-457200">
              <a:buFont typeface="+mj-lt"/>
              <a:buAutoNum type="arabicPeriod"/>
            </a:pPr>
            <a:r>
              <a:rPr lang="en-US" dirty="0"/>
              <a:t>    }</a:t>
            </a:r>
          </a:p>
          <a:p>
            <a:pPr marL="457200" indent="-457200">
              <a:buFont typeface="+mj-lt"/>
              <a:buAutoNum type="arabicPeriod"/>
            </a:pPr>
            <a:endParaRPr lang="en-US" dirty="0"/>
          </a:p>
          <a:p>
            <a:pPr marL="457200" indent="-457200">
              <a:buFont typeface="+mj-lt"/>
              <a:buAutoNum type="arabicPeriod"/>
            </a:pPr>
            <a:r>
              <a:rPr lang="en-US" dirty="0"/>
              <a:t>    public String </a:t>
            </a:r>
            <a:r>
              <a:rPr lang="en-US" dirty="0" err="1"/>
              <a:t>getFirstName</a:t>
            </a:r>
            <a:r>
              <a:rPr lang="en-US" dirty="0"/>
              <a:t>() { </a:t>
            </a:r>
          </a:p>
          <a:p>
            <a:pPr marL="457200" indent="-457200">
              <a:buFont typeface="+mj-lt"/>
              <a:buAutoNum type="arabicPeriod"/>
            </a:pPr>
            <a:r>
              <a:rPr lang="en-US" dirty="0"/>
              <a:t>        return </a:t>
            </a:r>
            <a:r>
              <a:rPr lang="en-US" dirty="0" err="1"/>
              <a:t>firstName</a:t>
            </a:r>
            <a:r>
              <a:rPr lang="en-US" dirty="0"/>
              <a:t>;</a:t>
            </a:r>
          </a:p>
          <a:p>
            <a:pPr marL="457200" indent="-457200">
              <a:buFont typeface="+mj-lt"/>
              <a:buAutoNum type="arabicPeriod"/>
            </a:pPr>
            <a:r>
              <a:rPr lang="en-US" dirty="0"/>
              <a:t>    }</a:t>
            </a:r>
          </a:p>
        </p:txBody>
      </p:sp>
      <p:sp>
        <p:nvSpPr>
          <p:cNvPr id="3" name="Title 2"/>
          <p:cNvSpPr>
            <a:spLocks noGrp="1"/>
          </p:cNvSpPr>
          <p:nvPr>
            <p:ph type="title"/>
          </p:nvPr>
        </p:nvSpPr>
        <p:spPr/>
        <p:txBody>
          <a:bodyPr/>
          <a:lstStyle/>
          <a:p>
            <a:r>
              <a:rPr lang="en-US" dirty="0"/>
              <a:t>User.java</a:t>
            </a:r>
          </a:p>
        </p:txBody>
      </p:sp>
    </p:spTree>
    <p:extLst>
      <p:ext uri="{BB962C8B-B14F-4D97-AF65-F5344CB8AC3E}">
        <p14:creationId xmlns:p14="http://schemas.microsoft.com/office/powerpoint/2010/main" val="34037867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POJO</a:t>
            </a:r>
            <a:r>
              <a:rPr lang="en-US" dirty="0"/>
              <a:t> – Plain Old Java Object. </a:t>
            </a:r>
          </a:p>
          <a:p>
            <a:r>
              <a:rPr lang="en-US" dirty="0"/>
              <a:t>User.java is a </a:t>
            </a:r>
            <a:r>
              <a:rPr lang="en-US" dirty="0" err="1"/>
              <a:t>POJO</a:t>
            </a:r>
            <a:endParaRPr lang="en-US" dirty="0"/>
          </a:p>
          <a:p>
            <a:r>
              <a:rPr lang="en-US" dirty="0"/>
              <a:t>Try to write the “Model” classes as JavaBeans</a:t>
            </a:r>
          </a:p>
          <a:p>
            <a:r>
              <a:rPr lang="en-US" dirty="0"/>
              <a:t>Do not try to add methods in the User class to store a user in the database. Always have a different class (say </a:t>
            </a:r>
            <a:r>
              <a:rPr lang="en-US" dirty="0" err="1"/>
              <a:t>UserManager</a:t>
            </a:r>
            <a:r>
              <a:rPr lang="en-US" dirty="0"/>
              <a:t>) that will define methods to maintain users in the database. </a:t>
            </a:r>
          </a:p>
          <a:p>
            <a:r>
              <a:rPr lang="en-US" dirty="0"/>
              <a:t>Persistence APIs could also be used. </a:t>
            </a:r>
          </a:p>
        </p:txBody>
      </p:sp>
      <p:sp>
        <p:nvSpPr>
          <p:cNvPr id="3" name="Title 2"/>
          <p:cNvSpPr>
            <a:spLocks noGrp="1"/>
          </p:cNvSpPr>
          <p:nvPr>
            <p:ph type="title"/>
          </p:nvPr>
        </p:nvSpPr>
        <p:spPr/>
        <p:txBody>
          <a:bodyPr/>
          <a:lstStyle/>
          <a:p>
            <a:r>
              <a:rPr lang="en-US" dirty="0" err="1"/>
              <a:t>POJO</a:t>
            </a:r>
            <a:endParaRPr lang="en-US" dirty="0"/>
          </a:p>
        </p:txBody>
      </p:sp>
    </p:spTree>
    <p:extLst>
      <p:ext uri="{BB962C8B-B14F-4D97-AF65-F5344CB8AC3E}">
        <p14:creationId xmlns:p14="http://schemas.microsoft.com/office/powerpoint/2010/main" val="27778542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2248347"/>
            <a:ext cx="8534400" cy="3877815"/>
          </a:xfrm>
        </p:spPr>
        <p:txBody>
          <a:bodyPr>
            <a:normAutofit/>
          </a:bodyPr>
          <a:lstStyle/>
          <a:p>
            <a:r>
              <a:rPr lang="en-US" dirty="0"/>
              <a:t>You normally use JavaBeans so a </a:t>
            </a:r>
            <a:r>
              <a:rPr lang="en-US" dirty="0" err="1"/>
              <a:t>JSP</a:t>
            </a:r>
            <a:r>
              <a:rPr lang="en-US" dirty="0"/>
              <a:t> can get data from them.</a:t>
            </a:r>
          </a:p>
          <a:p>
            <a:r>
              <a:rPr lang="en-US" dirty="0"/>
              <a:t>Regular objects can be used by servlets. </a:t>
            </a:r>
          </a:p>
          <a:p>
            <a:r>
              <a:rPr lang="en-US" dirty="0"/>
              <a:t>To set an attribute in a servlet</a:t>
            </a:r>
          </a:p>
          <a:p>
            <a:pPr marL="0" indent="0">
              <a:buNone/>
            </a:pPr>
            <a:r>
              <a:rPr lang="en-US" dirty="0"/>
              <a:t>	User </a:t>
            </a:r>
            <a:r>
              <a:rPr lang="en-US" dirty="0" err="1"/>
              <a:t>myUser</a:t>
            </a:r>
            <a:r>
              <a:rPr lang="en-US" dirty="0"/>
              <a:t> = new User(……); </a:t>
            </a:r>
          </a:p>
          <a:p>
            <a:pPr marL="0" indent="0">
              <a:buNone/>
            </a:pPr>
            <a:r>
              <a:rPr lang="en-US" dirty="0"/>
              <a:t>	</a:t>
            </a:r>
            <a:r>
              <a:rPr lang="en-US" dirty="0" err="1"/>
              <a:t>request.setAttribute</a:t>
            </a:r>
            <a:r>
              <a:rPr lang="en-US" dirty="0"/>
              <a:t>(“user” </a:t>
            </a:r>
            <a:r>
              <a:rPr lang="en-US" dirty="0" err="1"/>
              <a:t>myUser</a:t>
            </a:r>
            <a:r>
              <a:rPr lang="en-US" dirty="0"/>
              <a:t>); </a:t>
            </a:r>
          </a:p>
          <a:p>
            <a:pPr marL="0" indent="0">
              <a:buNone/>
            </a:pPr>
            <a:r>
              <a:rPr lang="en-US" dirty="0"/>
              <a:t>	</a:t>
            </a:r>
            <a:r>
              <a:rPr lang="en-US" dirty="0" err="1"/>
              <a:t>request.setAttribute</a:t>
            </a:r>
            <a:r>
              <a:rPr lang="en-US" dirty="0"/>
              <a:t>(“number”, new Integer(10)); </a:t>
            </a:r>
          </a:p>
          <a:p>
            <a:pPr marL="0" indent="0">
              <a:buNone/>
            </a:pPr>
            <a:r>
              <a:rPr lang="en-US" dirty="0"/>
              <a:t>	//See EmailList.java in </a:t>
            </a:r>
            <a:r>
              <a:rPr lang="en-US" dirty="0" err="1"/>
              <a:t>Example1</a:t>
            </a:r>
            <a:r>
              <a:rPr lang="en-US" dirty="0"/>
              <a:t> project</a:t>
            </a:r>
          </a:p>
        </p:txBody>
      </p:sp>
      <p:sp>
        <p:nvSpPr>
          <p:cNvPr id="3" name="Title 2"/>
          <p:cNvSpPr>
            <a:spLocks noGrp="1"/>
          </p:cNvSpPr>
          <p:nvPr>
            <p:ph type="title"/>
          </p:nvPr>
        </p:nvSpPr>
        <p:spPr>
          <a:xfrm>
            <a:off x="304800" y="570156"/>
            <a:ext cx="8686800" cy="1054250"/>
          </a:xfrm>
        </p:spPr>
        <p:txBody>
          <a:bodyPr/>
          <a:lstStyle/>
          <a:p>
            <a:r>
              <a:rPr lang="en-US" dirty="0"/>
              <a:t>Use Attributes to Pass Information </a:t>
            </a:r>
          </a:p>
        </p:txBody>
      </p:sp>
    </p:spTree>
    <p:extLst>
      <p:ext uri="{BB962C8B-B14F-4D97-AF65-F5344CB8AC3E}">
        <p14:creationId xmlns:p14="http://schemas.microsoft.com/office/powerpoint/2010/main" val="4892663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2248347"/>
            <a:ext cx="8991600" cy="3877815"/>
          </a:xfrm>
        </p:spPr>
        <p:txBody>
          <a:bodyPr>
            <a:normAutofit/>
          </a:bodyPr>
          <a:lstStyle/>
          <a:p>
            <a:pPr marL="0" indent="0">
              <a:buNone/>
            </a:pPr>
            <a:r>
              <a:rPr lang="en-US" dirty="0"/>
              <a:t>To get an attribute from the request object in a servlet</a:t>
            </a:r>
          </a:p>
          <a:p>
            <a:pPr marL="0" indent="0">
              <a:buNone/>
            </a:pPr>
            <a:r>
              <a:rPr lang="en-US" dirty="0"/>
              <a:t>	User </a:t>
            </a:r>
            <a:r>
              <a:rPr lang="en-US" dirty="0" err="1"/>
              <a:t>newUser</a:t>
            </a:r>
            <a:r>
              <a:rPr lang="en-US" dirty="0"/>
              <a:t> = (User) </a:t>
            </a:r>
            <a:r>
              <a:rPr lang="en-US" dirty="0" err="1"/>
              <a:t>request.getAttribute</a:t>
            </a:r>
            <a:r>
              <a:rPr lang="en-US" dirty="0"/>
              <a:t>(“user”); </a:t>
            </a:r>
          </a:p>
          <a:p>
            <a:pPr marL="0" indent="0">
              <a:buNone/>
            </a:pPr>
            <a:r>
              <a:rPr lang="en-US" dirty="0"/>
              <a:t>	</a:t>
            </a:r>
            <a:r>
              <a:rPr lang="en-US" sz="2000" dirty="0" err="1"/>
              <a:t>int</a:t>
            </a:r>
            <a:r>
              <a:rPr lang="en-US" sz="2000" dirty="0"/>
              <a:t> </a:t>
            </a:r>
            <a:r>
              <a:rPr lang="en-US" sz="2000" dirty="0" err="1"/>
              <a:t>myNumber</a:t>
            </a:r>
            <a:r>
              <a:rPr lang="en-US" sz="2000" dirty="0"/>
              <a:t> = (Integer) </a:t>
            </a:r>
            <a:r>
              <a:rPr lang="en-US" sz="2000" dirty="0" err="1"/>
              <a:t>request.getAttribute</a:t>
            </a:r>
            <a:r>
              <a:rPr lang="en-US" sz="2000" dirty="0"/>
              <a:t>(“number”); </a:t>
            </a:r>
          </a:p>
          <a:p>
            <a:pPr marL="0" indent="0">
              <a:buNone/>
            </a:pPr>
            <a:endParaRPr lang="en-US" dirty="0"/>
          </a:p>
        </p:txBody>
      </p:sp>
      <p:sp>
        <p:nvSpPr>
          <p:cNvPr id="3" name="Title 2"/>
          <p:cNvSpPr>
            <a:spLocks noGrp="1"/>
          </p:cNvSpPr>
          <p:nvPr>
            <p:ph type="title"/>
          </p:nvPr>
        </p:nvSpPr>
        <p:spPr>
          <a:xfrm>
            <a:off x="304800" y="570156"/>
            <a:ext cx="8686800" cy="1054250"/>
          </a:xfrm>
        </p:spPr>
        <p:txBody>
          <a:bodyPr/>
          <a:lstStyle/>
          <a:p>
            <a:r>
              <a:rPr lang="en-US" dirty="0"/>
              <a:t>Attributes in Servlets </a:t>
            </a:r>
          </a:p>
        </p:txBody>
      </p:sp>
    </p:spTree>
    <p:extLst>
      <p:ext uri="{BB962C8B-B14F-4D97-AF65-F5344CB8AC3E}">
        <p14:creationId xmlns:p14="http://schemas.microsoft.com/office/powerpoint/2010/main" val="1146472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2248347"/>
            <a:ext cx="8305800" cy="3877815"/>
          </a:xfrm>
        </p:spPr>
        <p:txBody>
          <a:bodyPr/>
          <a:lstStyle/>
          <a:p>
            <a:r>
              <a:rPr lang="en-US" b="1" i="1" dirty="0" err="1"/>
              <a:t>JSP</a:t>
            </a:r>
            <a:r>
              <a:rPr lang="en-US" b="1" i="1" dirty="0"/>
              <a:t> Expressive Language (EL) </a:t>
            </a:r>
            <a:r>
              <a:rPr lang="en-US" dirty="0"/>
              <a:t>provides a compact syntax that lets you access attributes and JavaBean properties from a </a:t>
            </a:r>
            <a:r>
              <a:rPr lang="en-US" b="1" dirty="0" err="1"/>
              <a:t>HttpServletRequest</a:t>
            </a:r>
            <a:r>
              <a:rPr lang="en-US" dirty="0"/>
              <a:t> object. </a:t>
            </a:r>
          </a:p>
          <a:p>
            <a:r>
              <a:rPr lang="en-US" dirty="0"/>
              <a:t>${ &lt;attribute&gt; }  is the generic syntax for using EL in </a:t>
            </a:r>
            <a:r>
              <a:rPr lang="en-US" dirty="0" err="1"/>
              <a:t>JSPs</a:t>
            </a:r>
            <a:r>
              <a:rPr lang="en-US" dirty="0"/>
              <a:t>.</a:t>
            </a:r>
          </a:p>
          <a:p>
            <a:r>
              <a:rPr lang="en-US" dirty="0"/>
              <a:t>You put the expression code between the curly braces. </a:t>
            </a:r>
          </a:p>
          <a:p>
            <a:r>
              <a:rPr lang="en-US" dirty="0"/>
              <a:t>If the attribute is missing, then an empty string is used. </a:t>
            </a:r>
          </a:p>
          <a:p>
            <a:r>
              <a:rPr lang="en-US" dirty="0"/>
              <a:t> Any attribute placed in the current </a:t>
            </a:r>
            <a:r>
              <a:rPr lang="en-US" b="1" dirty="0" err="1"/>
              <a:t>HttpServletRequest</a:t>
            </a:r>
            <a:r>
              <a:rPr lang="en-US" dirty="0"/>
              <a:t> object is only available for the current request. This is called </a:t>
            </a:r>
            <a:r>
              <a:rPr lang="en-US" b="1" i="1" dirty="0"/>
              <a:t>request scope</a:t>
            </a:r>
            <a:r>
              <a:rPr lang="en-US" dirty="0"/>
              <a:t>. </a:t>
            </a:r>
          </a:p>
        </p:txBody>
      </p:sp>
      <p:sp>
        <p:nvSpPr>
          <p:cNvPr id="3" name="Title 2"/>
          <p:cNvSpPr>
            <a:spLocks noGrp="1"/>
          </p:cNvSpPr>
          <p:nvPr>
            <p:ph type="title"/>
          </p:nvPr>
        </p:nvSpPr>
        <p:spPr>
          <a:xfrm>
            <a:off x="381000" y="570156"/>
            <a:ext cx="8458200" cy="1054250"/>
          </a:xfrm>
        </p:spPr>
        <p:txBody>
          <a:bodyPr/>
          <a:lstStyle/>
          <a:p>
            <a:r>
              <a:rPr lang="en-US" dirty="0"/>
              <a:t>Attributes in </a:t>
            </a:r>
            <a:r>
              <a:rPr lang="en-US" dirty="0" err="1"/>
              <a:t>JSP</a:t>
            </a:r>
            <a:endParaRPr lang="en-US" dirty="0"/>
          </a:p>
        </p:txBody>
      </p:sp>
    </p:spTree>
    <p:extLst>
      <p:ext uri="{BB962C8B-B14F-4D97-AF65-F5344CB8AC3E}">
        <p14:creationId xmlns:p14="http://schemas.microsoft.com/office/powerpoint/2010/main" val="15587580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1" y="2248347"/>
            <a:ext cx="8534400" cy="3877815"/>
          </a:xfrm>
        </p:spPr>
        <p:txBody>
          <a:bodyPr>
            <a:normAutofit fontScale="92500"/>
          </a:bodyPr>
          <a:lstStyle/>
          <a:p>
            <a:pPr marL="0" indent="0">
              <a:buNone/>
            </a:pPr>
            <a:r>
              <a:rPr lang="en-US" b="1" dirty="0"/>
              <a:t>Servlet Code:</a:t>
            </a:r>
          </a:p>
          <a:p>
            <a:pPr marL="0" indent="0">
              <a:buNone/>
            </a:pPr>
            <a:r>
              <a:rPr lang="en-US" dirty="0" err="1"/>
              <a:t>int</a:t>
            </a:r>
            <a:r>
              <a:rPr lang="en-US" dirty="0"/>
              <a:t> year = 2014;</a:t>
            </a:r>
          </a:p>
          <a:p>
            <a:pPr marL="0" indent="0">
              <a:buNone/>
            </a:pPr>
            <a:r>
              <a:rPr lang="en-US" dirty="0" err="1"/>
              <a:t>request.setAttribute</a:t>
            </a:r>
            <a:r>
              <a:rPr lang="en-US" dirty="0"/>
              <a:t>(“</a:t>
            </a:r>
            <a:r>
              <a:rPr lang="en-US" dirty="0" err="1">
                <a:solidFill>
                  <a:srgbClr val="FF0000"/>
                </a:solidFill>
              </a:rPr>
              <a:t>CurrentYear</a:t>
            </a:r>
            <a:r>
              <a:rPr lang="en-US" dirty="0"/>
              <a:t>”, year);</a:t>
            </a:r>
          </a:p>
          <a:p>
            <a:pPr marL="0" indent="0">
              <a:buNone/>
            </a:pPr>
            <a:r>
              <a:rPr lang="en-US" dirty="0"/>
              <a:t>User </a:t>
            </a:r>
            <a:r>
              <a:rPr lang="en-US" dirty="0" err="1"/>
              <a:t>myUser</a:t>
            </a:r>
            <a:r>
              <a:rPr lang="en-US" dirty="0"/>
              <a:t> = new User( ….. );</a:t>
            </a:r>
          </a:p>
          <a:p>
            <a:pPr marL="0" indent="0">
              <a:buNone/>
            </a:pPr>
            <a:r>
              <a:rPr lang="en-US" dirty="0" err="1"/>
              <a:t>request.setAttribute</a:t>
            </a:r>
            <a:r>
              <a:rPr lang="en-US" dirty="0"/>
              <a:t>(“</a:t>
            </a:r>
            <a:r>
              <a:rPr lang="en-US" dirty="0" err="1">
                <a:solidFill>
                  <a:srgbClr val="FF0000"/>
                </a:solidFill>
              </a:rPr>
              <a:t>TheUser</a:t>
            </a:r>
            <a:r>
              <a:rPr lang="en-US" dirty="0"/>
              <a:t>”, </a:t>
            </a:r>
            <a:r>
              <a:rPr lang="en-US" dirty="0" err="1"/>
              <a:t>myUser</a:t>
            </a:r>
            <a:r>
              <a:rPr lang="en-US" dirty="0"/>
              <a:t>);</a:t>
            </a:r>
          </a:p>
          <a:p>
            <a:pPr marL="0" indent="0">
              <a:buNone/>
            </a:pPr>
            <a:r>
              <a:rPr lang="en-US" b="1" dirty="0" err="1"/>
              <a:t>JSP</a:t>
            </a:r>
            <a:r>
              <a:rPr lang="en-US" b="1" dirty="0"/>
              <a:t> Code</a:t>
            </a:r>
          </a:p>
          <a:p>
            <a:pPr marL="0" indent="0">
              <a:buNone/>
            </a:pPr>
            <a:r>
              <a:rPr lang="en-US" dirty="0"/>
              <a:t>&lt;p&gt; The current year is ${</a:t>
            </a:r>
            <a:r>
              <a:rPr lang="en-US" dirty="0" err="1">
                <a:solidFill>
                  <a:srgbClr val="FF0000"/>
                </a:solidFill>
              </a:rPr>
              <a:t>CurrentYear</a:t>
            </a:r>
            <a:r>
              <a:rPr lang="en-US" dirty="0"/>
              <a:t>} &lt;/p&gt;</a:t>
            </a:r>
          </a:p>
          <a:p>
            <a:pPr marL="0" indent="0">
              <a:buNone/>
            </a:pPr>
            <a:r>
              <a:rPr lang="en-US" dirty="0"/>
              <a:t>&lt;p&gt; Hello ${</a:t>
            </a:r>
            <a:r>
              <a:rPr lang="en-US" dirty="0" err="1">
                <a:solidFill>
                  <a:srgbClr val="FF0000"/>
                </a:solidFill>
              </a:rPr>
              <a:t>TheUser.firstName</a:t>
            </a:r>
            <a:r>
              <a:rPr lang="en-US" dirty="0"/>
              <a:t>} &lt;/p&gt;</a:t>
            </a:r>
          </a:p>
          <a:p>
            <a:pPr marL="0" indent="0">
              <a:buNone/>
            </a:pPr>
            <a:r>
              <a:rPr lang="en-US" dirty="0"/>
              <a:t>If the attribute does not exists then the empty string is returned. </a:t>
            </a:r>
          </a:p>
        </p:txBody>
      </p:sp>
      <p:sp>
        <p:nvSpPr>
          <p:cNvPr id="3" name="Title 2"/>
          <p:cNvSpPr>
            <a:spLocks noGrp="1"/>
          </p:cNvSpPr>
          <p:nvPr>
            <p:ph type="title"/>
          </p:nvPr>
        </p:nvSpPr>
        <p:spPr/>
        <p:txBody>
          <a:bodyPr/>
          <a:lstStyle/>
          <a:p>
            <a:r>
              <a:rPr lang="en-US" dirty="0"/>
              <a:t>EL Examples</a:t>
            </a:r>
          </a:p>
        </p:txBody>
      </p:sp>
    </p:spTree>
    <p:extLst>
      <p:ext uri="{BB962C8B-B14F-4D97-AF65-F5344CB8AC3E}">
        <p14:creationId xmlns:p14="http://schemas.microsoft.com/office/powerpoint/2010/main" val="6422713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1" y="2248347"/>
            <a:ext cx="8763000" cy="4076253"/>
          </a:xfrm>
        </p:spPr>
        <p:txBody>
          <a:bodyPr>
            <a:normAutofit/>
          </a:bodyPr>
          <a:lstStyle/>
          <a:p>
            <a:pPr marL="457200" indent="-457200">
              <a:buFont typeface="+mj-lt"/>
              <a:buAutoNum type="arabicPeriod"/>
            </a:pPr>
            <a:r>
              <a:rPr lang="en-US" dirty="0"/>
              <a:t>&lt;!</a:t>
            </a:r>
            <a:r>
              <a:rPr lang="en-US" dirty="0" err="1"/>
              <a:t>DOCTYPE</a:t>
            </a:r>
            <a:r>
              <a:rPr lang="en-US" dirty="0"/>
              <a:t> html&gt;</a:t>
            </a:r>
          </a:p>
          <a:p>
            <a:pPr marL="457200" indent="-457200">
              <a:buFont typeface="+mj-lt"/>
              <a:buAutoNum type="arabicPeriod"/>
            </a:pPr>
            <a:r>
              <a:rPr lang="en-US" dirty="0"/>
              <a:t>&lt;html&gt;</a:t>
            </a:r>
          </a:p>
          <a:p>
            <a:pPr marL="457200" indent="-457200">
              <a:buFont typeface="+mj-lt"/>
              <a:buAutoNum type="arabicPeriod"/>
            </a:pPr>
            <a:r>
              <a:rPr lang="en-US" dirty="0"/>
              <a:t>&lt;head&gt;</a:t>
            </a:r>
          </a:p>
          <a:p>
            <a:pPr marL="457200" indent="-457200">
              <a:buFont typeface="+mj-lt"/>
              <a:buAutoNum type="arabicPeriod"/>
            </a:pPr>
            <a:r>
              <a:rPr lang="en-US" dirty="0"/>
              <a:t>    &lt;meta charset="</a:t>
            </a:r>
            <a:r>
              <a:rPr lang="en-US" dirty="0" err="1"/>
              <a:t>utf</a:t>
            </a:r>
            <a:r>
              <a:rPr lang="en-US" dirty="0"/>
              <a:t>-8"&gt;</a:t>
            </a:r>
          </a:p>
          <a:p>
            <a:pPr marL="457200" indent="-457200">
              <a:buFont typeface="+mj-lt"/>
              <a:buAutoNum type="arabicPeriod"/>
            </a:pPr>
            <a:r>
              <a:rPr lang="en-US" dirty="0"/>
              <a:t>    &lt;title&gt;Java Servlets and </a:t>
            </a:r>
            <a:r>
              <a:rPr lang="en-US" dirty="0" err="1"/>
              <a:t>JSP</a:t>
            </a:r>
            <a:r>
              <a:rPr lang="en-US" dirty="0"/>
              <a:t>&lt;/title&gt;</a:t>
            </a:r>
          </a:p>
          <a:p>
            <a:pPr marL="457200" indent="-457200">
              <a:buFont typeface="+mj-lt"/>
              <a:buAutoNum type="arabicPeriod"/>
            </a:pPr>
            <a:r>
              <a:rPr lang="en-US" sz="2000" dirty="0"/>
              <a:t>    &lt;link </a:t>
            </a:r>
            <a:r>
              <a:rPr lang="en-US" sz="2000" dirty="0" err="1"/>
              <a:t>rel</a:t>
            </a:r>
            <a:r>
              <a:rPr lang="en-US" sz="2000" dirty="0"/>
              <a:t>="</a:t>
            </a:r>
            <a:r>
              <a:rPr lang="en-US" sz="2000" dirty="0" err="1"/>
              <a:t>stylesheet</a:t>
            </a:r>
            <a:r>
              <a:rPr lang="en-US" sz="2000" dirty="0"/>
              <a:t>" </a:t>
            </a:r>
            <a:r>
              <a:rPr lang="en-US" sz="2000" dirty="0" err="1"/>
              <a:t>href</a:t>
            </a:r>
            <a:r>
              <a:rPr lang="en-US" sz="2000" dirty="0"/>
              <a:t>="styles/main.css" type="text/</a:t>
            </a:r>
            <a:r>
              <a:rPr lang="en-US" sz="2000" dirty="0" err="1"/>
              <a:t>css</a:t>
            </a:r>
            <a:r>
              <a:rPr lang="en-US" sz="2000" dirty="0"/>
              <a:t>“ /&gt;    </a:t>
            </a:r>
          </a:p>
          <a:p>
            <a:pPr marL="457200" indent="-457200">
              <a:buFont typeface="+mj-lt"/>
              <a:buAutoNum type="arabicPeriod"/>
            </a:pPr>
            <a:r>
              <a:rPr lang="en-US" dirty="0"/>
              <a:t>&lt;/head&gt;</a:t>
            </a:r>
          </a:p>
          <a:p>
            <a:pPr marL="0" indent="0">
              <a:buNone/>
            </a:pPr>
            <a:r>
              <a:rPr lang="en-US" dirty="0">
                <a:solidFill>
                  <a:srgbClr val="FF0000"/>
                </a:solidFill>
              </a:rPr>
              <a:t>The same as index.html so far --</a:t>
            </a:r>
          </a:p>
        </p:txBody>
      </p:sp>
      <p:sp>
        <p:nvSpPr>
          <p:cNvPr id="3" name="Title 2"/>
          <p:cNvSpPr>
            <a:spLocks noGrp="1"/>
          </p:cNvSpPr>
          <p:nvPr>
            <p:ph type="title"/>
          </p:nvPr>
        </p:nvSpPr>
        <p:spPr/>
        <p:txBody>
          <a:bodyPr/>
          <a:lstStyle/>
          <a:p>
            <a:r>
              <a:rPr lang="en-US" dirty="0" err="1"/>
              <a:t>thanks.jsp</a:t>
            </a:r>
            <a:endParaRPr lang="en-US" dirty="0"/>
          </a:p>
        </p:txBody>
      </p:sp>
    </p:spTree>
    <p:extLst>
      <p:ext uri="{BB962C8B-B14F-4D97-AF65-F5344CB8AC3E}">
        <p14:creationId xmlns:p14="http://schemas.microsoft.com/office/powerpoint/2010/main" val="3000078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Dynamic Web Pages</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362200"/>
            <a:ext cx="7747000" cy="176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953" y="4495800"/>
            <a:ext cx="7747000" cy="2240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43380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1752600"/>
            <a:ext cx="8139953" cy="4876799"/>
          </a:xfrm>
        </p:spPr>
        <p:txBody>
          <a:bodyPr>
            <a:normAutofit fontScale="62500" lnSpcReduction="20000"/>
          </a:bodyPr>
          <a:lstStyle/>
          <a:p>
            <a:pPr marL="457200" indent="-457200">
              <a:buFont typeface="+mj-lt"/>
              <a:buAutoNum type="arabicPeriod"/>
            </a:pPr>
            <a:endParaRPr lang="en-US" dirty="0"/>
          </a:p>
          <a:p>
            <a:pPr marL="457200" indent="-457200">
              <a:buFont typeface="+mj-lt"/>
              <a:buAutoNum type="arabicPeriod"/>
            </a:pPr>
            <a:r>
              <a:rPr lang="en-US" dirty="0"/>
              <a:t>&lt;body&gt;</a:t>
            </a:r>
          </a:p>
          <a:p>
            <a:pPr marL="457200" indent="-457200">
              <a:buFont typeface="+mj-lt"/>
              <a:buAutoNum type="arabicPeriod"/>
            </a:pPr>
            <a:r>
              <a:rPr lang="en-US" dirty="0"/>
              <a:t>    &lt;</a:t>
            </a:r>
            <a:r>
              <a:rPr lang="en-US" dirty="0" err="1"/>
              <a:t>h1</a:t>
            </a:r>
            <a:r>
              <a:rPr lang="en-US" dirty="0"/>
              <a:t>&gt;Thanks for joining our email list&lt;/</a:t>
            </a:r>
            <a:r>
              <a:rPr lang="en-US" dirty="0" err="1"/>
              <a:t>h1</a:t>
            </a:r>
            <a:r>
              <a:rPr lang="en-US" dirty="0"/>
              <a:t>&gt;</a:t>
            </a:r>
          </a:p>
          <a:p>
            <a:pPr marL="457200" indent="-457200">
              <a:buFont typeface="+mj-lt"/>
              <a:buAutoNum type="arabicPeriod"/>
            </a:pPr>
            <a:r>
              <a:rPr lang="en-US" dirty="0"/>
              <a:t>    &lt;p&gt;Here is the information that you entered:&lt;/p&gt;</a:t>
            </a:r>
          </a:p>
          <a:p>
            <a:pPr marL="457200" indent="-457200">
              <a:buFont typeface="+mj-lt"/>
              <a:buAutoNum type="arabicPeriod"/>
            </a:pPr>
            <a:r>
              <a:rPr lang="en-US" dirty="0"/>
              <a:t>    &lt;label&gt;Email:&lt;/label&gt;</a:t>
            </a:r>
          </a:p>
          <a:p>
            <a:pPr marL="457200" indent="-457200">
              <a:buFont typeface="+mj-lt"/>
              <a:buAutoNum type="arabicPeriod"/>
            </a:pPr>
            <a:r>
              <a:rPr lang="en-US" dirty="0">
                <a:solidFill>
                  <a:srgbClr val="FF0000"/>
                </a:solidFill>
              </a:rPr>
              <a:t>    &lt;span&gt;${</a:t>
            </a:r>
            <a:r>
              <a:rPr lang="en-US" dirty="0" err="1">
                <a:solidFill>
                  <a:srgbClr val="FF0000"/>
                </a:solidFill>
              </a:rPr>
              <a:t>user.email</a:t>
            </a:r>
            <a:r>
              <a:rPr lang="en-US" dirty="0">
                <a:solidFill>
                  <a:srgbClr val="FF0000"/>
                </a:solidFill>
              </a:rPr>
              <a:t>}&lt;/span&gt;&lt;</a:t>
            </a:r>
            <a:r>
              <a:rPr lang="en-US" dirty="0" err="1">
                <a:solidFill>
                  <a:srgbClr val="FF0000"/>
                </a:solidFill>
              </a:rPr>
              <a:t>br</a:t>
            </a:r>
            <a:r>
              <a:rPr lang="en-US" dirty="0">
                <a:solidFill>
                  <a:srgbClr val="FF0000"/>
                </a:solidFill>
              </a:rPr>
              <a:t>&gt;</a:t>
            </a:r>
          </a:p>
          <a:p>
            <a:pPr marL="457200" indent="-457200">
              <a:buFont typeface="+mj-lt"/>
              <a:buAutoNum type="arabicPeriod"/>
            </a:pPr>
            <a:r>
              <a:rPr lang="en-US" dirty="0"/>
              <a:t>    &lt;label&gt;First Name:&lt;/label&gt;</a:t>
            </a:r>
          </a:p>
          <a:p>
            <a:pPr marL="457200" indent="-457200">
              <a:buFont typeface="+mj-lt"/>
              <a:buAutoNum type="arabicPeriod"/>
            </a:pPr>
            <a:r>
              <a:rPr lang="en-US" dirty="0"/>
              <a:t>    </a:t>
            </a:r>
            <a:r>
              <a:rPr lang="en-US" dirty="0">
                <a:solidFill>
                  <a:srgbClr val="FF0000"/>
                </a:solidFill>
              </a:rPr>
              <a:t>&lt;span&gt;${</a:t>
            </a:r>
            <a:r>
              <a:rPr lang="en-US" dirty="0" err="1">
                <a:solidFill>
                  <a:srgbClr val="FF0000"/>
                </a:solidFill>
              </a:rPr>
              <a:t>user.firstName</a:t>
            </a:r>
            <a:r>
              <a:rPr lang="en-US" dirty="0">
                <a:solidFill>
                  <a:srgbClr val="FF0000"/>
                </a:solidFill>
              </a:rPr>
              <a:t>}&lt;/span&gt;&lt;</a:t>
            </a:r>
            <a:r>
              <a:rPr lang="en-US" dirty="0" err="1">
                <a:solidFill>
                  <a:srgbClr val="FF0000"/>
                </a:solidFill>
              </a:rPr>
              <a:t>br</a:t>
            </a:r>
            <a:r>
              <a:rPr lang="en-US" dirty="0">
                <a:solidFill>
                  <a:srgbClr val="FF0000"/>
                </a:solidFill>
              </a:rPr>
              <a:t>&gt;</a:t>
            </a:r>
          </a:p>
          <a:p>
            <a:pPr marL="457200" indent="-457200">
              <a:buFont typeface="+mj-lt"/>
              <a:buAutoNum type="arabicPeriod"/>
            </a:pPr>
            <a:r>
              <a:rPr lang="en-US" dirty="0"/>
              <a:t>    &lt;label&gt;Last Name:&lt;/label&gt;</a:t>
            </a:r>
          </a:p>
          <a:p>
            <a:pPr marL="457200" indent="-457200">
              <a:buFont typeface="+mj-lt"/>
              <a:buAutoNum type="arabicPeriod"/>
            </a:pPr>
            <a:r>
              <a:rPr lang="en-US" dirty="0"/>
              <a:t>    </a:t>
            </a:r>
            <a:r>
              <a:rPr lang="en-US" dirty="0">
                <a:solidFill>
                  <a:srgbClr val="FF0000"/>
                </a:solidFill>
              </a:rPr>
              <a:t>&lt;span&gt;${</a:t>
            </a:r>
            <a:r>
              <a:rPr lang="en-US" dirty="0" err="1">
                <a:solidFill>
                  <a:srgbClr val="FF0000"/>
                </a:solidFill>
              </a:rPr>
              <a:t>user.lastName</a:t>
            </a:r>
            <a:r>
              <a:rPr lang="en-US" dirty="0">
                <a:solidFill>
                  <a:srgbClr val="FF0000"/>
                </a:solidFill>
              </a:rPr>
              <a:t>}&lt;/span&gt;&lt;</a:t>
            </a:r>
            <a:r>
              <a:rPr lang="en-US" dirty="0" err="1">
                <a:solidFill>
                  <a:srgbClr val="FF0000"/>
                </a:solidFill>
              </a:rPr>
              <a:t>br</a:t>
            </a:r>
            <a:r>
              <a:rPr lang="en-US" dirty="0">
                <a:solidFill>
                  <a:srgbClr val="FF0000"/>
                </a:solidFill>
              </a:rPr>
              <a:t>&gt;</a:t>
            </a:r>
            <a:endParaRPr lang="en-US" dirty="0"/>
          </a:p>
          <a:p>
            <a:pPr marL="457200" indent="-457200">
              <a:buFont typeface="+mj-lt"/>
              <a:buAutoNum type="arabicPeriod"/>
            </a:pPr>
            <a:r>
              <a:rPr lang="en-US" dirty="0"/>
              <a:t>    &lt;p&gt;To enter another email address, click on the Back </a:t>
            </a:r>
          </a:p>
          <a:p>
            <a:pPr marL="457200" indent="-457200">
              <a:buFont typeface="+mj-lt"/>
              <a:buAutoNum type="arabicPeriod"/>
            </a:pPr>
            <a:r>
              <a:rPr lang="en-US" dirty="0"/>
              <a:t>    button in your browser or the Return button shown </a:t>
            </a:r>
          </a:p>
          <a:p>
            <a:pPr marL="457200" indent="-457200">
              <a:buFont typeface="+mj-lt"/>
              <a:buAutoNum type="arabicPeriod"/>
            </a:pPr>
            <a:r>
              <a:rPr lang="en-US" dirty="0"/>
              <a:t>    below.&lt;/p&gt;</a:t>
            </a:r>
          </a:p>
          <a:p>
            <a:pPr marL="457200" indent="-457200">
              <a:buFont typeface="+mj-lt"/>
              <a:buAutoNum type="arabicPeriod"/>
            </a:pPr>
            <a:r>
              <a:rPr lang="en-US" dirty="0"/>
              <a:t>&lt;form action="" method="get"&gt;</a:t>
            </a:r>
          </a:p>
          <a:p>
            <a:pPr marL="457200" indent="-457200">
              <a:buFont typeface="+mj-lt"/>
              <a:buAutoNum type="arabicPeriod"/>
            </a:pPr>
            <a:r>
              <a:rPr lang="en-US" dirty="0"/>
              <a:t>        &lt;input type="hidden" name="action" value="join"&gt;</a:t>
            </a:r>
          </a:p>
          <a:p>
            <a:pPr marL="457200" indent="-457200">
              <a:buFont typeface="+mj-lt"/>
              <a:buAutoNum type="arabicPeriod"/>
            </a:pPr>
            <a:r>
              <a:rPr lang="en-US" dirty="0"/>
              <a:t>        &lt;input type="submit" value="Return"&gt;</a:t>
            </a:r>
          </a:p>
          <a:p>
            <a:pPr marL="457200" indent="-457200">
              <a:buFont typeface="+mj-lt"/>
              <a:buAutoNum type="arabicPeriod"/>
            </a:pPr>
            <a:r>
              <a:rPr lang="en-US" dirty="0"/>
              <a:t>    &lt;/form&gt;</a:t>
            </a:r>
          </a:p>
          <a:p>
            <a:pPr marL="457200" indent="-457200">
              <a:buFont typeface="+mj-lt"/>
              <a:buAutoNum type="arabicPeriod"/>
            </a:pPr>
            <a:r>
              <a:rPr lang="en-US" dirty="0"/>
              <a:t>&lt;/body&gt;</a:t>
            </a:r>
          </a:p>
          <a:p>
            <a:pPr marL="457200" indent="-457200">
              <a:buFont typeface="+mj-lt"/>
              <a:buAutoNum type="arabicPeriod"/>
            </a:pPr>
            <a:r>
              <a:rPr lang="en-US" dirty="0"/>
              <a:t>&lt;/html&gt;</a:t>
            </a:r>
          </a:p>
          <a:p>
            <a:pPr marL="0" indent="0">
              <a:buNone/>
            </a:pPr>
            <a:r>
              <a:rPr lang="en-US" dirty="0">
                <a:solidFill>
                  <a:srgbClr val="FF0000"/>
                </a:solidFill>
              </a:rPr>
              <a:t>Only red lines are not standard html – called </a:t>
            </a:r>
            <a:r>
              <a:rPr lang="en-US" i="1" dirty="0">
                <a:solidFill>
                  <a:srgbClr val="FF0000"/>
                </a:solidFill>
              </a:rPr>
              <a:t>Expressive Language Tags – </a:t>
            </a:r>
            <a:r>
              <a:rPr lang="en-US" dirty="0">
                <a:solidFill>
                  <a:srgbClr val="FF0000"/>
                </a:solidFill>
              </a:rPr>
              <a:t>start with ${ </a:t>
            </a:r>
          </a:p>
          <a:p>
            <a:pPr marL="0" indent="0">
              <a:buNone/>
            </a:pPr>
            <a:r>
              <a:rPr lang="en-US" dirty="0">
                <a:solidFill>
                  <a:srgbClr val="FF0000"/>
                </a:solidFill>
              </a:rPr>
              <a:t>End with }</a:t>
            </a:r>
          </a:p>
        </p:txBody>
      </p:sp>
      <p:sp>
        <p:nvSpPr>
          <p:cNvPr id="3" name="Title 2"/>
          <p:cNvSpPr>
            <a:spLocks noGrp="1"/>
          </p:cNvSpPr>
          <p:nvPr>
            <p:ph type="title"/>
          </p:nvPr>
        </p:nvSpPr>
        <p:spPr/>
        <p:txBody>
          <a:bodyPr/>
          <a:lstStyle/>
          <a:p>
            <a:r>
              <a:rPr lang="en-US" dirty="0" err="1"/>
              <a:t>thanks.jsp</a:t>
            </a:r>
            <a:endParaRPr lang="en-US" dirty="0"/>
          </a:p>
        </p:txBody>
      </p:sp>
    </p:spTree>
    <p:extLst>
      <p:ext uri="{BB962C8B-B14F-4D97-AF65-F5344CB8AC3E}">
        <p14:creationId xmlns:p14="http://schemas.microsoft.com/office/powerpoint/2010/main" val="34531470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thanks.jsp</a:t>
            </a:r>
            <a:endParaRPr lang="en-US" dirty="0"/>
          </a:p>
        </p:txBody>
      </p:sp>
      <p:sp>
        <p:nvSpPr>
          <p:cNvPr id="3" name="Content Placeholder 2"/>
          <p:cNvSpPr>
            <a:spLocks noGrp="1"/>
          </p:cNvSpPr>
          <p:nvPr>
            <p:ph idx="1"/>
          </p:nvPr>
        </p:nvSpPr>
        <p:spPr/>
        <p:txBody>
          <a:bodyPr>
            <a:normAutofit lnSpcReduction="10000"/>
          </a:bodyPr>
          <a:lstStyle/>
          <a:p>
            <a:r>
              <a:rPr lang="en-US" dirty="0">
                <a:solidFill>
                  <a:schemeClr val="tx1"/>
                </a:solidFill>
              </a:rPr>
              <a:t>${</a:t>
            </a:r>
            <a:r>
              <a:rPr lang="en-US" dirty="0" err="1">
                <a:solidFill>
                  <a:schemeClr val="tx1"/>
                </a:solidFill>
              </a:rPr>
              <a:t>user.email</a:t>
            </a:r>
            <a:r>
              <a:rPr lang="en-US" dirty="0">
                <a:solidFill>
                  <a:schemeClr val="tx1"/>
                </a:solidFill>
              </a:rPr>
              <a:t>} works because the servlet stored an object of type User as an attribute of the request object with the name </a:t>
            </a:r>
            <a:r>
              <a:rPr lang="en-US" b="1" dirty="0">
                <a:solidFill>
                  <a:schemeClr val="tx1"/>
                </a:solidFill>
              </a:rPr>
              <a:t>user</a:t>
            </a:r>
            <a:r>
              <a:rPr lang="en-US" dirty="0">
                <a:solidFill>
                  <a:schemeClr val="tx1"/>
                </a:solidFill>
              </a:rPr>
              <a:t>. </a:t>
            </a:r>
          </a:p>
          <a:p>
            <a:r>
              <a:rPr lang="en-US" dirty="0">
                <a:solidFill>
                  <a:schemeClr val="tx1"/>
                </a:solidFill>
              </a:rPr>
              <a:t>A </a:t>
            </a:r>
            <a:r>
              <a:rPr lang="en-US" dirty="0" err="1">
                <a:solidFill>
                  <a:schemeClr val="tx1"/>
                </a:solidFill>
              </a:rPr>
              <a:t>JSP</a:t>
            </a:r>
            <a:r>
              <a:rPr lang="en-US" dirty="0">
                <a:solidFill>
                  <a:schemeClr val="tx1"/>
                </a:solidFill>
              </a:rPr>
              <a:t> page is converted into a servlet by the Web Application Server. Normally it is precompiled so it is ready for the first use.  Technically, the Web Container could wait until it is accessed for the first time. </a:t>
            </a:r>
          </a:p>
          <a:p>
            <a:r>
              <a:rPr lang="en-US" dirty="0">
                <a:solidFill>
                  <a:schemeClr val="tx1"/>
                </a:solidFill>
              </a:rPr>
              <a:t>&lt;span&gt; tag allows you to group text if you want to change an attribute like color or size. Other than that it does nothing. </a:t>
            </a:r>
          </a:p>
        </p:txBody>
      </p:sp>
    </p:spTree>
    <p:extLst>
      <p:ext uri="{BB962C8B-B14F-4D97-AF65-F5344CB8AC3E}">
        <p14:creationId xmlns:p14="http://schemas.microsoft.com/office/powerpoint/2010/main" val="21666159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3352800" y="152400"/>
            <a:ext cx="5181600" cy="6605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04603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Data that is validated on the client is done so with JavaScript. That way invalid entries are caught and fixed before sending the data to the server. The web application is more responsive to the user and it reduces the workload on the server. </a:t>
            </a:r>
          </a:p>
          <a:p>
            <a:r>
              <a:rPr lang="en-US" dirty="0"/>
              <a:t>Data is always validated on the server. JavaScript can’t do it all and may be turned off in the browser. </a:t>
            </a:r>
          </a:p>
          <a:p>
            <a:r>
              <a:rPr lang="en-US" dirty="0"/>
              <a:t>Some data may need to be checked against our database.  </a:t>
            </a:r>
          </a:p>
          <a:p>
            <a:endParaRPr lang="en-US" dirty="0"/>
          </a:p>
        </p:txBody>
      </p:sp>
      <p:sp>
        <p:nvSpPr>
          <p:cNvPr id="3" name="Title 2"/>
          <p:cNvSpPr>
            <a:spLocks noGrp="1"/>
          </p:cNvSpPr>
          <p:nvPr>
            <p:ph type="title"/>
          </p:nvPr>
        </p:nvSpPr>
        <p:spPr/>
        <p:txBody>
          <a:bodyPr/>
          <a:lstStyle/>
          <a:p>
            <a:r>
              <a:rPr lang="en-US" dirty="0"/>
              <a:t>Data Validation</a:t>
            </a:r>
          </a:p>
        </p:txBody>
      </p:sp>
    </p:spTree>
    <p:extLst>
      <p:ext uri="{BB962C8B-B14F-4D97-AF65-F5344CB8AC3E}">
        <p14:creationId xmlns:p14="http://schemas.microsoft.com/office/powerpoint/2010/main" val="37523762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6321"/>
            <a:ext cx="8534400" cy="5909310"/>
          </a:xfrm>
          <a:prstGeom prst="rect">
            <a:avLst/>
          </a:prstGeom>
        </p:spPr>
        <p:txBody>
          <a:bodyPr wrap="square">
            <a:spAutoFit/>
          </a:bodyPr>
          <a:lstStyle/>
          <a:p>
            <a:r>
              <a:rPr lang="en-US" dirty="0">
                <a:solidFill>
                  <a:srgbClr val="FF0000"/>
                </a:solidFill>
              </a:rPr>
              <a:t>In the servlet with URL pattern “</a:t>
            </a:r>
            <a:r>
              <a:rPr lang="en-US" dirty="0" err="1">
                <a:solidFill>
                  <a:srgbClr val="FF0000"/>
                </a:solidFill>
              </a:rPr>
              <a:t>emailList</a:t>
            </a:r>
            <a:r>
              <a:rPr lang="en-US" dirty="0">
                <a:solidFill>
                  <a:srgbClr val="FF0000"/>
                </a:solidFill>
              </a:rPr>
              <a:t>”</a:t>
            </a:r>
          </a:p>
          <a:p>
            <a:r>
              <a:rPr lang="en-US" dirty="0">
                <a:solidFill>
                  <a:srgbClr val="FF0000"/>
                </a:solidFill>
              </a:rPr>
              <a:t>… first get the 3 parameters as before</a:t>
            </a:r>
          </a:p>
          <a:p>
            <a:r>
              <a:rPr lang="en-US" dirty="0"/>
              <a:t>String message;</a:t>
            </a:r>
          </a:p>
          <a:p>
            <a:r>
              <a:rPr lang="en-US" dirty="0"/>
              <a:t>if (</a:t>
            </a:r>
            <a:r>
              <a:rPr lang="en-US" dirty="0" err="1"/>
              <a:t>firstName</a:t>
            </a:r>
            <a:r>
              <a:rPr lang="en-US" dirty="0"/>
              <a:t> == null || </a:t>
            </a:r>
            <a:r>
              <a:rPr lang="en-US" dirty="0" err="1"/>
              <a:t>lastName</a:t>
            </a:r>
            <a:r>
              <a:rPr lang="en-US" dirty="0"/>
              <a:t> == null || email == null ||</a:t>
            </a:r>
          </a:p>
          <a:p>
            <a:r>
              <a:rPr lang="en-US" dirty="0"/>
              <a:t>                           </a:t>
            </a:r>
            <a:r>
              <a:rPr lang="en-US" dirty="0" err="1"/>
              <a:t>firstName.isEmpty</a:t>
            </a:r>
            <a:r>
              <a:rPr lang="en-US" dirty="0"/>
              <a:t>() || </a:t>
            </a:r>
            <a:r>
              <a:rPr lang="en-US" dirty="0" err="1"/>
              <a:t>lastName.isEmpty</a:t>
            </a:r>
            <a:r>
              <a:rPr lang="en-US" dirty="0"/>
              <a:t>() || </a:t>
            </a:r>
            <a:r>
              <a:rPr lang="en-US" dirty="0" err="1"/>
              <a:t>email.isEmpty</a:t>
            </a:r>
            <a:r>
              <a:rPr lang="en-US" dirty="0"/>
              <a:t>()) {</a:t>
            </a:r>
          </a:p>
          <a:p>
            <a:r>
              <a:rPr lang="en-US" dirty="0"/>
              <a:t>         message = "Please fill out all three text boxes.";</a:t>
            </a:r>
          </a:p>
          <a:p>
            <a:r>
              <a:rPr lang="en-US" dirty="0"/>
              <a:t>          </a:t>
            </a:r>
            <a:r>
              <a:rPr lang="en-US" dirty="0" err="1"/>
              <a:t>url</a:t>
            </a:r>
            <a:r>
              <a:rPr lang="en-US" dirty="0"/>
              <a:t> = "/</a:t>
            </a:r>
            <a:r>
              <a:rPr lang="en-US" dirty="0" err="1"/>
              <a:t>index.jsp</a:t>
            </a:r>
            <a:r>
              <a:rPr lang="en-US" dirty="0"/>
              <a:t>";</a:t>
            </a:r>
          </a:p>
          <a:p>
            <a:r>
              <a:rPr lang="en-US" dirty="0"/>
              <a:t>} </a:t>
            </a:r>
          </a:p>
          <a:p>
            <a:r>
              <a:rPr lang="en-US" dirty="0"/>
              <a:t>else {</a:t>
            </a:r>
          </a:p>
          <a:p>
            <a:r>
              <a:rPr lang="en-US" dirty="0"/>
              <a:t>          message = "";</a:t>
            </a:r>
          </a:p>
          <a:p>
            <a:r>
              <a:rPr lang="en-US" dirty="0"/>
              <a:t>           </a:t>
            </a:r>
            <a:r>
              <a:rPr lang="en-US" dirty="0" err="1"/>
              <a:t>url</a:t>
            </a:r>
            <a:r>
              <a:rPr lang="en-US" dirty="0"/>
              <a:t> = "/</a:t>
            </a:r>
            <a:r>
              <a:rPr lang="en-US" dirty="0" err="1"/>
              <a:t>thanks.jsp</a:t>
            </a:r>
            <a:r>
              <a:rPr lang="en-US" dirty="0"/>
              <a:t>";</a:t>
            </a:r>
          </a:p>
          <a:p>
            <a:r>
              <a:rPr lang="en-US" dirty="0"/>
              <a:t>           </a:t>
            </a:r>
            <a:r>
              <a:rPr lang="en-US" dirty="0" err="1"/>
              <a:t>UserDB.insert</a:t>
            </a:r>
            <a:r>
              <a:rPr lang="en-US" dirty="0"/>
              <a:t>(user);</a:t>
            </a:r>
          </a:p>
          <a:p>
            <a:r>
              <a:rPr lang="en-US" dirty="0"/>
              <a:t>}</a:t>
            </a:r>
          </a:p>
          <a:p>
            <a:r>
              <a:rPr lang="en-US" dirty="0" err="1"/>
              <a:t>request.setAttribute</a:t>
            </a:r>
            <a:r>
              <a:rPr lang="en-US" dirty="0"/>
              <a:t>("user", user);</a:t>
            </a:r>
          </a:p>
          <a:p>
            <a:r>
              <a:rPr lang="en-US" dirty="0" err="1"/>
              <a:t>request.setAttribute</a:t>
            </a:r>
            <a:r>
              <a:rPr lang="en-US" dirty="0"/>
              <a:t>("message", message);</a:t>
            </a:r>
          </a:p>
          <a:p>
            <a:r>
              <a:rPr lang="en-US" dirty="0" err="1"/>
              <a:t>getServletContext</a:t>
            </a:r>
            <a:r>
              <a:rPr lang="en-US" dirty="0"/>
              <a:t>().</a:t>
            </a:r>
            <a:r>
              <a:rPr lang="en-US" dirty="0" err="1"/>
              <a:t>getRequestDispatcher</a:t>
            </a:r>
            <a:r>
              <a:rPr lang="en-US" dirty="0"/>
              <a:t>(</a:t>
            </a:r>
            <a:r>
              <a:rPr lang="en-US" dirty="0" err="1"/>
              <a:t>url</a:t>
            </a:r>
            <a:r>
              <a:rPr lang="en-US" dirty="0"/>
              <a:t>).forward(request, response);</a:t>
            </a:r>
          </a:p>
          <a:p>
            <a:endParaRPr lang="en-US" dirty="0"/>
          </a:p>
          <a:p>
            <a:r>
              <a:rPr lang="en-US" dirty="0">
                <a:solidFill>
                  <a:srgbClr val="FF0000"/>
                </a:solidFill>
              </a:rPr>
              <a:t>This is simple minded data validation. In reality you would do much more.</a:t>
            </a:r>
          </a:p>
          <a:p>
            <a:r>
              <a:rPr lang="en-US" dirty="0">
                <a:hlinkClick r:id="rId2"/>
              </a:rPr>
              <a:t>https://poseidon.buad.bloomu.edu:7878/svn/CS3</a:t>
            </a:r>
            <a:endParaRPr lang="en-US" dirty="0"/>
          </a:p>
          <a:p>
            <a:r>
              <a:rPr lang="en-US" dirty="0"/>
              <a:t>Called </a:t>
            </a:r>
            <a:r>
              <a:rPr lang="en-US" dirty="0" err="1"/>
              <a:t>EmailExample1</a:t>
            </a:r>
            <a:endParaRPr lang="en-US" dirty="0"/>
          </a:p>
          <a:p>
            <a:endParaRPr lang="en-US" dirty="0">
              <a:solidFill>
                <a:srgbClr val="FF0000"/>
              </a:solidFill>
            </a:endParaRPr>
          </a:p>
        </p:txBody>
      </p:sp>
    </p:spTree>
    <p:extLst>
      <p:ext uri="{BB962C8B-B14F-4D97-AF65-F5344CB8AC3E}">
        <p14:creationId xmlns:p14="http://schemas.microsoft.com/office/powerpoint/2010/main" val="29003318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57200"/>
            <a:ext cx="8839200" cy="5632311"/>
          </a:xfrm>
          <a:prstGeom prst="rect">
            <a:avLst/>
          </a:prstGeom>
        </p:spPr>
        <p:txBody>
          <a:bodyPr wrap="square">
            <a:spAutoFit/>
          </a:bodyPr>
          <a:lstStyle/>
          <a:p>
            <a:r>
              <a:rPr lang="en-US" dirty="0"/>
              <a:t>&lt;body&gt; </a:t>
            </a:r>
            <a:r>
              <a:rPr lang="en-US" dirty="0">
                <a:solidFill>
                  <a:srgbClr val="FF0000"/>
                </a:solidFill>
              </a:rPr>
              <a:t>in the file </a:t>
            </a:r>
            <a:r>
              <a:rPr lang="en-US" dirty="0" err="1">
                <a:solidFill>
                  <a:srgbClr val="FF0000"/>
                </a:solidFill>
              </a:rPr>
              <a:t>index.jsp</a:t>
            </a:r>
            <a:r>
              <a:rPr lang="en-US" dirty="0">
                <a:solidFill>
                  <a:srgbClr val="FF0000"/>
                </a:solidFill>
              </a:rPr>
              <a:t> of the project </a:t>
            </a:r>
            <a:r>
              <a:rPr lang="en-US" dirty="0" err="1">
                <a:solidFill>
                  <a:srgbClr val="FF0000"/>
                </a:solidFill>
              </a:rPr>
              <a:t>EmailApplication</a:t>
            </a:r>
            <a:endParaRPr lang="en-US" dirty="0">
              <a:solidFill>
                <a:srgbClr val="FF0000"/>
              </a:solidFill>
            </a:endParaRPr>
          </a:p>
          <a:p>
            <a:r>
              <a:rPr lang="en-US" dirty="0"/>
              <a:t>    &lt;</a:t>
            </a:r>
            <a:r>
              <a:rPr lang="en-US" dirty="0" err="1"/>
              <a:t>h1</a:t>
            </a:r>
            <a:r>
              <a:rPr lang="en-US" dirty="0"/>
              <a:t>&gt;Join our email list&lt;/</a:t>
            </a:r>
            <a:r>
              <a:rPr lang="en-US" dirty="0" err="1"/>
              <a:t>h1</a:t>
            </a:r>
            <a:r>
              <a:rPr lang="en-US" dirty="0"/>
              <a:t>&gt;</a:t>
            </a:r>
          </a:p>
          <a:p>
            <a:r>
              <a:rPr lang="en-US" dirty="0"/>
              <a:t>    &lt;p&gt;To join our email list, enter your name and</a:t>
            </a:r>
          </a:p>
          <a:p>
            <a:r>
              <a:rPr lang="en-US" dirty="0"/>
              <a:t>       email address below.&lt;/p&gt;</a:t>
            </a:r>
          </a:p>
          <a:p>
            <a:r>
              <a:rPr lang="en-US" dirty="0"/>
              <a:t>    &lt;p&gt;&lt;</a:t>
            </a:r>
            <a:r>
              <a:rPr lang="en-US" dirty="0" err="1"/>
              <a:t>i</a:t>
            </a:r>
            <a:r>
              <a:rPr lang="en-US" dirty="0"/>
              <a:t>&gt;${message}&lt;/</a:t>
            </a:r>
            <a:r>
              <a:rPr lang="en-US" dirty="0" err="1"/>
              <a:t>i</a:t>
            </a:r>
            <a:r>
              <a:rPr lang="en-US" dirty="0"/>
              <a:t>&gt;&lt;/p&gt; </a:t>
            </a:r>
            <a:r>
              <a:rPr lang="en-US" dirty="0">
                <a:solidFill>
                  <a:srgbClr val="FF0000"/>
                </a:solidFill>
              </a:rPr>
              <a:t> -- Not displayed the first time – message is missing</a:t>
            </a:r>
            <a:endParaRPr lang="en-US" dirty="0"/>
          </a:p>
          <a:p>
            <a:r>
              <a:rPr lang="en-US" dirty="0"/>
              <a:t>    &lt;form action="</a:t>
            </a:r>
            <a:r>
              <a:rPr lang="en-US" dirty="0" err="1"/>
              <a:t>emailList</a:t>
            </a:r>
            <a:r>
              <a:rPr lang="en-US" dirty="0"/>
              <a:t>"  </a:t>
            </a:r>
            <a:r>
              <a:rPr lang="en-US" b="1" dirty="0"/>
              <a:t>method="post“ </a:t>
            </a:r>
            <a:r>
              <a:rPr lang="en-US" dirty="0"/>
              <a:t>&gt;</a:t>
            </a:r>
          </a:p>
          <a:p>
            <a:r>
              <a:rPr lang="en-US" dirty="0"/>
              <a:t>        &lt;input type="hidden" name="action" value="add"&gt;        </a:t>
            </a:r>
          </a:p>
          <a:p>
            <a:r>
              <a:rPr lang="en-US" dirty="0"/>
              <a:t>        &lt;label class="</a:t>
            </a:r>
            <a:r>
              <a:rPr lang="en-US" dirty="0" err="1"/>
              <a:t>pad_top</a:t>
            </a:r>
            <a:r>
              <a:rPr lang="en-US" dirty="0"/>
              <a:t>"&gt;Email:&lt;/label&gt;</a:t>
            </a:r>
          </a:p>
          <a:p>
            <a:r>
              <a:rPr lang="en-US" dirty="0"/>
              <a:t>        &lt;input type="email" name="email" value="${</a:t>
            </a:r>
            <a:r>
              <a:rPr lang="en-US" dirty="0" err="1"/>
              <a:t>user.email</a:t>
            </a:r>
            <a:r>
              <a:rPr lang="en-US" dirty="0"/>
              <a:t>}"&gt;&lt;</a:t>
            </a:r>
            <a:r>
              <a:rPr lang="en-US" dirty="0" err="1"/>
              <a:t>br</a:t>
            </a:r>
            <a:r>
              <a:rPr lang="en-US" dirty="0"/>
              <a:t>&gt; </a:t>
            </a:r>
          </a:p>
          <a:p>
            <a:r>
              <a:rPr lang="en-US" dirty="0"/>
              <a:t>        &lt;label class="</a:t>
            </a:r>
            <a:r>
              <a:rPr lang="en-US" dirty="0" err="1"/>
              <a:t>pad_top</a:t>
            </a:r>
            <a:r>
              <a:rPr lang="en-US" dirty="0"/>
              <a:t>"&gt;First Name:&lt;/label&gt;</a:t>
            </a:r>
          </a:p>
          <a:p>
            <a:r>
              <a:rPr lang="en-US" dirty="0"/>
              <a:t>        &lt;input type="text" name="</a:t>
            </a:r>
            <a:r>
              <a:rPr lang="en-US" dirty="0" err="1"/>
              <a:t>firstName</a:t>
            </a:r>
            <a:r>
              <a:rPr lang="en-US" dirty="0"/>
              <a:t>" value="${</a:t>
            </a:r>
            <a:r>
              <a:rPr lang="en-US" dirty="0" err="1"/>
              <a:t>user.firstName</a:t>
            </a:r>
            <a:r>
              <a:rPr lang="en-US" dirty="0"/>
              <a:t>}"&gt;&lt;</a:t>
            </a:r>
            <a:r>
              <a:rPr lang="en-US" dirty="0" err="1"/>
              <a:t>br</a:t>
            </a:r>
            <a:r>
              <a:rPr lang="en-US" dirty="0"/>
              <a:t>&gt;</a:t>
            </a:r>
          </a:p>
          <a:p>
            <a:r>
              <a:rPr lang="en-US" dirty="0"/>
              <a:t>        &lt;label class="</a:t>
            </a:r>
            <a:r>
              <a:rPr lang="en-US" dirty="0" err="1"/>
              <a:t>pad_top</a:t>
            </a:r>
            <a:r>
              <a:rPr lang="en-US" dirty="0"/>
              <a:t>"&gt;Last Name:&lt;/label&gt;</a:t>
            </a:r>
          </a:p>
          <a:p>
            <a:r>
              <a:rPr lang="en-US" dirty="0"/>
              <a:t>        &lt;input type="text" name="</a:t>
            </a:r>
            <a:r>
              <a:rPr lang="en-US" dirty="0" err="1"/>
              <a:t>lastName</a:t>
            </a:r>
            <a:r>
              <a:rPr lang="en-US" dirty="0"/>
              <a:t>" value="${</a:t>
            </a:r>
            <a:r>
              <a:rPr lang="en-US" dirty="0" err="1"/>
              <a:t>user.lastName</a:t>
            </a:r>
            <a:r>
              <a:rPr lang="en-US" dirty="0"/>
              <a:t>}"&gt;&lt;</a:t>
            </a:r>
            <a:r>
              <a:rPr lang="en-US" dirty="0" err="1"/>
              <a:t>br</a:t>
            </a:r>
            <a:r>
              <a:rPr lang="en-US" dirty="0"/>
              <a:t>&gt;        </a:t>
            </a:r>
          </a:p>
          <a:p>
            <a:r>
              <a:rPr lang="en-US" dirty="0"/>
              <a:t>        &lt;label&gt;&amp;</a:t>
            </a:r>
            <a:r>
              <a:rPr lang="en-US" dirty="0" err="1"/>
              <a:t>nbsp</a:t>
            </a:r>
            <a:r>
              <a:rPr lang="en-US" dirty="0"/>
              <a:t>;&lt;/label&gt;</a:t>
            </a:r>
          </a:p>
          <a:p>
            <a:r>
              <a:rPr lang="en-US" dirty="0"/>
              <a:t>        &lt;input type="submit" value="Join Now" class="</a:t>
            </a:r>
            <a:r>
              <a:rPr lang="en-US" dirty="0" err="1"/>
              <a:t>margin_left</a:t>
            </a:r>
            <a:r>
              <a:rPr lang="en-US" dirty="0"/>
              <a:t>"&gt;</a:t>
            </a:r>
          </a:p>
          <a:p>
            <a:r>
              <a:rPr lang="en-US" dirty="0"/>
              <a:t>    &lt;/form&gt;</a:t>
            </a:r>
          </a:p>
          <a:p>
            <a:r>
              <a:rPr lang="en-US" dirty="0"/>
              <a:t>&lt;/body&gt;</a:t>
            </a:r>
          </a:p>
          <a:p>
            <a:r>
              <a:rPr lang="en-US" dirty="0"/>
              <a:t>&lt;/html&gt;</a:t>
            </a:r>
          </a:p>
          <a:p>
            <a:r>
              <a:rPr lang="en-US" dirty="0">
                <a:solidFill>
                  <a:srgbClr val="FF0000"/>
                </a:solidFill>
              </a:rPr>
              <a:t>The required attribute is removed from input tags to allow for server side testing.</a:t>
            </a:r>
          </a:p>
          <a:p>
            <a:r>
              <a:rPr lang="en-US" dirty="0">
                <a:solidFill>
                  <a:srgbClr val="FF0000"/>
                </a:solidFill>
              </a:rPr>
              <a:t>The ${ …    } returns an empty string if the object is missing</a:t>
            </a:r>
          </a:p>
        </p:txBody>
      </p:sp>
    </p:spTree>
    <p:extLst>
      <p:ext uri="{BB962C8B-B14F-4D97-AF65-F5344CB8AC3E}">
        <p14:creationId xmlns:p14="http://schemas.microsoft.com/office/powerpoint/2010/main" val="34218332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1" y="692816"/>
            <a:ext cx="6477000" cy="5672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30039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Files stored in the WEB-INF directory are not web accessible. You can put hidden files or private files here or in a subdirectory of this directory. </a:t>
            </a:r>
          </a:p>
          <a:p>
            <a:endParaRPr lang="en-US" dirty="0"/>
          </a:p>
        </p:txBody>
      </p:sp>
      <p:sp>
        <p:nvSpPr>
          <p:cNvPr id="3" name="Title 2"/>
          <p:cNvSpPr>
            <a:spLocks noGrp="1"/>
          </p:cNvSpPr>
          <p:nvPr>
            <p:ph type="title"/>
          </p:nvPr>
        </p:nvSpPr>
        <p:spPr/>
        <p:txBody>
          <a:bodyPr/>
          <a:lstStyle/>
          <a:p>
            <a:r>
              <a:rPr lang="en-US" dirty="0"/>
              <a:t>WEB-INF</a:t>
            </a:r>
          </a:p>
        </p:txBody>
      </p:sp>
    </p:spTree>
    <p:extLst>
      <p:ext uri="{BB962C8B-B14F-4D97-AF65-F5344CB8AC3E}">
        <p14:creationId xmlns:p14="http://schemas.microsoft.com/office/powerpoint/2010/main" val="29666137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Don’t use instance variables (fields) in servlets. </a:t>
            </a:r>
          </a:p>
          <a:p>
            <a:r>
              <a:rPr lang="en-US" dirty="0"/>
              <a:t>They are not thread safe. </a:t>
            </a:r>
          </a:p>
          <a:p>
            <a:r>
              <a:rPr lang="en-US" dirty="0"/>
              <a:t>A servlet can be shared by many threads that request the servlet. </a:t>
            </a:r>
          </a:p>
          <a:p>
            <a:r>
              <a:rPr lang="en-US" dirty="0"/>
              <a:t>Only use local variables created in one of the methods. That way we create a new copy each time the method is called. </a:t>
            </a:r>
          </a:p>
        </p:txBody>
      </p:sp>
      <p:sp>
        <p:nvSpPr>
          <p:cNvPr id="3" name="Title 2"/>
          <p:cNvSpPr>
            <a:spLocks noGrp="1"/>
          </p:cNvSpPr>
          <p:nvPr>
            <p:ph type="title"/>
          </p:nvPr>
        </p:nvSpPr>
        <p:spPr/>
        <p:txBody>
          <a:bodyPr/>
          <a:lstStyle/>
          <a:p>
            <a:r>
              <a:rPr lang="en-US" dirty="0"/>
              <a:t>Local Variables</a:t>
            </a:r>
          </a:p>
        </p:txBody>
      </p:sp>
    </p:spTree>
    <p:extLst>
      <p:ext uri="{BB962C8B-B14F-4D97-AF65-F5344CB8AC3E}">
        <p14:creationId xmlns:p14="http://schemas.microsoft.com/office/powerpoint/2010/main" val="124042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b="1" dirty="0"/>
              <a:t>Servlet/</a:t>
            </a:r>
            <a:r>
              <a:rPr lang="en-US" b="1" dirty="0" err="1"/>
              <a:t>JSP</a:t>
            </a:r>
            <a:r>
              <a:rPr lang="en-US" dirty="0"/>
              <a:t> - -Servlets and Java Server Pages – lower level API – does less work for the programmer.</a:t>
            </a:r>
          </a:p>
          <a:p>
            <a:r>
              <a:rPr lang="en-US" b="1" dirty="0" err="1"/>
              <a:t>JSF</a:t>
            </a:r>
            <a:r>
              <a:rPr lang="en-US" dirty="0"/>
              <a:t> – Java Server Faces– a newer technology that’s designed to replace both servlets and </a:t>
            </a:r>
            <a:r>
              <a:rPr lang="en-US" dirty="0" err="1"/>
              <a:t>JSPs</a:t>
            </a:r>
            <a:r>
              <a:rPr lang="en-US" dirty="0"/>
              <a:t>. It provides a higher-level API that does more work for the programmer.</a:t>
            </a:r>
          </a:p>
          <a:p>
            <a:r>
              <a:rPr lang="en-US" b="1" dirty="0"/>
              <a:t>Spring Framework </a:t>
            </a:r>
            <a:r>
              <a:rPr lang="en-US" dirty="0"/>
              <a:t>-- Like </a:t>
            </a:r>
            <a:r>
              <a:rPr lang="en-US" dirty="0" err="1"/>
              <a:t>JSF</a:t>
            </a:r>
            <a:r>
              <a:rPr lang="en-US" dirty="0"/>
              <a:t>, the Spring Framework is a higher-level API that does more work for the programmer than the servlet/</a:t>
            </a:r>
            <a:r>
              <a:rPr lang="en-US" dirty="0" err="1"/>
              <a:t>JSP</a:t>
            </a:r>
            <a:r>
              <a:rPr lang="en-US" dirty="0"/>
              <a:t> API. However, due to the way it’s structured, the Spring Framework still gives the developer a high degree of control over the HTML/</a:t>
            </a:r>
            <a:r>
              <a:rPr lang="en-US" dirty="0" err="1"/>
              <a:t>CSS</a:t>
            </a:r>
            <a:r>
              <a:rPr lang="en-US" dirty="0"/>
              <a:t>/JavaScript that’s returned to the browser.</a:t>
            </a:r>
          </a:p>
        </p:txBody>
      </p:sp>
      <p:sp>
        <p:nvSpPr>
          <p:cNvPr id="3" name="Title 2"/>
          <p:cNvSpPr>
            <a:spLocks noGrp="1"/>
          </p:cNvSpPr>
          <p:nvPr>
            <p:ph type="title"/>
          </p:nvPr>
        </p:nvSpPr>
        <p:spPr/>
        <p:txBody>
          <a:bodyPr/>
          <a:lstStyle/>
          <a:p>
            <a:r>
              <a:rPr lang="en-US" dirty="0"/>
              <a:t>3 Approaches in Java </a:t>
            </a:r>
          </a:p>
        </p:txBody>
      </p:sp>
    </p:spTree>
    <p:extLst>
      <p:ext uri="{BB962C8B-B14F-4D97-AF65-F5344CB8AC3E}">
        <p14:creationId xmlns:p14="http://schemas.microsoft.com/office/powerpoint/2010/main" val="1237218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In a well-structured servlet/</a:t>
            </a:r>
            <a:r>
              <a:rPr lang="en-US" dirty="0" err="1"/>
              <a:t>JSP</a:t>
            </a:r>
            <a:r>
              <a:rPr lang="en-US" dirty="0"/>
              <a:t> application, </a:t>
            </a:r>
            <a:r>
              <a:rPr lang="en-US" b="1" dirty="0"/>
              <a:t>servlets</a:t>
            </a:r>
            <a:r>
              <a:rPr lang="en-US" i="1" dirty="0"/>
              <a:t> </a:t>
            </a:r>
            <a:r>
              <a:rPr lang="en-US" dirty="0"/>
              <a:t>store the Java code that does the server-side processing, and </a:t>
            </a:r>
            <a:r>
              <a:rPr lang="en-US" b="1" dirty="0" err="1"/>
              <a:t>JavaServer</a:t>
            </a:r>
            <a:r>
              <a:rPr lang="en-US" b="1" dirty="0"/>
              <a:t> Pages </a:t>
            </a:r>
            <a:r>
              <a:rPr lang="en-US" dirty="0"/>
              <a:t>(</a:t>
            </a:r>
            <a:r>
              <a:rPr lang="en-US" i="1" dirty="0" err="1"/>
              <a:t>JSPs</a:t>
            </a:r>
            <a:r>
              <a:rPr lang="en-US" dirty="0"/>
              <a:t>) store the HTML that defines the user interface. This HTML typically contains links to </a:t>
            </a:r>
            <a:r>
              <a:rPr lang="en-US" dirty="0" err="1"/>
              <a:t>CSS</a:t>
            </a:r>
            <a:r>
              <a:rPr lang="en-US" dirty="0"/>
              <a:t> and JavaScript files. </a:t>
            </a:r>
          </a:p>
          <a:p>
            <a:r>
              <a:rPr lang="en-US" dirty="0"/>
              <a:t>Since the servlet/</a:t>
            </a:r>
            <a:r>
              <a:rPr lang="en-US" dirty="0" err="1"/>
              <a:t>JSP</a:t>
            </a:r>
            <a:r>
              <a:rPr lang="en-US" dirty="0"/>
              <a:t> API is a relatively low-level API, it doesn’t do as much work for the developer as the other two higher-level APIs. However, the servlet/</a:t>
            </a:r>
            <a:r>
              <a:rPr lang="en-US" dirty="0" err="1"/>
              <a:t>JSP</a:t>
            </a:r>
            <a:r>
              <a:rPr lang="en-US" dirty="0"/>
              <a:t> API gives the developer a high degree of control over the HTML, </a:t>
            </a:r>
            <a:r>
              <a:rPr lang="en-US" dirty="0" err="1"/>
              <a:t>CSS</a:t>
            </a:r>
            <a:r>
              <a:rPr lang="en-US" dirty="0"/>
              <a:t>, and JavaScript that’s returned to the browser. The servlet/</a:t>
            </a:r>
            <a:r>
              <a:rPr lang="en-US" dirty="0" err="1"/>
              <a:t>JSP</a:t>
            </a:r>
            <a:r>
              <a:rPr lang="en-US" dirty="0"/>
              <a:t> API is the foundation for the other two approaches.</a:t>
            </a:r>
          </a:p>
        </p:txBody>
      </p:sp>
      <p:sp>
        <p:nvSpPr>
          <p:cNvPr id="3" name="Title 2"/>
          <p:cNvSpPr>
            <a:spLocks noGrp="1"/>
          </p:cNvSpPr>
          <p:nvPr>
            <p:ph type="title"/>
          </p:nvPr>
        </p:nvSpPr>
        <p:spPr/>
        <p:txBody>
          <a:bodyPr/>
          <a:lstStyle/>
          <a:p>
            <a:r>
              <a:rPr lang="en-US" dirty="0"/>
              <a:t>Servlets/</a:t>
            </a:r>
            <a:r>
              <a:rPr lang="en-US" dirty="0" err="1"/>
              <a:t>JSP</a:t>
            </a:r>
            <a:endParaRPr lang="en-US" dirty="0"/>
          </a:p>
        </p:txBody>
      </p:sp>
    </p:spTree>
    <p:extLst>
      <p:ext uri="{BB962C8B-B14F-4D97-AF65-F5344CB8AC3E}">
        <p14:creationId xmlns:p14="http://schemas.microsoft.com/office/powerpoint/2010/main" val="359729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Servlet/</a:t>
            </a:r>
            <a:r>
              <a:rPr lang="en-US" dirty="0" err="1"/>
              <a:t>JSP</a:t>
            </a:r>
            <a:r>
              <a:rPr lang="en-US" dirty="0"/>
              <a:t> Application</a:t>
            </a:r>
          </a:p>
        </p:txBody>
      </p:sp>
      <p:pic>
        <p:nvPicPr>
          <p:cNvPr id="819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2057400"/>
            <a:ext cx="5943600" cy="4578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165573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11233</TotalTime>
  <Words>5173</Words>
  <Application>Microsoft Office PowerPoint</Application>
  <PresentationFormat>On-screen Show (4:3)</PresentationFormat>
  <Paragraphs>458</Paragraphs>
  <Slides>68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Book Antiqua</vt:lpstr>
      <vt:lpstr>Times New Roman</vt:lpstr>
      <vt:lpstr>Wingdings</vt:lpstr>
      <vt:lpstr>Wingdings 2</vt:lpstr>
      <vt:lpstr>Hardcover</vt:lpstr>
      <vt:lpstr>COMPSCI 221 Advanced Java</vt:lpstr>
      <vt:lpstr>Web Platform Documents </vt:lpstr>
      <vt:lpstr>References</vt:lpstr>
      <vt:lpstr>Hypertext Transfer Protocol</vt:lpstr>
      <vt:lpstr>Static Web Pages</vt:lpstr>
      <vt:lpstr>Dynamic Web Pages</vt:lpstr>
      <vt:lpstr>3 Approaches in Java </vt:lpstr>
      <vt:lpstr>Servlets/JSP</vt:lpstr>
      <vt:lpstr>Servlet/JSP Application</vt:lpstr>
      <vt:lpstr>Typical Architecture</vt:lpstr>
      <vt:lpstr>Web Application Structure</vt:lpstr>
      <vt:lpstr>PowerPoint Presentation</vt:lpstr>
      <vt:lpstr>PowerPoint Presentation</vt:lpstr>
      <vt:lpstr>Review of the Index.html Template </vt:lpstr>
      <vt:lpstr>PowerPoint Presentation</vt:lpstr>
      <vt:lpstr>PowerPoint Presentation</vt:lpstr>
      <vt:lpstr>HTML Forms</vt:lpstr>
      <vt:lpstr>The &lt;input&gt; Element</vt:lpstr>
      <vt:lpstr>The &lt;input&gt; Element</vt:lpstr>
      <vt:lpstr>The &lt;input&gt; Element</vt:lpstr>
      <vt:lpstr>The &lt;input&gt; Element</vt:lpstr>
      <vt:lpstr>Other Form Elements</vt:lpstr>
      <vt:lpstr>&lt;select&gt; element </vt:lpstr>
      <vt:lpstr>&lt;textarea&gt;</vt:lpstr>
      <vt:lpstr>&lt;button&gt;</vt:lpstr>
      <vt:lpstr>http://www.w3schools.com</vt:lpstr>
      <vt:lpstr>GET Notes</vt:lpstr>
      <vt:lpstr>GET and POST Notes</vt:lpstr>
      <vt:lpstr>GET and POST Notes</vt:lpstr>
      <vt:lpstr>URL Pattern Examples</vt:lpstr>
      <vt:lpstr>URL Pattern Examples</vt:lpstr>
      <vt:lpstr>Review</vt:lpstr>
      <vt:lpstr>init and destroy</vt:lpstr>
      <vt:lpstr>HttpServletRequest</vt:lpstr>
      <vt:lpstr>PowerPoint Presentation</vt:lpstr>
      <vt:lpstr>Example</vt:lpstr>
      <vt:lpstr>List Parameter Values</vt:lpstr>
      <vt:lpstr>How Servlets Work</vt:lpstr>
      <vt:lpstr>How Servlets Work</vt:lpstr>
      <vt:lpstr>Logging Errors </vt:lpstr>
      <vt:lpstr>Review</vt:lpstr>
      <vt:lpstr>Specifying Output</vt:lpstr>
      <vt:lpstr>Forward Requests</vt:lpstr>
      <vt:lpstr>Forwarding Requests</vt:lpstr>
      <vt:lpstr>Redirect Responses </vt:lpstr>
      <vt:lpstr>Redirect Responses </vt:lpstr>
      <vt:lpstr>Forward vs Redirect</vt:lpstr>
      <vt:lpstr>Forward vs Redirect</vt:lpstr>
      <vt:lpstr>Forward vs Redirect</vt:lpstr>
      <vt:lpstr>How to Communicate Dynamic Information</vt:lpstr>
      <vt:lpstr>JavaBeans</vt:lpstr>
      <vt:lpstr>User.java</vt:lpstr>
      <vt:lpstr>User.java</vt:lpstr>
      <vt:lpstr>POJO</vt:lpstr>
      <vt:lpstr>Use Attributes to Pass Information </vt:lpstr>
      <vt:lpstr>Attributes in Servlets </vt:lpstr>
      <vt:lpstr>Attributes in JSP</vt:lpstr>
      <vt:lpstr>EL Examples</vt:lpstr>
      <vt:lpstr>thanks.jsp</vt:lpstr>
      <vt:lpstr>thanks.jsp</vt:lpstr>
      <vt:lpstr>thanks.jsp</vt:lpstr>
      <vt:lpstr>PowerPoint Presentation</vt:lpstr>
      <vt:lpstr>Data Validation</vt:lpstr>
      <vt:lpstr>PowerPoint Presentation</vt:lpstr>
      <vt:lpstr>PowerPoint Presentation</vt:lpstr>
      <vt:lpstr>PowerPoint Presentation</vt:lpstr>
      <vt:lpstr>WEB-INF</vt:lpstr>
      <vt:lpstr>Local Variables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Seminar  for  Computer Science Students</dc:title>
  <dc:creator>Curt's Office 2014</dc:creator>
  <cp:lastModifiedBy>cajones12@aol.com</cp:lastModifiedBy>
  <cp:revision>537</cp:revision>
  <cp:lastPrinted>2014-11-03T20:06:04Z</cp:lastPrinted>
  <dcterms:created xsi:type="dcterms:W3CDTF">2014-07-25T15:33:28Z</dcterms:created>
  <dcterms:modified xsi:type="dcterms:W3CDTF">2021-11-01T11:15:52Z</dcterms:modified>
</cp:coreProperties>
</file>