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Lst>
  <p:sldSz cx="18288000" cy="10287000"/>
  <p:notesSz cx="6858000" cy="9144000"/>
  <p:embeddedFontLst>
    <p:embeddedFont>
      <p:font typeface="Aileron Regular" charset="1" panose="00000500000000000000"/>
      <p:regular r:id="rId6"/>
    </p:embeddedFont>
    <p:embeddedFont>
      <p:font typeface="Aileron Regular Bold" charset="1" panose="00000800000000000000"/>
      <p:regular r:id="rId7"/>
    </p:embeddedFont>
    <p:embeddedFont>
      <p:font typeface="Aileron Regular Italics" charset="1" panose="00000500000000000000"/>
      <p:regular r:id="rId8"/>
    </p:embeddedFont>
    <p:embeddedFont>
      <p:font typeface="Aileron Regular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Aileron Heavy" charset="1" panose="00000A00000000000000"/>
      <p:regular r:id="rId14"/>
    </p:embeddedFont>
    <p:embeddedFont>
      <p:font typeface="Aileron Heavy Bold" charset="1" panose="00000A00000000000000"/>
      <p:regular r:id="rId15"/>
    </p:embeddedFont>
    <p:embeddedFont>
      <p:font typeface="Aileron Heavy Italics" charset="1" panose="00000A00000000000000"/>
      <p:regular r:id="rId16"/>
    </p:embeddedFont>
    <p:embeddedFont>
      <p:font typeface="Aileron Heavy Bold Italics" charset="1" panose="00000A00000000000000"/>
      <p:regular r:id="rId17"/>
    </p:embeddedFont>
    <p:embeddedFont>
      <p:font typeface="Canva Sans" charset="1" panose="020B0503030501040103"/>
      <p:regular r:id="rId18"/>
    </p:embeddedFont>
    <p:embeddedFont>
      <p:font typeface="Canva Sans Bold" charset="1" panose="020B0803030501040103"/>
      <p:regular r:id="rId19"/>
    </p:embeddedFont>
    <p:embeddedFont>
      <p:font typeface="Canva Sans Italics" charset="1" panose="020B0503030501040103"/>
      <p:regular r:id="rId20"/>
    </p:embeddedFont>
    <p:embeddedFont>
      <p:font typeface="Canva Sans Bold Italics" charset="1" panose="020B08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4.png" Type="http://schemas.openxmlformats.org/officeDocument/2006/relationships/image"/><Relationship Id="rId5" Target="../media/image6.png" Type="http://schemas.openxmlformats.org/officeDocument/2006/relationships/image"/><Relationship Id="rId6" Target="../media/image3.png" Type="http://schemas.openxmlformats.org/officeDocument/2006/relationships/image"/><Relationship Id="rId7" Target="../media/image8.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9.png" Type="http://schemas.openxmlformats.org/officeDocument/2006/relationships/image"/><Relationship Id="rId4" Target="../media/image4.png" Type="http://schemas.openxmlformats.org/officeDocument/2006/relationships/image"/><Relationship Id="rId5" Target="../media/image10.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6.png" Type="http://schemas.openxmlformats.org/officeDocument/2006/relationships/image"/><Relationship Id="rId4" Target="../media/image1.png" Type="http://schemas.openxmlformats.org/officeDocument/2006/relationships/image"/><Relationship Id="rId5" Target="../media/image1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3F3F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432890">
            <a:off x="15633874" y="2828175"/>
            <a:ext cx="1525575" cy="1332871"/>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109493" y="1070219"/>
            <a:ext cx="14688425" cy="8487775"/>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978519" y="1070219"/>
            <a:ext cx="1101991" cy="1045871"/>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3130875" y="3494611"/>
            <a:ext cx="2502028" cy="1339529"/>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7440143" y="1277958"/>
            <a:ext cx="2027125" cy="2216653"/>
          </a:xfrm>
          <a:prstGeom prst="rect">
            <a:avLst/>
          </a:prstGeom>
        </p:spPr>
      </p:pic>
      <p:grpSp>
        <p:nvGrpSpPr>
          <p:cNvPr name="Group 7" id="7"/>
          <p:cNvGrpSpPr/>
          <p:nvPr/>
        </p:nvGrpSpPr>
        <p:grpSpPr>
          <a:xfrm rot="0">
            <a:off x="1953836" y="3532711"/>
            <a:ext cx="15026864" cy="4138911"/>
            <a:chOff x="0" y="0"/>
            <a:chExt cx="20035819" cy="5518547"/>
          </a:xfrm>
        </p:grpSpPr>
        <p:sp>
          <p:nvSpPr>
            <p:cNvPr name="TextBox 8" id="8"/>
            <p:cNvSpPr txBox="true"/>
            <p:nvPr/>
          </p:nvSpPr>
          <p:spPr>
            <a:xfrm rot="0">
              <a:off x="0" y="66675"/>
              <a:ext cx="20035819" cy="1554692"/>
            </a:xfrm>
            <a:prstGeom prst="rect">
              <a:avLst/>
            </a:prstGeom>
          </p:spPr>
          <p:txBody>
            <a:bodyPr anchor="t" rtlCol="false" tIns="0" lIns="0" bIns="0" rIns="0">
              <a:spAutoFit/>
            </a:bodyPr>
            <a:lstStyle/>
            <a:p>
              <a:pPr algn="ctr">
                <a:lnSpc>
                  <a:spcPts val="8800"/>
                </a:lnSpc>
              </a:pPr>
              <a:r>
                <a:rPr lang="en-US" sz="8000">
                  <a:solidFill>
                    <a:srgbClr val="000000"/>
                  </a:solidFill>
                  <a:latin typeface="Aileron Heavy"/>
                </a:rPr>
                <a:t>Analog Clock Reader</a:t>
              </a:r>
            </a:p>
          </p:txBody>
        </p:sp>
        <p:sp>
          <p:nvSpPr>
            <p:cNvPr name="TextBox 9" id="9"/>
            <p:cNvSpPr txBox="true"/>
            <p:nvPr/>
          </p:nvSpPr>
          <p:spPr>
            <a:xfrm rot="0">
              <a:off x="2729713" y="1792367"/>
              <a:ext cx="14576394" cy="3726180"/>
            </a:xfrm>
            <a:prstGeom prst="rect">
              <a:avLst/>
            </a:prstGeom>
          </p:spPr>
          <p:txBody>
            <a:bodyPr anchor="t" rtlCol="false" tIns="0" lIns="0" bIns="0" rIns="0">
              <a:spAutoFit/>
            </a:bodyPr>
            <a:lstStyle/>
            <a:p>
              <a:pPr algn="ctr">
                <a:lnSpc>
                  <a:spcPts val="5039"/>
                </a:lnSpc>
              </a:pPr>
              <a:r>
                <a:rPr lang="en-US" sz="3599">
                  <a:solidFill>
                    <a:srgbClr val="000000"/>
                  </a:solidFill>
                  <a:latin typeface="Aileron Regular"/>
                </a:rPr>
                <a:t>As part of the CVIT Workshop '23</a:t>
              </a:r>
            </a:p>
            <a:p>
              <a:pPr algn="ctr">
                <a:lnSpc>
                  <a:spcPts val="5039"/>
                </a:lnSpc>
              </a:pPr>
            </a:p>
            <a:p>
              <a:pPr algn="ctr">
                <a:lnSpc>
                  <a:spcPts val="3640"/>
                </a:lnSpc>
              </a:pPr>
              <a:r>
                <a:rPr lang="en-US" sz="2600">
                  <a:solidFill>
                    <a:srgbClr val="000000"/>
                  </a:solidFill>
                  <a:latin typeface="Aileron Regular"/>
                </a:rPr>
                <a:t>Presented by Siddharth Mangipudi,CSE</a:t>
              </a:r>
            </a:p>
            <a:p>
              <a:pPr algn="ctr">
                <a:lnSpc>
                  <a:spcPts val="3640"/>
                </a:lnSpc>
              </a:pPr>
              <a:r>
                <a:rPr lang="en-US" sz="2600">
                  <a:solidFill>
                    <a:srgbClr val="000000"/>
                  </a:solidFill>
                  <a:latin typeface="Aileron Regular"/>
                </a:rPr>
                <a:t>siddharth.mangipudi@students.iiit.ac.in</a:t>
              </a:r>
            </a:p>
            <a:p>
              <a:pPr algn="ctr">
                <a:lnSpc>
                  <a:spcPts val="5040"/>
                </a:lnSpc>
                <a:spcBef>
                  <a:spcPct val="0"/>
                </a:spcBef>
              </a:pPr>
            </a:p>
          </p:txBody>
        </p:sp>
      </p:grpSp>
      <p:pic>
        <p:nvPicPr>
          <p:cNvPr name="Picture 10" id="10"/>
          <p:cNvPicPr>
            <a:picLocks noChangeAspect="true"/>
          </p:cNvPicPr>
          <p:nvPr/>
        </p:nvPicPr>
        <p:blipFill>
          <a:blip r:embed="rId7"/>
          <a:srcRect l="0" t="0" r="0" b="0"/>
          <a:stretch>
            <a:fillRect/>
          </a:stretch>
        </p:blipFill>
        <p:spPr>
          <a:xfrm flipH="false" flipV="false" rot="0">
            <a:off x="13911163" y="1028700"/>
            <a:ext cx="2037234" cy="1468147"/>
          </a:xfrm>
          <a:prstGeom prst="rect">
            <a:avLst/>
          </a:prstGeom>
        </p:spPr>
      </p:pic>
      <p:pic>
        <p:nvPicPr>
          <p:cNvPr name="Picture 11" id="11"/>
          <p:cNvPicPr>
            <a:picLocks noChangeAspect="true"/>
          </p:cNvPicPr>
          <p:nvPr/>
        </p:nvPicPr>
        <p:blipFill>
          <a:blip r:embed="rId2"/>
          <a:srcRect l="0" t="0" r="0" b="0"/>
          <a:stretch>
            <a:fillRect/>
          </a:stretch>
        </p:blipFill>
        <p:spPr>
          <a:xfrm flipH="false" flipV="false" rot="7925507">
            <a:off x="945449" y="8056054"/>
            <a:ext cx="1525575" cy="1332871"/>
          </a:xfrm>
          <a:prstGeom prst="rect">
            <a:avLst/>
          </a:prstGeom>
        </p:spPr>
      </p:pic>
      <p:pic>
        <p:nvPicPr>
          <p:cNvPr name="Picture 12" id="12"/>
          <p:cNvPicPr>
            <a:picLocks noChangeAspect="true"/>
          </p:cNvPicPr>
          <p:nvPr/>
        </p:nvPicPr>
        <p:blipFill>
          <a:blip r:embed="rId4"/>
          <a:srcRect l="0" t="0" r="0" b="0"/>
          <a:stretch>
            <a:fillRect/>
          </a:stretch>
        </p:blipFill>
        <p:spPr>
          <a:xfrm flipH="false" flipV="false" rot="-2846079">
            <a:off x="16571302" y="5960275"/>
            <a:ext cx="930350" cy="882971"/>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777638" y="2642628"/>
            <a:ext cx="7896535" cy="5001744"/>
            <a:chOff x="0" y="0"/>
            <a:chExt cx="10528714" cy="6668993"/>
          </a:xfrm>
        </p:grpSpPr>
        <p:sp>
          <p:nvSpPr>
            <p:cNvPr name="TextBox 3" id="3"/>
            <p:cNvSpPr txBox="true"/>
            <p:nvPr/>
          </p:nvSpPr>
          <p:spPr>
            <a:xfrm rot="0">
              <a:off x="0" y="-28575"/>
              <a:ext cx="10528714" cy="2915001"/>
            </a:xfrm>
            <a:prstGeom prst="rect">
              <a:avLst/>
            </a:prstGeom>
          </p:spPr>
          <p:txBody>
            <a:bodyPr anchor="t" rtlCol="false" tIns="0" lIns="0" bIns="0" rIns="0">
              <a:spAutoFit/>
            </a:bodyPr>
            <a:lstStyle/>
            <a:p>
              <a:pPr>
                <a:lnSpc>
                  <a:spcPts val="8708"/>
                </a:lnSpc>
                <a:spcBef>
                  <a:spcPct val="0"/>
                </a:spcBef>
              </a:pPr>
              <a:r>
                <a:rPr lang="en-US" sz="7080">
                  <a:solidFill>
                    <a:srgbClr val="F3F3F3"/>
                  </a:solidFill>
                  <a:latin typeface="Aileron Heavy Bold"/>
                </a:rPr>
                <a:t>What is the Project about?</a:t>
              </a:r>
            </a:p>
          </p:txBody>
        </p:sp>
        <p:sp>
          <p:nvSpPr>
            <p:cNvPr name="TextBox 4" id="4"/>
            <p:cNvSpPr txBox="true"/>
            <p:nvPr/>
          </p:nvSpPr>
          <p:spPr>
            <a:xfrm rot="0">
              <a:off x="0" y="3704732"/>
              <a:ext cx="9046767" cy="2964261"/>
            </a:xfrm>
            <a:prstGeom prst="rect">
              <a:avLst/>
            </a:prstGeom>
          </p:spPr>
          <p:txBody>
            <a:bodyPr anchor="t" rtlCol="false" tIns="0" lIns="0" bIns="0" rIns="0">
              <a:spAutoFit/>
            </a:bodyPr>
            <a:lstStyle/>
            <a:p>
              <a:pPr marL="0" indent="0" lvl="0">
                <a:lnSpc>
                  <a:spcPts val="3717"/>
                </a:lnSpc>
              </a:pPr>
              <a:r>
                <a:rPr lang="en-US" sz="2655" spc="34">
                  <a:solidFill>
                    <a:srgbClr val="F3F3F3"/>
                  </a:solidFill>
                  <a:latin typeface="Aileron Regular"/>
                </a:rPr>
                <a:t>In this mini Project, we implemented a recent paper put out by the researchers at Oxford , wherein they developed a framework to read analog clocks in natural images and videos.</a:t>
              </a:r>
            </a:p>
          </p:txBody>
        </p:sp>
      </p:grpSp>
      <p:pic>
        <p:nvPicPr>
          <p:cNvPr name="Picture 5" id="5"/>
          <p:cNvPicPr>
            <a:picLocks noChangeAspect="true"/>
          </p:cNvPicPr>
          <p:nvPr/>
        </p:nvPicPr>
        <p:blipFill>
          <a:blip r:embed="rId2"/>
          <a:srcRect l="0" t="396" r="924" b="3424"/>
          <a:stretch>
            <a:fillRect/>
          </a:stretch>
        </p:blipFill>
        <p:spPr>
          <a:xfrm flipH="false" flipV="false" rot="0">
            <a:off x="7881834" y="1374796"/>
            <a:ext cx="9559745" cy="6269576"/>
          </a:xfrm>
          <a:prstGeom prst="rect">
            <a:avLst/>
          </a:prstGeom>
        </p:spPr>
      </p:pic>
      <p:sp>
        <p:nvSpPr>
          <p:cNvPr name="TextBox 6" id="6"/>
          <p:cNvSpPr txBox="true"/>
          <p:nvPr/>
        </p:nvSpPr>
        <p:spPr>
          <a:xfrm rot="0">
            <a:off x="15862493" y="7634847"/>
            <a:ext cx="1579086" cy="213741"/>
          </a:xfrm>
          <a:prstGeom prst="rect">
            <a:avLst/>
          </a:prstGeom>
        </p:spPr>
        <p:txBody>
          <a:bodyPr anchor="t" rtlCol="false" tIns="0" lIns="0" bIns="0" rIns="0">
            <a:spAutoFit/>
          </a:bodyPr>
          <a:lstStyle/>
          <a:p>
            <a:pPr algn="ctr">
              <a:lnSpc>
                <a:spcPts val="1722"/>
              </a:lnSpc>
              <a:spcBef>
                <a:spcPct val="0"/>
              </a:spcBef>
            </a:pPr>
            <a:r>
              <a:rPr lang="en-US" sz="1400">
                <a:solidFill>
                  <a:srgbClr val="F3F3F3"/>
                </a:solidFill>
                <a:latin typeface="Aileron Heavy"/>
              </a:rPr>
              <a:t>*grabbed from [1]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10731" y="-510994"/>
            <a:ext cx="2402463" cy="2627083"/>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1432890">
            <a:off x="16496513" y="136113"/>
            <a:ext cx="1525575" cy="1332871"/>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0419429" y="10058045"/>
            <a:ext cx="2304999" cy="1234044"/>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338795" y="-510994"/>
            <a:ext cx="2037234" cy="1468147"/>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7925507">
            <a:off x="-1220337" y="6766183"/>
            <a:ext cx="1525575" cy="1332871"/>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2846079">
            <a:off x="17183010" y="9204276"/>
            <a:ext cx="930350" cy="882971"/>
          </a:xfrm>
          <a:prstGeom prst="rect">
            <a:avLst/>
          </a:prstGeom>
        </p:spPr>
      </p:pic>
      <p:pic>
        <p:nvPicPr>
          <p:cNvPr name="Picture 8" id="8"/>
          <p:cNvPicPr>
            <a:picLocks noChangeAspect="true"/>
          </p:cNvPicPr>
          <p:nvPr/>
        </p:nvPicPr>
        <p:blipFill>
          <a:blip r:embed="rId7"/>
          <a:srcRect l="0" t="0" r="0" b="0"/>
          <a:stretch>
            <a:fillRect/>
          </a:stretch>
        </p:blipFill>
        <p:spPr>
          <a:xfrm flipH="false" flipV="false" rot="0">
            <a:off x="9144000" y="3033852"/>
            <a:ext cx="7960894" cy="5970671"/>
          </a:xfrm>
          <a:prstGeom prst="rect">
            <a:avLst/>
          </a:prstGeom>
        </p:spPr>
      </p:pic>
      <p:sp>
        <p:nvSpPr>
          <p:cNvPr name="TextBox 9" id="9"/>
          <p:cNvSpPr txBox="true"/>
          <p:nvPr/>
        </p:nvSpPr>
        <p:spPr>
          <a:xfrm rot="0">
            <a:off x="3243248" y="432630"/>
            <a:ext cx="12518713" cy="2373635"/>
          </a:xfrm>
          <a:prstGeom prst="rect">
            <a:avLst/>
          </a:prstGeom>
        </p:spPr>
        <p:txBody>
          <a:bodyPr anchor="t" rtlCol="false" tIns="0" lIns="0" bIns="0" rIns="0">
            <a:spAutoFit/>
          </a:bodyPr>
          <a:lstStyle/>
          <a:p>
            <a:pPr algn="ctr" marL="0" indent="0" lvl="0">
              <a:lnSpc>
                <a:spcPts val="9240"/>
              </a:lnSpc>
              <a:spcBef>
                <a:spcPct val="0"/>
              </a:spcBef>
            </a:pPr>
            <a:r>
              <a:rPr lang="en-US" sz="8400">
                <a:solidFill>
                  <a:srgbClr val="F3F3F3"/>
                </a:solidFill>
                <a:latin typeface="Aileron Heavy"/>
              </a:rPr>
              <a:t>What is our Motivation Behind this?</a:t>
            </a:r>
          </a:p>
        </p:txBody>
      </p:sp>
      <p:sp>
        <p:nvSpPr>
          <p:cNvPr name="TextBox 10" id="10"/>
          <p:cNvSpPr txBox="true"/>
          <p:nvPr/>
        </p:nvSpPr>
        <p:spPr>
          <a:xfrm rot="0">
            <a:off x="548305" y="3429317"/>
            <a:ext cx="8179616" cy="4719968"/>
          </a:xfrm>
          <a:prstGeom prst="rect">
            <a:avLst/>
          </a:prstGeom>
        </p:spPr>
        <p:txBody>
          <a:bodyPr anchor="t" rtlCol="false" tIns="0" lIns="0" bIns="0" rIns="0">
            <a:spAutoFit/>
          </a:bodyPr>
          <a:lstStyle/>
          <a:p>
            <a:pPr algn="ctr">
              <a:lnSpc>
                <a:spcPts val="4698"/>
              </a:lnSpc>
            </a:pPr>
            <a:r>
              <a:rPr lang="en-US" sz="3356">
                <a:solidFill>
                  <a:srgbClr val="F3F3F3"/>
                </a:solidFill>
                <a:latin typeface="Canva Sans"/>
              </a:rPr>
              <a:t>Nowadays, Clocks come in two main types - analog and digital. It has been shown that digital clocks can be read with relative ease using text spotting methods, however analog clocks come in various different shapes,sizes and color, thus making it difficult for the machine to train on a set of data.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6903346" y="7617576"/>
            <a:ext cx="8765490" cy="5065179"/>
          </a:xfrm>
          <a:prstGeom prst="rect">
            <a:avLst/>
          </a:prstGeom>
        </p:spPr>
      </p:pic>
      <p:pic>
        <p:nvPicPr>
          <p:cNvPr name="Picture 3" id="3"/>
          <p:cNvPicPr>
            <a:picLocks noChangeAspect="true"/>
          </p:cNvPicPr>
          <p:nvPr/>
        </p:nvPicPr>
        <p:blipFill>
          <a:blip r:embed="rId3"/>
          <a:srcRect l="0" t="5752" r="0" b="5752"/>
          <a:stretch>
            <a:fillRect/>
          </a:stretch>
        </p:blipFill>
        <p:spPr>
          <a:xfrm flipH="false" flipV="false" rot="0">
            <a:off x="-1650728" y="-1342852"/>
            <a:ext cx="3642748" cy="3735639"/>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122722">
            <a:off x="-393279" y="365709"/>
            <a:ext cx="2476725" cy="1325983"/>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0233343" y="2076450"/>
            <a:ext cx="6458783" cy="6647361"/>
          </a:xfrm>
          <a:prstGeom prst="rect">
            <a:avLst/>
          </a:prstGeom>
        </p:spPr>
      </p:pic>
      <p:sp>
        <p:nvSpPr>
          <p:cNvPr name="TextBox 6" id="6"/>
          <p:cNvSpPr txBox="true"/>
          <p:nvPr/>
        </p:nvSpPr>
        <p:spPr>
          <a:xfrm rot="0">
            <a:off x="2347835" y="800051"/>
            <a:ext cx="14041160" cy="1043421"/>
          </a:xfrm>
          <a:prstGeom prst="rect">
            <a:avLst/>
          </a:prstGeom>
        </p:spPr>
        <p:txBody>
          <a:bodyPr anchor="t" rtlCol="false" tIns="0" lIns="0" bIns="0" rIns="0">
            <a:spAutoFit/>
          </a:bodyPr>
          <a:lstStyle/>
          <a:p>
            <a:pPr algn="ctr" marL="0" indent="0" lvl="0">
              <a:lnSpc>
                <a:spcPts val="8003"/>
              </a:lnSpc>
              <a:spcBef>
                <a:spcPct val="0"/>
              </a:spcBef>
            </a:pPr>
            <a:r>
              <a:rPr lang="en-US" sz="7275">
                <a:solidFill>
                  <a:srgbClr val="F3F3F3"/>
                </a:solidFill>
                <a:latin typeface="Aileron Heavy"/>
              </a:rPr>
              <a:t>How are the inputs designed?</a:t>
            </a:r>
          </a:p>
        </p:txBody>
      </p:sp>
      <p:sp>
        <p:nvSpPr>
          <p:cNvPr name="TextBox 7" id="7"/>
          <p:cNvSpPr txBox="true"/>
          <p:nvPr/>
        </p:nvSpPr>
        <p:spPr>
          <a:xfrm rot="0">
            <a:off x="0" y="2711176"/>
            <a:ext cx="10203219" cy="5511101"/>
          </a:xfrm>
          <a:prstGeom prst="rect">
            <a:avLst/>
          </a:prstGeom>
        </p:spPr>
        <p:txBody>
          <a:bodyPr anchor="t" rtlCol="false" tIns="0" lIns="0" bIns="0" rIns="0">
            <a:spAutoFit/>
          </a:bodyPr>
          <a:lstStyle/>
          <a:p>
            <a:pPr algn="ctr">
              <a:lnSpc>
                <a:spcPts val="4413"/>
              </a:lnSpc>
            </a:pPr>
            <a:r>
              <a:rPr lang="en-US" sz="3152">
                <a:solidFill>
                  <a:srgbClr val="F3F3F3"/>
                </a:solidFill>
                <a:latin typeface="Canva Sans"/>
              </a:rPr>
              <a:t>In order to generalize real clocks, we designed a synthetic clock generator with modifiable paramters, like size shape,etc. </a:t>
            </a:r>
          </a:p>
          <a:p>
            <a:pPr algn="ctr">
              <a:lnSpc>
                <a:spcPts val="4413"/>
              </a:lnSpc>
            </a:pPr>
          </a:p>
          <a:p>
            <a:pPr algn="ctr">
              <a:lnSpc>
                <a:spcPts val="4413"/>
              </a:lnSpc>
            </a:pPr>
            <a:r>
              <a:rPr lang="en-US" sz="3152">
                <a:solidFill>
                  <a:srgbClr val="F3F3F3"/>
                </a:solidFill>
                <a:latin typeface="Canva Sans"/>
              </a:rPr>
              <a:t>In doing so we can mimic the difficulties faced in recognising real clocks, such as artefacts, shadows, etc.</a:t>
            </a:r>
          </a:p>
          <a:p>
            <a:pPr algn="ctr">
              <a:lnSpc>
                <a:spcPts val="4413"/>
              </a:lnSpc>
            </a:pPr>
          </a:p>
          <a:p>
            <a:pPr algn="ctr">
              <a:lnSpc>
                <a:spcPts val="4413"/>
              </a:lnSpc>
            </a:pPr>
            <a:r>
              <a:rPr lang="en-US" sz="3152">
                <a:solidFill>
                  <a:srgbClr val="F3F3F3"/>
                </a:solidFill>
                <a:latin typeface="Canva Sans"/>
              </a:rPr>
              <a:t>We genereated a dataset of 720 images (12 hours * 60 minutes)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38" t="0" r="338" b="0"/>
          <a:stretch>
            <a:fillRect/>
          </a:stretch>
        </p:blipFill>
        <p:spPr>
          <a:xfrm flipH="false" flipV="false" rot="0">
            <a:off x="1028700" y="594462"/>
            <a:ext cx="7467089" cy="5262585"/>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084070" y="6019800"/>
            <a:ext cx="7356348" cy="4149735"/>
          </a:xfrm>
          <a:prstGeom prst="rect">
            <a:avLst/>
          </a:prstGeom>
        </p:spPr>
      </p:pic>
      <p:grpSp>
        <p:nvGrpSpPr>
          <p:cNvPr name="Group 4" id="4"/>
          <p:cNvGrpSpPr/>
          <p:nvPr/>
        </p:nvGrpSpPr>
        <p:grpSpPr>
          <a:xfrm rot="0">
            <a:off x="9826358" y="2441567"/>
            <a:ext cx="7287959" cy="5100261"/>
            <a:chOff x="0" y="0"/>
            <a:chExt cx="9717279" cy="6800348"/>
          </a:xfrm>
        </p:grpSpPr>
        <p:sp>
          <p:nvSpPr>
            <p:cNvPr name="TextBox 5" id="5"/>
            <p:cNvSpPr txBox="true"/>
            <p:nvPr/>
          </p:nvSpPr>
          <p:spPr>
            <a:xfrm rot="0">
              <a:off x="0" y="-19050"/>
              <a:ext cx="9717279" cy="3060542"/>
            </a:xfrm>
            <a:prstGeom prst="rect">
              <a:avLst/>
            </a:prstGeom>
          </p:spPr>
          <p:txBody>
            <a:bodyPr anchor="t" rtlCol="false" tIns="0" lIns="0" bIns="0" rIns="0">
              <a:spAutoFit/>
            </a:bodyPr>
            <a:lstStyle/>
            <a:p>
              <a:pPr>
                <a:lnSpc>
                  <a:spcPts val="9176"/>
                </a:lnSpc>
                <a:spcBef>
                  <a:spcPct val="0"/>
                </a:spcBef>
              </a:pPr>
              <a:r>
                <a:rPr lang="en-US" sz="7460">
                  <a:solidFill>
                    <a:srgbClr val="F3F3F3"/>
                  </a:solidFill>
                  <a:latin typeface="Aileron Heavy Bold"/>
                </a:rPr>
                <a:t>What Model have we used?</a:t>
              </a:r>
            </a:p>
          </p:txBody>
        </p:sp>
        <p:sp>
          <p:nvSpPr>
            <p:cNvPr name="TextBox 6" id="6"/>
            <p:cNvSpPr txBox="true"/>
            <p:nvPr/>
          </p:nvSpPr>
          <p:spPr>
            <a:xfrm rot="0">
              <a:off x="0" y="3679910"/>
              <a:ext cx="8068911" cy="3120438"/>
            </a:xfrm>
            <a:prstGeom prst="rect">
              <a:avLst/>
            </a:prstGeom>
          </p:spPr>
          <p:txBody>
            <a:bodyPr anchor="t" rtlCol="false" tIns="0" lIns="0" bIns="0" rIns="0">
              <a:spAutoFit/>
            </a:bodyPr>
            <a:lstStyle/>
            <a:p>
              <a:pPr marL="0" indent="0" lvl="0">
                <a:lnSpc>
                  <a:spcPts val="3916"/>
                </a:lnSpc>
              </a:pPr>
              <a:r>
                <a:rPr lang="en-US" sz="2797" spc="36">
                  <a:solidFill>
                    <a:srgbClr val="F3F3F3"/>
                  </a:solidFill>
                  <a:latin typeface="Aileron Regular"/>
                </a:rPr>
                <a:t>The Paper uses an off-the-shelf detector CBNetV2 for the localisation stage and is trained on COCO, acheieviung state-of-the-art performance on COCO.</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3F3F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412" t="0" r="1412" b="0"/>
          <a:stretch>
            <a:fillRect/>
          </a:stretch>
        </p:blipFill>
        <p:spPr>
          <a:xfrm flipH="false" flipV="false" rot="0">
            <a:off x="10803800" y="1028700"/>
            <a:ext cx="6676069" cy="41148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9144000" y="8562718"/>
            <a:ext cx="8467956" cy="1391164"/>
          </a:xfrm>
          <a:prstGeom prst="rect">
            <a:avLst/>
          </a:prstGeom>
        </p:spPr>
      </p:pic>
      <p:sp>
        <p:nvSpPr>
          <p:cNvPr name="TextBox 4" id="4"/>
          <p:cNvSpPr txBox="true"/>
          <p:nvPr/>
        </p:nvSpPr>
        <p:spPr>
          <a:xfrm rot="0">
            <a:off x="1028700" y="1009650"/>
            <a:ext cx="7804949" cy="1674876"/>
          </a:xfrm>
          <a:prstGeom prst="rect">
            <a:avLst/>
          </a:prstGeom>
        </p:spPr>
        <p:txBody>
          <a:bodyPr anchor="t" rtlCol="false" tIns="0" lIns="0" bIns="0" rIns="0">
            <a:spAutoFit/>
          </a:bodyPr>
          <a:lstStyle/>
          <a:p>
            <a:pPr>
              <a:lnSpc>
                <a:spcPts val="6642"/>
              </a:lnSpc>
              <a:spcBef>
                <a:spcPct val="0"/>
              </a:spcBef>
            </a:pPr>
            <a:r>
              <a:rPr lang="en-US" sz="5400">
                <a:solidFill>
                  <a:srgbClr val="000000"/>
                </a:solidFill>
                <a:latin typeface="Aileron Heavy Bold"/>
              </a:rPr>
              <a:t>The Challenges Faced in doing this project</a:t>
            </a:r>
          </a:p>
        </p:txBody>
      </p:sp>
      <p:sp>
        <p:nvSpPr>
          <p:cNvPr name="TextBox 5" id="5"/>
          <p:cNvSpPr txBox="true"/>
          <p:nvPr/>
        </p:nvSpPr>
        <p:spPr>
          <a:xfrm rot="0">
            <a:off x="1028700" y="3125036"/>
            <a:ext cx="4395225" cy="2018464"/>
          </a:xfrm>
          <a:prstGeom prst="rect">
            <a:avLst/>
          </a:prstGeom>
        </p:spPr>
        <p:txBody>
          <a:bodyPr anchor="t" rtlCol="false" tIns="0" lIns="0" bIns="0" rIns="0">
            <a:spAutoFit/>
          </a:bodyPr>
          <a:lstStyle/>
          <a:p>
            <a:pPr marL="0" indent="0" lvl="0">
              <a:lnSpc>
                <a:spcPts val="3359"/>
              </a:lnSpc>
            </a:pPr>
            <a:r>
              <a:rPr lang="en-US" sz="2400" spc="31">
                <a:solidFill>
                  <a:srgbClr val="000000"/>
                </a:solidFill>
                <a:latin typeface="Aileron Regular"/>
              </a:rPr>
              <a:t>The main challenge faced by me during the making of this project which persists is the fact that the model does not really get trained well enough</a:t>
            </a:r>
          </a:p>
        </p:txBody>
      </p:sp>
      <p:sp>
        <p:nvSpPr>
          <p:cNvPr name="TextBox 6" id="6"/>
          <p:cNvSpPr txBox="true"/>
          <p:nvPr/>
        </p:nvSpPr>
        <p:spPr>
          <a:xfrm rot="0">
            <a:off x="6184387" y="3125036"/>
            <a:ext cx="4395225" cy="1612104"/>
          </a:xfrm>
          <a:prstGeom prst="rect">
            <a:avLst/>
          </a:prstGeom>
        </p:spPr>
        <p:txBody>
          <a:bodyPr anchor="t" rtlCol="false" tIns="0" lIns="0" bIns="0" rIns="0">
            <a:spAutoFit/>
          </a:bodyPr>
          <a:lstStyle/>
          <a:p>
            <a:pPr marL="0" indent="0" lvl="0">
              <a:lnSpc>
                <a:spcPts val="3359"/>
              </a:lnSpc>
            </a:pPr>
            <a:r>
              <a:rPr lang="en-US" sz="2400" spc="31">
                <a:solidFill>
                  <a:srgbClr val="000000"/>
                </a:solidFill>
                <a:latin typeface="Aileron Regular"/>
              </a:rPr>
              <a:t>After 100 Epochs, it gives out a very good loss but gives a pretty terrible accuracy on the validation set.</a:t>
            </a:r>
          </a:p>
        </p:txBody>
      </p:sp>
      <p:sp>
        <p:nvSpPr>
          <p:cNvPr name="TextBox 7" id="7"/>
          <p:cNvSpPr txBox="true"/>
          <p:nvPr/>
        </p:nvSpPr>
        <p:spPr>
          <a:xfrm rot="0">
            <a:off x="1028700" y="5905500"/>
            <a:ext cx="4301517" cy="2374141"/>
          </a:xfrm>
          <a:prstGeom prst="rect">
            <a:avLst/>
          </a:prstGeom>
        </p:spPr>
        <p:txBody>
          <a:bodyPr anchor="t" rtlCol="false" tIns="0" lIns="0" bIns="0" rIns="0">
            <a:spAutoFit/>
          </a:bodyPr>
          <a:lstStyle/>
          <a:p>
            <a:pPr marL="0" indent="0" lvl="0">
              <a:lnSpc>
                <a:spcPts val="3288"/>
              </a:lnSpc>
            </a:pPr>
            <a:r>
              <a:rPr lang="en-US" sz="2348" spc="30">
                <a:solidFill>
                  <a:srgbClr val="000000"/>
                </a:solidFill>
                <a:latin typeface="Aileron Regular"/>
              </a:rPr>
              <a:t>This could be owing to the fact that the hyperparameters used until now are not very good, and hence will need to be further looked into after the end of this presentation.</a:t>
            </a:r>
          </a:p>
        </p:txBody>
      </p:sp>
      <p:sp>
        <p:nvSpPr>
          <p:cNvPr name="TextBox 8" id="8"/>
          <p:cNvSpPr txBox="true"/>
          <p:nvPr/>
        </p:nvSpPr>
        <p:spPr>
          <a:xfrm rot="0">
            <a:off x="6184387" y="5905500"/>
            <a:ext cx="4301517" cy="2374141"/>
          </a:xfrm>
          <a:prstGeom prst="rect">
            <a:avLst/>
          </a:prstGeom>
        </p:spPr>
        <p:txBody>
          <a:bodyPr anchor="t" rtlCol="false" tIns="0" lIns="0" bIns="0" rIns="0">
            <a:spAutoFit/>
          </a:bodyPr>
          <a:lstStyle/>
          <a:p>
            <a:pPr marL="0" indent="0" lvl="0">
              <a:lnSpc>
                <a:spcPts val="3288"/>
              </a:lnSpc>
            </a:pPr>
            <a:r>
              <a:rPr lang="en-US" sz="2348" spc="30">
                <a:solidFill>
                  <a:srgbClr val="000000"/>
                </a:solidFill>
                <a:latin typeface="Aileron Regular"/>
              </a:rPr>
              <a:t>Another, more obvious reason could be the fact that the model is overfitted, in which case reducing the number of epochs will solve the problem effectively.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4201" r="0" b="0"/>
          <a:stretch>
            <a:fillRect/>
          </a:stretch>
        </p:blipFill>
        <p:spPr>
          <a:xfrm flipH="false" flipV="false" rot="-5400000">
            <a:off x="-163714" y="2786924"/>
            <a:ext cx="8229600" cy="4713151"/>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3029912" y="1028700"/>
            <a:ext cx="2037234" cy="1468147"/>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7729394">
            <a:off x="1666799" y="7318193"/>
            <a:ext cx="1181415" cy="1032184"/>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5258646">
            <a:off x="1088930" y="4187770"/>
            <a:ext cx="1464004" cy="1525575"/>
          </a:xfrm>
          <a:prstGeom prst="rect">
            <a:avLst/>
          </a:prstGeom>
        </p:spPr>
      </p:pic>
      <p:grpSp>
        <p:nvGrpSpPr>
          <p:cNvPr name="Group 6" id="6"/>
          <p:cNvGrpSpPr/>
          <p:nvPr/>
        </p:nvGrpSpPr>
        <p:grpSpPr>
          <a:xfrm rot="0">
            <a:off x="9144000" y="3175040"/>
            <a:ext cx="6899542" cy="3936920"/>
            <a:chOff x="0" y="0"/>
            <a:chExt cx="9199389" cy="5249226"/>
          </a:xfrm>
        </p:grpSpPr>
        <p:sp>
          <p:nvSpPr>
            <p:cNvPr name="TextBox 7" id="7"/>
            <p:cNvSpPr txBox="true"/>
            <p:nvPr/>
          </p:nvSpPr>
          <p:spPr>
            <a:xfrm rot="0">
              <a:off x="0" y="-19050"/>
              <a:ext cx="9199389" cy="1307338"/>
            </a:xfrm>
            <a:prstGeom prst="rect">
              <a:avLst/>
            </a:prstGeom>
          </p:spPr>
          <p:txBody>
            <a:bodyPr anchor="t" rtlCol="false" tIns="0" lIns="0" bIns="0" rIns="0">
              <a:spAutoFit/>
            </a:bodyPr>
            <a:lstStyle/>
            <a:p>
              <a:pPr>
                <a:lnSpc>
                  <a:spcPts val="7872"/>
                </a:lnSpc>
                <a:spcBef>
                  <a:spcPct val="0"/>
                </a:spcBef>
              </a:pPr>
              <a:r>
                <a:rPr lang="en-US" sz="6400">
                  <a:solidFill>
                    <a:srgbClr val="F3F3F3"/>
                  </a:solidFill>
                  <a:latin typeface="Aileron Heavy Bold"/>
                </a:rPr>
                <a:t>Conclusion</a:t>
              </a:r>
            </a:p>
          </p:txBody>
        </p:sp>
        <p:sp>
          <p:nvSpPr>
            <p:cNvPr name="TextBox 8" id="8"/>
            <p:cNvSpPr txBox="true"/>
            <p:nvPr/>
          </p:nvSpPr>
          <p:spPr>
            <a:xfrm rot="0">
              <a:off x="0" y="2032003"/>
              <a:ext cx="6421239" cy="3217224"/>
            </a:xfrm>
            <a:prstGeom prst="rect">
              <a:avLst/>
            </a:prstGeom>
          </p:spPr>
          <p:txBody>
            <a:bodyPr anchor="t" rtlCol="false" tIns="0" lIns="0" bIns="0" rIns="0">
              <a:spAutoFit/>
            </a:bodyPr>
            <a:lstStyle/>
            <a:p>
              <a:pPr marL="0" indent="0" lvl="0">
                <a:lnSpc>
                  <a:spcPts val="3359"/>
                </a:lnSpc>
              </a:pPr>
              <a:r>
                <a:rPr lang="en-US" sz="2400" spc="31">
                  <a:solidFill>
                    <a:srgbClr val="F3F3F3"/>
                  </a:solidFill>
                  <a:latin typeface="Aileron Regular"/>
                </a:rPr>
                <a:t>In this project we designed a framework for clock reading in real images and videos, and also a method to mitiagte the lack of training data with the help of the Synthetic Clock Generation.</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276350" y="845635"/>
            <a:ext cx="6271401" cy="7703208"/>
            <a:chOff x="0" y="0"/>
            <a:chExt cx="8361869" cy="10270943"/>
          </a:xfrm>
        </p:grpSpPr>
        <p:sp>
          <p:nvSpPr>
            <p:cNvPr name="TextBox 3" id="3"/>
            <p:cNvSpPr txBox="true"/>
            <p:nvPr/>
          </p:nvSpPr>
          <p:spPr>
            <a:xfrm rot="0">
              <a:off x="0" y="-28575"/>
              <a:ext cx="8361869" cy="1409241"/>
            </a:xfrm>
            <a:prstGeom prst="rect">
              <a:avLst/>
            </a:prstGeom>
          </p:spPr>
          <p:txBody>
            <a:bodyPr anchor="t" rtlCol="false" tIns="0" lIns="0" bIns="0" rIns="0">
              <a:spAutoFit/>
            </a:bodyPr>
            <a:lstStyle/>
            <a:p>
              <a:pPr>
                <a:lnSpc>
                  <a:spcPts val="8436"/>
                </a:lnSpc>
                <a:spcBef>
                  <a:spcPct val="0"/>
                </a:spcBef>
              </a:pPr>
              <a:r>
                <a:rPr lang="en-US" sz="6858">
                  <a:solidFill>
                    <a:srgbClr val="F3F3F3"/>
                  </a:solidFill>
                  <a:latin typeface="Aileron Heavy Bold"/>
                </a:rPr>
                <a:t>References</a:t>
              </a:r>
            </a:p>
          </p:txBody>
        </p:sp>
        <p:sp>
          <p:nvSpPr>
            <p:cNvPr name="TextBox 4" id="4"/>
            <p:cNvSpPr txBox="true"/>
            <p:nvPr/>
          </p:nvSpPr>
          <p:spPr>
            <a:xfrm rot="0">
              <a:off x="0" y="2162075"/>
              <a:ext cx="8361869" cy="8108869"/>
            </a:xfrm>
            <a:prstGeom prst="rect">
              <a:avLst/>
            </a:prstGeom>
          </p:spPr>
          <p:txBody>
            <a:bodyPr anchor="t" rtlCol="false" tIns="0" lIns="0" bIns="0" rIns="0">
              <a:spAutoFit/>
            </a:bodyPr>
            <a:lstStyle/>
            <a:p>
              <a:pPr>
                <a:lnSpc>
                  <a:spcPts val="3600"/>
                </a:lnSpc>
              </a:pPr>
              <a:r>
                <a:rPr lang="en-US" sz="2572" spc="33">
                  <a:solidFill>
                    <a:srgbClr val="F3F3F3"/>
                  </a:solidFill>
                  <a:latin typeface="Aileron Regular"/>
                </a:rPr>
                <a:t>[1] Charig Yang, Weidi Xie, Andrew Zisserman. It's About Time : Analog Clock Reading in the Wild. https://openaccess.thecvf.com/content/CVPR2022/papers/Yang_Its_About_Time_Analog_Clock_Reading_in_the_Wild_CVPR_2022_paper.pdf</a:t>
              </a:r>
            </a:p>
            <a:p>
              <a:pPr>
                <a:lnSpc>
                  <a:spcPts val="3600"/>
                </a:lnSpc>
              </a:pPr>
              <a:r>
                <a:rPr lang="en-US" sz="2572" spc="33">
                  <a:solidFill>
                    <a:srgbClr val="F3F3F3"/>
                  </a:solidFill>
                  <a:latin typeface="Aileron Regular"/>
                </a:rPr>
                <a:t>[2] Victor Suarez Vara. Reading analog clocks with</a:t>
              </a:r>
            </a:p>
            <a:p>
              <a:pPr>
                <a:lnSpc>
                  <a:spcPts val="3600"/>
                </a:lnSpc>
              </a:pPr>
              <a:r>
                <a:rPr lang="en-US" sz="2572" spc="33">
                  <a:solidFill>
                    <a:srgbClr val="F3F3F3"/>
                  </a:solidFill>
                  <a:latin typeface="Aileron Regular"/>
                </a:rPr>
                <a:t>neural networks. https : / / github . com /</a:t>
              </a:r>
            </a:p>
            <a:p>
              <a:pPr>
                <a:lnSpc>
                  <a:spcPts val="3600"/>
                </a:lnSpc>
              </a:pPr>
              <a:r>
                <a:rPr lang="en-US" sz="2572" spc="33">
                  <a:solidFill>
                    <a:srgbClr val="F3F3F3"/>
                  </a:solidFill>
                  <a:latin typeface="Aileron Regular"/>
                </a:rPr>
                <a:t>VictorSuarezVara/Reading- analog- clocks-</a:t>
              </a:r>
            </a:p>
            <a:p>
              <a:pPr marL="0" indent="0" lvl="0">
                <a:lnSpc>
                  <a:spcPts val="3600"/>
                </a:lnSpc>
              </a:pPr>
              <a:r>
                <a:rPr lang="en-US" sz="2572" spc="33">
                  <a:solidFill>
                    <a:srgbClr val="F3F3F3"/>
                  </a:solidFill>
                  <a:latin typeface="Aileron Regular"/>
                </a:rPr>
                <a:t>with-neural-networks, 2021.</a:t>
              </a:r>
            </a:p>
          </p:txBody>
        </p:sp>
      </p:grpSp>
      <p:pic>
        <p:nvPicPr>
          <p:cNvPr name="Picture 5" id="5"/>
          <p:cNvPicPr>
            <a:picLocks noChangeAspect="true"/>
          </p:cNvPicPr>
          <p:nvPr/>
        </p:nvPicPr>
        <p:blipFill>
          <a:blip r:embed="rId2"/>
          <a:srcRect l="0" t="0" r="0" b="0"/>
          <a:stretch>
            <a:fillRect/>
          </a:stretch>
        </p:blipFill>
        <p:spPr>
          <a:xfrm flipH="false" flipV="false" rot="0">
            <a:off x="9144000" y="2488784"/>
            <a:ext cx="7748130" cy="6060058"/>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9502254" y="2069342"/>
            <a:ext cx="2037234" cy="146814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DAFkUCMBOwY</dc:identifier>
  <dcterms:modified xsi:type="dcterms:W3CDTF">2011-08-01T06:04:30Z</dcterms:modified>
  <cp:revision>1</cp:revision>
  <dc:title>The Internet of Things</dc:title>
</cp:coreProperties>
</file>