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9" r:id="rId2"/>
    <p:sldId id="270" r:id="rId3"/>
    <p:sldId id="267" r:id="rId4"/>
    <p:sldId id="268" r:id="rId5"/>
    <p:sldId id="272" r:id="rId6"/>
    <p:sldId id="275" r:id="rId7"/>
    <p:sldId id="273" r:id="rId8"/>
    <p:sldId id="276" r:id="rId9"/>
    <p:sldId id="277" r:id="rId10"/>
    <p:sldId id="274" r:id="rId11"/>
    <p:sldId id="27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28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5" y="72"/>
      </p:cViewPr>
      <p:guideLst>
        <p:guide orient="horz" pos="2134"/>
        <p:guide pos="2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04C29-2E5D-455D-A8AE-5CBFB3FB5DB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E945-8461-4D67-B6A3-9E522F5A9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BBA9E-AB05-4F33-80D4-378D3CF1055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F35E3-C4A8-4A63-8FDB-E837503E28A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90F0D5B-3FEB-A74F-8100-18EE4E002E5F}"/>
              </a:ext>
            </a:extLst>
          </p:cNvPr>
          <p:cNvGrpSpPr/>
          <p:nvPr/>
        </p:nvGrpSpPr>
        <p:grpSpPr>
          <a:xfrm>
            <a:off x="316087" y="2026356"/>
            <a:ext cx="8592255" cy="2195689"/>
            <a:chOff x="395109" y="242711"/>
            <a:chExt cx="8592255" cy="219568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355A9F4-E640-A046-80CD-2A59DB2F26AC}"/>
                </a:ext>
              </a:extLst>
            </p:cNvPr>
            <p:cNvGrpSpPr/>
            <p:nvPr/>
          </p:nvGrpSpPr>
          <p:grpSpPr>
            <a:xfrm>
              <a:off x="749300" y="519288"/>
              <a:ext cx="1964266" cy="1580445"/>
              <a:chOff x="812800" y="824088"/>
              <a:chExt cx="1964266" cy="1580445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9FF37D0-0A63-AF4B-90C1-40A7116408E1}"/>
                  </a:ext>
                </a:extLst>
              </p:cNvPr>
              <p:cNvSpPr/>
              <p:nvPr/>
            </p:nvSpPr>
            <p:spPr>
              <a:xfrm>
                <a:off x="812800" y="824088"/>
                <a:ext cx="1964266" cy="158044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CE14611-91B9-E14E-AC51-E866CA595AA1}"/>
                  </a:ext>
                </a:extLst>
              </p:cNvPr>
              <p:cNvSpPr/>
              <p:nvPr/>
            </p:nvSpPr>
            <p:spPr>
              <a:xfrm>
                <a:off x="1230489" y="1106310"/>
                <a:ext cx="1140178" cy="1004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918044B-F212-A64E-A4E7-03F88872C5E8}"/>
                  </a:ext>
                </a:extLst>
              </p:cNvPr>
              <p:cNvSpPr/>
              <p:nvPr/>
            </p:nvSpPr>
            <p:spPr>
              <a:xfrm>
                <a:off x="1422400" y="1343378"/>
                <a:ext cx="158044" cy="15804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E62F643-E65F-9847-B82C-6961F8328781}"/>
                  </a:ext>
                </a:extLst>
              </p:cNvPr>
              <p:cNvSpPr/>
              <p:nvPr/>
            </p:nvSpPr>
            <p:spPr>
              <a:xfrm>
                <a:off x="1676400" y="1800578"/>
                <a:ext cx="158044" cy="15804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9D88FE4-533B-ED49-8BE8-77CE20BAA0C7}"/>
                  </a:ext>
                </a:extLst>
              </p:cNvPr>
              <p:cNvSpPr/>
              <p:nvPr/>
            </p:nvSpPr>
            <p:spPr>
              <a:xfrm>
                <a:off x="1997262" y="1422400"/>
                <a:ext cx="158044" cy="15804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9" name="曲线连接符 8">
                <a:extLst>
                  <a:ext uri="{FF2B5EF4-FFF2-40B4-BE49-F238E27FC236}">
                    <a16:creationId xmlns:a16="http://schemas.microsoft.com/office/drawing/2014/main" id="{92247B28-B367-4740-A76A-21A43315C3C7}"/>
                  </a:ext>
                </a:extLst>
              </p:cNvPr>
              <p:cNvCxnSpPr>
                <a:stCxn id="7" idx="4"/>
              </p:cNvCxnSpPr>
              <p:nvPr/>
            </p:nvCxnSpPr>
            <p:spPr>
              <a:xfrm rot="5400000">
                <a:off x="1926706" y="1651000"/>
                <a:ext cx="220134" cy="7902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曲线连接符 10">
                <a:extLst>
                  <a:ext uri="{FF2B5EF4-FFF2-40B4-BE49-F238E27FC236}">
                    <a16:creationId xmlns:a16="http://schemas.microsoft.com/office/drawing/2014/main" id="{CF81AF35-CF80-A945-B6CF-EDB49136107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501422" y="1879600"/>
                <a:ext cx="174978" cy="1270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曲线连接符 13">
                <a:extLst>
                  <a:ext uri="{FF2B5EF4-FFF2-40B4-BE49-F238E27FC236}">
                    <a16:creationId xmlns:a16="http://schemas.microsoft.com/office/drawing/2014/main" id="{99308F9B-808C-CC46-88C1-E1F7D31248C5}"/>
                  </a:ext>
                </a:extLst>
              </p:cNvPr>
              <p:cNvCxnSpPr>
                <a:stCxn id="5" idx="7"/>
              </p:cNvCxnSpPr>
              <p:nvPr/>
            </p:nvCxnSpPr>
            <p:spPr>
              <a:xfrm rot="5400000" flipH="1" flipV="1">
                <a:off x="1569265" y="1226393"/>
                <a:ext cx="128164" cy="152097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43E0EB2-F85B-884E-A4BB-AEBA23A34C80}"/>
                </a:ext>
              </a:extLst>
            </p:cNvPr>
            <p:cNvSpPr txBox="1"/>
            <p:nvPr/>
          </p:nvSpPr>
          <p:spPr>
            <a:xfrm>
              <a:off x="2848464" y="587022"/>
              <a:ext cx="597864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您将首先观看一段</a:t>
              </a:r>
              <a:r>
                <a:rPr kumimoji="1" lang="en-US" altLang="zh-CN" dirty="0"/>
                <a:t>20</a:t>
              </a:r>
              <a:r>
                <a:rPr kumimoji="1" lang="zh-CN" altLang="en-US" dirty="0"/>
                <a:t>秒的视频，其中包含三个运动的小球。</a:t>
              </a:r>
              <a:endParaRPr kumimoji="1" lang="en-US" altLang="zh-CN" dirty="0"/>
            </a:p>
            <a:p>
              <a:r>
                <a:rPr kumimoji="1" lang="zh-CN" altLang="en-US" dirty="0"/>
                <a:t>请耐心观看，并在视频结束后回答如下问题：</a:t>
              </a:r>
              <a:endParaRPr kumimoji="1" lang="en-US" altLang="zh-CN" dirty="0"/>
            </a:p>
            <a:p>
              <a:endParaRPr kumimoji="1" lang="en-US" altLang="zh-CN" dirty="0"/>
            </a:p>
            <a:p>
              <a:r>
                <a:rPr kumimoji="1" lang="zh-CN" altLang="en-US" dirty="0"/>
                <a:t>想象您在课后（食堂或咖啡馆）遇到一个朋友，这位朋友没有看过刚才的视频。您需要对朋友描述刚才看到的运动。</a:t>
              </a:r>
            </a:p>
          </p:txBody>
        </p:sp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80A52298-B332-3945-869A-BFCB177279F2}"/>
                </a:ext>
              </a:extLst>
            </p:cNvPr>
            <p:cNvSpPr/>
            <p:nvPr/>
          </p:nvSpPr>
          <p:spPr>
            <a:xfrm>
              <a:off x="395109" y="242711"/>
              <a:ext cx="8592255" cy="2195689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A01D576-F17E-7045-A834-F9A154BBEDEB}"/>
              </a:ext>
            </a:extLst>
          </p:cNvPr>
          <p:cNvSpPr txBox="1"/>
          <p:nvPr/>
        </p:nvSpPr>
        <p:spPr>
          <a:xfrm>
            <a:off x="7642578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482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D0A95-C389-854C-86B1-4F91B219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395AE-79DC-2941-837D-6A4B1205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生命</a:t>
            </a:r>
            <a:r>
              <a:rPr kumimoji="1" lang="en-US" altLang="zh-CN" dirty="0"/>
              <a:t>vs</a:t>
            </a:r>
            <a:r>
              <a:rPr kumimoji="1" lang="zh-CN" altLang="en-US" dirty="0"/>
              <a:t>非生命</a:t>
            </a:r>
            <a:endParaRPr kumimoji="1" lang="en-US" altLang="zh-CN" dirty="0"/>
          </a:p>
          <a:p>
            <a:r>
              <a:rPr kumimoji="1" lang="zh-CN" altLang="en-US" dirty="0"/>
              <a:t>意图有关词数量</a:t>
            </a:r>
            <a:endParaRPr kumimoji="1" lang="en-US" altLang="zh-CN" dirty="0"/>
          </a:p>
          <a:p>
            <a:r>
              <a:rPr kumimoji="1" lang="zh-CN" altLang="en-US" dirty="0"/>
              <a:t>和</a:t>
            </a:r>
            <a:r>
              <a:rPr kumimoji="1" lang="en-US" altLang="zh-CN" dirty="0"/>
              <a:t>chasing</a:t>
            </a:r>
            <a:r>
              <a:rPr kumimoji="1" lang="zh-CN" altLang="en-US" dirty="0"/>
              <a:t>与</a:t>
            </a:r>
            <a:r>
              <a:rPr kumimoji="1" lang="en-US" altLang="zh-CN" dirty="0"/>
              <a:t>pull</a:t>
            </a:r>
            <a:r>
              <a:rPr kumimoji="1" lang="zh-CN" altLang="en-US" dirty="0"/>
              <a:t>有关的词</a:t>
            </a:r>
          </a:p>
        </p:txBody>
      </p:sp>
    </p:spTree>
    <p:extLst>
      <p:ext uri="{BB962C8B-B14F-4D97-AF65-F5344CB8AC3E}">
        <p14:creationId xmlns:p14="http://schemas.microsoft.com/office/powerpoint/2010/main" val="77538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B34AFF-525F-3444-897E-1BCE11EDFF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8" t="-184" r="48340" b="184"/>
          <a:stretch/>
        </p:blipFill>
        <p:spPr>
          <a:xfrm>
            <a:off x="4492978" y="368300"/>
            <a:ext cx="158044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7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DD40996-8BC7-3749-B7A7-799FACD32F4F}"/>
              </a:ext>
            </a:extLst>
          </p:cNvPr>
          <p:cNvSpPr txBox="1"/>
          <p:nvPr/>
        </p:nvSpPr>
        <p:spPr>
          <a:xfrm>
            <a:off x="310695" y="2212623"/>
            <a:ext cx="8308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想象您在课后（食堂或咖啡馆）遇到一个朋友，这位朋友没有看过刚才的视频。您需要对朋友描述刚才看到的运动，请在接下来打开的文档中记录您可能对朋友的描述，字数不限。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CEB693-3C22-7F46-9CC8-816ACB092119}"/>
              </a:ext>
            </a:extLst>
          </p:cNvPr>
          <p:cNvSpPr txBox="1"/>
          <p:nvPr/>
        </p:nvSpPr>
        <p:spPr>
          <a:xfrm>
            <a:off x="3341511" y="42220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请点击“狼”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D5F83E-3C81-814B-942E-DDDAE08C0500}"/>
              </a:ext>
            </a:extLst>
          </p:cNvPr>
          <p:cNvSpPr txBox="1"/>
          <p:nvPr/>
        </p:nvSpPr>
        <p:spPr>
          <a:xfrm>
            <a:off x="3680178" y="47526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请点击“羊”</a:t>
            </a:r>
          </a:p>
        </p:txBody>
      </p:sp>
    </p:spTree>
    <p:extLst>
      <p:ext uri="{BB962C8B-B14F-4D97-AF65-F5344CB8AC3E}">
        <p14:creationId xmlns:p14="http://schemas.microsoft.com/office/powerpoint/2010/main" val="420709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6D6D9B9-A298-3047-8990-85AF216D3AE4}"/>
              </a:ext>
            </a:extLst>
          </p:cNvPr>
          <p:cNvGrpSpPr/>
          <p:nvPr/>
        </p:nvGrpSpPr>
        <p:grpSpPr>
          <a:xfrm>
            <a:off x="132449" y="1868081"/>
            <a:ext cx="8900074" cy="2410407"/>
            <a:chOff x="132449" y="1868081"/>
            <a:chExt cx="8900074" cy="241040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355A9F4-E640-A046-80CD-2A59DB2F26AC}"/>
                </a:ext>
              </a:extLst>
            </p:cNvPr>
            <p:cNvGrpSpPr/>
            <p:nvPr/>
          </p:nvGrpSpPr>
          <p:grpSpPr>
            <a:xfrm>
              <a:off x="538794" y="2325172"/>
              <a:ext cx="1964266" cy="1580445"/>
              <a:chOff x="812800" y="824088"/>
              <a:chExt cx="1964266" cy="1580445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9FF37D0-0A63-AF4B-90C1-40A7116408E1}"/>
                  </a:ext>
                </a:extLst>
              </p:cNvPr>
              <p:cNvSpPr/>
              <p:nvPr/>
            </p:nvSpPr>
            <p:spPr>
              <a:xfrm>
                <a:off x="812800" y="824088"/>
                <a:ext cx="1964266" cy="158044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CE14611-91B9-E14E-AC51-E866CA595AA1}"/>
                  </a:ext>
                </a:extLst>
              </p:cNvPr>
              <p:cNvSpPr/>
              <p:nvPr/>
            </p:nvSpPr>
            <p:spPr>
              <a:xfrm>
                <a:off x="1230489" y="1106310"/>
                <a:ext cx="1140178" cy="1004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918044B-F212-A64E-A4E7-03F88872C5E8}"/>
                  </a:ext>
                </a:extLst>
              </p:cNvPr>
              <p:cNvSpPr/>
              <p:nvPr/>
            </p:nvSpPr>
            <p:spPr>
              <a:xfrm>
                <a:off x="1422400" y="1343378"/>
                <a:ext cx="158044" cy="1580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E62F643-E65F-9847-B82C-6961F8328781}"/>
                  </a:ext>
                </a:extLst>
              </p:cNvPr>
              <p:cNvSpPr/>
              <p:nvPr/>
            </p:nvSpPr>
            <p:spPr>
              <a:xfrm>
                <a:off x="1676400" y="1800578"/>
                <a:ext cx="158044" cy="15804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9D88FE4-533B-ED49-8BE8-77CE20BAA0C7}"/>
                  </a:ext>
                </a:extLst>
              </p:cNvPr>
              <p:cNvSpPr/>
              <p:nvPr/>
            </p:nvSpPr>
            <p:spPr>
              <a:xfrm>
                <a:off x="1997262" y="1422400"/>
                <a:ext cx="158044" cy="1580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9" name="曲线连接符 8">
                <a:extLst>
                  <a:ext uri="{FF2B5EF4-FFF2-40B4-BE49-F238E27FC236}">
                    <a16:creationId xmlns:a16="http://schemas.microsoft.com/office/drawing/2014/main" id="{92247B28-B367-4740-A76A-21A43315C3C7}"/>
                  </a:ext>
                </a:extLst>
              </p:cNvPr>
              <p:cNvCxnSpPr>
                <a:stCxn id="7" idx="4"/>
              </p:cNvCxnSpPr>
              <p:nvPr/>
            </p:nvCxnSpPr>
            <p:spPr>
              <a:xfrm rot="5400000">
                <a:off x="1926706" y="1651000"/>
                <a:ext cx="220134" cy="7902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曲线连接符 10">
                <a:extLst>
                  <a:ext uri="{FF2B5EF4-FFF2-40B4-BE49-F238E27FC236}">
                    <a16:creationId xmlns:a16="http://schemas.microsoft.com/office/drawing/2014/main" id="{CF81AF35-CF80-A945-B6CF-EDB49136107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501422" y="1879600"/>
                <a:ext cx="174978" cy="1270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曲线连接符 13">
                <a:extLst>
                  <a:ext uri="{FF2B5EF4-FFF2-40B4-BE49-F238E27FC236}">
                    <a16:creationId xmlns:a16="http://schemas.microsoft.com/office/drawing/2014/main" id="{99308F9B-808C-CC46-88C1-E1F7D31248C5}"/>
                  </a:ext>
                </a:extLst>
              </p:cNvPr>
              <p:cNvCxnSpPr>
                <a:stCxn id="5" idx="7"/>
              </p:cNvCxnSpPr>
              <p:nvPr/>
            </p:nvCxnSpPr>
            <p:spPr>
              <a:xfrm rot="5400000" flipH="1" flipV="1">
                <a:off x="1569265" y="1226393"/>
                <a:ext cx="128164" cy="152097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43E0EB2-F85B-884E-A4BB-AEBA23A34C80}"/>
                </a:ext>
              </a:extLst>
            </p:cNvPr>
            <p:cNvSpPr txBox="1"/>
            <p:nvPr/>
          </p:nvSpPr>
          <p:spPr>
            <a:xfrm>
              <a:off x="2886828" y="2099733"/>
              <a:ext cx="599500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刚才的视频中实际上包含了一只狼追逐一只羊的运动。</a:t>
              </a:r>
              <a:endParaRPr kumimoji="1" lang="en-US" altLang="zh-CN" dirty="0"/>
            </a:p>
            <a:p>
              <a:endParaRPr kumimoji="1" lang="en-US" altLang="zh-CN" dirty="0"/>
            </a:p>
            <a:p>
              <a:r>
                <a:rPr kumimoji="1" lang="zh-CN" altLang="en-US" dirty="0"/>
                <a:t>下面您将观看一段同类型的视频（</a:t>
              </a:r>
              <a:r>
                <a:rPr kumimoji="1" lang="en-US" altLang="zh-CN" dirty="0"/>
                <a:t>20</a:t>
              </a:r>
              <a:r>
                <a:rPr kumimoji="1" lang="zh-CN" altLang="en-US" dirty="0"/>
                <a:t>秒），这一次视频中将用</a:t>
              </a:r>
              <a:r>
                <a:rPr kumimoji="1" lang="zh-CN" altLang="en-US" b="1" dirty="0">
                  <a:solidFill>
                    <a:srgbClr val="FF0000"/>
                  </a:solidFill>
                </a:rPr>
                <a:t>红色标记出狼</a:t>
              </a:r>
              <a:r>
                <a:rPr kumimoji="1" lang="zh-CN" altLang="en-US" dirty="0"/>
                <a:t>，</a:t>
              </a:r>
              <a:r>
                <a:rPr kumimoji="1" lang="zh-CN" altLang="en-US" b="1" dirty="0">
                  <a:solidFill>
                    <a:srgbClr val="00B050"/>
                  </a:solidFill>
                </a:rPr>
                <a:t>绿色标记出羊</a:t>
              </a:r>
              <a:r>
                <a:rPr kumimoji="1" lang="zh-CN" altLang="en-US" dirty="0"/>
                <a:t>。</a:t>
              </a:r>
              <a:endParaRPr kumimoji="1" lang="en-US" altLang="zh-CN" dirty="0"/>
            </a:p>
            <a:p>
              <a:endParaRPr kumimoji="1" lang="en-US" altLang="zh-CN" dirty="0"/>
            </a:p>
            <a:p>
              <a:r>
                <a:rPr kumimoji="1" lang="zh-CN" altLang="en-US" dirty="0"/>
                <a:t>请耐心</a:t>
              </a:r>
              <a:r>
                <a:rPr kumimoji="1" lang="zh-CN" altLang="en-US" sz="2000" b="1" dirty="0"/>
                <a:t>观看狼和羊的追逐运动</a:t>
              </a:r>
              <a:r>
                <a:rPr kumimoji="1" lang="zh-CN" altLang="en-US" dirty="0"/>
                <a:t>，并在视频结束后按要求回答几个问题。</a:t>
              </a:r>
            </a:p>
          </p:txBody>
        </p:sp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80A52298-B332-3945-869A-BFCB177279F2}"/>
                </a:ext>
              </a:extLst>
            </p:cNvPr>
            <p:cNvSpPr/>
            <p:nvPr/>
          </p:nvSpPr>
          <p:spPr>
            <a:xfrm>
              <a:off x="132449" y="1868081"/>
              <a:ext cx="8900074" cy="241040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760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4FA61D5A-8916-1945-8AFC-0B9062FD667F}"/>
              </a:ext>
            </a:extLst>
          </p:cNvPr>
          <p:cNvSpPr txBox="1"/>
          <p:nvPr/>
        </p:nvSpPr>
        <p:spPr>
          <a:xfrm>
            <a:off x="488466" y="586499"/>
            <a:ext cx="8395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在上述狼追羊的运动中，狼的运动方向并非总是朝向羊的当前位置，而是存在一定的</a:t>
            </a:r>
            <a:r>
              <a:rPr kumimoji="1" lang="zh-CN" altLang="en-US" b="1" u="sng" dirty="0"/>
              <a:t>偏离角度</a:t>
            </a:r>
            <a:r>
              <a:rPr kumimoji="1" lang="zh-CN" altLang="en-US" dirty="0"/>
              <a:t>。下面的视频描述了对偏离角度的定义。</a:t>
            </a:r>
            <a:endParaRPr kumimoji="1" lang="en-US" altLang="zh-CN" dirty="0"/>
          </a:p>
          <a:p>
            <a:r>
              <a:rPr kumimoji="1" lang="zh-CN" altLang="en-US" dirty="0"/>
              <a:t>偏离角度</a:t>
            </a:r>
            <a:r>
              <a:rPr kumimoji="1" lang="en-US" altLang="zh-CN" dirty="0"/>
              <a:t>=0°</a:t>
            </a:r>
            <a:r>
              <a:rPr kumimoji="1" lang="zh-CN" altLang="en-US" dirty="0"/>
              <a:t>，表明狼直接奔向羊的位置；</a:t>
            </a:r>
            <a:endParaRPr kumimoji="1" lang="en-US" altLang="zh-CN" dirty="0"/>
          </a:p>
          <a:p>
            <a:r>
              <a:rPr kumimoji="1" lang="zh-CN" altLang="en-US" dirty="0"/>
              <a:t>偏离角度</a:t>
            </a:r>
            <a:r>
              <a:rPr kumimoji="1" lang="en-US" altLang="zh-CN" dirty="0"/>
              <a:t>=90°</a:t>
            </a:r>
            <a:r>
              <a:rPr kumimoji="1" lang="zh-CN" altLang="en-US" dirty="0"/>
              <a:t>，表明狼完全随机运动；</a:t>
            </a:r>
            <a:endParaRPr kumimoji="1" lang="en-US" altLang="zh-CN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3C10D0A-1508-494D-BB9D-585BC254C3AE}"/>
              </a:ext>
            </a:extLst>
          </p:cNvPr>
          <p:cNvSpPr txBox="1"/>
          <p:nvPr/>
        </p:nvSpPr>
        <p:spPr>
          <a:xfrm>
            <a:off x="2852039" y="4899157"/>
            <a:ext cx="6092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请在确认理解了</a:t>
            </a:r>
            <a:r>
              <a:rPr kumimoji="1" lang="zh-CN" altLang="en-US" b="1" u="sng" dirty="0"/>
              <a:t>偏离角度</a:t>
            </a:r>
            <a:r>
              <a:rPr kumimoji="1" lang="zh-CN" altLang="en-US" dirty="0"/>
              <a:t>的定义后，按空格键进入如左图所示的界面，报告刚才观看运动中的</a:t>
            </a:r>
            <a:r>
              <a:rPr kumimoji="1" lang="zh-CN" altLang="en-US" b="1" dirty="0"/>
              <a:t>平均偏离角度。</a:t>
            </a:r>
            <a:endParaRPr kumimoji="1" lang="en-US" altLang="zh-CN" b="1" dirty="0"/>
          </a:p>
          <a:p>
            <a:r>
              <a:rPr kumimoji="1" lang="zh-CN" altLang="en-US" dirty="0"/>
              <a:t>键盘上的</a:t>
            </a:r>
            <a:r>
              <a:rPr kumimoji="1" lang="en-US" altLang="zh-CN" dirty="0"/>
              <a:t>J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</a:t>
            </a:r>
            <a:r>
              <a:rPr kumimoji="1" lang="zh-CN" altLang="en-US" dirty="0"/>
              <a:t>键可用于调节左图中偏离角度的大小，请将其调节为与平均偏离角度相同，并按空格键确认。</a:t>
            </a:r>
            <a:endParaRPr kumimoji="1" lang="en-US" altLang="zh-CN" dirty="0"/>
          </a:p>
          <a:p>
            <a:r>
              <a:rPr kumimoji="1" lang="zh-CN" altLang="en-US" dirty="0"/>
              <a:t>（调节区间为</a:t>
            </a:r>
            <a:r>
              <a:rPr kumimoji="1" lang="en-US" altLang="zh-CN" dirty="0"/>
              <a:t>0°——90°</a:t>
            </a:r>
            <a:r>
              <a:rPr kumimoji="1" lang="zh-CN" altLang="en-US" dirty="0"/>
              <a:t>之间）</a:t>
            </a: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55026" y="254000"/>
            <a:ext cx="8900074" cy="64643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1FD30E8-384F-F848-B28F-487AA116037E}"/>
              </a:ext>
            </a:extLst>
          </p:cNvPr>
          <p:cNvGrpSpPr/>
          <p:nvPr/>
        </p:nvGrpSpPr>
        <p:grpSpPr>
          <a:xfrm>
            <a:off x="602544" y="4733532"/>
            <a:ext cx="1964266" cy="1580445"/>
            <a:chOff x="602544" y="4665798"/>
            <a:chExt cx="1964266" cy="158044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F3FAEE51-D7E3-8F43-8532-45D3D9880006}"/>
                </a:ext>
              </a:extLst>
            </p:cNvPr>
            <p:cNvGrpSpPr/>
            <p:nvPr/>
          </p:nvGrpSpPr>
          <p:grpSpPr>
            <a:xfrm>
              <a:off x="602544" y="4665798"/>
              <a:ext cx="1964266" cy="1580445"/>
              <a:chOff x="812800" y="5177428"/>
              <a:chExt cx="1964266" cy="158044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6231AD7E-1FBF-4E4C-B7EC-2C1FF20819DC}"/>
                  </a:ext>
                </a:extLst>
              </p:cNvPr>
              <p:cNvSpPr/>
              <p:nvPr/>
            </p:nvSpPr>
            <p:spPr>
              <a:xfrm>
                <a:off x="812800" y="5177428"/>
                <a:ext cx="1964266" cy="158044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91E930A4-B714-BB4C-9703-C864175F2C0D}"/>
                  </a:ext>
                </a:extLst>
              </p:cNvPr>
              <p:cNvSpPr/>
              <p:nvPr/>
            </p:nvSpPr>
            <p:spPr>
              <a:xfrm>
                <a:off x="1668449" y="5581424"/>
                <a:ext cx="158044" cy="15804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67FFD94-2E72-3945-A0EF-5A0411C24C62}"/>
                  </a:ext>
                </a:extLst>
              </p:cNvPr>
              <p:cNvSpPr/>
              <p:nvPr/>
            </p:nvSpPr>
            <p:spPr>
              <a:xfrm>
                <a:off x="1669442" y="6169648"/>
                <a:ext cx="158044" cy="1580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8357A4F-0A11-2C42-A355-2AE651AB63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7974" y="5772977"/>
                <a:ext cx="288799" cy="396673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9DF7DA33-98FF-5242-8E8A-28A08B9425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0772" y="5731517"/>
                <a:ext cx="0" cy="43872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弧 7">
              <a:extLst>
                <a:ext uri="{FF2B5EF4-FFF2-40B4-BE49-F238E27FC236}">
                  <a16:creationId xmlns:a16="http://schemas.microsoft.com/office/drawing/2014/main" id="{D4440F6A-B7B9-F342-A7E8-913155DB5C9B}"/>
                </a:ext>
              </a:extLst>
            </p:cNvPr>
            <p:cNvSpPr/>
            <p:nvPr/>
          </p:nvSpPr>
          <p:spPr>
            <a:xfrm rot="18884089">
              <a:off x="1251945" y="5271527"/>
              <a:ext cx="567975" cy="569525"/>
            </a:xfrm>
            <a:prstGeom prst="arc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5E8EA5DF-90EA-D34D-A27E-909E7D1C32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5521" y="5260755"/>
              <a:ext cx="260412" cy="393602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右箭头 9">
              <a:extLst>
                <a:ext uri="{FF2B5EF4-FFF2-40B4-BE49-F238E27FC236}">
                  <a16:creationId xmlns:a16="http://schemas.microsoft.com/office/drawing/2014/main" id="{A4A8DF36-3E75-8F49-980E-AB9ABD53FA6E}"/>
                </a:ext>
              </a:extLst>
            </p:cNvPr>
            <p:cNvSpPr/>
            <p:nvPr/>
          </p:nvSpPr>
          <p:spPr>
            <a:xfrm rot="18712814">
              <a:off x="1630056" y="5126319"/>
              <a:ext cx="223813" cy="8012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6C716AD-AFFF-2C40-BEFA-FF8B5A713035}"/>
                </a:ext>
              </a:extLst>
            </p:cNvPr>
            <p:cNvSpPr txBox="1"/>
            <p:nvPr/>
          </p:nvSpPr>
          <p:spPr>
            <a:xfrm>
              <a:off x="1637427" y="482037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FFC000"/>
                  </a:solidFill>
                </a:rPr>
                <a:t>偏离角度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26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6355A9F4-E640-A046-80CD-2A59DB2F26AC}"/>
              </a:ext>
            </a:extLst>
          </p:cNvPr>
          <p:cNvGrpSpPr/>
          <p:nvPr/>
        </p:nvGrpSpPr>
        <p:grpSpPr>
          <a:xfrm>
            <a:off x="523520" y="563668"/>
            <a:ext cx="1964266" cy="1580445"/>
            <a:chOff x="812800" y="824088"/>
            <a:chExt cx="1964266" cy="158044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9FF37D0-0A63-AF4B-90C1-40A7116408E1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E14611-91B9-E14E-AC51-E866CA595AA1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918044B-F212-A64E-A4E7-03F88872C5E8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E62F643-E65F-9847-B82C-6961F8328781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9D88FE4-533B-ED49-8BE8-77CE20BAA0C7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曲线连接符 8">
              <a:extLst>
                <a:ext uri="{FF2B5EF4-FFF2-40B4-BE49-F238E27FC236}">
                  <a16:creationId xmlns:a16="http://schemas.microsoft.com/office/drawing/2014/main" id="{92247B28-B367-4740-A76A-21A43315C3C7}"/>
                </a:ext>
              </a:extLst>
            </p:cNvPr>
            <p:cNvCxnSpPr>
              <a:stCxn id="7" idx="4"/>
            </p:cNvCxnSpPr>
            <p:nvPr/>
          </p:nvCxnSpPr>
          <p:spPr>
            <a:xfrm rot="5400000">
              <a:off x="1926706" y="1651000"/>
              <a:ext cx="220134" cy="7902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曲线连接符 10">
              <a:extLst>
                <a:ext uri="{FF2B5EF4-FFF2-40B4-BE49-F238E27FC236}">
                  <a16:creationId xmlns:a16="http://schemas.microsoft.com/office/drawing/2014/main" id="{CF81AF35-CF80-A945-B6CF-EDB49136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01422" y="1879600"/>
              <a:ext cx="174978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曲线连接符 13">
              <a:extLst>
                <a:ext uri="{FF2B5EF4-FFF2-40B4-BE49-F238E27FC236}">
                  <a16:creationId xmlns:a16="http://schemas.microsoft.com/office/drawing/2014/main" id="{99308F9B-808C-CC46-88C1-E1F7D31248C5}"/>
                </a:ext>
              </a:extLst>
            </p:cNvPr>
            <p:cNvCxnSpPr>
              <a:stCxn id="5" idx="7"/>
            </p:cNvCxnSpPr>
            <p:nvPr/>
          </p:nvCxnSpPr>
          <p:spPr>
            <a:xfrm rot="5400000" flipH="1" flipV="1">
              <a:off x="1569265" y="1226393"/>
              <a:ext cx="128164" cy="15209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43E0EB2-F85B-884E-A4BB-AEBA23A34C80}"/>
              </a:ext>
            </a:extLst>
          </p:cNvPr>
          <p:cNvSpPr txBox="1"/>
          <p:nvPr/>
        </p:nvSpPr>
        <p:spPr>
          <a:xfrm>
            <a:off x="2650604" y="805247"/>
            <a:ext cx="6275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每个试次您将观看一段运动，包含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个不同颜色的小球。</a:t>
            </a:r>
            <a:endParaRPr kumimoji="1" lang="en-US" altLang="zh-CN" dirty="0"/>
          </a:p>
          <a:p>
            <a:r>
              <a:rPr kumimoji="1" lang="zh-CN" altLang="en-US" dirty="0"/>
              <a:t>其中可能存在追逐，即存在一只狼追一只羊的运动</a:t>
            </a:r>
            <a:r>
              <a:rPr kumimoji="1" lang="en-US" altLang="zh-CN" dirty="0"/>
              <a:t>(50%</a:t>
            </a:r>
            <a:r>
              <a:rPr kumimoji="1" lang="zh-CN" altLang="en-US" dirty="0"/>
              <a:t>试次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也可能不存在追逐</a:t>
            </a:r>
            <a:r>
              <a:rPr kumimoji="1" lang="en-US" altLang="zh-CN" dirty="0"/>
              <a:t>(50%</a:t>
            </a:r>
            <a:r>
              <a:rPr kumimoji="1" lang="zh-CN" altLang="en-US" dirty="0"/>
              <a:t>试次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55026" y="254000"/>
            <a:ext cx="8900074" cy="60903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B59CCD-E81A-BB46-975B-00C127C9F7FE}"/>
              </a:ext>
            </a:extLst>
          </p:cNvPr>
          <p:cNvSpPr txBox="1"/>
          <p:nvPr/>
        </p:nvSpPr>
        <p:spPr>
          <a:xfrm>
            <a:off x="263637" y="2846825"/>
            <a:ext cx="5487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狼的追逐可能存在偏离角度。因此狼的运动不一定直接向着羊的当前位置。</a:t>
            </a:r>
            <a:r>
              <a:rPr kumimoji="1" lang="zh-CN" altLang="en-US" b="1" dirty="0"/>
              <a:t>但总体来说只要一个物体的运动并非随机，而是向着另一个物体靠近</a:t>
            </a:r>
            <a:r>
              <a:rPr kumimoji="1" lang="zh-CN" altLang="en-US" dirty="0"/>
              <a:t>，就可以算作是狼。</a:t>
            </a:r>
            <a:endParaRPr kumimoji="1" lang="en-US" altLang="zh-CN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FC96169-34F4-1040-9485-0A9C6F4A8C76}"/>
              </a:ext>
            </a:extLst>
          </p:cNvPr>
          <p:cNvGrpSpPr/>
          <p:nvPr/>
        </p:nvGrpSpPr>
        <p:grpSpPr>
          <a:xfrm>
            <a:off x="6160419" y="2491432"/>
            <a:ext cx="2590684" cy="1899037"/>
            <a:chOff x="6440556" y="2466229"/>
            <a:chExt cx="2590684" cy="1899037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4D7EFEA-E8CA-4045-BBD9-599E8177DC8F}"/>
                </a:ext>
              </a:extLst>
            </p:cNvPr>
            <p:cNvSpPr/>
            <p:nvPr/>
          </p:nvSpPr>
          <p:spPr>
            <a:xfrm>
              <a:off x="6440556" y="3848431"/>
              <a:ext cx="516835" cy="516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FF0000"/>
                  </a:solidFill>
                </a:rPr>
                <a:t>狼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A5E2295-366D-9342-A24D-5651FFD86FC6}"/>
                </a:ext>
              </a:extLst>
            </p:cNvPr>
            <p:cNvSpPr/>
            <p:nvPr/>
          </p:nvSpPr>
          <p:spPr>
            <a:xfrm>
              <a:off x="7054132" y="2466229"/>
              <a:ext cx="516835" cy="516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00B050"/>
                  </a:solidFill>
                </a:rPr>
                <a:t>羊</a:t>
              </a:r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C7BAD978-2985-1947-AA0E-16DF553BE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91" y="2967162"/>
              <a:ext cx="424146" cy="909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EDB816CE-350F-AE42-90D6-ED08A837C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042" y="3437689"/>
              <a:ext cx="988917" cy="440636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弧 42">
              <a:extLst>
                <a:ext uri="{FF2B5EF4-FFF2-40B4-BE49-F238E27FC236}">
                  <a16:creationId xmlns:a16="http://schemas.microsoft.com/office/drawing/2014/main" id="{F4A58D22-2596-B643-853F-F61E49D4F9D1}"/>
                </a:ext>
              </a:extLst>
            </p:cNvPr>
            <p:cNvSpPr/>
            <p:nvPr/>
          </p:nvSpPr>
          <p:spPr>
            <a:xfrm>
              <a:off x="6742707" y="3331598"/>
              <a:ext cx="659958" cy="544816"/>
            </a:xfrm>
            <a:prstGeom prst="arc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右箭头 43">
              <a:extLst>
                <a:ext uri="{FF2B5EF4-FFF2-40B4-BE49-F238E27FC236}">
                  <a16:creationId xmlns:a16="http://schemas.microsoft.com/office/drawing/2014/main" id="{3A2F9FAE-D834-D840-8CCA-DDA41A5EF9CA}"/>
                </a:ext>
              </a:extLst>
            </p:cNvPr>
            <p:cNvSpPr/>
            <p:nvPr/>
          </p:nvSpPr>
          <p:spPr>
            <a:xfrm rot="20372945">
              <a:off x="7317271" y="3171575"/>
              <a:ext cx="711794" cy="109917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02986D2-BFD3-A542-AD43-18C549190042}"/>
                </a:ext>
              </a:extLst>
            </p:cNvPr>
            <p:cNvSpPr txBox="1"/>
            <p:nvPr/>
          </p:nvSpPr>
          <p:spPr>
            <a:xfrm>
              <a:off x="8025837" y="2866037"/>
              <a:ext cx="1005403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zh-CN" altLang="en-US" sz="1600" dirty="0"/>
                <a:t>偏离角度</a:t>
              </a:r>
            </a:p>
          </p:txBody>
        </p:sp>
      </p:grp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ED8C2CAD-7065-8745-B936-890F19A26D77}"/>
              </a:ext>
            </a:extLst>
          </p:cNvPr>
          <p:cNvSpPr/>
          <p:nvPr/>
        </p:nvSpPr>
        <p:spPr>
          <a:xfrm>
            <a:off x="5901854" y="2362887"/>
            <a:ext cx="2981739" cy="21548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ACFA6-345B-C14B-9E38-E80A2CDD944E}"/>
              </a:ext>
            </a:extLst>
          </p:cNvPr>
          <p:cNvSpPr txBox="1"/>
          <p:nvPr/>
        </p:nvSpPr>
        <p:spPr>
          <a:xfrm>
            <a:off x="3127735" y="57347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按空格键继续查看任务说明</a:t>
            </a:r>
          </a:p>
        </p:txBody>
      </p:sp>
    </p:spTree>
    <p:extLst>
      <p:ext uri="{BB962C8B-B14F-4D97-AF65-F5344CB8AC3E}">
        <p14:creationId xmlns:p14="http://schemas.microsoft.com/office/powerpoint/2010/main" val="159964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88E387-FA3C-4EA5-A6FB-3172D8BEE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" y="368543"/>
            <a:ext cx="8925318" cy="612091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2596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55026" y="254000"/>
            <a:ext cx="8900074" cy="637257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60A14-C953-4C4A-91A2-09E8F3E14161}"/>
              </a:ext>
            </a:extLst>
          </p:cNvPr>
          <p:cNvSpPr txBox="1"/>
          <p:nvPr/>
        </p:nvSpPr>
        <p:spPr>
          <a:xfrm>
            <a:off x="637459" y="612715"/>
            <a:ext cx="80178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任务：找出狼和羊</a:t>
            </a:r>
            <a:r>
              <a:rPr kumimoji="1" lang="zh-CN" altLang="en-US" dirty="0"/>
              <a:t>。请在保持准确的前提下</a:t>
            </a:r>
            <a:r>
              <a:rPr kumimoji="1" lang="zh-CN" altLang="en-US" sz="2000" b="1" dirty="0"/>
              <a:t>尽快反应</a:t>
            </a:r>
            <a:r>
              <a:rPr kumimoji="1" lang="zh-CN" altLang="en-US" dirty="0"/>
              <a:t>，一旦确认狼羊的身份，立刻</a:t>
            </a:r>
            <a:r>
              <a:rPr kumimoji="1" lang="zh-CN" altLang="en-US" b="1" dirty="0"/>
              <a:t>按空格键</a:t>
            </a:r>
            <a:r>
              <a:rPr kumimoji="1" lang="zh-CN" altLang="en-US" dirty="0"/>
              <a:t>。按键后运动停止，请根据屏幕提示用鼠标依次点击出“狼”和“羊”的身份，被点击为“狼”的小球会显示标记“</a:t>
            </a:r>
            <a:r>
              <a:rPr kumimoji="1" lang="en-US" altLang="zh-CN" dirty="0"/>
              <a:t>W</a:t>
            </a:r>
            <a:r>
              <a:rPr kumimoji="1" lang="zh-CN" altLang="en-US" dirty="0"/>
              <a:t>”，被点击为“羊”的小球会显示标记“</a:t>
            </a:r>
            <a:r>
              <a:rPr kumimoji="1" lang="en-US" altLang="zh-CN" dirty="0"/>
              <a:t>S</a:t>
            </a:r>
            <a:r>
              <a:rPr kumimoji="1" lang="zh-CN" altLang="en-US" dirty="0"/>
              <a:t>”。</a:t>
            </a:r>
            <a:endParaRPr kumimoji="1" lang="en-US" altLang="zh-CN" dirty="0"/>
          </a:p>
          <a:p>
            <a:r>
              <a:rPr kumimoji="1" lang="zh-CN" altLang="en-US" dirty="0"/>
              <a:t>请再</a:t>
            </a:r>
            <a:r>
              <a:rPr kumimoji="1" lang="en-US" altLang="zh-CN" dirty="0"/>
              <a:t>10</a:t>
            </a:r>
            <a:r>
              <a:rPr kumimoji="1" lang="zh-CN" altLang="en-US" dirty="0"/>
              <a:t>秒内进行判断，若超出</a:t>
            </a:r>
            <a:r>
              <a:rPr kumimoji="1" lang="en-US" altLang="zh-CN" dirty="0"/>
              <a:t>10</a:t>
            </a:r>
            <a:r>
              <a:rPr kumimoji="1" lang="zh-CN" altLang="en-US" dirty="0"/>
              <a:t>秒，则运动结束并强迫要求进行作答。</a:t>
            </a:r>
            <a:endParaRPr kumimoji="1" lang="en-US" altLang="zh-CN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A274C9-E376-F840-B391-7CFA79F25E6F}"/>
              </a:ext>
            </a:extLst>
          </p:cNvPr>
          <p:cNvGrpSpPr/>
          <p:nvPr/>
        </p:nvGrpSpPr>
        <p:grpSpPr>
          <a:xfrm>
            <a:off x="637459" y="2980268"/>
            <a:ext cx="3393182" cy="2730148"/>
            <a:chOff x="812800" y="824088"/>
            <a:chExt cx="1964266" cy="158044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B7E9057-EFC5-AD48-A698-8D63977E3245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D4A9B84-835D-8B4C-8507-F3ACE52DD290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5645A4C-B357-624C-8FD3-52169CCE0A2B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w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1B872FB-82FC-9046-BB1B-6D8970544E1F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7415AD4-82D5-F947-8E15-7FD8861AB304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5" name="左箭头 46">
            <a:extLst>
              <a:ext uri="{FF2B5EF4-FFF2-40B4-BE49-F238E27FC236}">
                <a16:creationId xmlns:a16="http://schemas.microsoft.com/office/drawing/2014/main" id="{E1F7259A-FD62-FD44-BDF7-1387FF77CA99}"/>
              </a:ext>
            </a:extLst>
          </p:cNvPr>
          <p:cNvSpPr/>
          <p:nvPr/>
        </p:nvSpPr>
        <p:spPr>
          <a:xfrm rot="3936468">
            <a:off x="1831910" y="4124204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12EF471-F8BE-A944-B9A5-BA0A02B10CA6}"/>
              </a:ext>
            </a:extLst>
          </p:cNvPr>
          <p:cNvGrpSpPr/>
          <p:nvPr/>
        </p:nvGrpSpPr>
        <p:grpSpPr>
          <a:xfrm>
            <a:off x="5155971" y="2970517"/>
            <a:ext cx="3393182" cy="2730148"/>
            <a:chOff x="812800" y="824088"/>
            <a:chExt cx="1964266" cy="158044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1CE42BF-84E8-004E-BBA1-51AF2CDE6C8A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CB80EA2-3722-ED48-AA1A-FDF95AFBB71B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59460A9-0E2A-5544-BD0E-8169339FA745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w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1FF86C3-AD58-D641-B354-FD7E8AF7F452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2066DA6-75D1-0B40-9BEC-FE9BFFD1BF43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左箭头 46">
            <a:extLst>
              <a:ext uri="{FF2B5EF4-FFF2-40B4-BE49-F238E27FC236}">
                <a16:creationId xmlns:a16="http://schemas.microsoft.com/office/drawing/2014/main" id="{81BB6ABC-033D-1A4C-93A1-3EEECD62DD7F}"/>
              </a:ext>
            </a:extLst>
          </p:cNvPr>
          <p:cNvSpPr/>
          <p:nvPr/>
        </p:nvSpPr>
        <p:spPr>
          <a:xfrm rot="3936468">
            <a:off x="7347267" y="4231922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BAD248-1F09-1D4B-8B93-13D61E6DF880}"/>
              </a:ext>
            </a:extLst>
          </p:cNvPr>
          <p:cNvSpPr txBox="1"/>
          <p:nvPr/>
        </p:nvSpPr>
        <p:spPr>
          <a:xfrm>
            <a:off x="1455318" y="579996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i="1" dirty="0"/>
              <a:t>第一次点击“狼”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2C80E9-FDC1-474E-AC9B-4C9A0CE8780A}"/>
              </a:ext>
            </a:extLst>
          </p:cNvPr>
          <p:cNvSpPr txBox="1"/>
          <p:nvPr/>
        </p:nvSpPr>
        <p:spPr>
          <a:xfrm>
            <a:off x="6051834" y="580338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i="1" dirty="0"/>
              <a:t>第二次点击“羊”</a:t>
            </a:r>
          </a:p>
        </p:txBody>
      </p:sp>
    </p:spTree>
    <p:extLst>
      <p:ext uri="{BB962C8B-B14F-4D97-AF65-F5344CB8AC3E}">
        <p14:creationId xmlns:p14="http://schemas.microsoft.com/office/powerpoint/2010/main" val="383316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55026" y="254000"/>
            <a:ext cx="8900074" cy="637257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60A14-C953-4C4A-91A2-09E8F3E14161}"/>
              </a:ext>
            </a:extLst>
          </p:cNvPr>
          <p:cNvSpPr txBox="1"/>
          <p:nvPr/>
        </p:nvSpPr>
        <p:spPr>
          <a:xfrm>
            <a:off x="637459" y="612715"/>
            <a:ext cx="80178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任务：找出狼和羊</a:t>
            </a:r>
            <a:r>
              <a:rPr kumimoji="1" lang="zh-CN" altLang="en-US" dirty="0"/>
              <a:t>。请在保持准确的前提下</a:t>
            </a:r>
            <a:r>
              <a:rPr kumimoji="1" lang="zh-CN" altLang="en-US" sz="2000" b="1" dirty="0"/>
              <a:t>尽快反应</a:t>
            </a:r>
            <a:r>
              <a:rPr kumimoji="1" lang="zh-CN" altLang="en-US" dirty="0"/>
              <a:t>，一旦确认是否存在追逐，立刻</a:t>
            </a:r>
            <a:r>
              <a:rPr kumimoji="1" lang="zh-CN" altLang="en-US" b="1" dirty="0"/>
              <a:t>按键判断（</a:t>
            </a:r>
            <a:r>
              <a:rPr kumimoji="1" lang="en-US" altLang="zh-CN" b="1" dirty="0"/>
              <a:t>J=</a:t>
            </a:r>
            <a:r>
              <a:rPr kumimoji="1" lang="zh-CN" altLang="en-US" b="1" dirty="0"/>
              <a:t>存在追逐，</a:t>
            </a:r>
            <a:r>
              <a:rPr kumimoji="1" lang="en-US" altLang="zh-CN" b="1" dirty="0"/>
              <a:t>F=</a:t>
            </a:r>
            <a:r>
              <a:rPr kumimoji="1" lang="zh-CN" altLang="en-US" b="1" dirty="0"/>
              <a:t>无追逐）</a:t>
            </a:r>
            <a:r>
              <a:rPr kumimoji="1" lang="zh-CN" altLang="en-US" dirty="0"/>
              <a:t>。按键后运动停止，请根据屏幕提示用鼠标依次点击出“狼”和“羊”的身份，被点击为“狼”的小球会显示标记“</a:t>
            </a:r>
            <a:r>
              <a:rPr kumimoji="1" lang="en-US" altLang="zh-CN" dirty="0"/>
              <a:t>W</a:t>
            </a:r>
            <a:r>
              <a:rPr kumimoji="1" lang="zh-CN" altLang="en-US" dirty="0"/>
              <a:t>”，被点击为“羊”的小球会显示标记“</a:t>
            </a:r>
            <a:r>
              <a:rPr kumimoji="1" lang="en-US" altLang="zh-CN" dirty="0"/>
              <a:t>S</a:t>
            </a:r>
            <a:r>
              <a:rPr kumimoji="1" lang="zh-CN" altLang="en-US" dirty="0"/>
              <a:t>”。</a:t>
            </a:r>
            <a:endParaRPr kumimoji="1" lang="en-US" altLang="zh-CN" dirty="0"/>
          </a:p>
          <a:p>
            <a:r>
              <a:rPr kumimoji="1" lang="zh-CN" altLang="en-US" dirty="0"/>
              <a:t>请再</a:t>
            </a:r>
            <a:r>
              <a:rPr kumimoji="1" lang="en-US" altLang="zh-CN" dirty="0"/>
              <a:t>10</a:t>
            </a:r>
            <a:r>
              <a:rPr kumimoji="1" lang="zh-CN" altLang="en-US" dirty="0"/>
              <a:t>秒内进行判断，若超出</a:t>
            </a:r>
            <a:r>
              <a:rPr kumimoji="1" lang="en-US" altLang="zh-CN" dirty="0"/>
              <a:t>10</a:t>
            </a:r>
            <a:r>
              <a:rPr kumimoji="1" lang="zh-CN" altLang="en-US" dirty="0"/>
              <a:t>秒，则运动结束并强迫要求进行作答。</a:t>
            </a:r>
            <a:endParaRPr kumimoji="1" lang="en-US" altLang="zh-CN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A274C9-E376-F840-B391-7CFA79F25E6F}"/>
              </a:ext>
            </a:extLst>
          </p:cNvPr>
          <p:cNvGrpSpPr/>
          <p:nvPr/>
        </p:nvGrpSpPr>
        <p:grpSpPr>
          <a:xfrm>
            <a:off x="637459" y="2980268"/>
            <a:ext cx="3393182" cy="2730148"/>
            <a:chOff x="812800" y="824088"/>
            <a:chExt cx="1964266" cy="158044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B7E9057-EFC5-AD48-A698-8D63977E3245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D4A9B84-835D-8B4C-8507-F3ACE52DD290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5645A4C-B357-624C-8FD3-52169CCE0A2B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w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1B872FB-82FC-9046-BB1B-6D8970544E1F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7415AD4-82D5-F947-8E15-7FD8861AB304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5" name="左箭头 46">
            <a:extLst>
              <a:ext uri="{FF2B5EF4-FFF2-40B4-BE49-F238E27FC236}">
                <a16:creationId xmlns:a16="http://schemas.microsoft.com/office/drawing/2014/main" id="{E1F7259A-FD62-FD44-BDF7-1387FF77CA99}"/>
              </a:ext>
            </a:extLst>
          </p:cNvPr>
          <p:cNvSpPr/>
          <p:nvPr/>
        </p:nvSpPr>
        <p:spPr>
          <a:xfrm rot="3936468">
            <a:off x="1831910" y="4124204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12EF471-F8BE-A944-B9A5-BA0A02B10CA6}"/>
              </a:ext>
            </a:extLst>
          </p:cNvPr>
          <p:cNvGrpSpPr/>
          <p:nvPr/>
        </p:nvGrpSpPr>
        <p:grpSpPr>
          <a:xfrm>
            <a:off x="5155971" y="2970517"/>
            <a:ext cx="3393182" cy="2730148"/>
            <a:chOff x="812800" y="824088"/>
            <a:chExt cx="1964266" cy="158044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1CE42BF-84E8-004E-BBA1-51AF2CDE6C8A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CB80EA2-3722-ED48-AA1A-FDF95AFBB71B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59460A9-0E2A-5544-BD0E-8169339FA745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w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1FF86C3-AD58-D641-B354-FD7E8AF7F452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2066DA6-75D1-0B40-9BEC-FE9BFFD1BF43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左箭头 46">
            <a:extLst>
              <a:ext uri="{FF2B5EF4-FFF2-40B4-BE49-F238E27FC236}">
                <a16:creationId xmlns:a16="http://schemas.microsoft.com/office/drawing/2014/main" id="{81BB6ABC-033D-1A4C-93A1-3EEECD62DD7F}"/>
              </a:ext>
            </a:extLst>
          </p:cNvPr>
          <p:cNvSpPr/>
          <p:nvPr/>
        </p:nvSpPr>
        <p:spPr>
          <a:xfrm rot="3936468">
            <a:off x="7347267" y="4231922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BAD248-1F09-1D4B-8B93-13D61E6DF880}"/>
              </a:ext>
            </a:extLst>
          </p:cNvPr>
          <p:cNvSpPr txBox="1"/>
          <p:nvPr/>
        </p:nvSpPr>
        <p:spPr>
          <a:xfrm>
            <a:off x="1455318" y="579996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i="1" dirty="0"/>
              <a:t>第一次点击“狼”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2C80E9-FDC1-474E-AC9B-4C9A0CE8780A}"/>
              </a:ext>
            </a:extLst>
          </p:cNvPr>
          <p:cNvSpPr txBox="1"/>
          <p:nvPr/>
        </p:nvSpPr>
        <p:spPr>
          <a:xfrm>
            <a:off x="6051834" y="580338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i="1" dirty="0"/>
              <a:t>第二次点击“羊”</a:t>
            </a:r>
          </a:p>
        </p:txBody>
      </p:sp>
    </p:spTree>
    <p:extLst>
      <p:ext uri="{BB962C8B-B14F-4D97-AF65-F5344CB8AC3E}">
        <p14:creationId xmlns:p14="http://schemas.microsoft.com/office/powerpoint/2010/main" val="180319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E72FA25-8E1D-436A-9E93-90B250AC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44" y="275189"/>
            <a:ext cx="8410161" cy="63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9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679</Words>
  <Application>Microsoft Office PowerPoint</Application>
  <PresentationFormat>全屏显示(4:3)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楷体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Coding</vt:lpstr>
      <vt:lpstr>PowerPoint 演示文稿</vt:lpstr>
    </vt:vector>
  </TitlesOfParts>
  <Company>SkyUN.Org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SkyUN.Org</dc:creator>
  <cp:lastModifiedBy>Yang Zhao</cp:lastModifiedBy>
  <cp:revision>141</cp:revision>
  <dcterms:created xsi:type="dcterms:W3CDTF">2014-07-01T06:03:00Z</dcterms:created>
  <dcterms:modified xsi:type="dcterms:W3CDTF">2021-03-29T17:43:24Z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