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varScale="1">
        <p:scale>
          <a:sx n="72" d="100"/>
          <a:sy n="72" d="100"/>
        </p:scale>
        <p:origin x="2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CEFE5-E876-48F6-88FA-A48F991BB45D}" type="datetimeFigureOut">
              <a:rPr lang="en-US" smtClean="0"/>
              <a:t>4/17/17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BC70A-15D2-41A3-B5B2-ACAEE2877F57}" type="slidenum">
              <a:rPr lang="en-US" smtClean="0"/>
              <a:t>‹#›</a:t>
            </a:fld>
            <a:endParaRPr lang="en-US"/>
          </a:p>
        </p:txBody>
      </p:sp>
    </p:spTree>
    <p:extLst>
      <p:ext uri="{BB962C8B-B14F-4D97-AF65-F5344CB8AC3E}">
        <p14:creationId xmlns:p14="http://schemas.microsoft.com/office/powerpoint/2010/main" val="52387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7969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09167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9686CF-3B1E-41E3-8543-5E4C2057D043}" type="datetimeFigureOut">
              <a:rPr lang="en-US" smtClean="0"/>
              <a:t>4/17/17</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3C3930C4-FEED-4ADB-BC6F-022E3E680CF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9867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686CF-3B1E-41E3-8543-5E4C2057D043}"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930C4-FEED-4ADB-BC6F-022E3E680CF0}"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14244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9686CF-3B1E-41E3-8543-5E4C2057D043}"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930C4-FEED-4ADB-BC6F-022E3E680CF0}"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49292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591267" y="3874951"/>
            <a:ext cx="8206000" cy="1583999"/>
          </a:xfrm>
          <a:prstGeom prst="rect">
            <a:avLst/>
          </a:prstGeom>
        </p:spPr>
        <p:txBody>
          <a:bodyPr lIns="91425" tIns="91425" rIns="91425" bIns="91425" anchor="b" anchorCtr="0"/>
          <a:lstStyle>
            <a:lvl1pPr lvl="0">
              <a:spcBef>
                <a:spcPts val="0"/>
              </a:spcBef>
              <a:buSzPct val="100000"/>
              <a:defRPr sz="5800"/>
            </a:lvl1pPr>
            <a:lvl2pPr lvl="1" algn="ctr">
              <a:spcBef>
                <a:spcPts val="0"/>
              </a:spcBef>
              <a:buSzPct val="100000"/>
              <a:defRPr sz="5800"/>
            </a:lvl2pPr>
            <a:lvl3pPr lvl="2" algn="ctr">
              <a:spcBef>
                <a:spcPts val="0"/>
              </a:spcBef>
              <a:buSzPct val="100000"/>
              <a:defRPr sz="5800"/>
            </a:lvl3pPr>
            <a:lvl4pPr lvl="3" algn="ctr">
              <a:spcBef>
                <a:spcPts val="0"/>
              </a:spcBef>
              <a:buSzPct val="100000"/>
              <a:defRPr sz="5800"/>
            </a:lvl4pPr>
            <a:lvl5pPr lvl="4" algn="ctr">
              <a:spcBef>
                <a:spcPts val="0"/>
              </a:spcBef>
              <a:buSzPct val="100000"/>
              <a:defRPr sz="5800"/>
            </a:lvl5pPr>
            <a:lvl6pPr lvl="5" algn="ctr">
              <a:spcBef>
                <a:spcPts val="0"/>
              </a:spcBef>
              <a:buSzPct val="100000"/>
              <a:defRPr sz="5800"/>
            </a:lvl6pPr>
            <a:lvl7pPr lvl="6" algn="ctr">
              <a:spcBef>
                <a:spcPts val="0"/>
              </a:spcBef>
              <a:buSzPct val="100000"/>
              <a:defRPr sz="5800"/>
            </a:lvl7pPr>
            <a:lvl8pPr lvl="7" algn="ctr">
              <a:spcBef>
                <a:spcPts val="0"/>
              </a:spcBef>
              <a:buSzPct val="100000"/>
              <a:defRPr sz="5800"/>
            </a:lvl8pPr>
            <a:lvl9pPr lvl="8" algn="ctr">
              <a:spcBef>
                <a:spcPts val="0"/>
              </a:spcBef>
              <a:buSzPct val="100000"/>
              <a:defRPr sz="5800"/>
            </a:lvl9pPr>
          </a:lstStyle>
          <a:p>
            <a:endParaRPr/>
          </a:p>
        </p:txBody>
      </p:sp>
    </p:spTree>
    <p:extLst>
      <p:ext uri="{BB962C8B-B14F-4D97-AF65-F5344CB8AC3E}">
        <p14:creationId xmlns:p14="http://schemas.microsoft.com/office/powerpoint/2010/main" val="3825678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9600" y="596827"/>
            <a:ext cx="10972800" cy="1429199"/>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749267" y="2507726"/>
            <a:ext cx="10693599" cy="375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127587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 2 columns - Gold">
    <p:bg>
      <p:bgPr>
        <a:solidFill>
          <a:srgbClr val="ED9E46"/>
        </a:solidFill>
        <a:effectLst/>
      </p:bgPr>
    </p:bg>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609600" y="596827"/>
            <a:ext cx="10972800" cy="1429199"/>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7" name="Shape 57"/>
          <p:cNvSpPr txBox="1">
            <a:spLocks noGrp="1"/>
          </p:cNvSpPr>
          <p:nvPr>
            <p:ph type="body" idx="1"/>
          </p:nvPr>
        </p:nvSpPr>
        <p:spPr>
          <a:xfrm>
            <a:off x="609600" y="2469613"/>
            <a:ext cx="4748000" cy="4098299"/>
          </a:xfrm>
          <a:prstGeom prst="rect">
            <a:avLst/>
          </a:prstGeom>
        </p:spPr>
        <p:txBody>
          <a:bodyPr lIns="91425" tIns="91425" rIns="91425" bIns="91425" anchor="t" anchorCtr="0"/>
          <a:lstStyle>
            <a:lvl1pPr lvl="0" rtl="0">
              <a:lnSpc>
                <a:spcPct val="115000"/>
              </a:lnSpc>
              <a:spcBef>
                <a:spcPts val="0"/>
              </a:spcBef>
              <a:buSzPct val="100000"/>
              <a:defRPr sz="2400"/>
            </a:lvl1pPr>
            <a:lvl2pPr lvl="1" rtl="0">
              <a:lnSpc>
                <a:spcPct val="115000"/>
              </a:lnSpc>
              <a:spcBef>
                <a:spcPts val="0"/>
              </a:spcBef>
              <a:buSzPct val="100000"/>
              <a:defRPr sz="1800"/>
            </a:lvl2pPr>
            <a:lvl3pPr lvl="2" rtl="0">
              <a:lnSpc>
                <a:spcPct val="115000"/>
              </a:lnSpc>
              <a:spcBef>
                <a:spcPts val="0"/>
              </a:spcBef>
              <a:buSzPct val="100000"/>
              <a:defRPr sz="1800"/>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
        <p:nvSpPr>
          <p:cNvPr id="58" name="Shape 58"/>
          <p:cNvSpPr txBox="1">
            <a:spLocks noGrp="1"/>
          </p:cNvSpPr>
          <p:nvPr>
            <p:ph type="body" idx="2"/>
          </p:nvPr>
        </p:nvSpPr>
        <p:spPr>
          <a:xfrm>
            <a:off x="6841425" y="2469501"/>
            <a:ext cx="4800000" cy="4098299"/>
          </a:xfrm>
          <a:prstGeom prst="rect">
            <a:avLst/>
          </a:prstGeom>
        </p:spPr>
        <p:txBody>
          <a:bodyPr lIns="91425" tIns="91425" rIns="91425" bIns="91425" anchor="t" anchorCtr="0"/>
          <a:lstStyle>
            <a:lvl1pPr lvl="0" rtl="0">
              <a:lnSpc>
                <a:spcPct val="115000"/>
              </a:lnSpc>
              <a:spcBef>
                <a:spcPts val="0"/>
              </a:spcBef>
              <a:buSzPct val="100000"/>
              <a:defRPr sz="2400"/>
            </a:lvl1pPr>
            <a:lvl2pPr lvl="1" rtl="0">
              <a:lnSpc>
                <a:spcPct val="115000"/>
              </a:lnSpc>
              <a:spcBef>
                <a:spcPts val="0"/>
              </a:spcBef>
              <a:buSzPct val="100000"/>
              <a:defRPr sz="1800"/>
            </a:lvl2pPr>
            <a:lvl3pPr lvl="2" rtl="0">
              <a:lnSpc>
                <a:spcPct val="115000"/>
              </a:lnSpc>
              <a:spcBef>
                <a:spcPts val="0"/>
              </a:spcBef>
              <a:buSzPct val="100000"/>
              <a:defRPr sz="1800"/>
            </a:lvl3pPr>
            <a:lvl4pPr lvl="3" rtl="0">
              <a:lnSpc>
                <a:spcPct val="115000"/>
              </a:lnSpc>
              <a:spcBef>
                <a:spcPts val="0"/>
              </a:spcBef>
              <a:defRPr/>
            </a:lvl4pPr>
            <a:lvl5pPr lvl="4" rtl="0">
              <a:lnSpc>
                <a:spcPct val="115000"/>
              </a:lnSpc>
              <a:spcBef>
                <a:spcPts val="0"/>
              </a:spcBef>
              <a:defRPr/>
            </a:lvl5pPr>
            <a:lvl6pPr lvl="5" rtl="0">
              <a:lnSpc>
                <a:spcPct val="115000"/>
              </a:lnSpc>
              <a:spcBef>
                <a:spcPts val="0"/>
              </a:spcBef>
              <a:defRPr/>
            </a:lvl6pPr>
            <a:lvl7pPr lvl="6" rtl="0">
              <a:lnSpc>
                <a:spcPct val="115000"/>
              </a:lnSpc>
              <a:spcBef>
                <a:spcPts val="0"/>
              </a:spcBef>
              <a:defRPr/>
            </a:lvl7pPr>
            <a:lvl8pPr lvl="7" rtl="0">
              <a:lnSpc>
                <a:spcPct val="115000"/>
              </a:lnSpc>
              <a:spcBef>
                <a:spcPts val="0"/>
              </a:spcBef>
              <a:defRPr/>
            </a:lvl8pPr>
            <a:lvl9pPr lvl="8" rtl="0">
              <a:lnSpc>
                <a:spcPct val="115000"/>
              </a:lnSpc>
              <a:spcBef>
                <a:spcPts val="0"/>
              </a:spcBef>
              <a:defRPr/>
            </a:lvl9pPr>
          </a:lstStyle>
          <a:p>
            <a:endParaRPr/>
          </a:p>
        </p:txBody>
      </p:sp>
    </p:spTree>
    <p:extLst>
      <p:ext uri="{BB962C8B-B14F-4D97-AF65-F5344CB8AC3E}">
        <p14:creationId xmlns:p14="http://schemas.microsoft.com/office/powerpoint/2010/main" val="14968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039686CF-3B1E-41E3-8543-5E4C2057D043}" type="datetimeFigureOut">
              <a:rPr lang="en-US" smtClean="0"/>
              <a:t>4/17/17</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3C3930C4-FEED-4ADB-BC6F-022E3E680CF0}"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7381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39686CF-3B1E-41E3-8543-5E4C2057D043}" type="datetimeFigureOut">
              <a:rPr lang="en-US" smtClean="0"/>
              <a:t>4/17/17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930C4-FEED-4ADB-BC6F-022E3E680CF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03632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9686CF-3B1E-41E3-8543-5E4C2057D043}"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930C4-FEED-4ADB-BC6F-022E3E680CF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0131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9686CF-3B1E-41E3-8543-5E4C2057D043}" type="datetimeFigureOut">
              <a:rPr lang="en-US" smtClean="0"/>
              <a:t>4/17/17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930C4-FEED-4ADB-BC6F-022E3E680CF0}"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5020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9686CF-3B1E-41E3-8543-5E4C2057D043}" type="datetimeFigureOut">
              <a:rPr lang="en-US" smtClean="0"/>
              <a:t>4/17/17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930C4-FEED-4ADB-BC6F-022E3E680CF0}"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5723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686CF-3B1E-41E3-8543-5E4C2057D043}" type="datetimeFigureOut">
              <a:rPr lang="en-US" smtClean="0"/>
              <a:t>4/17/17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930C4-FEED-4ADB-BC6F-022E3E680CF0}" type="slidenum">
              <a:rPr lang="en-US" smtClean="0"/>
              <a:t>‹#›</a:t>
            </a:fld>
            <a:endParaRPr lang="en-US"/>
          </a:p>
        </p:txBody>
      </p:sp>
    </p:spTree>
    <p:extLst>
      <p:ext uri="{BB962C8B-B14F-4D97-AF65-F5344CB8AC3E}">
        <p14:creationId xmlns:p14="http://schemas.microsoft.com/office/powerpoint/2010/main" val="78917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9686CF-3B1E-41E3-8543-5E4C2057D043}" type="datetimeFigureOut">
              <a:rPr lang="en-US" smtClean="0"/>
              <a:t>4/17/17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930C4-FEED-4ADB-BC6F-022E3E680CF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6580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039686CF-3B1E-41E3-8543-5E4C2057D043}" type="datetimeFigureOut">
              <a:rPr lang="en-US" smtClean="0"/>
              <a:t>4/17/17</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3C3930C4-FEED-4ADB-BC6F-022E3E680CF0}"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14093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39686CF-3B1E-41E3-8543-5E4C2057D043}" type="datetimeFigureOut">
              <a:rPr lang="en-US" smtClean="0"/>
              <a:t>4/17/17</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3C3930C4-FEED-4ADB-BC6F-022E3E680CF0}" type="slidenum">
              <a:rPr lang="en-US" smtClean="0"/>
              <a:t>‹#›</a:t>
            </a:fld>
            <a:endParaRPr lang="en-US"/>
          </a:p>
        </p:txBody>
      </p:sp>
    </p:spTree>
    <p:extLst>
      <p:ext uri="{BB962C8B-B14F-4D97-AF65-F5344CB8AC3E}">
        <p14:creationId xmlns:p14="http://schemas.microsoft.com/office/powerpoint/2010/main" val="182678223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ctrTitle"/>
          </p:nvPr>
        </p:nvSpPr>
        <p:spPr>
          <a:xfrm>
            <a:off x="1967450" y="3874951"/>
            <a:ext cx="6154500" cy="1583999"/>
          </a:xfrm>
          <a:prstGeom prst="rect">
            <a:avLst/>
          </a:prstGeom>
        </p:spPr>
        <p:txBody>
          <a:bodyPr vert="horz" lIns="91425" tIns="91425" rIns="91425" bIns="91425" rtlCol="0" anchor="b" anchorCtr="0">
            <a:noAutofit/>
          </a:bodyPr>
          <a:lstStyle/>
          <a:p>
            <a:r>
              <a:rPr lang="en-US" dirty="0">
                <a:latin typeface="+mj-lt"/>
              </a:rPr>
              <a:t>BLUE MOON SUITES</a:t>
            </a:r>
            <a:endParaRPr lang="en" dirty="0">
              <a:latin typeface="+mj-lt"/>
            </a:endParaRPr>
          </a:p>
        </p:txBody>
      </p:sp>
    </p:spTree>
    <p:extLst>
      <p:ext uri="{BB962C8B-B14F-4D97-AF65-F5344CB8AC3E}">
        <p14:creationId xmlns:p14="http://schemas.microsoft.com/office/powerpoint/2010/main" val="2602863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cs typeface="Times New Roman" panose="02020603050405020304" pitchFamily="18" charset="0"/>
              </a:rPr>
              <a:t>Decisions, decisions.</a:t>
            </a:r>
          </a:p>
        </p:txBody>
      </p:sp>
      <p:sp>
        <p:nvSpPr>
          <p:cNvPr id="3" name="Text Placeholder 2"/>
          <p:cNvSpPr>
            <a:spLocks noGrp="1"/>
          </p:cNvSpPr>
          <p:nvPr>
            <p:ph type="body" idx="1"/>
          </p:nvPr>
        </p:nvSpPr>
        <p:spPr/>
        <p:txBody>
          <a:bodyPr/>
          <a:lstStyle/>
          <a:p>
            <a:pPr marL="457200" indent="-457200">
              <a:buFont typeface="Wingdings" panose="05000000000000000000" pitchFamily="2" charset="2"/>
              <a:buChar char="q"/>
            </a:pPr>
            <a:r>
              <a:rPr lang="en-US" sz="1600" dirty="0">
                <a:latin typeface="+mj-lt"/>
              </a:rPr>
              <a:t>Why a web application over a Java application? We felt this choice was a better fit for what we wanted to achieve, which was designing an application that was both external and internal.</a:t>
            </a:r>
          </a:p>
          <a:p>
            <a:pPr marL="457200" indent="-457200">
              <a:buFont typeface="Wingdings" panose="05000000000000000000" pitchFamily="2" charset="2"/>
              <a:buChar char="q"/>
            </a:pPr>
            <a:endParaRPr lang="en-US" sz="1600" dirty="0">
              <a:latin typeface="+mj-lt"/>
            </a:endParaRPr>
          </a:p>
          <a:p>
            <a:pPr marL="457200" indent="-457200">
              <a:buFont typeface="Wingdings" panose="05000000000000000000" pitchFamily="2" charset="2"/>
              <a:buChar char="q"/>
            </a:pPr>
            <a:r>
              <a:rPr lang="en-US" sz="1600" dirty="0">
                <a:latin typeface="+mj-lt"/>
              </a:rPr>
              <a:t>Why Visual Studio over other IDE’s such as Eclipse or NetBeans? Visual Studio provided accessibility with many kinds of file formats. We were able to open .</a:t>
            </a:r>
            <a:r>
              <a:rPr lang="en-US" sz="1600" dirty="0" err="1">
                <a:latin typeface="+mj-lt"/>
              </a:rPr>
              <a:t>css</a:t>
            </a:r>
            <a:r>
              <a:rPr lang="en-US" sz="1600" dirty="0">
                <a:latin typeface="+mj-lt"/>
              </a:rPr>
              <a:t> files, .html files, .</a:t>
            </a:r>
            <a:r>
              <a:rPr lang="en-US" sz="1600" dirty="0" err="1">
                <a:latin typeface="+mj-lt"/>
              </a:rPr>
              <a:t>js</a:t>
            </a:r>
            <a:r>
              <a:rPr lang="en-US" sz="1600" dirty="0">
                <a:latin typeface="+mj-lt"/>
              </a:rPr>
              <a:t> files and more without having to install many necessary plugins. This made project collaboration simple.</a:t>
            </a:r>
          </a:p>
          <a:p>
            <a:pPr marL="457200" indent="-457200">
              <a:buFont typeface="Wingdings" panose="05000000000000000000" pitchFamily="2" charset="2"/>
              <a:buChar char="q"/>
            </a:pPr>
            <a:endParaRPr lang="en-US" sz="1600" dirty="0">
              <a:latin typeface="+mj-lt"/>
            </a:endParaRPr>
          </a:p>
          <a:p>
            <a:pPr marL="457200" indent="-457200">
              <a:buFont typeface="Wingdings" panose="05000000000000000000" pitchFamily="2" charset="2"/>
              <a:buChar char="q"/>
            </a:pPr>
            <a:r>
              <a:rPr lang="en-US" sz="1600" dirty="0">
                <a:latin typeface="+mj-lt"/>
              </a:rPr>
              <a:t>Why have a hotel management system with external uses? Simply for efficiency. With guest able to control reservations and room service, they’re able to not only make sure that they’ve asked for the correct request, but free hotel staff for doing other tasks.</a:t>
            </a:r>
          </a:p>
        </p:txBody>
      </p:sp>
    </p:spTree>
    <p:extLst>
      <p:ext uri="{BB962C8B-B14F-4D97-AF65-F5344CB8AC3E}">
        <p14:creationId xmlns:p14="http://schemas.microsoft.com/office/powerpoint/2010/main" val="265944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mj-lt"/>
                <a:cs typeface="Times New Roman" panose="02020603050405020304" pitchFamily="18" charset="0"/>
              </a:rPr>
              <a:t>Explanation of the Project</a:t>
            </a:r>
          </a:p>
        </p:txBody>
      </p:sp>
    </p:spTree>
    <p:extLst>
      <p:ext uri="{BB962C8B-B14F-4D97-AF65-F5344CB8AC3E}">
        <p14:creationId xmlns:p14="http://schemas.microsoft.com/office/powerpoint/2010/main" val="323387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cs typeface="Times New Roman" panose="02020603050405020304" pitchFamily="18" charset="0"/>
              </a:rPr>
              <a:t>Connections</a:t>
            </a:r>
          </a:p>
        </p:txBody>
      </p:sp>
    </p:spTree>
    <p:extLst>
      <p:ext uri="{BB962C8B-B14F-4D97-AF65-F5344CB8AC3E}">
        <p14:creationId xmlns:p14="http://schemas.microsoft.com/office/powerpoint/2010/main" val="46177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mj-lt"/>
                <a:cs typeface="Times New Roman" panose="02020603050405020304" pitchFamily="18" charset="0"/>
              </a:rPr>
              <a:t>Interaction Diagram</a:t>
            </a:r>
          </a:p>
        </p:txBody>
      </p:sp>
    </p:spTree>
    <p:extLst>
      <p:ext uri="{BB962C8B-B14F-4D97-AF65-F5344CB8AC3E}">
        <p14:creationId xmlns:p14="http://schemas.microsoft.com/office/powerpoint/2010/main" val="398214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cs typeface="Times New Roman" panose="02020603050405020304" pitchFamily="18" charset="0"/>
              </a:rPr>
              <a:t>Use Cases</a:t>
            </a:r>
          </a:p>
        </p:txBody>
      </p:sp>
    </p:spTree>
    <p:extLst>
      <p:ext uri="{BB962C8B-B14F-4D97-AF65-F5344CB8AC3E}">
        <p14:creationId xmlns:p14="http://schemas.microsoft.com/office/powerpoint/2010/main" val="427994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cs typeface="Times New Roman" panose="02020603050405020304" pitchFamily="18" charset="0"/>
              </a:rPr>
              <a:t>Demonstration</a:t>
            </a:r>
          </a:p>
        </p:txBody>
      </p:sp>
    </p:spTree>
    <p:extLst>
      <p:ext uri="{BB962C8B-B14F-4D97-AF65-F5344CB8AC3E}">
        <p14:creationId xmlns:p14="http://schemas.microsoft.com/office/powerpoint/2010/main" val="20150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mj-lt"/>
                <a:cs typeface="Times New Roman" panose="02020603050405020304" pitchFamily="18" charset="0"/>
              </a:rPr>
              <a:t>Team Member Responsibilities</a:t>
            </a:r>
          </a:p>
        </p:txBody>
      </p:sp>
    </p:spTree>
    <p:extLst>
      <p:ext uri="{BB962C8B-B14F-4D97-AF65-F5344CB8AC3E}">
        <p14:creationId xmlns:p14="http://schemas.microsoft.com/office/powerpoint/2010/main" val="3737509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1981200" y="596826"/>
            <a:ext cx="8229600" cy="528589"/>
          </a:xfrm>
          <a:prstGeom prst="rect">
            <a:avLst/>
          </a:prstGeom>
        </p:spPr>
        <p:txBody>
          <a:bodyPr vert="horz" lIns="91425" tIns="91425" rIns="91425" bIns="91425" rtlCol="0" anchor="b" anchorCtr="0">
            <a:noAutofit/>
          </a:bodyPr>
          <a:lstStyle/>
          <a:p>
            <a:r>
              <a:rPr lang="en-US" sz="2800" dirty="0">
                <a:cs typeface="Times New Roman" panose="02020603050405020304" pitchFamily="18" charset="0"/>
              </a:rPr>
              <a:t>FIVE GUYS TEAM MEMBERS</a:t>
            </a:r>
            <a:endParaRPr lang="en" sz="2800" dirty="0">
              <a:cs typeface="Times New Roman" panose="02020603050405020304" pitchFamily="18" charset="0"/>
            </a:endParaRPr>
          </a:p>
        </p:txBody>
      </p:sp>
      <p:sp>
        <p:nvSpPr>
          <p:cNvPr id="83" name="Shape 83"/>
          <p:cNvSpPr txBox="1"/>
          <p:nvPr/>
        </p:nvSpPr>
        <p:spPr>
          <a:xfrm>
            <a:off x="1981200" y="2114551"/>
            <a:ext cx="1631012" cy="826499"/>
          </a:xfrm>
          <a:prstGeom prst="rect">
            <a:avLst/>
          </a:prstGeom>
          <a:noFill/>
          <a:ln>
            <a:noFill/>
          </a:ln>
        </p:spPr>
        <p:txBody>
          <a:bodyPr lIns="91425" tIns="91425" rIns="91425" bIns="91425" anchor="t" anchorCtr="0">
            <a:noAutofit/>
          </a:bodyPr>
          <a:lstStyle/>
          <a:p>
            <a:pPr>
              <a:spcBef>
                <a:spcPts val="600"/>
              </a:spcBef>
            </a:pPr>
            <a:endParaRPr lang="en" sz="1200" dirty="0">
              <a:solidFill>
                <a:srgbClr val="FFFFFF"/>
              </a:solidFill>
              <a:latin typeface="+mj-lt"/>
              <a:ea typeface="Open Sans"/>
              <a:cs typeface="Open Sans"/>
              <a:sym typeface="Open Sans"/>
            </a:endParaRPr>
          </a:p>
        </p:txBody>
      </p:sp>
      <p:sp>
        <p:nvSpPr>
          <p:cNvPr id="84" name="Shape 84"/>
          <p:cNvSpPr txBox="1"/>
          <p:nvPr/>
        </p:nvSpPr>
        <p:spPr>
          <a:xfrm>
            <a:off x="1981200" y="3102150"/>
            <a:ext cx="3776700" cy="2207100"/>
          </a:xfrm>
          <a:prstGeom prst="rect">
            <a:avLst/>
          </a:prstGeom>
          <a:noFill/>
          <a:ln>
            <a:noFill/>
          </a:ln>
        </p:spPr>
        <p:txBody>
          <a:bodyPr lIns="91425" tIns="91425" rIns="91425" bIns="91425" anchor="t" anchorCtr="0">
            <a:noAutofit/>
          </a:bodyPr>
          <a:lstStyle/>
          <a:p>
            <a:pPr>
              <a:spcBef>
                <a:spcPts val="600"/>
              </a:spcBef>
            </a:pPr>
            <a:r>
              <a:rPr lang="en" sz="1200" dirty="0">
                <a:solidFill>
                  <a:srgbClr val="FFFFFF"/>
                </a:solidFill>
                <a:latin typeface="+mj-lt"/>
                <a:ea typeface="Open Sans"/>
                <a:cs typeface="Open Sans"/>
                <a:sym typeface="Open Sans"/>
              </a:rPr>
              <a:t>.</a:t>
            </a:r>
          </a:p>
        </p:txBody>
      </p:sp>
      <p:sp>
        <p:nvSpPr>
          <p:cNvPr id="85" name="Shape 85"/>
          <p:cNvSpPr txBox="1"/>
          <p:nvPr/>
        </p:nvSpPr>
        <p:spPr>
          <a:xfrm>
            <a:off x="6268976" y="3102150"/>
            <a:ext cx="3941699" cy="2207100"/>
          </a:xfrm>
          <a:prstGeom prst="rect">
            <a:avLst/>
          </a:prstGeom>
          <a:noFill/>
          <a:ln>
            <a:noFill/>
          </a:ln>
        </p:spPr>
        <p:txBody>
          <a:bodyPr lIns="91425" tIns="91425" rIns="91425" bIns="91425" anchor="t" anchorCtr="0">
            <a:noAutofit/>
          </a:bodyPr>
          <a:lstStyle/>
          <a:p>
            <a:pPr>
              <a:spcBef>
                <a:spcPts val="600"/>
              </a:spcBef>
            </a:pPr>
            <a:endParaRPr lang="en" sz="1200" dirty="0">
              <a:solidFill>
                <a:srgbClr val="FFFFFF"/>
              </a:solidFill>
              <a:latin typeface="+mj-lt"/>
              <a:ea typeface="Open Sans"/>
              <a:cs typeface="Open Sans"/>
              <a:sym typeface="Open Sans"/>
            </a:endParaRPr>
          </a:p>
        </p:txBody>
      </p:sp>
      <p:sp>
        <p:nvSpPr>
          <p:cNvPr id="86" name="Shape 86"/>
          <p:cNvSpPr txBox="1"/>
          <p:nvPr/>
        </p:nvSpPr>
        <p:spPr>
          <a:xfrm>
            <a:off x="-467782" y="4896001"/>
            <a:ext cx="8229600" cy="826499"/>
          </a:xfrm>
          <a:prstGeom prst="rect">
            <a:avLst/>
          </a:prstGeom>
          <a:noFill/>
          <a:ln>
            <a:noFill/>
          </a:ln>
        </p:spPr>
        <p:txBody>
          <a:bodyPr lIns="91425" tIns="91425" rIns="91425" bIns="91425" anchor="t" anchorCtr="0">
            <a:noAutofit/>
          </a:bodyPr>
          <a:lstStyle/>
          <a:p>
            <a:pPr>
              <a:spcBef>
                <a:spcPts val="1000"/>
              </a:spcBef>
              <a:spcAft>
                <a:spcPts val="1000"/>
              </a:spcAft>
            </a:pPr>
            <a:endParaRPr sz="1200" dirty="0">
              <a:solidFill>
                <a:srgbClr val="FFFFFF"/>
              </a:solidFill>
              <a:latin typeface="+mj-lt"/>
              <a:ea typeface="Open Sans"/>
              <a:cs typeface="Open Sans"/>
              <a:sym typeface="Open Sans"/>
            </a:endParaRPr>
          </a:p>
        </p:txBody>
      </p:sp>
      <p:graphicFrame>
        <p:nvGraphicFramePr>
          <p:cNvPr id="3" name="Table 2"/>
          <p:cNvGraphicFramePr>
            <a:graphicFrameLocks noGrp="1"/>
          </p:cNvGraphicFramePr>
          <p:nvPr>
            <p:extLst/>
          </p:nvPr>
        </p:nvGraphicFramePr>
        <p:xfrm>
          <a:off x="2138407" y="1400616"/>
          <a:ext cx="7750062" cy="4563242"/>
        </p:xfrm>
        <a:graphic>
          <a:graphicData uri="http://schemas.openxmlformats.org/drawingml/2006/table">
            <a:tbl>
              <a:tblPr firstRow="1" bandRow="1"/>
              <a:tblGrid>
                <a:gridCol w="3875031">
                  <a:extLst>
                    <a:ext uri="{9D8B030D-6E8A-4147-A177-3AD203B41FA5}">
                      <a16:colId xmlns:a16="http://schemas.microsoft.com/office/drawing/2014/main" val="20000"/>
                    </a:ext>
                  </a:extLst>
                </a:gridCol>
                <a:gridCol w="3875031">
                  <a:extLst>
                    <a:ext uri="{9D8B030D-6E8A-4147-A177-3AD203B41FA5}">
                      <a16:colId xmlns:a16="http://schemas.microsoft.com/office/drawing/2014/main" val="20001"/>
                    </a:ext>
                  </a:extLst>
                </a:gridCol>
              </a:tblGrid>
              <a:tr h="1086914">
                <a:tc>
                  <a:txBody>
                    <a:bodyPr/>
                    <a:lstStyle/>
                    <a:p>
                      <a:r>
                        <a:rPr lang="en-US" sz="1600" dirty="0">
                          <a:solidFill>
                            <a:schemeClr val="bg1"/>
                          </a:solidFill>
                        </a:rPr>
                        <a:t>Brandell Petty</a:t>
                      </a:r>
                    </a:p>
                    <a:p>
                      <a:r>
                        <a:rPr lang="en-US" sz="1600" dirty="0">
                          <a:solidFill>
                            <a:schemeClr val="bg1"/>
                          </a:solidFill>
                        </a:rPr>
                        <a:t>(TEAM LEADER)</a:t>
                      </a:r>
                    </a:p>
                  </a:txBody>
                  <a:tcPr/>
                </a:tc>
                <a:tc>
                  <a:txBody>
                    <a:bodyPr/>
                    <a:lstStyle/>
                    <a:p>
                      <a:r>
                        <a:rPr lang="en-US" sz="1600" dirty="0">
                          <a:solidFill>
                            <a:srgbClr val="FFFFFF"/>
                          </a:solidFill>
                        </a:rPr>
                        <a:t>Team Coordinator, Technical, Writer, Developer, Database, Management/Development, Java/HTML/CSS Developer, Bootstrap, Presentation.</a:t>
                      </a:r>
                    </a:p>
                  </a:txBody>
                  <a:tcPr/>
                </a:tc>
                <a:extLst>
                  <a:ext uri="{0D108BD9-81ED-4DB2-BD59-A6C34878D82A}">
                    <a16:rowId xmlns:a16="http://schemas.microsoft.com/office/drawing/2014/main" val="10000"/>
                  </a:ext>
                </a:extLst>
              </a:tr>
              <a:tr h="707371">
                <a:tc>
                  <a:txBody>
                    <a:bodyPr/>
                    <a:lstStyle/>
                    <a:p>
                      <a:r>
                        <a:rPr lang="en-US" sz="1600" dirty="0">
                          <a:solidFill>
                            <a:srgbClr val="FFFFFF"/>
                          </a:solidFill>
                        </a:rPr>
                        <a:t>Paul Vlahos</a:t>
                      </a:r>
                    </a:p>
                  </a:txBody>
                  <a:tcPr/>
                </a:tc>
                <a:tc>
                  <a:txBody>
                    <a:bodyPr/>
                    <a:lstStyle/>
                    <a:p>
                      <a:r>
                        <a:rPr lang="en-US" sz="1600" baseline="0" dirty="0">
                          <a:solidFill>
                            <a:srgbClr val="FFFFFF"/>
                          </a:solidFill>
                        </a:rPr>
                        <a:t>Bootstrap Informant, Databases, Java/JavaScript/HTML Developer.</a:t>
                      </a:r>
                      <a:endParaRPr lang="en-US" sz="1600" dirty="0">
                        <a:solidFill>
                          <a:srgbClr val="FFFFFF"/>
                        </a:solidFill>
                      </a:endParaRPr>
                    </a:p>
                  </a:txBody>
                  <a:tcPr/>
                </a:tc>
                <a:extLst>
                  <a:ext uri="{0D108BD9-81ED-4DB2-BD59-A6C34878D82A}">
                    <a16:rowId xmlns:a16="http://schemas.microsoft.com/office/drawing/2014/main" val="10001"/>
                  </a:ext>
                </a:extLst>
              </a:tr>
              <a:tr h="822960">
                <a:tc>
                  <a:txBody>
                    <a:bodyPr/>
                    <a:lstStyle/>
                    <a:p>
                      <a:r>
                        <a:rPr lang="en-US" sz="1600" dirty="0">
                          <a:solidFill>
                            <a:srgbClr val="FFFFFF"/>
                          </a:solidFill>
                        </a:rPr>
                        <a:t>Hanon Kwok</a:t>
                      </a:r>
                    </a:p>
                  </a:txBody>
                  <a:tcPr/>
                </a:tc>
                <a:tc>
                  <a:txBody>
                    <a:bodyPr/>
                    <a:lstStyle/>
                    <a:p>
                      <a:r>
                        <a:rPr lang="en-US" sz="1600" dirty="0">
                          <a:solidFill>
                            <a:srgbClr val="FFFFFF"/>
                          </a:solidFill>
                        </a:rPr>
                        <a:t>HTML/CSS Development, Documentation, API Informant, Human Factor Specialist. </a:t>
                      </a:r>
                    </a:p>
                  </a:txBody>
                  <a:tcPr/>
                </a:tc>
                <a:extLst>
                  <a:ext uri="{0D108BD9-81ED-4DB2-BD59-A6C34878D82A}">
                    <a16:rowId xmlns:a16="http://schemas.microsoft.com/office/drawing/2014/main" val="10002"/>
                  </a:ext>
                </a:extLst>
              </a:tr>
              <a:tr h="822960">
                <a:tc>
                  <a:txBody>
                    <a:bodyPr/>
                    <a:lstStyle/>
                    <a:p>
                      <a:r>
                        <a:rPr lang="en-US" sz="1600" dirty="0">
                          <a:solidFill>
                            <a:srgbClr val="FFFFFF"/>
                          </a:solidFill>
                        </a:rPr>
                        <a:t>Matthew </a:t>
                      </a:r>
                      <a:r>
                        <a:rPr lang="en-US" sz="1600" dirty="0" err="1">
                          <a:solidFill>
                            <a:srgbClr val="FFFFFF"/>
                          </a:solidFill>
                        </a:rPr>
                        <a:t>Chuong</a:t>
                      </a:r>
                      <a:endParaRPr lang="en-US" sz="1600" dirty="0">
                        <a:solidFill>
                          <a:srgbClr val="FFFFFF"/>
                        </a:solidFill>
                      </a:endParaRPr>
                    </a:p>
                  </a:txBody>
                  <a:tcPr/>
                </a:tc>
                <a:tc>
                  <a:txBody>
                    <a:bodyPr/>
                    <a:lstStyle/>
                    <a:p>
                      <a:r>
                        <a:rPr lang="en-US" sz="1600" dirty="0">
                          <a:solidFill>
                            <a:schemeClr val="bg1"/>
                          </a:solidFill>
                        </a:rPr>
                        <a:t>HTML/CSS/Java Development, Documentation, Website Aesthetic, Human Factor Specialist.</a:t>
                      </a:r>
                    </a:p>
                  </a:txBody>
                  <a:tcPr/>
                </a:tc>
                <a:extLst>
                  <a:ext uri="{0D108BD9-81ED-4DB2-BD59-A6C34878D82A}">
                    <a16:rowId xmlns:a16="http://schemas.microsoft.com/office/drawing/2014/main" val="10003"/>
                  </a:ext>
                </a:extLst>
              </a:tr>
              <a:tr h="899311">
                <a:tc>
                  <a:txBody>
                    <a:bodyPr/>
                    <a:lstStyle/>
                    <a:p>
                      <a:r>
                        <a:rPr lang="en-US" sz="1600" dirty="0">
                          <a:solidFill>
                            <a:srgbClr val="FFFFFF"/>
                          </a:solidFill>
                        </a:rPr>
                        <a:t>Harold “Bo” Fletcher</a:t>
                      </a:r>
                    </a:p>
                  </a:txBody>
                  <a:tcPr/>
                </a:tc>
                <a:tc>
                  <a:txBody>
                    <a:bodyPr/>
                    <a:lstStyle/>
                    <a:p>
                      <a:r>
                        <a:rPr lang="en-US" sz="1600" dirty="0">
                          <a:solidFill>
                            <a:srgbClr val="FFFFFF"/>
                          </a:solidFill>
                        </a:rPr>
                        <a:t>Documentation, Presentation, Human Factor Specialist.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8452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7450" y="3874951"/>
            <a:ext cx="6857683" cy="1583999"/>
          </a:xfrm>
        </p:spPr>
        <p:txBody>
          <a:bodyPr/>
          <a:lstStyle/>
          <a:p>
            <a:r>
              <a:rPr lang="en-US" dirty="0">
                <a:latin typeface="+mj-lt"/>
                <a:cs typeface="Times New Roman" panose="02020603050405020304" pitchFamily="18" charset="0"/>
              </a:rPr>
              <a:t>DEMONSTRATION</a:t>
            </a:r>
          </a:p>
        </p:txBody>
      </p:sp>
    </p:spTree>
    <p:extLst>
      <p:ext uri="{BB962C8B-B14F-4D97-AF65-F5344CB8AC3E}">
        <p14:creationId xmlns:p14="http://schemas.microsoft.com/office/powerpoint/2010/main" val="4129014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mj-lt"/>
                <a:cs typeface="Times New Roman" panose="02020603050405020304" pitchFamily="18" charset="0"/>
              </a:rPr>
              <a:t>Achievements</a:t>
            </a:r>
          </a:p>
        </p:txBody>
      </p:sp>
      <p:sp>
        <p:nvSpPr>
          <p:cNvPr id="8" name="Text Placeholder 7"/>
          <p:cNvSpPr>
            <a:spLocks noGrp="1"/>
          </p:cNvSpPr>
          <p:nvPr>
            <p:ph type="body" idx="1"/>
          </p:nvPr>
        </p:nvSpPr>
        <p:spPr/>
        <p:txBody>
          <a:bodyPr/>
          <a:lstStyle/>
          <a:p>
            <a:pPr marL="457200" indent="-457200">
              <a:buFont typeface="Wingdings" panose="05000000000000000000" pitchFamily="2" charset="2"/>
              <a:buChar char="q"/>
            </a:pPr>
            <a:endParaRPr lang="en-US" sz="1600" dirty="0"/>
          </a:p>
        </p:txBody>
      </p:sp>
    </p:spTree>
    <p:extLst>
      <p:ext uri="{BB962C8B-B14F-4D97-AF65-F5344CB8AC3E}">
        <p14:creationId xmlns:p14="http://schemas.microsoft.com/office/powerpoint/2010/main" val="93407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Index</a:t>
            </a:r>
          </a:p>
        </p:txBody>
      </p:sp>
      <p:sp>
        <p:nvSpPr>
          <p:cNvPr id="3" name="Text Placeholder 2"/>
          <p:cNvSpPr>
            <a:spLocks noGrp="1"/>
          </p:cNvSpPr>
          <p:nvPr>
            <p:ph type="body" idx="1"/>
          </p:nvPr>
        </p:nvSpPr>
        <p:spPr>
          <a:xfrm>
            <a:off x="2085951" y="2071905"/>
            <a:ext cx="8020199" cy="4117881"/>
          </a:xfrm>
        </p:spPr>
        <p:txBody>
          <a:bodyPr>
            <a:normAutofit fontScale="92500" lnSpcReduction="20000"/>
          </a:bodyPr>
          <a:lstStyle/>
          <a:p>
            <a:pPr marL="342900" indent="-342900">
              <a:buFont typeface="Wingdings" panose="05000000000000000000" pitchFamily="2" charset="2"/>
              <a:buChar char="q"/>
            </a:pPr>
            <a:r>
              <a:rPr lang="en-US" sz="2000" dirty="0"/>
              <a:t>Introductions</a:t>
            </a:r>
          </a:p>
          <a:p>
            <a:pPr marL="342900" indent="-342900">
              <a:buFont typeface="Wingdings" panose="05000000000000000000" pitchFamily="2" charset="2"/>
              <a:buChar char="q"/>
            </a:pPr>
            <a:r>
              <a:rPr lang="en-US" sz="2000" dirty="0"/>
              <a:t>Challenges</a:t>
            </a:r>
          </a:p>
          <a:p>
            <a:pPr marL="342900" indent="-342900">
              <a:buFont typeface="Wingdings" panose="05000000000000000000" pitchFamily="2" charset="2"/>
              <a:buChar char="q"/>
            </a:pPr>
            <a:r>
              <a:rPr lang="en-US" sz="2000" dirty="0"/>
              <a:t>Goals of the Project</a:t>
            </a:r>
          </a:p>
          <a:p>
            <a:pPr marL="342900" indent="-342900">
              <a:buFont typeface="Wingdings" panose="05000000000000000000" pitchFamily="2" charset="2"/>
              <a:buChar char="q"/>
            </a:pPr>
            <a:r>
              <a:rPr lang="en-US" sz="2000" dirty="0"/>
              <a:t>Tools Used</a:t>
            </a:r>
          </a:p>
          <a:p>
            <a:pPr marL="342900" indent="-342900">
              <a:buFont typeface="Wingdings" panose="05000000000000000000" pitchFamily="2" charset="2"/>
              <a:buChar char="q"/>
            </a:pPr>
            <a:r>
              <a:rPr lang="en-US" sz="2000" dirty="0"/>
              <a:t>Reasoning of our Decisions</a:t>
            </a:r>
          </a:p>
          <a:p>
            <a:pPr marL="342900" indent="-342900">
              <a:buFont typeface="Wingdings" panose="05000000000000000000" pitchFamily="2" charset="2"/>
              <a:buChar char="q"/>
            </a:pPr>
            <a:r>
              <a:rPr lang="en-US" sz="2000" dirty="0"/>
              <a:t>Explanation of the Project</a:t>
            </a:r>
          </a:p>
          <a:p>
            <a:pPr marL="342900" indent="-342900">
              <a:buFont typeface="Wingdings" panose="05000000000000000000" pitchFamily="2" charset="2"/>
              <a:buChar char="q"/>
            </a:pPr>
            <a:r>
              <a:rPr lang="en-US" sz="2000" dirty="0"/>
              <a:t>Connections</a:t>
            </a:r>
          </a:p>
          <a:p>
            <a:pPr marL="342900" indent="-342900">
              <a:buFont typeface="Wingdings" panose="05000000000000000000" pitchFamily="2" charset="2"/>
              <a:buChar char="q"/>
            </a:pPr>
            <a:r>
              <a:rPr lang="en-US" sz="2000" dirty="0"/>
              <a:t>Interaction Diagram</a:t>
            </a:r>
          </a:p>
          <a:p>
            <a:pPr marL="342900" indent="-342900">
              <a:buFont typeface="Wingdings" panose="05000000000000000000" pitchFamily="2" charset="2"/>
              <a:buChar char="q"/>
            </a:pPr>
            <a:r>
              <a:rPr lang="en-US" sz="2000" dirty="0"/>
              <a:t>Use Cases</a:t>
            </a:r>
          </a:p>
          <a:p>
            <a:pPr marL="342900" indent="-342900">
              <a:buFont typeface="Wingdings" panose="05000000000000000000" pitchFamily="2" charset="2"/>
              <a:buChar char="q"/>
            </a:pPr>
            <a:r>
              <a:rPr lang="en-US" sz="2000" dirty="0"/>
              <a:t>Demonstration</a:t>
            </a:r>
          </a:p>
          <a:p>
            <a:pPr marL="342900" indent="-342900">
              <a:buFont typeface="Wingdings" panose="05000000000000000000" pitchFamily="2" charset="2"/>
              <a:buChar char="q"/>
            </a:pPr>
            <a:r>
              <a:rPr lang="en-US" sz="2000" dirty="0"/>
              <a:t>Team Member Responsibilities</a:t>
            </a:r>
          </a:p>
          <a:p>
            <a:pPr marL="342900" indent="-342900">
              <a:buFont typeface="Wingdings" panose="05000000000000000000" pitchFamily="2" charset="2"/>
              <a:buChar char="q"/>
            </a:pPr>
            <a:r>
              <a:rPr lang="en-US" sz="2000" dirty="0"/>
              <a:t>Achievements</a:t>
            </a:r>
          </a:p>
          <a:p>
            <a:pPr marL="342900" indent="-342900">
              <a:buFont typeface="Wingdings" panose="05000000000000000000" pitchFamily="2" charset="2"/>
              <a:buChar char="q"/>
            </a:pPr>
            <a:r>
              <a:rPr lang="en-US" sz="2000" dirty="0"/>
              <a:t>Closing</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endParaRPr lang="en-US" sz="2000" dirty="0"/>
          </a:p>
        </p:txBody>
      </p:sp>
    </p:spTree>
    <p:extLst>
      <p:ext uri="{BB962C8B-B14F-4D97-AF65-F5344CB8AC3E}">
        <p14:creationId xmlns:p14="http://schemas.microsoft.com/office/powerpoint/2010/main" val="397173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latin typeface="+mj-lt"/>
                <a:cs typeface="Times New Roman" panose="02020603050405020304" pitchFamily="18" charset="0"/>
              </a:rPr>
              <a:t>Closing</a:t>
            </a:r>
          </a:p>
        </p:txBody>
      </p:sp>
    </p:spTree>
    <p:extLst>
      <p:ext uri="{BB962C8B-B14F-4D97-AF65-F5344CB8AC3E}">
        <p14:creationId xmlns:p14="http://schemas.microsoft.com/office/powerpoint/2010/main" val="2889050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rPr>
              <a:t>Challenges</a:t>
            </a:r>
          </a:p>
        </p:txBody>
      </p:sp>
    </p:spTree>
    <p:extLst>
      <p:ext uri="{BB962C8B-B14F-4D97-AF65-F5344CB8AC3E}">
        <p14:creationId xmlns:p14="http://schemas.microsoft.com/office/powerpoint/2010/main" val="397227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Challenges of a Team</a:t>
            </a:r>
          </a:p>
        </p:txBody>
      </p:sp>
      <p:sp>
        <p:nvSpPr>
          <p:cNvPr id="3" name="Text Placeholder 2"/>
          <p:cNvSpPr>
            <a:spLocks noGrp="1"/>
          </p:cNvSpPr>
          <p:nvPr>
            <p:ph type="body" idx="1"/>
          </p:nvPr>
        </p:nvSpPr>
        <p:spPr/>
        <p:txBody>
          <a:bodyPr/>
          <a:lstStyle/>
          <a:p>
            <a:pPr marL="285750" indent="-285750">
              <a:lnSpc>
                <a:spcPct val="150000"/>
              </a:lnSpc>
              <a:buFont typeface="Wingdings" panose="05000000000000000000" pitchFamily="2" charset="2"/>
              <a:buChar char="q"/>
            </a:pPr>
            <a:r>
              <a:rPr lang="en-US" sz="1600" dirty="0">
                <a:latin typeface="+mj-lt"/>
              </a:rPr>
              <a:t>Ambiguity, enemy #1.</a:t>
            </a:r>
          </a:p>
          <a:p>
            <a:pPr marL="285750" indent="-285750">
              <a:lnSpc>
                <a:spcPct val="150000"/>
              </a:lnSpc>
              <a:buFont typeface="Wingdings" panose="05000000000000000000" pitchFamily="2" charset="2"/>
              <a:buChar char="q"/>
            </a:pPr>
            <a:r>
              <a:rPr lang="en-US" sz="1600" dirty="0">
                <a:latin typeface="+mj-lt"/>
              </a:rPr>
              <a:t>Researching.</a:t>
            </a:r>
          </a:p>
          <a:p>
            <a:pPr marL="285750" indent="-285750">
              <a:lnSpc>
                <a:spcPct val="150000"/>
              </a:lnSpc>
              <a:buFont typeface="Wingdings" panose="05000000000000000000" pitchFamily="2" charset="2"/>
              <a:buChar char="q"/>
            </a:pPr>
            <a:r>
              <a:rPr lang="en-US" sz="1600" dirty="0">
                <a:latin typeface="+mj-lt"/>
              </a:rPr>
              <a:t>Learning HTML, CSS, Bootstrap, JavaScript (Revisited), and how Databases work.</a:t>
            </a:r>
          </a:p>
          <a:p>
            <a:pPr marL="285750" indent="-285750">
              <a:lnSpc>
                <a:spcPct val="150000"/>
              </a:lnSpc>
              <a:buFont typeface="Wingdings" panose="05000000000000000000" pitchFamily="2" charset="2"/>
              <a:buChar char="q"/>
            </a:pPr>
            <a:r>
              <a:rPr lang="en-US" sz="1600" dirty="0">
                <a:latin typeface="+mj-lt"/>
              </a:rPr>
              <a:t>Struggle between Web application and a Java application.</a:t>
            </a:r>
          </a:p>
          <a:p>
            <a:pPr marL="285750" indent="-285750">
              <a:lnSpc>
                <a:spcPct val="150000"/>
              </a:lnSpc>
              <a:buFont typeface="Wingdings" panose="05000000000000000000" pitchFamily="2" charset="2"/>
              <a:buChar char="q"/>
            </a:pPr>
            <a:r>
              <a:rPr lang="en-US" sz="1600" dirty="0">
                <a:latin typeface="+mj-lt"/>
              </a:rPr>
              <a:t>Communication.</a:t>
            </a:r>
          </a:p>
          <a:p>
            <a:pPr marL="285750" indent="-285750">
              <a:lnSpc>
                <a:spcPct val="150000"/>
              </a:lnSpc>
              <a:buFont typeface="Wingdings" panose="05000000000000000000" pitchFamily="2" charset="2"/>
              <a:buChar char="q"/>
            </a:pPr>
            <a:r>
              <a:rPr lang="en-US" sz="1600" dirty="0">
                <a:latin typeface="+mj-lt"/>
              </a:rPr>
              <a:t>Individual differences.</a:t>
            </a:r>
          </a:p>
          <a:p>
            <a:pPr marL="285750" indent="-285750">
              <a:lnSpc>
                <a:spcPct val="150000"/>
              </a:lnSpc>
              <a:buFont typeface="Wingdings" panose="05000000000000000000" pitchFamily="2" charset="2"/>
              <a:buChar char="q"/>
            </a:pPr>
            <a:r>
              <a:rPr lang="en-US" sz="1600" dirty="0">
                <a:latin typeface="+mj-lt"/>
              </a:rPr>
              <a:t>Time management with other classes and obligations.</a:t>
            </a:r>
          </a:p>
          <a:p>
            <a:pPr marL="285750" indent="-285750">
              <a:lnSpc>
                <a:spcPct val="150000"/>
              </a:lnSpc>
              <a:buFont typeface="Wingdings" panose="05000000000000000000" pitchFamily="2" charset="2"/>
              <a:buChar char="q"/>
            </a:pPr>
            <a:r>
              <a:rPr lang="en-US" sz="1600" dirty="0">
                <a:latin typeface="+mj-lt"/>
              </a:rPr>
              <a:t>Getting different components to work together.</a:t>
            </a:r>
          </a:p>
          <a:p>
            <a:pPr marL="285750" indent="-285750">
              <a:buFont typeface="Wingdings" panose="05000000000000000000" pitchFamily="2" charset="2"/>
              <a:buChar char="q"/>
            </a:pPr>
            <a:endParaRPr lang="en-US" sz="1600" dirty="0">
              <a:latin typeface="+mj-lt"/>
            </a:endParaRPr>
          </a:p>
        </p:txBody>
      </p:sp>
    </p:spTree>
    <p:extLst>
      <p:ext uri="{BB962C8B-B14F-4D97-AF65-F5344CB8AC3E}">
        <p14:creationId xmlns:p14="http://schemas.microsoft.com/office/powerpoint/2010/main" val="42483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Goals</a:t>
            </a:r>
          </a:p>
        </p:txBody>
      </p:sp>
    </p:spTree>
    <p:extLst>
      <p:ext uri="{BB962C8B-B14F-4D97-AF65-F5344CB8AC3E}">
        <p14:creationId xmlns:p14="http://schemas.microsoft.com/office/powerpoint/2010/main" val="291049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Goals of the Project</a:t>
            </a:r>
          </a:p>
        </p:txBody>
      </p:sp>
      <p:sp>
        <p:nvSpPr>
          <p:cNvPr id="3" name="Text Placeholder 2"/>
          <p:cNvSpPr>
            <a:spLocks noGrp="1"/>
          </p:cNvSpPr>
          <p:nvPr>
            <p:ph type="body" idx="1"/>
          </p:nvPr>
        </p:nvSpPr>
        <p:spPr/>
        <p:txBody>
          <a:bodyPr/>
          <a:lstStyle/>
          <a:p>
            <a:pPr marL="285750" indent="-285750">
              <a:lnSpc>
                <a:spcPct val="150000"/>
              </a:lnSpc>
              <a:buFont typeface="Wingdings" panose="05000000000000000000" pitchFamily="2" charset="2"/>
              <a:buChar char="q"/>
            </a:pPr>
            <a:r>
              <a:rPr lang="en-US" sz="1600" dirty="0">
                <a:latin typeface="+mj-lt"/>
              </a:rPr>
              <a:t>To create a hotel management system that is both internally and externally used.</a:t>
            </a:r>
          </a:p>
          <a:p>
            <a:pPr marL="285750" indent="-285750">
              <a:lnSpc>
                <a:spcPct val="150000"/>
              </a:lnSpc>
              <a:buFont typeface="Wingdings" panose="05000000000000000000" pitchFamily="2" charset="2"/>
              <a:buChar char="q"/>
            </a:pPr>
            <a:r>
              <a:rPr lang="en-US" sz="1600" dirty="0">
                <a:latin typeface="+mj-lt"/>
              </a:rPr>
              <a:t>Give restrictions to accounts based on login credentials.</a:t>
            </a:r>
          </a:p>
          <a:p>
            <a:pPr marL="285750" indent="-285750">
              <a:lnSpc>
                <a:spcPct val="150000"/>
              </a:lnSpc>
              <a:buFont typeface="Wingdings" panose="05000000000000000000" pitchFamily="2" charset="2"/>
              <a:buChar char="q"/>
            </a:pPr>
            <a:r>
              <a:rPr lang="en-US" sz="1600" dirty="0">
                <a:latin typeface="+mj-lt"/>
              </a:rPr>
              <a:t>Reserve a room or rooms and be able to make changes if needed.</a:t>
            </a:r>
          </a:p>
          <a:p>
            <a:pPr marL="285750" indent="-285750">
              <a:lnSpc>
                <a:spcPct val="150000"/>
              </a:lnSpc>
              <a:buFont typeface="Wingdings" panose="05000000000000000000" pitchFamily="2" charset="2"/>
              <a:buChar char="q"/>
            </a:pPr>
            <a:r>
              <a:rPr lang="en-US" sz="1600" dirty="0">
                <a:latin typeface="+mj-lt"/>
              </a:rPr>
              <a:t>Create an Admin account that monitors reservations made as well as employee punches.</a:t>
            </a:r>
          </a:p>
          <a:p>
            <a:pPr marL="285750" indent="-285750">
              <a:lnSpc>
                <a:spcPct val="150000"/>
              </a:lnSpc>
              <a:buFont typeface="Wingdings" panose="05000000000000000000" pitchFamily="2" charset="2"/>
              <a:buChar char="q"/>
            </a:pPr>
            <a:r>
              <a:rPr lang="en-US" sz="1600" dirty="0">
                <a:latin typeface="+mj-lt"/>
              </a:rPr>
              <a:t>Create an Employee account that allows the employees to facilitate the hotel.</a:t>
            </a:r>
          </a:p>
          <a:p>
            <a:pPr marL="285750" indent="-285750">
              <a:lnSpc>
                <a:spcPct val="150000"/>
              </a:lnSpc>
              <a:buFont typeface="Wingdings" panose="05000000000000000000" pitchFamily="2" charset="2"/>
              <a:buChar char="q"/>
            </a:pPr>
            <a:r>
              <a:rPr lang="en-US" sz="1600" dirty="0">
                <a:latin typeface="+mj-lt"/>
              </a:rPr>
              <a:t>Allow guests to order room services via the application.</a:t>
            </a:r>
          </a:p>
          <a:p>
            <a:pPr marL="285750" indent="-285750">
              <a:lnSpc>
                <a:spcPct val="150000"/>
              </a:lnSpc>
              <a:buFont typeface="Wingdings" panose="05000000000000000000" pitchFamily="2" charset="2"/>
              <a:buChar char="q"/>
            </a:pPr>
            <a:r>
              <a:rPr lang="en-US" sz="1600" dirty="0">
                <a:latin typeface="+mj-lt"/>
              </a:rPr>
              <a:t>Allow guests to check in and out of the hotel via their account in the application.</a:t>
            </a:r>
          </a:p>
          <a:p>
            <a:pPr marL="285750" indent="-285750">
              <a:buFont typeface="Wingdings" panose="05000000000000000000" pitchFamily="2" charset="2"/>
              <a:buChar char="q"/>
            </a:pPr>
            <a:endParaRPr lang="en-US" sz="1600" dirty="0">
              <a:latin typeface="+mj-lt"/>
            </a:endParaRPr>
          </a:p>
        </p:txBody>
      </p:sp>
    </p:spTree>
    <p:extLst>
      <p:ext uri="{BB962C8B-B14F-4D97-AF65-F5344CB8AC3E}">
        <p14:creationId xmlns:p14="http://schemas.microsoft.com/office/powerpoint/2010/main" val="90160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rPr>
              <a:t>Tools Used</a:t>
            </a:r>
          </a:p>
        </p:txBody>
      </p:sp>
    </p:spTree>
    <p:extLst>
      <p:ext uri="{BB962C8B-B14F-4D97-AF65-F5344CB8AC3E}">
        <p14:creationId xmlns:p14="http://schemas.microsoft.com/office/powerpoint/2010/main" val="231021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981200" y="596827"/>
            <a:ext cx="8124092" cy="5971085"/>
          </a:xfrm>
        </p:spPr>
        <p:txBody>
          <a:bodyPr/>
          <a:lstStyle/>
          <a:p>
            <a:pPr marL="285750" indent="-285750">
              <a:lnSpc>
                <a:spcPct val="150000"/>
              </a:lnSpc>
              <a:buFont typeface="Wingdings" panose="05000000000000000000" pitchFamily="2" charset="2"/>
              <a:buChar char="q"/>
            </a:pPr>
            <a:r>
              <a:rPr lang="en-US" sz="1600" dirty="0">
                <a:latin typeface="+mj-lt"/>
              </a:rPr>
              <a:t>Bootstrap – Handled the foundation of our application.</a:t>
            </a:r>
          </a:p>
          <a:p>
            <a:pPr marL="285750" indent="-285750">
              <a:lnSpc>
                <a:spcPct val="150000"/>
              </a:lnSpc>
              <a:buFont typeface="Wingdings" panose="05000000000000000000" pitchFamily="2" charset="2"/>
              <a:buChar char="q"/>
            </a:pPr>
            <a:r>
              <a:rPr lang="en-US" sz="1600" dirty="0">
                <a:latin typeface="+mj-lt"/>
              </a:rPr>
              <a:t>Mongo – Database used, very similar to SQL.</a:t>
            </a:r>
          </a:p>
          <a:p>
            <a:pPr marL="285750" indent="-285750">
              <a:lnSpc>
                <a:spcPct val="150000"/>
              </a:lnSpc>
              <a:buFont typeface="Wingdings" panose="05000000000000000000" pitchFamily="2" charset="2"/>
              <a:buChar char="q"/>
            </a:pPr>
            <a:r>
              <a:rPr lang="en-US" sz="1600" dirty="0">
                <a:latin typeface="+mj-lt"/>
              </a:rPr>
              <a:t>HTML 5 – Coding for the website.</a:t>
            </a:r>
          </a:p>
          <a:p>
            <a:pPr marL="285750" indent="-285750">
              <a:lnSpc>
                <a:spcPct val="150000"/>
              </a:lnSpc>
              <a:buFont typeface="Wingdings" panose="05000000000000000000" pitchFamily="2" charset="2"/>
              <a:buChar char="q"/>
            </a:pPr>
            <a:r>
              <a:rPr lang="en-US" sz="1600" dirty="0">
                <a:latin typeface="+mj-lt"/>
              </a:rPr>
              <a:t>Java – Coding for backend purposes.</a:t>
            </a:r>
          </a:p>
          <a:p>
            <a:pPr marL="285750" indent="-285750">
              <a:lnSpc>
                <a:spcPct val="150000"/>
              </a:lnSpc>
              <a:buFont typeface="Wingdings" panose="05000000000000000000" pitchFamily="2" charset="2"/>
              <a:buChar char="q"/>
            </a:pPr>
            <a:r>
              <a:rPr lang="en-US" sz="1600" dirty="0">
                <a:latin typeface="+mj-lt"/>
              </a:rPr>
              <a:t>JavaScript – Scripting language used to communicate between Java &amp; HTML.</a:t>
            </a:r>
          </a:p>
          <a:p>
            <a:pPr marL="285750" indent="-285750">
              <a:lnSpc>
                <a:spcPct val="150000"/>
              </a:lnSpc>
              <a:buFont typeface="Wingdings" panose="05000000000000000000" pitchFamily="2" charset="2"/>
              <a:buChar char="q"/>
            </a:pPr>
            <a:r>
              <a:rPr lang="en-US" sz="1600" dirty="0">
                <a:latin typeface="+mj-lt"/>
              </a:rPr>
              <a:t>Visual Studio – IDE for editing of several languages.</a:t>
            </a:r>
          </a:p>
          <a:p>
            <a:pPr marL="285750" indent="-285750">
              <a:lnSpc>
                <a:spcPct val="150000"/>
              </a:lnSpc>
              <a:buFont typeface="Wingdings" panose="05000000000000000000" pitchFamily="2" charset="2"/>
              <a:buChar char="q"/>
            </a:pPr>
            <a:r>
              <a:rPr lang="en-US" sz="1600" dirty="0">
                <a:latin typeface="+mj-lt"/>
              </a:rPr>
              <a:t>GitHub – Used for communication purposes.</a:t>
            </a:r>
          </a:p>
          <a:p>
            <a:pPr marL="285750" indent="-285750">
              <a:lnSpc>
                <a:spcPct val="150000"/>
              </a:lnSpc>
              <a:buFont typeface="Wingdings" panose="05000000000000000000" pitchFamily="2" charset="2"/>
              <a:buChar char="q"/>
            </a:pPr>
            <a:r>
              <a:rPr lang="en-US" sz="1600" dirty="0">
                <a:latin typeface="+mj-lt"/>
              </a:rPr>
              <a:t>Terminal/Command Prompt – Used to install  Bootstrap into our systems as well as executing the application.</a:t>
            </a:r>
          </a:p>
        </p:txBody>
      </p:sp>
      <p:pic>
        <p:nvPicPr>
          <p:cNvPr id="10" name="Picture 9"/>
          <p:cNvPicPr>
            <a:picLocks noChangeAspect="1"/>
          </p:cNvPicPr>
          <p:nvPr/>
        </p:nvPicPr>
        <p:blipFill>
          <a:blip r:embed="rId2"/>
          <a:stretch>
            <a:fillRect/>
          </a:stretch>
        </p:blipFill>
        <p:spPr>
          <a:xfrm>
            <a:off x="7397920" y="4281267"/>
            <a:ext cx="2381250" cy="1981200"/>
          </a:xfrm>
          <a:prstGeom prst="rect">
            <a:avLst/>
          </a:prstGeom>
          <a:effectLst>
            <a:outerShdw blurRad="76200" dir="13500000" sy="23000" kx="1200000" algn="br" rotWithShape="0">
              <a:prstClr val="black">
                <a:alpha val="20000"/>
              </a:prstClr>
            </a:outerShdw>
          </a:effectLst>
        </p:spPr>
      </p:pic>
      <p:pic>
        <p:nvPicPr>
          <p:cNvPr id="12" name="Picture 11"/>
          <p:cNvPicPr>
            <a:picLocks noChangeAspect="1"/>
          </p:cNvPicPr>
          <p:nvPr/>
        </p:nvPicPr>
        <p:blipFill>
          <a:blip r:embed="rId3"/>
          <a:stretch>
            <a:fillRect/>
          </a:stretch>
        </p:blipFill>
        <p:spPr>
          <a:xfrm>
            <a:off x="5215670" y="4180742"/>
            <a:ext cx="2182251" cy="2182251"/>
          </a:xfrm>
          <a:prstGeom prst="rect">
            <a:avLst/>
          </a:prstGeom>
          <a:effectLst>
            <a:outerShdw blurRad="76200" dir="13500000" sy="23000" kx="1200000" algn="br" rotWithShape="0">
              <a:prstClr val="black">
                <a:alpha val="20000"/>
              </a:prstClr>
            </a:outerShdw>
          </a:effectLst>
        </p:spPr>
      </p:pic>
      <p:pic>
        <p:nvPicPr>
          <p:cNvPr id="14" name="Picture 13"/>
          <p:cNvPicPr>
            <a:picLocks noChangeAspect="1"/>
          </p:cNvPicPr>
          <p:nvPr/>
        </p:nvPicPr>
        <p:blipFill>
          <a:blip r:embed="rId4"/>
          <a:stretch>
            <a:fillRect/>
          </a:stretch>
        </p:blipFill>
        <p:spPr>
          <a:xfrm>
            <a:off x="2973493" y="4281267"/>
            <a:ext cx="1916054" cy="1981200"/>
          </a:xfrm>
          <a:prstGeom prst="rect">
            <a:avLst/>
          </a:prstGeom>
          <a:effectLst>
            <a:outerShdw blurRad="76200" dir="13500000" sy="23000" kx="1200000" algn="br" rotWithShape="0">
              <a:prstClr val="black">
                <a:alpha val="20000"/>
              </a:prstClr>
            </a:outerShdw>
          </a:effectLst>
        </p:spPr>
      </p:pic>
      <p:pic>
        <p:nvPicPr>
          <p:cNvPr id="18" name="Picture 17"/>
          <p:cNvPicPr>
            <a:picLocks noChangeAspect="1"/>
          </p:cNvPicPr>
          <p:nvPr/>
        </p:nvPicPr>
        <p:blipFill>
          <a:blip r:embed="rId5"/>
          <a:stretch>
            <a:fillRect/>
          </a:stretch>
        </p:blipFill>
        <p:spPr>
          <a:xfrm rot="1951807">
            <a:off x="8014183" y="478575"/>
            <a:ext cx="1482653" cy="1482653"/>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781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mj-lt"/>
              </a:rPr>
              <a:t>Reasoning of Our Decisions</a:t>
            </a:r>
          </a:p>
        </p:txBody>
      </p:sp>
    </p:spTree>
    <p:extLst>
      <p:ext uri="{BB962C8B-B14F-4D97-AF65-F5344CB8AC3E}">
        <p14:creationId xmlns:p14="http://schemas.microsoft.com/office/powerpoint/2010/main" val="266175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TotalTime>
  <Words>530</Words>
  <Application>Microsoft Office PowerPoint</Application>
  <PresentationFormat>Widescreen</PresentationFormat>
  <Paragraphs>72</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Open Sans</vt:lpstr>
      <vt:lpstr>Times New Roman</vt:lpstr>
      <vt:lpstr>Wingdings</vt:lpstr>
      <vt:lpstr>Gallery</vt:lpstr>
      <vt:lpstr>BLUE MOON SUITES</vt:lpstr>
      <vt:lpstr>Index</vt:lpstr>
      <vt:lpstr>Challenges</vt:lpstr>
      <vt:lpstr>Challenges of a Team</vt:lpstr>
      <vt:lpstr>Goals</vt:lpstr>
      <vt:lpstr>Goals of the Project</vt:lpstr>
      <vt:lpstr>Tools Used</vt:lpstr>
      <vt:lpstr>PowerPoint Presentation</vt:lpstr>
      <vt:lpstr>Reasoning of Our Decisions</vt:lpstr>
      <vt:lpstr>Decisions, decisions.</vt:lpstr>
      <vt:lpstr>Explanation of the Project</vt:lpstr>
      <vt:lpstr>Connections</vt:lpstr>
      <vt:lpstr>Interaction Diagram</vt:lpstr>
      <vt:lpstr>Use Cases</vt:lpstr>
      <vt:lpstr>Demonstration</vt:lpstr>
      <vt:lpstr>Team Member Responsibilities</vt:lpstr>
      <vt:lpstr>FIVE GUYS TEAM MEMBERS</vt:lpstr>
      <vt:lpstr>DEMONSTRATION</vt:lpstr>
      <vt:lpstr>Achievements</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MOON SUITES</dc:title>
  <dc:creator>Brandell Jovan Petty</dc:creator>
  <cp:lastModifiedBy>Brandell Jovan Petty</cp:lastModifiedBy>
  <cp:revision>1</cp:revision>
  <dcterms:created xsi:type="dcterms:W3CDTF">2017-04-17T16:55:24Z</dcterms:created>
  <dcterms:modified xsi:type="dcterms:W3CDTF">2017-04-17T16:58:51Z</dcterms:modified>
</cp:coreProperties>
</file>