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85" r:id="rId4"/>
    <p:sldId id="286" r:id="rId5"/>
    <p:sldId id="287" r:id="rId6"/>
    <p:sldId id="288" r:id="rId7"/>
    <p:sldId id="290" r:id="rId8"/>
    <p:sldId id="289" r:id="rId9"/>
    <p:sldId id="258" r:id="rId10"/>
    <p:sldId id="291" r:id="rId11"/>
  </p:sldIdLst>
  <p:sldSz cx="9144000" cy="5143500" type="screen16x9"/>
  <p:notesSz cx="6858000" cy="9144000"/>
  <p:embeddedFontLst>
    <p:embeddedFont>
      <p:font typeface="Barlow Light" panose="020B0604020202020204" charset="0"/>
      <p:regular r:id="rId13"/>
      <p:bold r:id="rId14"/>
      <p:italic r:id="rId15"/>
      <p:boldItalic r:id="rId16"/>
    </p:embeddedFont>
    <p:embeddedFont>
      <p:font typeface="Barlow SemiBold" panose="020B0604020202020204" charset="0"/>
      <p:regular r:id="rId17"/>
      <p:bold r:id="rId18"/>
      <p:italic r:id="rId19"/>
      <p:boldItalic r:id="rId20"/>
    </p:embeddedFont>
    <p:embeddedFont>
      <p:font typeface="Sylfaen" panose="010A0502050306030303" pitchFamily="18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1D"/>
    <a:srgbClr val="272A3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096C3E-3024-4353-87C0-A7270F41AF63}">
  <a:tblStyle styleId="{59096C3E-3024-4353-87C0-A7270F41AF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 snapToGrid="0">
      <p:cViewPr varScale="1">
        <p:scale>
          <a:sx n="151" d="100"/>
          <a:sy n="151" d="100"/>
        </p:scale>
        <p:origin x="4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291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98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516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795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407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119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4"/>
          <p:cNvGrpSpPr/>
          <p:nvPr/>
        </p:nvGrpSpPr>
        <p:grpSpPr>
          <a:xfrm>
            <a:off x="-175" y="0"/>
            <a:ext cx="9158125" cy="5149862"/>
            <a:chOff x="-175" y="0"/>
            <a:chExt cx="9158125" cy="5149862"/>
          </a:xfrm>
        </p:grpSpPr>
        <p:sp>
          <p:nvSpPr>
            <p:cNvPr id="192" name="Google Shape;192;p4"/>
            <p:cNvSpPr/>
            <p:nvPr/>
          </p:nvSpPr>
          <p:spPr>
            <a:xfrm>
              <a:off x="0" y="0"/>
              <a:ext cx="7845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" name="Google Shape;193;p4"/>
            <p:cNvGrpSpPr/>
            <p:nvPr/>
          </p:nvGrpSpPr>
          <p:grpSpPr>
            <a:xfrm>
              <a:off x="-175" y="664293"/>
              <a:ext cx="318794" cy="653721"/>
              <a:chOff x="5385375" y="498300"/>
              <a:chExt cx="802200" cy="556500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" name="Google Shape;197;p4"/>
            <p:cNvSpPr/>
            <p:nvPr/>
          </p:nvSpPr>
          <p:spPr>
            <a:xfrm>
              <a:off x="666125" y="660475"/>
              <a:ext cx="666300" cy="666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" name="Google Shape;199;p4"/>
            <p:cNvGrpSpPr/>
            <p:nvPr/>
          </p:nvGrpSpPr>
          <p:grpSpPr>
            <a:xfrm>
              <a:off x="8994728" y="670955"/>
              <a:ext cx="149289" cy="653721"/>
              <a:chOff x="5385375" y="498300"/>
              <a:chExt cx="802200" cy="556500"/>
            </a:xfrm>
          </p:grpSpPr>
          <p:sp>
            <p:nvSpPr>
              <p:cNvPr id="200" name="Google Shape;200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4"/>
            <p:cNvGrpSpPr/>
            <p:nvPr/>
          </p:nvGrpSpPr>
          <p:grpSpPr>
            <a:xfrm>
              <a:off x="7508545" y="3014000"/>
              <a:ext cx="666403" cy="1475799"/>
              <a:chOff x="7508545" y="664625"/>
              <a:chExt cx="666403" cy="1475799"/>
            </a:xfrm>
          </p:grpSpPr>
          <p:sp>
            <p:nvSpPr>
              <p:cNvPr id="204" name="Google Shape;204;p4"/>
              <p:cNvSpPr/>
              <p:nvPr/>
            </p:nvSpPr>
            <p:spPr>
              <a:xfrm>
                <a:off x="7508545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7710872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7913198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7508545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7710872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7913198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7508545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7710872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7913198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7508545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7710872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7913198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8115524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8115524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8115524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115549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7508545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7710872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7913198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7508545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7710872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7913198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7508545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7710872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7913198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7508545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7710872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7913198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8115524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8115524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8115524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8115549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4"/>
            <p:cNvGrpSpPr/>
            <p:nvPr/>
          </p:nvGrpSpPr>
          <p:grpSpPr>
            <a:xfrm>
              <a:off x="666070" y="4483438"/>
              <a:ext cx="666403" cy="666424"/>
              <a:chOff x="7996345" y="980275"/>
              <a:chExt cx="666403" cy="666424"/>
            </a:xfrm>
          </p:grpSpPr>
          <p:sp>
            <p:nvSpPr>
              <p:cNvPr id="237" name="Google Shape;237;p4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3" name="Google Shape;253;p4"/>
          <p:cNvSpPr txBox="1">
            <a:spLocks noGrp="1"/>
          </p:cNvSpPr>
          <p:nvPr>
            <p:ph type="body" idx="1"/>
          </p:nvPr>
        </p:nvSpPr>
        <p:spPr>
          <a:xfrm>
            <a:off x="1699000" y="660475"/>
            <a:ext cx="5045400" cy="382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▪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914400" lvl="1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1371600" lvl="2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1828800" lvl="3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2286000" lvl="4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2743200" lvl="5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3200400" lvl="6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3657600" lvl="7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4114800" lvl="8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254" name="Google Shape;254;p4"/>
          <p:cNvSpPr txBox="1"/>
          <p:nvPr/>
        </p:nvSpPr>
        <p:spPr>
          <a:xfrm>
            <a:off x="666125" y="574543"/>
            <a:ext cx="6663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“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255" name="Google Shape;255;p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0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0"/>
          <p:cNvSpPr/>
          <p:nvPr/>
        </p:nvSpPr>
        <p:spPr>
          <a:xfrm>
            <a:off x="322375" y="4489799"/>
            <a:ext cx="7524000" cy="33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10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27" name="Google Shape;427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10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31" name="Google Shape;431;p10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0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448" name="Google Shape;448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" name="Google Shape;451;p10"/>
          <p:cNvSpPr txBox="1">
            <a:spLocks noGrp="1"/>
          </p:cNvSpPr>
          <p:nvPr>
            <p:ph type="body" idx="1"/>
          </p:nvPr>
        </p:nvSpPr>
        <p:spPr>
          <a:xfrm>
            <a:off x="650725" y="4489800"/>
            <a:ext cx="7195800" cy="33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52" name="Google Shape;452;p1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ukhari.a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-1" y="3568150"/>
            <a:ext cx="6446519" cy="142434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hy-AM" sz="1800" b="1" dirty="0">
                <a:latin typeface="Sylfaen" panose="010A0502050306030303" pitchFamily="18" charset="0"/>
              </a:rPr>
              <a:t>Կուրս՝           5</a:t>
            </a:r>
            <a:r>
              <a:rPr lang="ru-RU" sz="1800" dirty="0">
                <a:latin typeface="Sylfaen" panose="010A0502050306030303" pitchFamily="18" charset="0"/>
              </a:rPr>
              <a:t>-</a:t>
            </a:r>
            <a:r>
              <a:rPr lang="ru-RU" sz="1800" dirty="0" err="1">
                <a:latin typeface="Sylfaen" panose="010A0502050306030303" pitchFamily="18" charset="0"/>
              </a:rPr>
              <a:t>րդ</a:t>
            </a:r>
            <a:r>
              <a:rPr lang="hy-AM" sz="1800" dirty="0">
                <a:latin typeface="Sylfaen" panose="010A0502050306030303" pitchFamily="18" charset="0"/>
              </a:rPr>
              <a:t> </a:t>
            </a:r>
            <a:r>
              <a:rPr lang="hy-AM" sz="1800" b="1" dirty="0">
                <a:latin typeface="Sylfaen" panose="010A0502050306030303" pitchFamily="18" charset="0"/>
              </a:rPr>
              <a:t> </a:t>
            </a:r>
            <a:br>
              <a:rPr lang="hy-AM" sz="1800" b="1" dirty="0">
                <a:latin typeface="Sylfaen" panose="010A0502050306030303" pitchFamily="18" charset="0"/>
              </a:rPr>
            </a:br>
            <a:r>
              <a:rPr lang="hy-AM" sz="1800" b="1" dirty="0">
                <a:latin typeface="Sylfaen" panose="010A0502050306030303" pitchFamily="18" charset="0"/>
              </a:rPr>
              <a:t>Կատարող՝   </a:t>
            </a:r>
            <a:r>
              <a:rPr lang="hy-AM" sz="1800" dirty="0">
                <a:latin typeface="Sylfaen" panose="010A0502050306030303" pitchFamily="18" charset="0"/>
              </a:rPr>
              <a:t>Էդուարդ Հովհաննիսյան </a:t>
            </a:r>
            <a:br>
              <a:rPr lang="hy-AM" sz="1800" b="1" dirty="0">
                <a:latin typeface="Sylfaen" panose="010A0502050306030303" pitchFamily="18" charset="0"/>
              </a:rPr>
            </a:br>
            <a:r>
              <a:rPr lang="hy-AM" sz="1800" b="1" dirty="0">
                <a:latin typeface="Sylfaen" panose="010A0502050306030303" pitchFamily="18" charset="0"/>
              </a:rPr>
              <a:t>Ղեկավար՝</a:t>
            </a:r>
            <a:r>
              <a:rPr lang="ru-RU" sz="1800" b="1" dirty="0">
                <a:latin typeface="Sylfaen" panose="010A0502050306030303" pitchFamily="18" charset="0"/>
              </a:rPr>
              <a:t>    </a:t>
            </a:r>
            <a:r>
              <a:rPr lang="hy-AM" sz="1800" b="1" dirty="0">
                <a:latin typeface="Sylfaen" panose="010A0502050306030303" pitchFamily="18" charset="0"/>
              </a:rPr>
              <a:t>Մանկ․ գ․ թ․, դոցենտ Սամվել Ասատրյան</a:t>
            </a:r>
            <a:br>
              <a:rPr lang="hy-AM" sz="1800" b="1" dirty="0">
                <a:latin typeface="Sylfaen" panose="010A0502050306030303" pitchFamily="18" charset="0"/>
              </a:rPr>
            </a:br>
            <a:endParaRPr lang="ru-RU" sz="1800" dirty="0"/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D0F0045C-88F9-443D-B18D-32FEC98F7632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9144002" cy="1560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algn="ctr"/>
            <a:r>
              <a:rPr lang="ru-RU" sz="1600" b="1" dirty="0">
                <a:solidFill>
                  <a:schemeClr val="tx1"/>
                </a:solidFill>
                <a:latin typeface="Sylfaen" panose="010A0502050306030303" pitchFamily="18" charset="0"/>
              </a:rPr>
              <a:t>ՀՀ  ԿՐԹՈՒԹՅԱՆ  </a:t>
            </a:r>
            <a:r>
              <a:rPr lang="hy-AM" sz="1600" b="1" dirty="0">
                <a:solidFill>
                  <a:schemeClr val="tx1"/>
                </a:solidFill>
                <a:latin typeface="Sylfaen" panose="010A0502050306030303" pitchFamily="18" charset="0"/>
              </a:rPr>
              <a:t>ԵՎ</a:t>
            </a:r>
            <a:r>
              <a:rPr lang="ru-RU" sz="1600" b="1" dirty="0">
                <a:solidFill>
                  <a:schemeClr val="tx1"/>
                </a:solidFill>
                <a:latin typeface="Sylfaen" panose="010A0502050306030303" pitchFamily="18" charset="0"/>
              </a:rPr>
              <a:t>  ԳԻՏՈՒԹՅԱՆ ՆԱԽԱՐԱՐՈՒԹՅՈՒՆ </a:t>
            </a:r>
            <a:br>
              <a:rPr lang="ru-RU" sz="1600" dirty="0">
                <a:solidFill>
                  <a:schemeClr val="tx1"/>
                </a:solidFill>
                <a:latin typeface="Sylfaen" panose="010A0502050306030303" pitchFamily="18" charset="0"/>
              </a:rPr>
            </a:br>
            <a:r>
              <a:rPr lang="hy-AM" sz="1600" b="1" dirty="0">
                <a:solidFill>
                  <a:schemeClr val="tx1"/>
                </a:solidFill>
                <a:latin typeface="Sylfaen" panose="010A0502050306030303" pitchFamily="18" charset="0"/>
              </a:rPr>
              <a:t>Խ. ԱԲՈՎՅԱՆԻ ԱՆՎԱՆ ՀԱՅԿԱԿԱՆ ՊԵՏԱԿԱՆ </a:t>
            </a:r>
            <a:br>
              <a:rPr lang="ru-RU" sz="1600" dirty="0">
                <a:solidFill>
                  <a:schemeClr val="tx1"/>
                </a:solidFill>
                <a:latin typeface="Sylfaen" panose="010A0502050306030303" pitchFamily="18" charset="0"/>
              </a:rPr>
            </a:br>
            <a:r>
              <a:rPr lang="hy-AM" sz="1600" b="1" dirty="0">
                <a:solidFill>
                  <a:schemeClr val="tx1"/>
                </a:solidFill>
                <a:latin typeface="Sylfaen" panose="010A0502050306030303" pitchFamily="18" charset="0"/>
              </a:rPr>
              <a:t>ՄԱՆԿԱՎԱՐԺԱԿԱՆ ՀԱՄԱԼՍԱՐԱՆ</a:t>
            </a:r>
            <a:endParaRPr lang="en-US" sz="1600" b="1" dirty="0">
              <a:solidFill>
                <a:schemeClr val="tx1"/>
              </a:solidFill>
              <a:latin typeface="Sylfaen" panose="010A0502050306030303" pitchFamily="18" charset="0"/>
            </a:endParaRPr>
          </a:p>
          <a:p>
            <a:pPr algn="ctr"/>
            <a:r>
              <a:rPr lang="hy-AM" sz="1600" b="1" dirty="0">
                <a:solidFill>
                  <a:schemeClr val="tx1"/>
                </a:solidFill>
                <a:latin typeface="Sylfaen" panose="010A0502050306030303" pitchFamily="18" charset="0"/>
              </a:rPr>
              <a:t>Մաթեմատիկայի, ֆիզիկայի և ինֆորմատիկայի ֆակուլտետ </a:t>
            </a:r>
            <a:br>
              <a:rPr lang="ru-RU" sz="1600" dirty="0">
                <a:solidFill>
                  <a:schemeClr val="tx1"/>
                </a:solidFill>
                <a:latin typeface="Sylfaen" panose="010A0502050306030303" pitchFamily="18" charset="0"/>
              </a:rPr>
            </a:br>
            <a:r>
              <a:rPr lang="hy-AM" sz="1600" b="1" dirty="0">
                <a:solidFill>
                  <a:schemeClr val="tx1"/>
                </a:solidFill>
                <a:latin typeface="Sylfaen" panose="010A0502050306030303" pitchFamily="18" charset="0"/>
              </a:rPr>
              <a:t>Ինֆորմատիկայի և դրա դասավանդման մեթոդիկայի ամբիոն</a:t>
            </a:r>
            <a:endParaRPr lang="ru-RU" sz="1800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652342-751B-4091-9443-BA11BC9C7E68}"/>
              </a:ext>
            </a:extLst>
          </p:cNvPr>
          <p:cNvSpPr/>
          <p:nvPr/>
        </p:nvSpPr>
        <p:spPr>
          <a:xfrm>
            <a:off x="3254973" y="1560407"/>
            <a:ext cx="2634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err="1">
                <a:solidFill>
                  <a:schemeClr val="bg1"/>
                </a:solidFill>
                <a:latin typeface="Sylfaen" pitchFamily="18" charset="0"/>
              </a:rPr>
              <a:t>Ավարտական</a:t>
            </a:r>
            <a:r>
              <a:rPr lang="ru-RU" sz="1600" b="1" dirty="0">
                <a:solidFill>
                  <a:schemeClr val="bg1"/>
                </a:solidFill>
                <a:latin typeface="Sylfaen" pitchFamily="18" charset="0"/>
              </a:rPr>
              <a:t> </a:t>
            </a:r>
            <a:r>
              <a:rPr lang="ru-RU" sz="1600" b="1" dirty="0" err="1">
                <a:solidFill>
                  <a:schemeClr val="bg1"/>
                </a:solidFill>
                <a:latin typeface="Sylfaen" pitchFamily="18" charset="0"/>
              </a:rPr>
              <a:t>Աշխատանք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Подзаголовок 6">
            <a:extLst>
              <a:ext uri="{FF2B5EF4-FFF2-40B4-BE49-F238E27FC236}">
                <a16:creationId xmlns:a16="http://schemas.microsoft.com/office/drawing/2014/main" id="{F8B08DA5-5114-4D57-A66F-F824D0BCC8A5}"/>
              </a:ext>
            </a:extLst>
          </p:cNvPr>
          <p:cNvSpPr txBox="1">
            <a:spLocks/>
          </p:cNvSpPr>
          <p:nvPr/>
        </p:nvSpPr>
        <p:spPr>
          <a:xfrm>
            <a:off x="356616" y="2183443"/>
            <a:ext cx="6446519" cy="1230819"/>
          </a:xfrm>
          <a:prstGeom prst="rect">
            <a:avLst/>
          </a:prstGeom>
        </p:spPr>
        <p:txBody>
          <a:bodyPr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y-AM" sz="2000" b="1" dirty="0">
                <a:solidFill>
                  <a:srgbClr val="FFFFFF"/>
                </a:solidFill>
                <a:latin typeface="Sylfaen" panose="010A0502050306030303" pitchFamily="18" charset="0"/>
              </a:rPr>
              <a:t>Թեմա՝ </a:t>
            </a:r>
            <a:r>
              <a:rPr lang="ru-RU" sz="2000" b="1" dirty="0">
                <a:solidFill>
                  <a:srgbClr val="FFFFFF"/>
                </a:solidFill>
                <a:latin typeface="Sylfaen" panose="010A0502050306030303" pitchFamily="18" charset="0"/>
              </a:rPr>
              <a:t>  </a:t>
            </a:r>
            <a:r>
              <a:rPr lang="hy-AM" sz="2000" dirty="0">
                <a:solidFill>
                  <a:srgbClr val="FFFFFF"/>
                </a:solidFill>
                <a:latin typeface="Sylfaen" pitchFamily="18" charset="0"/>
              </a:rPr>
              <a:t>Սոցիալական մանկավարժի 	 	   	գործուեության աջակցման վեբ հարթակ  </a:t>
            </a:r>
            <a:endParaRPr lang="ru-RU" sz="2000" dirty="0">
              <a:solidFill>
                <a:srgbClr val="FFFFFF"/>
              </a:solidFill>
              <a:latin typeface="Sylfaen" pitchFamily="18" charset="0"/>
            </a:endParaRPr>
          </a:p>
        </p:txBody>
      </p:sp>
      <p:pic>
        <p:nvPicPr>
          <p:cNvPr id="8" name="Рисунок 4">
            <a:extLst>
              <a:ext uri="{FF2B5EF4-FFF2-40B4-BE49-F238E27FC236}">
                <a16:creationId xmlns:a16="http://schemas.microsoft.com/office/drawing/2014/main" id="{A402478D-A8F2-457C-9453-4A20A13A0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0"/>
            <a:ext cx="818633" cy="8186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CFB2-2293-4E68-B2D2-70C13ECD8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y-AM" dirty="0"/>
              <a:t>Շնորհակալություն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80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hy-AM" sz="2400" dirty="0">
                <a:latin typeface="Sylfaen" pitchFamily="18" charset="0"/>
              </a:rPr>
              <a:t>Ավարտական աշխատանքի արդիականությունը</a:t>
            </a:r>
            <a:endParaRPr dirty="0"/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987552" y="1458800"/>
            <a:ext cx="7516702" cy="34667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hy-AM" dirty="0"/>
              <a:t>	«Վեբ ծրագրավորում»-ը համարվում է բուհական այն դասընթացներից, որը կարիք ունի պարբերաբար արդիականացման՝ ստեղծվող նոր տեխնոլոգիաների, ծրագրավորման լեզուների նոր միջավայրերի և ծրագրավորման նոր հարթակների շնորհիվ: Այդ տեսակետից կարևորվում է տվյալ դասընթացի շրջանակներում ամենաարդի տեխնոլոգիաների ուսուցումը: Ավարատական աշխատանքի շրջանակում ուսումնասիրվում է Սոցիալական Մանկավարժի</a:t>
            </a:r>
            <a:r>
              <a:rPr lang="en-US" dirty="0"/>
              <a:t> </a:t>
            </a:r>
            <a:r>
              <a:rPr lang="hy-AM" dirty="0"/>
              <a:t>գործառույթները՝ դրանք թվայնացնելու նպատակով, ինչը արծարծվել է հայալեզու աջակցող էլեկտրոնային վեբ համակարգում։</a:t>
            </a:r>
            <a:endParaRPr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hy-AM" b="1" dirty="0"/>
              <a:t>Աշխատանքի նպատակը</a:t>
            </a:r>
            <a:endParaRPr lang="ru-RU" b="1" dirty="0"/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511808" y="2462022"/>
            <a:ext cx="6778752" cy="11129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hy-AM" dirty="0"/>
              <a:t>	Մշակել Սոցիալական մանկավարժի գործունեության շրջանակներում աջակցման վեբ համակարգ։</a:t>
            </a:r>
            <a:endParaRPr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946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hy-AM" dirty="0">
                <a:latin typeface="Sylfaen" panose="010A0502050306030303" pitchFamily="18" charset="0"/>
              </a:rPr>
              <a:t>Ավարտական աշխատանքի խնդիրներն են՝</a:t>
            </a:r>
            <a:endParaRPr lang="ru-RU" b="1" dirty="0"/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865632" y="1422224"/>
            <a:ext cx="8071104" cy="37212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hy-AM" dirty="0"/>
              <a:t>ուսումնասիրել սոցիալական մանկավարժի գործունեության կազմակերպման առանձնահատկությունները</a:t>
            </a:r>
            <a:endParaRPr lang="ru-RU" dirty="0"/>
          </a:p>
          <a:p>
            <a:r>
              <a:rPr lang="hy-AM" dirty="0"/>
              <a:t>վերլուծել սոցիալական մանկավարժի գործունեության կազմակերպման մեթոդիկան ուումնական հաստատություններում</a:t>
            </a:r>
            <a:endParaRPr lang="ru-RU" dirty="0"/>
          </a:p>
          <a:p>
            <a:r>
              <a:rPr lang="hy-AM" dirty="0"/>
              <a:t>բացահայտել նոր տեխնոլոգիաների կիրառման առանձնանհատկությունները սոցիալական մանկավարժի աշխատանքի կազակերպման գործընթացում</a:t>
            </a:r>
            <a:endParaRPr lang="ru-RU" dirty="0"/>
          </a:p>
          <a:p>
            <a:r>
              <a:rPr lang="hy-AM" dirty="0"/>
              <a:t>մշակել սոցիալական մանկավարժի գործունեության աջակցման վեբ համակարգ</a:t>
            </a:r>
            <a:endParaRPr lang="ru-RU"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842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21" name="Google Shape;521;p14"/>
          <p:cNvSpPr txBox="1">
            <a:spLocks noGrp="1"/>
          </p:cNvSpPr>
          <p:nvPr>
            <p:ph type="title" idx="4294967295"/>
          </p:nvPr>
        </p:nvSpPr>
        <p:spPr>
          <a:xfrm>
            <a:off x="973516" y="0"/>
            <a:ext cx="7843837" cy="654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dirty="0" err="1">
                <a:solidFill>
                  <a:srgbClr val="272A36"/>
                </a:solidFill>
                <a:latin typeface="Sylfaen" pitchFamily="18" charset="0"/>
              </a:rPr>
              <a:t>Բովանդակություն</a:t>
            </a:r>
            <a:endParaRPr lang="ru-RU" b="1" dirty="0">
              <a:solidFill>
                <a:srgbClr val="272A36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75FB9-EA30-42E6-B823-0337E0E2CD2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74353" y="450389"/>
            <a:ext cx="8336393" cy="4693111"/>
          </a:xfrm>
        </p:spPr>
        <p:txBody>
          <a:bodyPr/>
          <a:lstStyle/>
          <a:p>
            <a:pPr marL="101600" indent="0">
              <a:buNone/>
            </a:pPr>
            <a:r>
              <a:rPr lang="hy-AM" sz="1100" b="1" i="1" dirty="0"/>
              <a:t>Ներածություն</a:t>
            </a:r>
            <a:endParaRPr lang="ru-RU" sz="1000" dirty="0"/>
          </a:p>
          <a:p>
            <a:pPr marL="101600" indent="0">
              <a:buNone/>
            </a:pPr>
            <a:r>
              <a:rPr lang="hy-AM" sz="1100" b="1" dirty="0"/>
              <a:t>Գլուխ1 </a:t>
            </a:r>
            <a:r>
              <a:rPr lang="hy-AM" sz="1100" dirty="0"/>
              <a:t>Սոցիալական մանկավարժի գործառույթները և դրանց թվայնացումը</a:t>
            </a:r>
            <a:endParaRPr lang="ru-RU" sz="1000" dirty="0"/>
          </a:p>
          <a:p>
            <a:pPr marL="558800" lvl="1" indent="0">
              <a:buNone/>
            </a:pPr>
            <a:r>
              <a:rPr lang="hy-AM" sz="1100" dirty="0"/>
              <a:t>1․1 Կրթության ժամանակակից մեթոդները։ Էլեկտրոնային ուսուցումը և նրա դասակարգումը։</a:t>
            </a:r>
            <a:endParaRPr lang="ru-RU" sz="1000" dirty="0"/>
          </a:p>
          <a:p>
            <a:pPr marL="558800" lvl="1" indent="0">
              <a:buNone/>
            </a:pPr>
            <a:r>
              <a:rPr lang="hy-AM" sz="1100" dirty="0"/>
              <a:t>1․2 Սոցիալական մանկավարժության բովանդակային միջուկի ուսումնասիրում։</a:t>
            </a:r>
            <a:endParaRPr lang="ru-RU" sz="1000" dirty="0"/>
          </a:p>
          <a:p>
            <a:pPr marL="101600" indent="0">
              <a:buNone/>
            </a:pPr>
            <a:r>
              <a:rPr lang="hy-AM" sz="1100" dirty="0"/>
              <a:t>Առաջին գլխի ամփոփում</a:t>
            </a:r>
            <a:endParaRPr lang="ru-RU" sz="1000" dirty="0"/>
          </a:p>
          <a:p>
            <a:pPr marL="101600" indent="0">
              <a:buNone/>
            </a:pPr>
            <a:r>
              <a:rPr lang="hy-AM" sz="1100" b="1" dirty="0"/>
              <a:t>Գլուխ 2 </a:t>
            </a:r>
            <a:r>
              <a:rPr lang="hy-AM" sz="1100" dirty="0"/>
              <a:t>Վեբ կայքերի նախագծման արդի տեխնոլոգիաները</a:t>
            </a:r>
            <a:endParaRPr lang="ru-RU" sz="1000" dirty="0"/>
          </a:p>
          <a:p>
            <a:pPr marL="101600" indent="0">
              <a:buNone/>
            </a:pPr>
            <a:r>
              <a:rPr lang="hy-AM" sz="1100" dirty="0"/>
              <a:t>                 2․1  Կլիենտի մասին տեխնոլոգիաները HTML, CSS, JavaScript</a:t>
            </a:r>
            <a:r>
              <a:rPr lang="hy-AM" sz="1000" dirty="0"/>
              <a:t> </a:t>
            </a:r>
            <a:r>
              <a:rPr lang="hy-AM" sz="1100" dirty="0"/>
              <a:t>JavaScript լեզվի միջավայրեր Angular, VueJs և ReactJS</a:t>
            </a:r>
            <a:endParaRPr lang="ru-RU" sz="1000" dirty="0"/>
          </a:p>
          <a:p>
            <a:pPr marL="101600" indent="0">
              <a:buNone/>
            </a:pPr>
            <a:r>
              <a:rPr lang="hy-AM" sz="1100" dirty="0"/>
              <a:t>                 2․2 Սերվերային մասի տեխնոլոգիաների՝  PHP, C#, Java  և Node.js  ծրագրավորման լեզուների համեմատական վերլուծություն</a:t>
            </a:r>
            <a:endParaRPr lang="ru-RU" sz="1000" dirty="0"/>
          </a:p>
          <a:p>
            <a:pPr marL="76200" indent="0">
              <a:buNone/>
            </a:pPr>
            <a:r>
              <a:rPr lang="hy-AM" sz="1100" dirty="0"/>
              <a:t>Երկրորդ գլխի ամփոփում</a:t>
            </a:r>
            <a:endParaRPr lang="ru-RU" sz="1100" dirty="0"/>
          </a:p>
          <a:p>
            <a:pPr marL="76200" indent="0">
              <a:buNone/>
            </a:pPr>
            <a:r>
              <a:rPr lang="hy-AM" sz="1100" dirty="0"/>
              <a:t>  </a:t>
            </a:r>
            <a:r>
              <a:rPr lang="hy-AM" sz="1100" b="1" dirty="0"/>
              <a:t>Գլուխ 3</a:t>
            </a:r>
            <a:r>
              <a:rPr lang="hy-AM" sz="1100" dirty="0"/>
              <a:t>  Սոցիալական մանկավարժի գործունեության էլեկտրոնային վեբ համակարգի մշակումը:</a:t>
            </a:r>
            <a:endParaRPr lang="ru-RU" sz="1100" dirty="0"/>
          </a:p>
          <a:p>
            <a:pPr marL="76200" indent="0">
              <a:buNone/>
            </a:pPr>
            <a:r>
              <a:rPr lang="hy-AM" sz="1200" dirty="0"/>
              <a:t>                  3․1 Oգտագործված տեխնոլոգիաները և ընդհանուր տեսքը։</a:t>
            </a:r>
            <a:endParaRPr lang="ru-RU" sz="1100" dirty="0"/>
          </a:p>
          <a:p>
            <a:pPr marL="533400" lvl="1" indent="0">
              <a:buNone/>
            </a:pPr>
            <a:r>
              <a:rPr lang="hy-AM" sz="1200" dirty="0"/>
              <a:t>   3․2 Առանձին բաժինների նկարագրությունը</a:t>
            </a:r>
            <a:endParaRPr lang="ru-RU" sz="1100" dirty="0"/>
          </a:p>
          <a:p>
            <a:pPr marL="76200" indent="0">
              <a:buNone/>
            </a:pPr>
            <a:r>
              <a:rPr lang="hy-AM" sz="1200" dirty="0"/>
              <a:t>Երրորդ գլխի ամփոփում</a:t>
            </a:r>
            <a:endParaRPr lang="ru-RU" sz="1100" dirty="0"/>
          </a:p>
          <a:p>
            <a:pPr marL="76200" indent="0">
              <a:buNone/>
            </a:pPr>
            <a:r>
              <a:rPr lang="hy-AM" sz="1200" dirty="0"/>
              <a:t>Եզրակացություն</a:t>
            </a:r>
            <a:endParaRPr lang="ru-RU" sz="1100" dirty="0"/>
          </a:p>
          <a:p>
            <a:pPr marL="76200" indent="0">
              <a:buNone/>
            </a:pPr>
            <a:r>
              <a:rPr lang="hy-AM" sz="1200" dirty="0"/>
              <a:t>Օգտագործած գրականության ցանկ</a:t>
            </a:r>
            <a:endParaRPr lang="ru-RU" sz="1100" dirty="0"/>
          </a:p>
          <a:p>
            <a:pPr marL="76200" indent="0">
              <a:buNone/>
            </a:pPr>
            <a:r>
              <a:rPr lang="hy-AM" sz="1200" dirty="0"/>
              <a:t>Հավելված 1 Սոց․ մանկավարժի գործառույթները և դրանց թվայնացումը  աղյուսակի տեսքով</a:t>
            </a:r>
            <a:endParaRPr lang="ru-RU" sz="1100" dirty="0"/>
          </a:p>
          <a:p>
            <a:pPr marL="76200" indent="0">
              <a:buNone/>
            </a:pPr>
            <a:r>
              <a:rPr lang="hy-AM" sz="1100" dirty="0"/>
              <a:t>Հավելված 2 </a:t>
            </a:r>
            <a:r>
              <a:rPr lang="hy-AM" sz="1200" dirty="0"/>
              <a:t>Նախագծած ուսուցողական վեբ համակարգի նկարագրությունը կոդի տեսքով</a:t>
            </a:r>
            <a:r>
              <a:rPr lang="hy-AM" sz="1200" b="1" i="1" dirty="0"/>
              <a:t> 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272085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044425" y="1511650"/>
            <a:ext cx="7195800" cy="122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hy-AM" dirty="0"/>
              <a:t>		Ուսումնասիրվել է կրթության ժամանակակից մեթոդները, էլեկտրոնային ուսուցումը և նրա դասակարգումը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21" name="Google Shape;521;p14"/>
          <p:cNvSpPr txBox="1">
            <a:spLocks noGrp="1"/>
          </p:cNvSpPr>
          <p:nvPr>
            <p:ph type="title" idx="4294967295"/>
          </p:nvPr>
        </p:nvSpPr>
        <p:spPr>
          <a:xfrm>
            <a:off x="1300163" y="663575"/>
            <a:ext cx="7843837" cy="654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hy-AM" dirty="0">
                <a:solidFill>
                  <a:srgbClr val="FFAD1D"/>
                </a:solidFill>
                <a:latin typeface="Sylfaen" panose="010A0502050306030303" pitchFamily="18" charset="0"/>
              </a:rPr>
              <a:t>Առաջին գլխի ամփոփում</a:t>
            </a:r>
            <a:endParaRPr lang="ru-RU" b="1" dirty="0">
              <a:solidFill>
                <a:srgbClr val="FFA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46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044425" y="1511650"/>
            <a:ext cx="7195800" cy="16506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hy-AM" b="1" dirty="0"/>
              <a:t>		</a:t>
            </a:r>
            <a:r>
              <a:rPr lang="hy-AM" dirty="0"/>
              <a:t>Ուսումնասիրվել  են կլիենտային և սերվերային մասի տեխնոլոգիաները՝ HTML, CSS, JavaScript, այդ թվում նաև JavaScript լեզվի միջավայրեր Angular, VueJs, ReactJS:</a:t>
            </a:r>
            <a:endParaRPr lang="ru-RU" dirty="0"/>
          </a:p>
          <a:p>
            <a:r>
              <a:rPr lang="hy-AM" dirty="0"/>
              <a:t>		Կատարվել է սերվերային մասի տեխնոլոգիաների համեմատական վերլուծություն և հիմնավորվել  Node.js հարթակի ընտրությունը։</a:t>
            </a:r>
            <a:endParaRPr lang="ru-RU"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21" name="Google Shape;521;p14"/>
          <p:cNvSpPr txBox="1">
            <a:spLocks noGrp="1"/>
          </p:cNvSpPr>
          <p:nvPr>
            <p:ph type="title" idx="4294967295"/>
          </p:nvPr>
        </p:nvSpPr>
        <p:spPr>
          <a:xfrm>
            <a:off x="1300163" y="663575"/>
            <a:ext cx="7843837" cy="654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hy-AM" dirty="0">
                <a:solidFill>
                  <a:srgbClr val="FFAD1D"/>
                </a:solidFill>
                <a:latin typeface="Sylfaen" panose="010A0502050306030303" pitchFamily="18" charset="0"/>
              </a:rPr>
              <a:t>Երկրորդ գլխի ամփոփում</a:t>
            </a:r>
            <a:endParaRPr lang="ru-RU" b="1" dirty="0">
              <a:solidFill>
                <a:srgbClr val="FFA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9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749300" y="1505300"/>
            <a:ext cx="8604250" cy="122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hy-AM" dirty="0"/>
              <a:t>		Մշալվել է սոցիալական մանկավարժի գործունեության աջակցող էլեկտրոնային վեբ հարթակ։</a:t>
            </a:r>
            <a:endParaRPr lang="ru-RU"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21" name="Google Shape;521;p14"/>
          <p:cNvSpPr txBox="1">
            <a:spLocks noGrp="1"/>
          </p:cNvSpPr>
          <p:nvPr>
            <p:ph type="title" idx="4294967295"/>
          </p:nvPr>
        </p:nvSpPr>
        <p:spPr>
          <a:xfrm>
            <a:off x="1300163" y="663575"/>
            <a:ext cx="7843837" cy="654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hy-AM" dirty="0">
                <a:solidFill>
                  <a:srgbClr val="FFAD1D"/>
                </a:solidFill>
                <a:latin typeface="Sylfaen" panose="010A0502050306030303" pitchFamily="18" charset="0"/>
              </a:rPr>
              <a:t>Երրորդ գլխի ամփոփում</a:t>
            </a:r>
            <a:endParaRPr lang="ru-RU" b="1" dirty="0">
              <a:solidFill>
                <a:srgbClr val="FFAD1D"/>
              </a:solidFill>
            </a:endParaRPr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A5262E0A-B08C-4A81-AAD1-847C3ECA8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550" y="2053528"/>
            <a:ext cx="4832350" cy="243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9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5"/>
          <p:cNvSpPr txBox="1">
            <a:spLocks noGrp="1"/>
          </p:cNvSpPr>
          <p:nvPr>
            <p:ph type="body" idx="1"/>
          </p:nvPr>
        </p:nvSpPr>
        <p:spPr>
          <a:xfrm>
            <a:off x="1699000" y="660475"/>
            <a:ext cx="5045400" cy="7555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dirty="0"/>
              <a:t>Եզրակացություններ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E1172-CC19-420A-AA4E-96904A268B8C}"/>
              </a:ext>
            </a:extLst>
          </p:cNvPr>
          <p:cNvSpPr txBox="1"/>
          <p:nvPr/>
        </p:nvSpPr>
        <p:spPr>
          <a:xfrm>
            <a:off x="628650" y="1701800"/>
            <a:ext cx="6908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hy-AM" dirty="0">
                <a:solidFill>
                  <a:schemeClr val="tx1"/>
                </a:solidFill>
                <a:latin typeface="Sylfaen" panose="010A0502050306030303" pitchFamily="18" charset="0"/>
              </a:rPr>
              <a:t>Իրականացվել է՝ առավել արդի ծրագրավորման տեխնոլոգիաների համեմատական    վերլուծություն և հիմնավորված ընտրություն: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y-AM" dirty="0">
                <a:solidFill>
                  <a:schemeClr val="tx1"/>
                </a:solidFill>
                <a:latin typeface="Sylfaen" panose="010A0502050306030303" pitchFamily="18" charset="0"/>
              </a:rPr>
              <a:t>Ուսումնասիրվել է սոցիալական մանկավարժի գործունեության կազմակերպման առանձնահատկությունները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y-AM" dirty="0">
                <a:solidFill>
                  <a:schemeClr val="tx1"/>
                </a:solidFill>
                <a:latin typeface="Sylfaen" panose="010A0502050306030303" pitchFamily="18" charset="0"/>
              </a:rPr>
              <a:t>Վերլուծվել է սոցիալական մանկավարժի գործունեության կազմակերպման մեթոդիկան ուումնական հաստատություններում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y-AM" dirty="0">
                <a:solidFill>
                  <a:schemeClr val="tx1"/>
                </a:solidFill>
                <a:latin typeface="Sylfaen" panose="010A0502050306030303" pitchFamily="18" charset="0"/>
              </a:rPr>
              <a:t>Բացահայտվել է նոր տեխնոլոգիաների կիրառման առանձնանհատկությունները սոցիալական մանկավարժի աշխատանքի կազակերպման գործընթացում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y-AM" dirty="0">
                <a:solidFill>
                  <a:schemeClr val="tx1"/>
                </a:solidFill>
                <a:latin typeface="Sylfaen" panose="010A0502050306030303" pitchFamily="18" charset="0"/>
              </a:rPr>
              <a:t>Մշակվել է սոցիալական մանկավարժի գործունեության աջակցման վեբ համակարգ</a:t>
            </a:r>
            <a:endParaRPr lang="ru-RU" dirty="0">
              <a:solidFill>
                <a:schemeClr val="tx1"/>
              </a:solidFill>
              <a:latin typeface="Sylfaen" panose="010A050205030603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159</Words>
  <Application>Microsoft Office PowerPoint</Application>
  <PresentationFormat>On-screen Show (16:9)</PresentationFormat>
  <Paragraphs>53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Sylfaen</vt:lpstr>
      <vt:lpstr>Barlow SemiBold</vt:lpstr>
      <vt:lpstr>Wingdings</vt:lpstr>
      <vt:lpstr>Barlow Light</vt:lpstr>
      <vt:lpstr>Arial</vt:lpstr>
      <vt:lpstr>Lodovico template</vt:lpstr>
      <vt:lpstr>Կուրս՝           5-րդ   Կատարող՝   Էդուարդ Հովհաննիսյան  Ղեկավար՝    Մանկ․ գ․ թ․, դոցենտ Սամվել Ասատրյան </vt:lpstr>
      <vt:lpstr>Ավարտական աշխատանքի արդիականությունը</vt:lpstr>
      <vt:lpstr>Աշխատանքի նպատակը</vt:lpstr>
      <vt:lpstr>Ավարտական աշխատանքի խնդիրներն են՝</vt:lpstr>
      <vt:lpstr>Բովանդակություն</vt:lpstr>
      <vt:lpstr>Առաջին գլխի ամփոփում</vt:lpstr>
      <vt:lpstr>Երկրորդ գլխի ամփոփում</vt:lpstr>
      <vt:lpstr>Երրորդ գլխի ամփոփում</vt:lpstr>
      <vt:lpstr>PowerPoint Presentation</vt:lpstr>
      <vt:lpstr>Շնորհակալություն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Կուրս՝           4-րդ   Կատարող՝   Պետրոսյան Արմինե   Ղեկավար՝    ֆիզ. Մաթ. գ.թ. Խառատյան Վահագն</dc:title>
  <dc:creator>Eduard</dc:creator>
  <cp:lastModifiedBy>Eduard Hovhannisyan</cp:lastModifiedBy>
  <cp:revision>11</cp:revision>
  <dcterms:modified xsi:type="dcterms:W3CDTF">2021-02-07T16:42:30Z</dcterms:modified>
</cp:coreProperties>
</file>