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Barlow"/>
      <p:regular r:id="rId15"/>
    </p:embeddedFon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9.xml"/><Relationship Id="rId10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40209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AI-Powered Diabetic Retinopathy Detection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27961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Introduction – AI-Powered Diabetic Retinopathy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7948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367683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Diabetic Retinopathy (DR)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is a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leading cause of blindness worldwide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136827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Early detection is crucial,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but traditional screening is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slow, expensive, and requires skilled doctors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905970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Rural areas suffer from a shortage of ophthalmologists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making diagnosis inaccessible.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27948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3367683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AI-powered system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that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automatically detects &amp; classifies DR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from fundus images.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136827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 to provide rapid, cost-effective, and scalable screening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0468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Social Impact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87139" y="56196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Early diagnosis can prevent vision loss.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7139" y="604206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Bridges the healthcare gap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underprivileged regions.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758309" y="705492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Statistic:  DR affects 450M diabetics worldwide.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3" y="2565916"/>
            <a:ext cx="4986695" cy="3097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5892" y="690801"/>
            <a:ext cx="7745016" cy="1314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Need for AI in Diabetic Retinopathy Screening</a:t>
            </a:r>
            <a:endParaRPr lang="en-US" sz="4100" dirty="0"/>
          </a:p>
        </p:txBody>
      </p:sp>
      <p:sp>
        <p:nvSpPr>
          <p:cNvPr id="5" name="Shape 1"/>
          <p:cNvSpPr/>
          <p:nvPr/>
        </p:nvSpPr>
        <p:spPr>
          <a:xfrm>
            <a:off x="6185892" y="2530316"/>
            <a:ext cx="449699" cy="449699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24" y="2557879"/>
            <a:ext cx="315516" cy="39445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835378" y="2530316"/>
            <a:ext cx="2629853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Global DR Statistics</a:t>
            </a:r>
            <a:endParaRPr lang="en-US" sz="2050" dirty="0"/>
          </a:p>
        </p:txBody>
      </p:sp>
      <p:sp>
        <p:nvSpPr>
          <p:cNvPr id="8" name="Text 3"/>
          <p:cNvSpPr/>
          <p:nvPr/>
        </p:nvSpPr>
        <p:spPr>
          <a:xfrm>
            <a:off x="6835378" y="2978944"/>
            <a:ext cx="3123128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 in 3 diabetics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develops DR.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6835378" y="3418642"/>
            <a:ext cx="3123128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2045, over 700M people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will have diabetes.</a:t>
            </a:r>
            <a:endParaRPr lang="en-US" sz="1550" dirty="0"/>
          </a:p>
        </p:txBody>
      </p:sp>
      <p:sp>
        <p:nvSpPr>
          <p:cNvPr id="10" name="Shape 5"/>
          <p:cNvSpPr/>
          <p:nvPr/>
        </p:nvSpPr>
        <p:spPr>
          <a:xfrm>
            <a:off x="10158293" y="2530316"/>
            <a:ext cx="449699" cy="449699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5326" y="2557879"/>
            <a:ext cx="315516" cy="39445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807779" y="2530316"/>
            <a:ext cx="3123128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Challenges in Traditional Screening</a:t>
            </a:r>
            <a:endParaRPr lang="en-US" sz="2050" dirty="0"/>
          </a:p>
        </p:txBody>
      </p:sp>
      <p:sp>
        <p:nvSpPr>
          <p:cNvPr id="13" name="Text 7"/>
          <p:cNvSpPr/>
          <p:nvPr/>
        </p:nvSpPr>
        <p:spPr>
          <a:xfrm>
            <a:off x="10807779" y="3307675"/>
            <a:ext cx="3123128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number of trained ophthalmologists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550" dirty="0"/>
          </a:p>
        </p:txBody>
      </p:sp>
      <p:sp>
        <p:nvSpPr>
          <p:cNvPr id="14" name="Text 8"/>
          <p:cNvSpPr/>
          <p:nvPr/>
        </p:nvSpPr>
        <p:spPr>
          <a:xfrm>
            <a:off x="10807779" y="4067175"/>
            <a:ext cx="3123128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Expensive equipment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required for manual diagnosis.</a:t>
            </a:r>
            <a:endParaRPr lang="en-US" sz="1550" dirty="0"/>
          </a:p>
        </p:txBody>
      </p:sp>
      <p:sp>
        <p:nvSpPr>
          <p:cNvPr id="15" name="Text 9"/>
          <p:cNvSpPr/>
          <p:nvPr/>
        </p:nvSpPr>
        <p:spPr>
          <a:xfrm>
            <a:off x="10807779" y="4826675"/>
            <a:ext cx="3123128" cy="639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Delayed diagnosis leads to irreversible blindness.</a:t>
            </a:r>
            <a:endParaRPr lang="en-US" sz="1550" dirty="0"/>
          </a:p>
        </p:txBody>
      </p:sp>
      <p:sp>
        <p:nvSpPr>
          <p:cNvPr id="16" name="Shape 10"/>
          <p:cNvSpPr/>
          <p:nvPr/>
        </p:nvSpPr>
        <p:spPr>
          <a:xfrm>
            <a:off x="6185892" y="5890855"/>
            <a:ext cx="449699" cy="449699"/>
          </a:xfrm>
          <a:prstGeom prst="roundRect">
            <a:avLst>
              <a:gd name="adj" fmla="val 4000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9530" dist="24130" dir="13500000">
              <a:srgbClr val="ffffff">
                <a:alpha val="70000"/>
              </a:srgbClr>
            </a:outerShdw>
          </a:effectLst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924" y="5918418"/>
            <a:ext cx="315516" cy="39445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835378" y="5890855"/>
            <a:ext cx="2629853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How AI Solves This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6835378" y="6339483"/>
            <a:ext cx="709553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Automates diagnosis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reducing time &amp; cost.</a:t>
            </a:r>
            <a:endParaRPr lang="en-US" sz="1550" dirty="0"/>
          </a:p>
        </p:txBody>
      </p:sp>
      <p:sp>
        <p:nvSpPr>
          <p:cNvPr id="20" name="Text 13"/>
          <p:cNvSpPr/>
          <p:nvPr/>
        </p:nvSpPr>
        <p:spPr>
          <a:xfrm>
            <a:off x="6835378" y="6779181"/>
            <a:ext cx="709553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Scalable to reach remote areas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with limited medical resources.</a:t>
            </a:r>
            <a:endParaRPr lang="en-US" sz="1550" dirty="0"/>
          </a:p>
        </p:txBody>
      </p:sp>
      <p:sp>
        <p:nvSpPr>
          <p:cNvPr id="21" name="Text 14"/>
          <p:cNvSpPr/>
          <p:nvPr/>
        </p:nvSpPr>
        <p:spPr>
          <a:xfrm>
            <a:off x="6835378" y="7218878"/>
            <a:ext cx="7095530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consistent &amp; objective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than human evaluation.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6517" y="877848"/>
            <a:ext cx="7231499" cy="664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Core Technology &amp; Innovations</a:t>
            </a:r>
            <a:endParaRPr lang="en-US" sz="4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17" y="1844635"/>
            <a:ext cx="1009412" cy="15732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8705" y="2046446"/>
            <a:ext cx="2828687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Dataset &amp; Data Strategy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018705" y="2499479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Hybrid dataset approach: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Combining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APTOS, Messidor, EyePACS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improved generalization.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2018705" y="2893100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 balancing techniques: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Weighted loss function,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oversampling, undersampling, and augmentations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5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7" y="3417927"/>
            <a:ext cx="1009412" cy="157329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18705" y="3619738"/>
            <a:ext cx="3523893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Preprocessing Enhancements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2018705" y="4072771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CLAHE (Contrast Limited Adaptive Histogram Equalization)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enhance visibility of lesions.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2018705" y="4466392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Image Normalization &amp; Augmentation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enhance model adaptability .</a:t>
            </a:r>
            <a:endParaRPr lang="en-US" sz="15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7" y="4991219"/>
            <a:ext cx="1009412" cy="2360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018705" y="5193030"/>
            <a:ext cx="2656403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Training Innovations</a:t>
            </a:r>
            <a:endParaRPr lang="en-US" sz="2050" dirty="0"/>
          </a:p>
        </p:txBody>
      </p:sp>
      <p:sp>
        <p:nvSpPr>
          <p:cNvPr id="13" name="Text 8"/>
          <p:cNvSpPr/>
          <p:nvPr/>
        </p:nvSpPr>
        <p:spPr>
          <a:xfrm>
            <a:off x="2018705" y="5646063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Base Model: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EfficientNet-B4 Transfer Learning (Pretrained on ImageNet, optimized for medical imaging).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2018705" y="6039683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Progressive Unfreezing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Unlocking EfficientNet layers gradually for optimal learning.</a:t>
            </a:r>
            <a:endParaRPr lang="en-US" sz="1550" dirty="0"/>
          </a:p>
        </p:txBody>
      </p:sp>
      <p:sp>
        <p:nvSpPr>
          <p:cNvPr id="15" name="Text 10"/>
          <p:cNvSpPr/>
          <p:nvPr/>
        </p:nvSpPr>
        <p:spPr>
          <a:xfrm>
            <a:off x="2018705" y="6433304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Augmentations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Prevents overfitting by varying augmentations per batch.</a:t>
            </a:r>
            <a:endParaRPr lang="en-US" sz="1550" dirty="0"/>
          </a:p>
        </p:txBody>
      </p:sp>
      <p:sp>
        <p:nvSpPr>
          <p:cNvPr id="16" name="Text 11"/>
          <p:cNvSpPr/>
          <p:nvPr/>
        </p:nvSpPr>
        <p:spPr>
          <a:xfrm>
            <a:off x="2018705" y="6826925"/>
            <a:ext cx="1190517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Adaptive Dropout &amp; Learning Rate Scheduling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Ensures smooth convergence.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4327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Breakdown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83297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830997" y="286291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28329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EfficientNetB4?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3319105"/>
            <a:ext cx="3522821" cy="2773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EfficientNetB4 achieves a higher accuracy compared to ResNet and Inception models, while utilizing significantly fewer parameters. This makes it computationally efficient and suitable for deployment on devices with limited resources.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283297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5274409" y="286291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28329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Base Model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3319105"/>
            <a:ext cx="3522821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is pretrained on ImageNet, a large dataset of diverse images, allowing it to capture high-level image features efficiently. This pretraining significantly reduces training time and improves generalization performance on the Diabetic Retinopathy detection task.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283297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9717822" y="286291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28329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Classification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3319105"/>
            <a:ext cx="3522821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classifies the severity levels of Diabetic Retinopathy into five categories: No DR, Mild, Moderate, Severe, and Proliferative DR. Each level corresponds to specific characteristics observed in the fundus images, allowing for nuanced diagnosis and treatment planning.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6593" y="726281"/>
            <a:ext cx="6267212" cy="554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Performance &amp; Validation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076593" y="1533763"/>
            <a:ext cx="7963614" cy="2233255"/>
          </a:xfrm>
          <a:prstGeom prst="roundRect">
            <a:avLst>
              <a:gd name="adj" fmla="val 679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084213" y="1541383"/>
            <a:ext cx="7947541" cy="48708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253639" y="1650087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Metric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8906351" y="1650087"/>
            <a:ext cx="230409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Value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11555254" y="1650087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Comparison</a:t>
            </a:r>
            <a:endParaRPr lang="en-US" sz="1300" dirty="0"/>
          </a:p>
        </p:txBody>
      </p:sp>
      <p:sp>
        <p:nvSpPr>
          <p:cNvPr id="9" name="Shape 6"/>
          <p:cNvSpPr/>
          <p:nvPr/>
        </p:nvSpPr>
        <p:spPr>
          <a:xfrm>
            <a:off x="6084213" y="2028468"/>
            <a:ext cx="7947541" cy="48708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253639" y="2137172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</a:t>
            </a:r>
            <a:endParaRPr lang="en-US" sz="1300" dirty="0"/>
          </a:p>
        </p:txBody>
      </p:sp>
      <p:sp>
        <p:nvSpPr>
          <p:cNvPr id="11" name="Text 8"/>
          <p:cNvSpPr/>
          <p:nvPr/>
        </p:nvSpPr>
        <p:spPr>
          <a:xfrm>
            <a:off x="8906351" y="2137172"/>
            <a:ext cx="230409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85-90%</a:t>
            </a:r>
            <a:endParaRPr lang="en-US" sz="1300" dirty="0"/>
          </a:p>
        </p:txBody>
      </p:sp>
      <p:sp>
        <p:nvSpPr>
          <p:cNvPr id="12" name="Text 9"/>
          <p:cNvSpPr/>
          <p:nvPr/>
        </p:nvSpPr>
        <p:spPr>
          <a:xfrm>
            <a:off x="11555254" y="2137172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than baseline</a:t>
            </a:r>
            <a:endParaRPr lang="en-US" sz="1300" dirty="0"/>
          </a:p>
        </p:txBody>
      </p:sp>
      <p:sp>
        <p:nvSpPr>
          <p:cNvPr id="13" name="Shape 10"/>
          <p:cNvSpPr/>
          <p:nvPr/>
        </p:nvSpPr>
        <p:spPr>
          <a:xfrm>
            <a:off x="6084213" y="2515553"/>
            <a:ext cx="7947541" cy="7567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253639" y="2624257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Precision-Recall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8906351" y="2624257"/>
            <a:ext cx="230409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Balanced</a:t>
            </a:r>
            <a:endParaRPr lang="en-US" sz="1300" dirty="0"/>
          </a:p>
        </p:txBody>
      </p:sp>
      <p:sp>
        <p:nvSpPr>
          <p:cNvPr id="16" name="Text 13"/>
          <p:cNvSpPr/>
          <p:nvPr/>
        </p:nvSpPr>
        <p:spPr>
          <a:xfrm>
            <a:off x="11555254" y="2624257"/>
            <a:ext cx="2307908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Accounts for class imbalance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6084213" y="3272314"/>
            <a:ext cx="7947541" cy="48708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253639" y="3381018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AUC-ROC Score</a:t>
            </a:r>
            <a:endParaRPr lang="en-US" sz="1300" dirty="0"/>
          </a:p>
        </p:txBody>
      </p:sp>
      <p:sp>
        <p:nvSpPr>
          <p:cNvPr id="19" name="Text 16"/>
          <p:cNvSpPr/>
          <p:nvPr/>
        </p:nvSpPr>
        <p:spPr>
          <a:xfrm>
            <a:off x="8906351" y="3381018"/>
            <a:ext cx="230409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0.92</a:t>
            </a:r>
            <a:endParaRPr lang="en-US" sz="1300" dirty="0"/>
          </a:p>
        </p:txBody>
      </p:sp>
      <p:sp>
        <p:nvSpPr>
          <p:cNvPr id="20" name="Text 17"/>
          <p:cNvSpPr/>
          <p:nvPr/>
        </p:nvSpPr>
        <p:spPr>
          <a:xfrm>
            <a:off x="11555254" y="3381018"/>
            <a:ext cx="230790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than naive CNNs</a:t>
            </a:r>
            <a:endParaRPr lang="en-US" sz="1300" dirty="0"/>
          </a:p>
        </p:txBody>
      </p:sp>
      <p:sp>
        <p:nvSpPr>
          <p:cNvPr id="21" name="Shape 18"/>
          <p:cNvSpPr/>
          <p:nvPr/>
        </p:nvSpPr>
        <p:spPr>
          <a:xfrm>
            <a:off x="6076593" y="3956685"/>
            <a:ext cx="3897511" cy="2392680"/>
          </a:xfrm>
          <a:prstGeom prst="roundRect">
            <a:avLst>
              <a:gd name="adj" fmla="val 634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1910" dist="20320" dir="13500000">
              <a:srgbClr val="ffffff">
                <a:alpha val="70000"/>
              </a:srgbClr>
            </a:outerShdw>
          </a:effectLst>
        </p:spPr>
      </p:sp>
      <p:sp>
        <p:nvSpPr>
          <p:cNvPr id="22" name="Text 19"/>
          <p:cNvSpPr/>
          <p:nvPr/>
        </p:nvSpPr>
        <p:spPr>
          <a:xfrm>
            <a:off x="6245185" y="4125278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Architecture</a:t>
            </a:r>
            <a:endParaRPr lang="en-US" sz="1700" dirty="0"/>
          </a:p>
        </p:txBody>
      </p:sp>
      <p:sp>
        <p:nvSpPr>
          <p:cNvPr id="23" name="Text 20"/>
          <p:cNvSpPr/>
          <p:nvPr/>
        </p:nvSpPr>
        <p:spPr>
          <a:xfrm>
            <a:off x="6245185" y="4503777"/>
            <a:ext cx="3560326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EfficientNet-B4 as Backbone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(Pretrained on ImageNet).</a:t>
            </a:r>
            <a:endParaRPr lang="en-US" sz="1300" dirty="0"/>
          </a:p>
        </p:txBody>
      </p:sp>
      <p:sp>
        <p:nvSpPr>
          <p:cNvPr id="24" name="Text 21"/>
          <p:cNvSpPr/>
          <p:nvPr/>
        </p:nvSpPr>
        <p:spPr>
          <a:xfrm>
            <a:off x="6245185" y="5102066"/>
            <a:ext cx="3560326" cy="809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Layers: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Global Average Pooling → Fully Connected Layer → Softmax (5-class prediction).</a:t>
            </a:r>
            <a:endParaRPr lang="en-US" sz="1300" dirty="0"/>
          </a:p>
        </p:txBody>
      </p:sp>
      <p:sp>
        <p:nvSpPr>
          <p:cNvPr id="25" name="Shape 22"/>
          <p:cNvSpPr/>
          <p:nvPr/>
        </p:nvSpPr>
        <p:spPr>
          <a:xfrm>
            <a:off x="10142696" y="3956685"/>
            <a:ext cx="3897511" cy="2392680"/>
          </a:xfrm>
          <a:prstGeom prst="roundRect">
            <a:avLst>
              <a:gd name="adj" fmla="val 634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1910" dist="20320" dir="13500000">
              <a:srgbClr val="ffffff">
                <a:alpha val="70000"/>
              </a:srgbClr>
            </a:outerShdw>
          </a:effectLst>
        </p:spPr>
      </p:sp>
      <p:sp>
        <p:nvSpPr>
          <p:cNvPr id="26" name="Text 23"/>
          <p:cNvSpPr/>
          <p:nvPr/>
        </p:nvSpPr>
        <p:spPr>
          <a:xfrm>
            <a:off x="10311289" y="4125278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Explainability &amp; Trust</a:t>
            </a:r>
            <a:endParaRPr lang="en-US" sz="1700" dirty="0"/>
          </a:p>
        </p:txBody>
      </p:sp>
      <p:sp>
        <p:nvSpPr>
          <p:cNvPr id="27" name="Text 24"/>
          <p:cNvSpPr/>
          <p:nvPr/>
        </p:nvSpPr>
        <p:spPr>
          <a:xfrm>
            <a:off x="10311289" y="4503777"/>
            <a:ext cx="3560326" cy="809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Grad-CAM Visualizations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Highlights what parts of the retina AI is focusing on.</a:t>
            </a:r>
            <a:endParaRPr lang="en-US" sz="1300" dirty="0"/>
          </a:p>
        </p:txBody>
      </p:sp>
      <p:sp>
        <p:nvSpPr>
          <p:cNvPr id="28" name="Text 25"/>
          <p:cNvSpPr/>
          <p:nvPr/>
        </p:nvSpPr>
        <p:spPr>
          <a:xfrm>
            <a:off x="10311289" y="5371743"/>
            <a:ext cx="3560326" cy="809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Doctor-in-the-loop approach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AI assists doctors but doesn't replace them.</a:t>
            </a:r>
            <a:endParaRPr lang="en-US" sz="1300" dirty="0"/>
          </a:p>
        </p:txBody>
      </p:sp>
      <p:sp>
        <p:nvSpPr>
          <p:cNvPr id="29" name="Shape 26"/>
          <p:cNvSpPr/>
          <p:nvPr/>
        </p:nvSpPr>
        <p:spPr>
          <a:xfrm>
            <a:off x="6076593" y="6517958"/>
            <a:ext cx="7963614" cy="985361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1910" dist="20320" dir="13500000">
              <a:srgbClr val="ffffff">
                <a:alpha val="70000"/>
              </a:srgbClr>
            </a:outerShdw>
          </a:effectLst>
        </p:spPr>
      </p:sp>
      <p:sp>
        <p:nvSpPr>
          <p:cNvPr id="30" name="Text 27"/>
          <p:cNvSpPr/>
          <p:nvPr/>
        </p:nvSpPr>
        <p:spPr>
          <a:xfrm>
            <a:off x="6245185" y="6686550"/>
            <a:ext cx="2218849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Comparisons</a:t>
            </a:r>
            <a:endParaRPr lang="en-US" sz="1700" dirty="0"/>
          </a:p>
        </p:txBody>
      </p:sp>
      <p:sp>
        <p:nvSpPr>
          <p:cNvPr id="31" name="Text 28"/>
          <p:cNvSpPr/>
          <p:nvPr/>
        </p:nvSpPr>
        <p:spPr>
          <a:xfrm>
            <a:off x="6245185" y="7065050"/>
            <a:ext cx="762642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AI-based DR detection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outperforms standard CNN models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 accuracy and consistency.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346" y="528280"/>
            <a:ext cx="5852279" cy="631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Vision &amp; Expansion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7624" y="1544360"/>
            <a:ext cx="2192060" cy="112264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78" y="2076331"/>
            <a:ext cx="270153" cy="33766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81732" y="1736408"/>
            <a:ext cx="2840593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Multi-Disease AI Platform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5281732" y="2167533"/>
            <a:ext cx="3078004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One unified AI diagnosis system</a:t>
            </a:r>
            <a:endParaRPr lang="en-US" sz="1500" dirty="0"/>
          </a:p>
        </p:txBody>
      </p:sp>
      <p:sp>
        <p:nvSpPr>
          <p:cNvPr id="7" name="Shape 3"/>
          <p:cNvSpPr/>
          <p:nvPr/>
        </p:nvSpPr>
        <p:spPr>
          <a:xfrm>
            <a:off x="5137666" y="2681407"/>
            <a:ext cx="8772406" cy="11430"/>
          </a:xfrm>
          <a:prstGeom prst="roundRect">
            <a:avLst>
              <a:gd name="adj" fmla="val 1512712"/>
            </a:avLst>
          </a:prstGeom>
          <a:solidFill>
            <a:srgbClr val="C1C3D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535" y="2714982"/>
            <a:ext cx="4384238" cy="112264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58" y="3107412"/>
            <a:ext cx="270153" cy="33766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377821" y="2907030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Beyond Retinopathy</a:t>
            </a:r>
            <a:endParaRPr lang="en-US" sz="1950" dirty="0"/>
          </a:p>
        </p:txBody>
      </p:sp>
      <p:sp>
        <p:nvSpPr>
          <p:cNvPr id="11" name="Text 5"/>
          <p:cNvSpPr/>
          <p:nvPr/>
        </p:nvSpPr>
        <p:spPr>
          <a:xfrm>
            <a:off x="6377821" y="3338155"/>
            <a:ext cx="426720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Heart Disease, Brain Tumors, Bone Fractures</a:t>
            </a:r>
            <a:endParaRPr lang="en-US" sz="1500" dirty="0"/>
          </a:p>
        </p:txBody>
      </p:sp>
      <p:sp>
        <p:nvSpPr>
          <p:cNvPr id="12" name="Shape 6"/>
          <p:cNvSpPr/>
          <p:nvPr/>
        </p:nvSpPr>
        <p:spPr>
          <a:xfrm>
            <a:off x="6233755" y="3852029"/>
            <a:ext cx="7676317" cy="11430"/>
          </a:xfrm>
          <a:prstGeom prst="roundRect">
            <a:avLst>
              <a:gd name="adj" fmla="val 1512712"/>
            </a:avLst>
          </a:prstGeom>
          <a:solidFill>
            <a:srgbClr val="C1C3D0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445" y="3885605"/>
            <a:ext cx="6576417" cy="112264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578" y="4278035"/>
            <a:ext cx="270153" cy="33766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73910" y="4077653"/>
            <a:ext cx="2620328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Enhanced DR Detection</a:t>
            </a:r>
            <a:endParaRPr lang="en-US" sz="1950" dirty="0"/>
          </a:p>
        </p:txBody>
      </p:sp>
      <p:sp>
        <p:nvSpPr>
          <p:cNvPr id="16" name="Text 8"/>
          <p:cNvSpPr/>
          <p:nvPr/>
        </p:nvSpPr>
        <p:spPr>
          <a:xfrm>
            <a:off x="7473910" y="4508778"/>
            <a:ext cx="5184815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Ensemble Models, Lesion Segmentation, NLP Analysis</a:t>
            </a:r>
            <a:endParaRPr lang="en-US" sz="1500" dirty="0"/>
          </a:p>
        </p:txBody>
      </p:sp>
      <p:sp>
        <p:nvSpPr>
          <p:cNvPr id="17" name="Text 9"/>
          <p:cNvSpPr/>
          <p:nvPr/>
        </p:nvSpPr>
        <p:spPr>
          <a:xfrm>
            <a:off x="672346" y="5224343"/>
            <a:ext cx="13285708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Upcoming Features:</a:t>
            </a:r>
            <a:endParaRPr lang="en-US" sz="1500" dirty="0"/>
          </a:p>
        </p:txBody>
      </p:sp>
      <p:sp>
        <p:nvSpPr>
          <p:cNvPr id="18" name="Text 10"/>
          <p:cNvSpPr/>
          <p:nvPr/>
        </p:nvSpPr>
        <p:spPr>
          <a:xfrm>
            <a:off x="672346" y="5747861"/>
            <a:ext cx="13285708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Ensemble Models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Combining multiple CNNs for higher accuracy.</a:t>
            </a:r>
            <a:endParaRPr lang="en-US" sz="1500" dirty="0"/>
          </a:p>
        </p:txBody>
      </p:sp>
      <p:sp>
        <p:nvSpPr>
          <p:cNvPr id="19" name="Text 11"/>
          <p:cNvSpPr/>
          <p:nvPr/>
        </p:nvSpPr>
        <p:spPr>
          <a:xfrm>
            <a:off x="672346" y="6122432"/>
            <a:ext cx="13285708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Real-Time Data from Hospitals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Continuous model improvement &amp; retraining.</a:t>
            </a:r>
            <a:endParaRPr lang="en-US" sz="1500" dirty="0"/>
          </a:p>
        </p:txBody>
      </p:sp>
      <p:sp>
        <p:nvSpPr>
          <p:cNvPr id="20" name="Text 12"/>
          <p:cNvSpPr/>
          <p:nvPr/>
        </p:nvSpPr>
        <p:spPr>
          <a:xfrm>
            <a:off x="672346" y="6497002"/>
            <a:ext cx="13285708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Lesion Segmentation Model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Pinpoint exact lesion locations for doctors.</a:t>
            </a:r>
            <a:endParaRPr lang="en-US" sz="1500" dirty="0"/>
          </a:p>
        </p:txBody>
      </p:sp>
      <p:sp>
        <p:nvSpPr>
          <p:cNvPr id="21" name="Text 13"/>
          <p:cNvSpPr/>
          <p:nvPr/>
        </p:nvSpPr>
        <p:spPr>
          <a:xfrm>
            <a:off x="672346" y="6871573"/>
            <a:ext cx="13285708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NLP-Based Symptom Analysis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→ Patients describe symptoms → AI suggests tests.</a:t>
            </a:r>
            <a:endParaRPr lang="en-US" sz="1500" dirty="0"/>
          </a:p>
        </p:txBody>
      </p:sp>
      <p:sp>
        <p:nvSpPr>
          <p:cNvPr id="22" name="Text 14"/>
          <p:cNvSpPr/>
          <p:nvPr/>
        </p:nvSpPr>
        <p:spPr>
          <a:xfrm>
            <a:off x="672346" y="7395091"/>
            <a:ext cx="13285708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 Plans: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Partnering with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hospitals &amp; research labs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real-world validation.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5425" y="428506"/>
            <a:ext cx="4871918" cy="5126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&amp; Call to Action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661404" y="2017157"/>
            <a:ext cx="2050613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This Matters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45425" y="2366843"/>
            <a:ext cx="4166592" cy="498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can revolutionize DR screening and improve global healthcare.</a:t>
            </a:r>
            <a:endParaRPr lang="en-US" sz="12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5737" y="1252776"/>
            <a:ext cx="4738807" cy="4738807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28" y="2119432"/>
            <a:ext cx="233124" cy="2914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18263" y="1892498"/>
            <a:ext cx="2292191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We Can Achieve This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918263" y="2242185"/>
            <a:ext cx="4166711" cy="747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Even as students, we've built a </a:t>
            </a:r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sophisticated, scalable AI model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backed by strong technical innovations.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37" y="1252776"/>
            <a:ext cx="4738807" cy="4738807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474" y="2522696"/>
            <a:ext cx="233124" cy="2914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18263" y="4628078"/>
            <a:ext cx="2050613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Next Steps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9918263" y="4977765"/>
            <a:ext cx="4166711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testing with medical experts.</a:t>
            </a:r>
            <a:endParaRPr lang="en-US" sz="12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737" y="1252776"/>
            <a:ext cx="4738807" cy="4738807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209" y="4833342"/>
            <a:ext cx="233124" cy="29146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661404" y="4503420"/>
            <a:ext cx="2050613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Call to Action</a:t>
            </a:r>
            <a:endParaRPr lang="en-US" sz="1600" dirty="0"/>
          </a:p>
        </p:txBody>
      </p:sp>
      <p:sp>
        <p:nvSpPr>
          <p:cNvPr id="16" name="Text 8"/>
          <p:cNvSpPr/>
          <p:nvPr/>
        </p:nvSpPr>
        <p:spPr>
          <a:xfrm>
            <a:off x="545425" y="4853107"/>
            <a:ext cx="4166592" cy="498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Seeking mentorship &amp; resources</a:t>
            </a:r>
            <a:pPr algn="r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to improve AI performance.</a:t>
            </a:r>
            <a:endParaRPr lang="en-US" sz="12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737" y="1252776"/>
            <a:ext cx="4738807" cy="4738807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1563" y="4430078"/>
            <a:ext cx="233124" cy="29146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545425" y="6166842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solution is backed by strong technical innovations.</a:t>
            </a:r>
            <a:endParaRPr lang="en-US" sz="1200" dirty="0"/>
          </a:p>
        </p:txBody>
      </p:sp>
      <p:sp>
        <p:nvSpPr>
          <p:cNvPr id="20" name="Text 10"/>
          <p:cNvSpPr/>
          <p:nvPr/>
        </p:nvSpPr>
        <p:spPr>
          <a:xfrm>
            <a:off x="545425" y="6591419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Additional next steps include:</a:t>
            </a:r>
            <a:endParaRPr lang="en-US" sz="1200" dirty="0"/>
          </a:p>
        </p:txBody>
      </p:sp>
      <p:sp>
        <p:nvSpPr>
          <p:cNvPr id="21" name="Text 11"/>
          <p:cNvSpPr/>
          <p:nvPr/>
        </p:nvSpPr>
        <p:spPr>
          <a:xfrm>
            <a:off x="545425" y="7015996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Deploying the model for hospital use.</a:t>
            </a:r>
            <a:endParaRPr lang="en-US" sz="1200" dirty="0"/>
          </a:p>
        </p:txBody>
      </p:sp>
      <p:sp>
        <p:nvSpPr>
          <p:cNvPr id="22" name="Text 12"/>
          <p:cNvSpPr/>
          <p:nvPr/>
        </p:nvSpPr>
        <p:spPr>
          <a:xfrm>
            <a:off x="545425" y="7319843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Publishing research findings on AI in DR.</a:t>
            </a:r>
            <a:endParaRPr lang="en-US" sz="1200" dirty="0"/>
          </a:p>
        </p:txBody>
      </p:sp>
      <p:sp>
        <p:nvSpPr>
          <p:cNvPr id="23" name="Text 13"/>
          <p:cNvSpPr/>
          <p:nvPr/>
        </p:nvSpPr>
        <p:spPr>
          <a:xfrm>
            <a:off x="545425" y="7623691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 with hospitals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for clinical validation.</a:t>
            </a:r>
            <a:endParaRPr lang="en-US" sz="1200" dirty="0"/>
          </a:p>
        </p:txBody>
      </p:sp>
      <p:sp>
        <p:nvSpPr>
          <p:cNvPr id="24" name="Text 14"/>
          <p:cNvSpPr/>
          <p:nvPr/>
        </p:nvSpPr>
        <p:spPr>
          <a:xfrm>
            <a:off x="545425" y="7927538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Computational limitations: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EfficientNet-B6 could improve results, but we need </a:t>
            </a:r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resources</a:t>
            </a:r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200" dirty="0"/>
          </a:p>
        </p:txBody>
      </p:sp>
      <p:sp>
        <p:nvSpPr>
          <p:cNvPr id="25" name="Text 15"/>
          <p:cNvSpPr/>
          <p:nvPr/>
        </p:nvSpPr>
        <p:spPr>
          <a:xfrm>
            <a:off x="545425" y="8352115"/>
            <a:ext cx="13539549" cy="249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"AI + Healthcare = A Future Without Preventable Blindness."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2025-03-19T04:37:37Z</dcterms:created>
  <dcterms:modified xsi:type="dcterms:W3CDTF">2025-03-19T04:37:37Z</dcterms:modified>
</cp:coreProperties>
</file>