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759575" cy="98679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28938" cy="493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29050" y="0"/>
            <a:ext cx="2928938" cy="4937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12813"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6275" y="4687888"/>
            <a:ext cx="5407025" cy="44402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2600"/>
            <a:ext cx="2928938" cy="4937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29050" y="9372600"/>
            <a:ext cx="2928938" cy="4937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76275" y="4687888"/>
            <a:ext cx="5407025" cy="4440237"/>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ru-RU" sz="1800">
                <a:highlight>
                  <a:schemeClr val="lt1"/>
                </a:highlight>
                <a:latin typeface="Times New Roman"/>
                <a:ea typeface="Times New Roman"/>
                <a:cs typeface="Times New Roman"/>
                <a:sym typeface="Times New Roman"/>
              </a:rPr>
              <a:t>Разработка чат-бота Телеграмм для самодиагностики уровня профессионального стресса</a:t>
            </a:r>
            <a:endParaRPr sz="1100">
              <a:highlight>
                <a:schemeClr val="lt1"/>
              </a:highlight>
              <a:latin typeface="Times New Roman"/>
              <a:ea typeface="Times New Roman"/>
              <a:cs typeface="Times New Roman"/>
              <a:sym typeface="Times New Roman"/>
            </a:endParaRPr>
          </a:p>
        </p:txBody>
      </p:sp>
      <p:sp>
        <p:nvSpPr>
          <p:cNvPr id="86" name="Google Shape;86;p1:notes"/>
          <p:cNvSpPr/>
          <p:nvPr>
            <p:ph idx="2" type="sldImg"/>
          </p:nvPr>
        </p:nvSpPr>
        <p:spPr>
          <a:xfrm>
            <a:off x="912813"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e909ced98_0_16:notes"/>
          <p:cNvSpPr/>
          <p:nvPr>
            <p:ph idx="2" type="sldImg"/>
          </p:nvPr>
        </p:nvSpPr>
        <p:spPr>
          <a:xfrm>
            <a:off x="912813" y="739775"/>
            <a:ext cx="4934100" cy="37005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e909ced98_0_16:notes"/>
          <p:cNvSpPr txBox="1"/>
          <p:nvPr>
            <p:ph idx="1" type="body"/>
          </p:nvPr>
        </p:nvSpPr>
        <p:spPr>
          <a:xfrm>
            <a:off x="676275" y="4687888"/>
            <a:ext cx="5406900" cy="4440300"/>
          </a:xfrm>
          <a:prstGeom prst="rect">
            <a:avLst/>
          </a:prstGeom>
        </p:spPr>
        <p:txBody>
          <a:bodyPr anchorCtr="0" anchor="t" bIns="45700" lIns="91425" spcFirstLastPara="1" rIns="91425" wrap="square" tIns="45700">
            <a:noAutofit/>
          </a:bodyPr>
          <a:lstStyle/>
          <a:p>
            <a:pPr indent="2286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После создания работающей программы я решил провести ещё один опрос, но уже с другой целью, а именно ответить на следующие вопрос “Насколько удобно пользоваться данным телеграмм ботом?” Этот вопрос я разбил на следующие подвопросы:</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На сколько интуитивно понятен функционал, “интерфейс” бота?</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Комфортно ли читать вопросы?</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Удобно ли пользоваться созданной клавиатурой?</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На сколько комфортен вывод результатов?</a:t>
            </a:r>
            <a:endParaRPr sz="1100">
              <a:highlight>
                <a:schemeClr val="lt1"/>
              </a:highlight>
              <a:latin typeface="Times New Roman"/>
              <a:ea typeface="Times New Roman"/>
              <a:cs typeface="Times New Roman"/>
              <a:sym typeface="Times New Roman"/>
            </a:endParaRPr>
          </a:p>
          <a:p>
            <a:pPr indent="2286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Для того чтобы выбрать наиболее подходящее место для опроса, оно должно отвечать следующим требованиям:</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Количество опрашиваемых должно быть более 20,</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Они должны иметь разный уровень владения телефоном, ноутбуком и т.п,</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Будет здорово, если среди опрашиваемых будет разный уровень владения русским языком.</a:t>
            </a:r>
            <a:endParaRPr sz="1100"/>
          </a:p>
        </p:txBody>
      </p:sp>
      <p:sp>
        <p:nvSpPr>
          <p:cNvPr id="160" name="Google Shape;160;g24e909ced98_0_16:notes"/>
          <p:cNvSpPr txBox="1"/>
          <p:nvPr>
            <p:ph idx="12" type="sldNum"/>
          </p:nvPr>
        </p:nvSpPr>
        <p:spPr>
          <a:xfrm>
            <a:off x="3829050" y="9372600"/>
            <a:ext cx="29289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eccc08634_0_17:notes"/>
          <p:cNvSpPr/>
          <p:nvPr>
            <p:ph idx="2" type="sldImg"/>
          </p:nvPr>
        </p:nvSpPr>
        <p:spPr>
          <a:xfrm>
            <a:off x="912813" y="739775"/>
            <a:ext cx="4934100" cy="37005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eccc08634_0_17:notes"/>
          <p:cNvSpPr txBox="1"/>
          <p:nvPr>
            <p:ph idx="1" type="body"/>
          </p:nvPr>
        </p:nvSpPr>
        <p:spPr>
          <a:xfrm>
            <a:off x="676275" y="4687888"/>
            <a:ext cx="5406900" cy="4440300"/>
          </a:xfrm>
          <a:prstGeom prst="rect">
            <a:avLst/>
          </a:prstGeom>
        </p:spPr>
        <p:txBody>
          <a:bodyPr anchorCtr="0" anchor="t" bIns="45700" lIns="91425" spcFirstLastPara="1" rIns="91425" wrap="square" tIns="45700">
            <a:noAutofit/>
          </a:bodyPr>
          <a:lstStyle/>
          <a:p>
            <a:pPr indent="4572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По прошествию двух дней и завершению опроса, мною были сформулированы следующие выводы:</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Функционал, “интерфейс” бота понятен и дальнейшей настройки не требует,</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Читать вопросы комфортно,</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Расположение кнопок не очень удобное, цифры 5 и 6 не помещаются на экране,</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Конечный результат перенасыщен информацией.</a:t>
            </a:r>
            <a:endParaRPr sz="1100">
              <a:highlight>
                <a:schemeClr val="lt1"/>
              </a:highlight>
              <a:latin typeface="Times New Roman"/>
              <a:ea typeface="Times New Roman"/>
              <a:cs typeface="Times New Roman"/>
              <a:sym typeface="Times New Roman"/>
            </a:endParaRPr>
          </a:p>
          <a:p>
            <a:pPr indent="2286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Далее я изменил дизайн клавиатуры, и она приобрела нынешний вид, раньше одна цифра занимала одну строку. Конечный вывод результатов тоже был претерпел изменения, но всё ещё требует доработки.</a:t>
            </a:r>
            <a:endParaRPr sz="1100"/>
          </a:p>
        </p:txBody>
      </p:sp>
      <p:sp>
        <p:nvSpPr>
          <p:cNvPr id="168" name="Google Shape;168;g24eccc08634_0_17:notes"/>
          <p:cNvSpPr txBox="1"/>
          <p:nvPr>
            <p:ph idx="12" type="sldNum"/>
          </p:nvPr>
        </p:nvSpPr>
        <p:spPr>
          <a:xfrm>
            <a:off x="3829050" y="9372600"/>
            <a:ext cx="29289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76275" y="4687888"/>
            <a:ext cx="5407025" cy="4440237"/>
          </a:xfrm>
          <a:prstGeom prst="rect">
            <a:avLst/>
          </a:prstGeom>
        </p:spPr>
        <p:txBody>
          <a:bodyPr anchorCtr="0" anchor="t" bIns="45700" lIns="91425" spcFirstLastPara="1" rIns="91425" wrap="square" tIns="45700">
            <a:noAutofit/>
          </a:bodyPr>
          <a:lstStyle/>
          <a:p>
            <a:pPr indent="2286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Подводя итог проделанной работы хочется отметить следующие моменты:</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По итогам работы удалось сформировать инструмент оценки уровня профессионального выгорания, не требующий специальных ИТ-навыков и удобный для использовани.</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В результате проведения интервью и последующего анализа были намечены шаги для последующего развития инструмента: </a:t>
            </a:r>
            <a:endParaRPr sz="1100">
              <a:highlight>
                <a:schemeClr val="lt1"/>
              </a:highlight>
              <a:latin typeface="Times New Roman"/>
              <a:ea typeface="Times New Roman"/>
              <a:cs typeface="Times New Roman"/>
              <a:sym typeface="Times New Roman"/>
            </a:endParaRPr>
          </a:p>
          <a:p>
            <a:pPr indent="-298450" lvl="1" marL="914400" rtl="0" algn="just">
              <a:lnSpc>
                <a:spcPct val="125000"/>
              </a:lnSpc>
              <a:spcBef>
                <a:spcPts val="600"/>
              </a:spcBef>
              <a:spcAft>
                <a:spcPts val="0"/>
              </a:spcAft>
              <a:buClr>
                <a:schemeClr val="dk1"/>
              </a:buClr>
              <a:buSzPts val="1100"/>
              <a:buFont typeface="Times New Roman"/>
              <a:buAutoNum type="alphaLcPeriod"/>
            </a:pPr>
            <a:r>
              <a:rPr lang="ru-RU" sz="1100">
                <a:highlight>
                  <a:schemeClr val="lt1"/>
                </a:highlight>
                <a:latin typeface="Times New Roman"/>
                <a:ea typeface="Times New Roman"/>
                <a:cs typeface="Times New Roman"/>
                <a:sym typeface="Times New Roman"/>
              </a:rPr>
              <a:t>дополнение программы новыми тестами, </a:t>
            </a:r>
            <a:endParaRPr sz="1100">
              <a:highlight>
                <a:schemeClr val="lt1"/>
              </a:highlight>
              <a:latin typeface="Times New Roman"/>
              <a:ea typeface="Times New Roman"/>
              <a:cs typeface="Times New Roman"/>
              <a:sym typeface="Times New Roman"/>
            </a:endParaRPr>
          </a:p>
          <a:p>
            <a:pPr indent="-298450" lvl="1" marL="914400" rtl="0" algn="just">
              <a:lnSpc>
                <a:spcPct val="125000"/>
              </a:lnSpc>
              <a:spcBef>
                <a:spcPts val="600"/>
              </a:spcBef>
              <a:spcAft>
                <a:spcPts val="0"/>
              </a:spcAft>
              <a:buClr>
                <a:schemeClr val="dk1"/>
              </a:buClr>
              <a:buSzPts val="1100"/>
              <a:buFont typeface="Times New Roman"/>
              <a:buAutoNum type="alphaLcPeriod"/>
            </a:pPr>
            <a:r>
              <a:rPr lang="ru-RU" sz="1100">
                <a:highlight>
                  <a:schemeClr val="lt1"/>
                </a:highlight>
                <a:latin typeface="Times New Roman"/>
                <a:ea typeface="Times New Roman"/>
                <a:cs typeface="Times New Roman"/>
                <a:sym typeface="Times New Roman"/>
              </a:rPr>
              <a:t>адаптация для использования в инструменте реляционной БД для хранения и в последующем полученных результатов,</a:t>
            </a:r>
            <a:endParaRPr sz="1100">
              <a:highlight>
                <a:schemeClr val="lt1"/>
              </a:highlight>
              <a:latin typeface="Times New Roman"/>
              <a:ea typeface="Times New Roman"/>
              <a:cs typeface="Times New Roman"/>
              <a:sym typeface="Times New Roman"/>
            </a:endParaRPr>
          </a:p>
          <a:p>
            <a:pPr indent="-298450" lvl="1" marL="914400" rtl="0" algn="just">
              <a:lnSpc>
                <a:spcPct val="125000"/>
              </a:lnSpc>
              <a:spcBef>
                <a:spcPts val="600"/>
              </a:spcBef>
              <a:spcAft>
                <a:spcPts val="0"/>
              </a:spcAft>
              <a:buClr>
                <a:schemeClr val="dk1"/>
              </a:buClr>
              <a:buSzPts val="1100"/>
              <a:buFont typeface="Times New Roman"/>
              <a:buAutoNum type="alphaLcPeriod"/>
            </a:pPr>
            <a:r>
              <a:rPr lang="ru-RU" sz="1100">
                <a:highlight>
                  <a:schemeClr val="lt1"/>
                </a:highlight>
                <a:latin typeface="Times New Roman"/>
                <a:ea typeface="Times New Roman"/>
                <a:cs typeface="Times New Roman"/>
                <a:sym typeface="Times New Roman"/>
              </a:rPr>
              <a:t>корректировка программного кода - приведение его к принципам объектно-ориентированного программирования (ООП),</a:t>
            </a:r>
            <a:endParaRPr sz="1100">
              <a:highlight>
                <a:schemeClr val="lt1"/>
              </a:highlight>
              <a:latin typeface="Times New Roman"/>
              <a:ea typeface="Times New Roman"/>
              <a:cs typeface="Times New Roman"/>
              <a:sym typeface="Times New Roman"/>
            </a:endParaRPr>
          </a:p>
          <a:p>
            <a:pPr indent="-298450" lvl="1" marL="914400" rtl="0" algn="just">
              <a:lnSpc>
                <a:spcPct val="125000"/>
              </a:lnSpc>
              <a:spcBef>
                <a:spcPts val="600"/>
              </a:spcBef>
              <a:spcAft>
                <a:spcPts val="0"/>
              </a:spcAft>
              <a:buClr>
                <a:schemeClr val="dk1"/>
              </a:buClr>
              <a:buSzPts val="1100"/>
              <a:buFont typeface="Times New Roman"/>
              <a:buAutoNum type="alphaLcPeriod"/>
            </a:pPr>
            <a:r>
              <a:rPr lang="ru-RU" sz="1100">
                <a:highlight>
                  <a:schemeClr val="lt1"/>
                </a:highlight>
                <a:latin typeface="Times New Roman"/>
                <a:ea typeface="Times New Roman"/>
                <a:cs typeface="Times New Roman"/>
                <a:sym typeface="Times New Roman"/>
              </a:rPr>
              <a:t>корректировка способа представления информации,</a:t>
            </a:r>
            <a:endParaRPr sz="1100">
              <a:highlight>
                <a:schemeClr val="lt1"/>
              </a:highlight>
              <a:latin typeface="Times New Roman"/>
              <a:ea typeface="Times New Roman"/>
              <a:cs typeface="Times New Roman"/>
              <a:sym typeface="Times New Roman"/>
            </a:endParaRPr>
          </a:p>
          <a:p>
            <a:pPr indent="-298450" lvl="1" marL="914400" rtl="0" algn="just">
              <a:lnSpc>
                <a:spcPct val="125000"/>
              </a:lnSpc>
              <a:spcBef>
                <a:spcPts val="600"/>
              </a:spcBef>
              <a:spcAft>
                <a:spcPts val="0"/>
              </a:spcAft>
              <a:buClr>
                <a:schemeClr val="dk1"/>
              </a:buClr>
              <a:buSzPts val="1100"/>
              <a:buFont typeface="Times New Roman"/>
              <a:buAutoNum type="alphaLcPeriod"/>
            </a:pPr>
            <a:r>
              <a:rPr lang="ru-RU" sz="1100">
                <a:highlight>
                  <a:schemeClr val="lt1"/>
                </a:highlight>
                <a:latin typeface="Times New Roman"/>
                <a:ea typeface="Times New Roman"/>
                <a:cs typeface="Times New Roman"/>
                <a:sym typeface="Times New Roman"/>
              </a:rPr>
              <a:t>реализация в инструменте механизмов верификации вводимых данных.</a:t>
            </a:r>
            <a:endParaRPr sz="1100"/>
          </a:p>
        </p:txBody>
      </p:sp>
      <p:sp>
        <p:nvSpPr>
          <p:cNvPr id="175" name="Google Shape;175;p5:notes"/>
          <p:cNvSpPr/>
          <p:nvPr>
            <p:ph idx="2" type="sldImg"/>
          </p:nvPr>
        </p:nvSpPr>
        <p:spPr>
          <a:xfrm>
            <a:off x="912813"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76275" y="4687888"/>
            <a:ext cx="5407025" cy="44402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2" name="Google Shape;182;p6:notes"/>
          <p:cNvSpPr/>
          <p:nvPr>
            <p:ph idx="2" type="sldImg"/>
          </p:nvPr>
        </p:nvSpPr>
        <p:spPr>
          <a:xfrm>
            <a:off x="912813"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76275" y="4687888"/>
            <a:ext cx="5407025" cy="4440237"/>
          </a:xfrm>
          <a:prstGeom prst="rect">
            <a:avLst/>
          </a:prstGeom>
        </p:spPr>
        <p:txBody>
          <a:bodyPr anchorCtr="0" anchor="t" bIns="45700" lIns="91425" spcFirstLastPara="1" rIns="91425" wrap="square" tIns="45700">
            <a:noAutofit/>
          </a:bodyPr>
          <a:lstStyle/>
          <a:p>
            <a:pPr indent="4572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Идею этой работы я придумал когда работал администратором и каждый день замечал как не самая сложная, но довольно однотипная работа высасывает из моих коллег все соки. Мне стало интересно, а могу ли я использую свои знания помочь своим коллегам справляться с дистрессом и профессиональным выгоранием.</a:t>
            </a:r>
            <a:endParaRPr sz="1100">
              <a:highlight>
                <a:schemeClr val="lt1"/>
              </a:highlight>
              <a:latin typeface="Times New Roman"/>
              <a:ea typeface="Times New Roman"/>
              <a:cs typeface="Times New Roman"/>
              <a:sym typeface="Times New Roman"/>
            </a:endParaRPr>
          </a:p>
          <a:p>
            <a:pPr indent="4572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По мнению многих исследователей, в современном мире люди более чем раньше подвержены стрессам и выгоранию из-за огромного количества факторов вот только некоторые из них:</a:t>
            </a:r>
            <a:endParaRPr sz="1100">
              <a:highlight>
                <a:schemeClr val="lt1"/>
              </a:highlight>
              <a:latin typeface="Times New Roman"/>
              <a:ea typeface="Times New Roman"/>
              <a:cs typeface="Times New Roman"/>
              <a:sym typeface="Times New Roman"/>
            </a:endParaRPr>
          </a:p>
          <a:p>
            <a:pPr indent="-298450" lvl="0" marL="9144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Нехватка времени,</a:t>
            </a:r>
            <a:endParaRPr sz="1100">
              <a:highlight>
                <a:schemeClr val="lt1"/>
              </a:highlight>
              <a:latin typeface="Times New Roman"/>
              <a:ea typeface="Times New Roman"/>
              <a:cs typeface="Times New Roman"/>
              <a:sym typeface="Times New Roman"/>
            </a:endParaRPr>
          </a:p>
          <a:p>
            <a:pPr indent="-298450" lvl="0" marL="914400" rtl="0" algn="just">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Приходиться делать не то что хочеться, </a:t>
            </a:r>
            <a:endParaRPr sz="1100">
              <a:highlight>
                <a:schemeClr val="lt1"/>
              </a:highlight>
              <a:latin typeface="Times New Roman"/>
              <a:ea typeface="Times New Roman"/>
              <a:cs typeface="Times New Roman"/>
              <a:sym typeface="Times New Roman"/>
            </a:endParaRPr>
          </a:p>
          <a:p>
            <a:pPr indent="-298450" lvl="0" marL="914400" rtl="0" algn="just">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Человек не чувствуете уважения к себе,</a:t>
            </a:r>
            <a:endParaRPr sz="1100">
              <a:highlight>
                <a:schemeClr val="lt1"/>
              </a:highlight>
              <a:latin typeface="Times New Roman"/>
              <a:ea typeface="Times New Roman"/>
              <a:cs typeface="Times New Roman"/>
              <a:sym typeface="Times New Roman"/>
            </a:endParaRPr>
          </a:p>
          <a:p>
            <a:pPr indent="-298450" lvl="0" marL="914400" rtl="0" algn="just">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Постоянные конфликты,</a:t>
            </a:r>
            <a:endParaRPr sz="1100">
              <a:highlight>
                <a:schemeClr val="lt1"/>
              </a:highlight>
              <a:latin typeface="Times New Roman"/>
              <a:ea typeface="Times New Roman"/>
              <a:cs typeface="Times New Roman"/>
              <a:sym typeface="Times New Roman"/>
            </a:endParaRPr>
          </a:p>
          <a:p>
            <a:pPr indent="-298450" lvl="0" marL="914400" rtl="0" algn="just">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Ощущение неудовлетворенностью жизнью. </a:t>
            </a:r>
            <a:endParaRPr sz="600"/>
          </a:p>
        </p:txBody>
      </p:sp>
      <p:sp>
        <p:nvSpPr>
          <p:cNvPr id="96" name="Google Shape;96;p2:notes"/>
          <p:cNvSpPr/>
          <p:nvPr>
            <p:ph idx="2" type="sldImg"/>
          </p:nvPr>
        </p:nvSpPr>
        <p:spPr>
          <a:xfrm>
            <a:off x="912813"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76275" y="4687888"/>
            <a:ext cx="5407025" cy="4440237"/>
          </a:xfrm>
          <a:prstGeom prst="rect">
            <a:avLst/>
          </a:prstGeom>
        </p:spPr>
        <p:txBody>
          <a:bodyPr anchorCtr="0" anchor="t" bIns="45700" lIns="91425" spcFirstLastPara="1" rIns="91425" wrap="square" tIns="45700">
            <a:noAutofit/>
          </a:bodyPr>
          <a:lstStyle/>
          <a:p>
            <a:pPr indent="4572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Цель работы состоит в попытке формирования инструмента для раннего выявления у людей состояния профессионального выгорания и представления </a:t>
            </a:r>
            <a:r>
              <a:rPr lang="ru-RU" sz="1100">
                <a:solidFill>
                  <a:srgbClr val="333333"/>
                </a:solidFill>
                <a:highlight>
                  <a:schemeClr val="lt1"/>
                </a:highlight>
                <a:latin typeface="Times New Roman"/>
                <a:ea typeface="Times New Roman"/>
                <a:cs typeface="Times New Roman"/>
                <a:sym typeface="Times New Roman"/>
              </a:rPr>
              <a:t>понятной </a:t>
            </a:r>
            <a:r>
              <a:rPr lang="ru-RU" sz="1100">
                <a:highlight>
                  <a:schemeClr val="lt1"/>
                </a:highlight>
                <a:latin typeface="Times New Roman"/>
                <a:ea typeface="Times New Roman"/>
                <a:cs typeface="Times New Roman"/>
                <a:sym typeface="Times New Roman"/>
              </a:rPr>
              <a:t>информации для последующего анализа профильных специалистов и поиска/подбора ими вариантов преодоления состояния выгорания у людей. Для этого я решил выполнить следующий ряд задачи:</a:t>
            </a:r>
            <a:endParaRPr sz="1100">
              <a:highlight>
                <a:schemeClr val="lt1"/>
              </a:highlight>
              <a:latin typeface="Times New Roman"/>
              <a:ea typeface="Times New Roman"/>
              <a:cs typeface="Times New Roman"/>
              <a:sym typeface="Times New Roman"/>
            </a:endParaRPr>
          </a:p>
          <a:p>
            <a:pPr indent="-298450" lvl="0" marL="9144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Telegram бота с тестом, который выявляет уровень профессионального выгорания,</a:t>
            </a:r>
            <a:endParaRPr sz="1100">
              <a:highlight>
                <a:schemeClr val="lt1"/>
              </a:highlight>
              <a:latin typeface="Times New Roman"/>
              <a:ea typeface="Times New Roman"/>
              <a:cs typeface="Times New Roman"/>
              <a:sym typeface="Times New Roman"/>
            </a:endParaRPr>
          </a:p>
          <a:p>
            <a:pPr indent="-298450" lvl="0" marL="914400" rtl="0" algn="just">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Выгрузить бота на сервер, для того что доступ к нему был в любое время,</a:t>
            </a:r>
            <a:endParaRPr sz="1100">
              <a:highlight>
                <a:schemeClr val="lt1"/>
              </a:highlight>
              <a:latin typeface="Times New Roman"/>
              <a:ea typeface="Times New Roman"/>
              <a:cs typeface="Times New Roman"/>
              <a:sym typeface="Times New Roman"/>
            </a:endParaRPr>
          </a:p>
          <a:p>
            <a:pPr indent="-298450" lvl="0" marL="914400" rtl="0" algn="just">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Добавить к боту SQL таблицы, для проведения в дальнейшем крупномасштабных опросов,</a:t>
            </a:r>
            <a:endParaRPr sz="1100">
              <a:highlight>
                <a:schemeClr val="lt1"/>
              </a:highlight>
              <a:latin typeface="Times New Roman"/>
              <a:ea typeface="Times New Roman"/>
              <a:cs typeface="Times New Roman"/>
              <a:sym typeface="Times New Roman"/>
            </a:endParaRPr>
          </a:p>
          <a:p>
            <a:pPr indent="-298450" lvl="0" marL="914400" rtl="0" algn="just">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Написание мобильного приложения под Android и добавления данного бота в Vk, для охвата более крупной области пользователей. </a:t>
            </a:r>
            <a:endParaRPr sz="1100">
              <a:highlight>
                <a:schemeClr val="lt1"/>
              </a:highlight>
            </a:endParaRPr>
          </a:p>
        </p:txBody>
      </p:sp>
      <p:sp>
        <p:nvSpPr>
          <p:cNvPr id="104" name="Google Shape;104;p3:notes"/>
          <p:cNvSpPr/>
          <p:nvPr>
            <p:ph idx="2" type="sldImg"/>
          </p:nvPr>
        </p:nvSpPr>
        <p:spPr>
          <a:xfrm>
            <a:off x="912813"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e909ced98_0_1:notes"/>
          <p:cNvSpPr/>
          <p:nvPr>
            <p:ph idx="2" type="sldImg"/>
          </p:nvPr>
        </p:nvSpPr>
        <p:spPr>
          <a:xfrm>
            <a:off x="912813" y="739775"/>
            <a:ext cx="4934100" cy="37005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e909ced98_0_1:notes"/>
          <p:cNvSpPr txBox="1"/>
          <p:nvPr>
            <p:ph idx="1" type="body"/>
          </p:nvPr>
        </p:nvSpPr>
        <p:spPr>
          <a:xfrm>
            <a:off x="676275" y="4687888"/>
            <a:ext cx="5406900" cy="4440300"/>
          </a:xfrm>
          <a:prstGeom prst="rect">
            <a:avLst/>
          </a:prstGeom>
        </p:spPr>
        <p:txBody>
          <a:bodyPr anchorCtr="0" anchor="t" bIns="45700" lIns="91425" spcFirstLastPara="1" rIns="91425" wrap="square" tIns="45700">
            <a:noAutofit/>
          </a:bodyPr>
          <a:lstStyle/>
          <a:p>
            <a:pPr indent="2286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Перед тем как дать определение профессиональному выгоранию и разобраться что оно из себя представляет, нужно ответить на следующий вопрос, что такое стресс?</a:t>
            </a:r>
            <a:endParaRPr sz="1100">
              <a:highlight>
                <a:schemeClr val="lt1"/>
              </a:highlight>
              <a:latin typeface="Times New Roman"/>
              <a:ea typeface="Times New Roman"/>
              <a:cs typeface="Times New Roman"/>
              <a:sym typeface="Times New Roman"/>
            </a:endParaRPr>
          </a:p>
          <a:p>
            <a:pPr indent="2286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Одним из первых кто начал серьезно разбираться в данной области был Австро-Канадский патолог и эндокринолог Ганс Селье.</a:t>
            </a:r>
            <a:endParaRPr sz="1100">
              <a:highlight>
                <a:schemeClr val="lt1"/>
              </a:highlight>
              <a:latin typeface="Times New Roman"/>
              <a:ea typeface="Times New Roman"/>
              <a:cs typeface="Times New Roman"/>
              <a:sym typeface="Times New Roman"/>
            </a:endParaRPr>
          </a:p>
          <a:p>
            <a:pPr indent="457200" lvl="0" marL="0" rtl="0" algn="l">
              <a:lnSpc>
                <a:spcPct val="125000"/>
              </a:lnSpc>
              <a:spcBef>
                <a:spcPts val="600"/>
              </a:spcBef>
              <a:spcAft>
                <a:spcPts val="0"/>
              </a:spcAft>
              <a:buNone/>
            </a:pPr>
            <a:r>
              <a:rPr lang="ru-RU" sz="1100">
                <a:highlight>
                  <a:schemeClr val="lt1"/>
                </a:highlight>
                <a:latin typeface="Times New Roman"/>
                <a:ea typeface="Times New Roman"/>
                <a:cs typeface="Times New Roman"/>
                <a:sym typeface="Times New Roman"/>
              </a:rPr>
              <a:t>Стресс - это любое более или менее выраженное напряжение организма, связанное с его жизнедеятельностью. Речь идет о совокупности реакций организма, вызываемых воздействием различных интенсивных стимулов окружающей нас среды, трудными жизненными ситуациями. По своей изначальной сути возникающие реакции организма имеют адаптационный характер. И в этом качестве стресс - неотъемлемое проявление жизни.</a:t>
            </a:r>
            <a:endParaRPr sz="1100">
              <a:highlight>
                <a:schemeClr val="lt1"/>
              </a:highlight>
              <a:latin typeface="Times New Roman"/>
              <a:ea typeface="Times New Roman"/>
              <a:cs typeface="Times New Roman"/>
              <a:sym typeface="Times New Roman"/>
            </a:endParaRPr>
          </a:p>
          <a:p>
            <a:pPr indent="228600" lvl="0" marL="0" rtl="0" algn="l">
              <a:lnSpc>
                <a:spcPct val="125000"/>
              </a:lnSpc>
              <a:spcBef>
                <a:spcPts val="600"/>
              </a:spcBef>
              <a:spcAft>
                <a:spcPts val="0"/>
              </a:spcAft>
              <a:buNone/>
            </a:pPr>
            <a:r>
              <a:rPr lang="ru-RU" sz="1100">
                <a:highlight>
                  <a:srgbClr val="FFFFFF"/>
                </a:highlight>
                <a:latin typeface="Times New Roman"/>
                <a:ea typeface="Times New Roman"/>
                <a:cs typeface="Times New Roman"/>
                <a:sym typeface="Times New Roman"/>
              </a:rPr>
              <a:t>По типу воздействия на человека стрессы можно подразделить на следующие виды: </a:t>
            </a:r>
            <a:endParaRPr sz="1100">
              <a:highlight>
                <a:srgbClr val="FFFFFF"/>
              </a:highlight>
              <a:latin typeface="Times New Roman"/>
              <a:ea typeface="Times New Roman"/>
              <a:cs typeface="Times New Roman"/>
              <a:sym typeface="Times New Roman"/>
            </a:endParaRPr>
          </a:p>
          <a:p>
            <a:pPr indent="-298450" lvl="0" marL="457200" rtl="0" algn="l">
              <a:lnSpc>
                <a:spcPct val="125000"/>
              </a:lnSpc>
              <a:spcBef>
                <a:spcPts val="600"/>
              </a:spcBef>
              <a:spcAft>
                <a:spcPts val="0"/>
              </a:spcAft>
              <a:buClr>
                <a:schemeClr val="dk1"/>
              </a:buClr>
              <a:buSzPts val="1100"/>
              <a:buFont typeface="Times New Roman"/>
              <a:buAutoNum type="arabicParenR"/>
            </a:pPr>
            <a:r>
              <a:rPr lang="ru-RU" sz="1100">
                <a:highlight>
                  <a:srgbClr val="FFFFFF"/>
                </a:highlight>
                <a:latin typeface="Times New Roman"/>
                <a:ea typeface="Times New Roman"/>
                <a:cs typeface="Times New Roman"/>
                <a:sym typeface="Times New Roman"/>
              </a:rPr>
              <a:t>Системные - отражающие напряжение преимущественно биологических систем. Они вызываются отравлением, воспалением тканей, ушибами и т. п.</a:t>
            </a:r>
            <a:endParaRPr sz="1100">
              <a:highlight>
                <a:srgbClr val="FFFFFF"/>
              </a:highlight>
              <a:latin typeface="Times New Roman"/>
              <a:ea typeface="Times New Roman"/>
              <a:cs typeface="Times New Roman"/>
              <a:sym typeface="Times New Roman"/>
            </a:endParaRPr>
          </a:p>
          <a:p>
            <a:pPr indent="-298450" lvl="0" marL="457200" rtl="0" algn="l">
              <a:lnSpc>
                <a:spcPct val="125000"/>
              </a:lnSpc>
              <a:spcBef>
                <a:spcPts val="600"/>
              </a:spcBef>
              <a:spcAft>
                <a:spcPts val="0"/>
              </a:spcAft>
              <a:buClr>
                <a:schemeClr val="dk1"/>
              </a:buClr>
              <a:buSzPts val="1100"/>
              <a:buFont typeface="Times New Roman"/>
              <a:buAutoNum type="arabicParenR"/>
            </a:pPr>
            <a:r>
              <a:rPr lang="ru-RU" sz="1100">
                <a:highlight>
                  <a:srgbClr val="FFFFFF"/>
                </a:highlight>
                <a:latin typeface="Times New Roman"/>
                <a:ea typeface="Times New Roman"/>
                <a:cs typeface="Times New Roman"/>
                <a:sym typeface="Times New Roman"/>
              </a:rPr>
              <a:t>Психические - возникающие при любых видах воздействий, вовлекающих в реакцию эмоциональную сферу.</a:t>
            </a:r>
            <a:endParaRPr sz="1100">
              <a:highlight>
                <a:schemeClr val="lt1"/>
              </a:highlight>
              <a:latin typeface="Times New Roman"/>
              <a:ea typeface="Times New Roman"/>
              <a:cs typeface="Times New Roman"/>
              <a:sym typeface="Times New Roman"/>
            </a:endParaRPr>
          </a:p>
          <a:p>
            <a:pPr indent="228600" lvl="0" marL="0" rtl="0" algn="l">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Г. Селье выделяет три основные стадии развития стресса:</a:t>
            </a:r>
            <a:endParaRPr sz="1100">
              <a:highlight>
                <a:schemeClr val="lt1"/>
              </a:highlight>
              <a:latin typeface="Times New Roman"/>
              <a:ea typeface="Times New Roman"/>
              <a:cs typeface="Times New Roman"/>
              <a:sym typeface="Times New Roman"/>
            </a:endParaRPr>
          </a:p>
          <a:p>
            <a:pPr indent="-298450" lvl="0" marL="457200" rtl="0" algn="l">
              <a:lnSpc>
                <a:spcPct val="125000"/>
              </a:lnSpc>
              <a:spcBef>
                <a:spcPts val="600"/>
              </a:spcBef>
              <a:spcAft>
                <a:spcPts val="0"/>
              </a:spcAft>
              <a:buClr>
                <a:schemeClr val="dk1"/>
              </a:buClr>
              <a:buSzPts val="1100"/>
              <a:buFont typeface="Times New Roman"/>
              <a:buAutoNum type="arabicParenR"/>
            </a:pPr>
            <a:r>
              <a:rPr lang="ru-RU" sz="1100">
                <a:highlight>
                  <a:schemeClr val="lt1"/>
                </a:highlight>
                <a:latin typeface="Times New Roman"/>
                <a:ea typeface="Times New Roman"/>
                <a:cs typeface="Times New Roman"/>
                <a:sym typeface="Times New Roman"/>
              </a:rPr>
              <a:t>Первая стадия - аларм-стадия, или стадия тревоги,</a:t>
            </a:r>
            <a:endParaRPr sz="1100">
              <a:highlight>
                <a:schemeClr val="lt1"/>
              </a:highlight>
              <a:latin typeface="Times New Roman"/>
              <a:ea typeface="Times New Roman"/>
              <a:cs typeface="Times New Roman"/>
              <a:sym typeface="Times New Roman"/>
            </a:endParaRPr>
          </a:p>
          <a:p>
            <a:pPr indent="-298450" lvl="0" marL="457200" rtl="0" algn="l">
              <a:lnSpc>
                <a:spcPct val="125000"/>
              </a:lnSpc>
              <a:spcBef>
                <a:spcPts val="600"/>
              </a:spcBef>
              <a:spcAft>
                <a:spcPts val="0"/>
              </a:spcAft>
              <a:buClr>
                <a:schemeClr val="dk1"/>
              </a:buClr>
              <a:buSzPts val="1100"/>
              <a:buFont typeface="Times New Roman"/>
              <a:buAutoNum type="arabicParenR"/>
            </a:pPr>
            <a:r>
              <a:rPr lang="ru-RU" sz="1100">
                <a:highlight>
                  <a:schemeClr val="lt1"/>
                </a:highlight>
                <a:latin typeface="Times New Roman"/>
                <a:ea typeface="Times New Roman"/>
                <a:cs typeface="Times New Roman"/>
                <a:sym typeface="Times New Roman"/>
              </a:rPr>
              <a:t>Вторая стадия - стадия резистентности, или сопротивления,</a:t>
            </a:r>
            <a:endParaRPr sz="1100">
              <a:highlight>
                <a:schemeClr val="lt1"/>
              </a:highlight>
              <a:latin typeface="Times New Roman"/>
              <a:ea typeface="Times New Roman"/>
              <a:cs typeface="Times New Roman"/>
              <a:sym typeface="Times New Roman"/>
            </a:endParaRPr>
          </a:p>
          <a:p>
            <a:pPr indent="-298450" lvl="0" marL="457200" rtl="0" algn="l">
              <a:lnSpc>
                <a:spcPct val="125000"/>
              </a:lnSpc>
              <a:spcBef>
                <a:spcPts val="600"/>
              </a:spcBef>
              <a:spcAft>
                <a:spcPts val="0"/>
              </a:spcAft>
              <a:buClr>
                <a:schemeClr val="dk1"/>
              </a:buClr>
              <a:buSzPts val="1100"/>
              <a:buFont typeface="Times New Roman"/>
              <a:buAutoNum type="arabicParenR"/>
            </a:pPr>
            <a:r>
              <a:rPr lang="ru-RU" sz="1100">
                <a:highlight>
                  <a:schemeClr val="lt1"/>
                </a:highlight>
                <a:latin typeface="Times New Roman"/>
                <a:ea typeface="Times New Roman"/>
                <a:cs typeface="Times New Roman"/>
                <a:sym typeface="Times New Roman"/>
              </a:rPr>
              <a:t>Третья стадия - стадия истощения.</a:t>
            </a:r>
            <a:endParaRPr sz="1100">
              <a:highlight>
                <a:schemeClr val="lt1"/>
              </a:highlight>
              <a:latin typeface="Times New Roman"/>
              <a:ea typeface="Times New Roman"/>
              <a:cs typeface="Times New Roman"/>
              <a:sym typeface="Times New Roman"/>
            </a:endParaRPr>
          </a:p>
          <a:p>
            <a:pPr indent="457200" lvl="0" marL="0" rtl="0" algn="l">
              <a:lnSpc>
                <a:spcPct val="125000"/>
              </a:lnSpc>
              <a:spcBef>
                <a:spcPts val="600"/>
              </a:spcBef>
              <a:spcAft>
                <a:spcPts val="0"/>
              </a:spcAft>
              <a:buNone/>
            </a:pPr>
            <a:r>
              <a:rPr lang="ru-RU" sz="1100">
                <a:highlight>
                  <a:srgbClr val="FFFFFF"/>
                </a:highlight>
                <a:latin typeface="Times New Roman"/>
                <a:ea typeface="Times New Roman"/>
                <a:cs typeface="Times New Roman"/>
                <a:sym typeface="Times New Roman"/>
              </a:rPr>
              <a:t>Селье выделяет два вида стресса — эустресс и дистресс. Дистресс всегда неприятен, он связан с вредоносным стрессом. Эустресс сочетается с желательным эффектом — активизируются психические процессы, эмоции носят стенический характер.</a:t>
            </a:r>
            <a:endParaRPr sz="1100">
              <a:highlight>
                <a:srgbClr val="FFFFFF"/>
              </a:highlight>
              <a:latin typeface="Times New Roman"/>
              <a:ea typeface="Times New Roman"/>
              <a:cs typeface="Times New Roman"/>
              <a:sym typeface="Times New Roman"/>
            </a:endParaRPr>
          </a:p>
          <a:p>
            <a:pPr indent="457200" lvl="0" marL="0" rtl="0" algn="l">
              <a:lnSpc>
                <a:spcPct val="125000"/>
              </a:lnSpc>
              <a:spcBef>
                <a:spcPts val="600"/>
              </a:spcBef>
              <a:spcAft>
                <a:spcPts val="0"/>
              </a:spcAft>
              <a:buNone/>
            </a:pPr>
            <a:r>
              <a:rPr lang="ru-RU" sz="1100">
                <a:highlight>
                  <a:srgbClr val="FFFFFF"/>
                </a:highlight>
                <a:latin typeface="Times New Roman"/>
                <a:ea typeface="Times New Roman"/>
                <a:cs typeface="Times New Roman"/>
                <a:sym typeface="Times New Roman"/>
              </a:rPr>
              <a:t>В отличие от дистресса, эустресса не следует избегать. Он является и приспособлением к изменениям среды, и мобилизацией сил для защиты организма. Полная свобода от стресса означает смерть.</a:t>
            </a:r>
            <a:endParaRPr sz="1100">
              <a:highlight>
                <a:schemeClr val="lt1"/>
              </a:highlight>
              <a:latin typeface="Times New Roman"/>
              <a:ea typeface="Times New Roman"/>
              <a:cs typeface="Times New Roman"/>
              <a:sym typeface="Times New Roman"/>
            </a:endParaRPr>
          </a:p>
        </p:txBody>
      </p:sp>
      <p:sp>
        <p:nvSpPr>
          <p:cNvPr id="112" name="Google Shape;112;g24e909ced98_0_1:notes"/>
          <p:cNvSpPr txBox="1"/>
          <p:nvPr>
            <p:ph idx="12" type="sldNum"/>
          </p:nvPr>
        </p:nvSpPr>
        <p:spPr>
          <a:xfrm>
            <a:off x="3829050" y="9372600"/>
            <a:ext cx="29289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e909ced98_0_27:notes"/>
          <p:cNvSpPr/>
          <p:nvPr>
            <p:ph idx="2" type="sldImg"/>
          </p:nvPr>
        </p:nvSpPr>
        <p:spPr>
          <a:xfrm>
            <a:off x="912813" y="739775"/>
            <a:ext cx="4934100" cy="37005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e909ced98_0_27:notes"/>
          <p:cNvSpPr txBox="1"/>
          <p:nvPr>
            <p:ph idx="1" type="body"/>
          </p:nvPr>
        </p:nvSpPr>
        <p:spPr>
          <a:xfrm>
            <a:off x="676275" y="4687888"/>
            <a:ext cx="5406900" cy="4440300"/>
          </a:xfrm>
          <a:prstGeom prst="rect">
            <a:avLst/>
          </a:prstGeom>
        </p:spPr>
        <p:txBody>
          <a:bodyPr anchorCtr="0" anchor="t" bIns="45700" lIns="91425" spcFirstLastPara="1" rIns="91425" wrap="square" tIns="45700">
            <a:noAutofit/>
          </a:bodyPr>
          <a:lstStyle/>
          <a:p>
            <a:pPr indent="457200" lvl="0" marL="0" rtl="0" algn="l">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Социальный психолог Маслач внесла характеристику “burnout”, под которым она понимала “Выгорание” как синдром и включало три компонента: эмоциональное истощение, деперсонализация (обезличивание человека), а также редукцию личных достижений.</a:t>
            </a:r>
            <a:endParaRPr sz="1100">
              <a:highlight>
                <a:schemeClr val="lt1"/>
              </a:highlight>
              <a:latin typeface="Times New Roman"/>
              <a:ea typeface="Times New Roman"/>
              <a:cs typeface="Times New Roman"/>
              <a:sym typeface="Times New Roman"/>
            </a:endParaRPr>
          </a:p>
          <a:p>
            <a:pPr indent="-298450" lvl="0" marL="457200" rtl="0" algn="l">
              <a:lnSpc>
                <a:spcPct val="125000"/>
              </a:lnSpc>
              <a:spcBef>
                <a:spcPts val="600"/>
              </a:spcBef>
              <a:spcAft>
                <a:spcPts val="0"/>
              </a:spcAft>
              <a:buClr>
                <a:srgbClr val="252525"/>
              </a:buClr>
              <a:buSzPts val="1100"/>
              <a:buFont typeface="Times New Roman"/>
              <a:buAutoNum type="arabicPeriod"/>
            </a:pPr>
            <a:r>
              <a:rPr lang="ru-RU" sz="1100">
                <a:solidFill>
                  <a:srgbClr val="252525"/>
                </a:solidFill>
                <a:highlight>
                  <a:schemeClr val="lt1"/>
                </a:highlight>
                <a:latin typeface="Times New Roman"/>
                <a:ea typeface="Times New Roman"/>
                <a:cs typeface="Times New Roman"/>
                <a:sym typeface="Times New Roman"/>
              </a:rPr>
              <a:t>“Эмоциональное истощение” проявляется в переживаниях сниженного эмоционального тонуса, повышенной психической истощаемости и аффективной лабильности, утраты интереса и позитивных чувств к окружающим, ощущении “пресыщенности” работой, неудовлетворенностью жизнью в целом,</a:t>
            </a:r>
            <a:endParaRPr sz="1100">
              <a:solidFill>
                <a:srgbClr val="252525"/>
              </a:solidFill>
              <a:highlight>
                <a:schemeClr val="lt1"/>
              </a:highlight>
              <a:latin typeface="Times New Roman"/>
              <a:ea typeface="Times New Roman"/>
              <a:cs typeface="Times New Roman"/>
              <a:sym typeface="Times New Roman"/>
            </a:endParaRPr>
          </a:p>
          <a:p>
            <a:pPr indent="-298450" lvl="0" marL="457200" rtl="0" algn="l">
              <a:lnSpc>
                <a:spcPct val="125000"/>
              </a:lnSpc>
              <a:spcBef>
                <a:spcPts val="600"/>
              </a:spcBef>
              <a:spcAft>
                <a:spcPts val="0"/>
              </a:spcAft>
              <a:buClr>
                <a:srgbClr val="252525"/>
              </a:buClr>
              <a:buSzPts val="1100"/>
              <a:buFont typeface="Times New Roman"/>
              <a:buAutoNum type="arabicPeriod"/>
            </a:pPr>
            <a:r>
              <a:rPr lang="ru-RU" sz="1100">
                <a:solidFill>
                  <a:srgbClr val="252525"/>
                </a:solidFill>
                <a:highlight>
                  <a:schemeClr val="lt1"/>
                </a:highlight>
                <a:latin typeface="Times New Roman"/>
                <a:ea typeface="Times New Roman"/>
                <a:cs typeface="Times New Roman"/>
                <a:sym typeface="Times New Roman"/>
              </a:rPr>
              <a:t>“Деперсонализация” проявляется в эмоциональном отстранении и безразличии, формальном выполнении профессиональных обязанностей без личностной включенности и сопереживания, а в отдельных случаях - в негативизме и циничном отношении,</a:t>
            </a:r>
            <a:endParaRPr sz="1100">
              <a:solidFill>
                <a:srgbClr val="252525"/>
              </a:solidFill>
              <a:highlight>
                <a:schemeClr val="lt1"/>
              </a:highlight>
              <a:latin typeface="Times New Roman"/>
              <a:ea typeface="Times New Roman"/>
              <a:cs typeface="Times New Roman"/>
              <a:sym typeface="Times New Roman"/>
            </a:endParaRPr>
          </a:p>
          <a:p>
            <a:pPr indent="-298450" lvl="0" marL="457200" rtl="0" algn="l">
              <a:lnSpc>
                <a:spcPct val="125000"/>
              </a:lnSpc>
              <a:spcBef>
                <a:spcPts val="600"/>
              </a:spcBef>
              <a:spcAft>
                <a:spcPts val="600"/>
              </a:spcAft>
              <a:buClr>
                <a:srgbClr val="252525"/>
              </a:buClr>
              <a:buSzPts val="1100"/>
              <a:buFont typeface="Times New Roman"/>
              <a:buAutoNum type="arabicPeriod"/>
            </a:pPr>
            <a:r>
              <a:rPr lang="ru-RU" sz="1100">
                <a:solidFill>
                  <a:srgbClr val="252525"/>
                </a:solidFill>
                <a:highlight>
                  <a:schemeClr val="lt1"/>
                </a:highlight>
                <a:latin typeface="Times New Roman"/>
                <a:ea typeface="Times New Roman"/>
                <a:cs typeface="Times New Roman"/>
                <a:sym typeface="Times New Roman"/>
              </a:rPr>
              <a:t>“Редукция профессиональных достижений” отражает степень удовлетворенности работника собой как личностью и как профессионалом.</a:t>
            </a:r>
            <a:endParaRPr sz="600"/>
          </a:p>
        </p:txBody>
      </p:sp>
      <p:sp>
        <p:nvSpPr>
          <p:cNvPr id="120" name="Google Shape;120;g24e909ced98_0_27:notes"/>
          <p:cNvSpPr txBox="1"/>
          <p:nvPr>
            <p:ph idx="12" type="sldNum"/>
          </p:nvPr>
        </p:nvSpPr>
        <p:spPr>
          <a:xfrm>
            <a:off x="3829050" y="9372600"/>
            <a:ext cx="29289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e909ced98_0_8:notes"/>
          <p:cNvSpPr/>
          <p:nvPr>
            <p:ph idx="2" type="sldImg"/>
          </p:nvPr>
        </p:nvSpPr>
        <p:spPr>
          <a:xfrm>
            <a:off x="912813" y="739775"/>
            <a:ext cx="4934100" cy="37005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e909ced98_0_8:notes"/>
          <p:cNvSpPr txBox="1"/>
          <p:nvPr>
            <p:ph idx="1" type="body"/>
          </p:nvPr>
        </p:nvSpPr>
        <p:spPr>
          <a:xfrm>
            <a:off x="676275" y="4687888"/>
            <a:ext cx="5406900" cy="4440300"/>
          </a:xfrm>
          <a:prstGeom prst="rect">
            <a:avLst/>
          </a:prstGeom>
        </p:spPr>
        <p:txBody>
          <a:bodyPr anchorCtr="0" anchor="t" bIns="45700" lIns="91425" spcFirstLastPara="1" rIns="91425" wrap="square" tIns="45700">
            <a:noAutofit/>
          </a:bodyPr>
          <a:lstStyle/>
          <a:p>
            <a:pPr indent="4572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Во время изучения опросника К.Маслач меня не покидала мысль, а вдруг он уже неактуален, что если результаты, полученные в ходе опроса окажутся неверными?</a:t>
            </a:r>
            <a:endParaRPr sz="1100">
              <a:highlight>
                <a:schemeClr val="lt1"/>
              </a:highlight>
              <a:latin typeface="Times New Roman"/>
              <a:ea typeface="Times New Roman"/>
              <a:cs typeface="Times New Roman"/>
              <a:sym typeface="Times New Roman"/>
            </a:endParaRPr>
          </a:p>
          <a:p>
            <a:pPr indent="2286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Поэтому, я решил сходить в школу, в которой учился с 9 по 11 класс, и провести небольшое исследование среди учителей с целью ответить на следующий вопрос “А работоспособен ли данный опросника”. Этот вопрос я разбил на следующие вопросы:</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На сколько актуален/полезен каждого из вопросов?</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На сколько велика необходимость добавление новых вопросов?</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Как хорошо опрашиваемые понимают сами вопросы?</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Как хорошо опрашиваемые понимают, как нужно оценивать каждый из вопросов?</a:t>
            </a:r>
            <a:endParaRPr sz="600"/>
          </a:p>
        </p:txBody>
      </p:sp>
      <p:sp>
        <p:nvSpPr>
          <p:cNvPr id="128" name="Google Shape;128;g24e909ced98_0_8:notes"/>
          <p:cNvSpPr txBox="1"/>
          <p:nvPr>
            <p:ph idx="12" type="sldNum"/>
          </p:nvPr>
        </p:nvSpPr>
        <p:spPr>
          <a:xfrm>
            <a:off x="3829050" y="9372600"/>
            <a:ext cx="29289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eccc08634_0_10:notes"/>
          <p:cNvSpPr/>
          <p:nvPr>
            <p:ph idx="2" type="sldImg"/>
          </p:nvPr>
        </p:nvSpPr>
        <p:spPr>
          <a:xfrm>
            <a:off x="912813" y="739775"/>
            <a:ext cx="4934100" cy="37005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eccc08634_0_10:notes"/>
          <p:cNvSpPr txBox="1"/>
          <p:nvPr>
            <p:ph idx="1" type="body"/>
          </p:nvPr>
        </p:nvSpPr>
        <p:spPr>
          <a:xfrm>
            <a:off x="676275" y="4687888"/>
            <a:ext cx="5406900" cy="4440300"/>
          </a:xfrm>
          <a:prstGeom prst="rect">
            <a:avLst/>
          </a:prstGeom>
        </p:spPr>
        <p:txBody>
          <a:bodyPr anchorCtr="0" anchor="t" bIns="45700" lIns="91425" spcFirstLastPara="1" rIns="91425" wrap="square" tIns="45700">
            <a:noAutofit/>
          </a:bodyPr>
          <a:lstStyle/>
          <a:p>
            <a:pPr indent="2286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Опрос был проведен в одном из корпусов школе №1514, который находится по адресу улица Новаторов, 28. В опросе приняло участие 15 учителей, 4 из которых работали менее 5 лет, все опрашиваемые были согласны с результатами опроса и каждый поделился своим мнением.</a:t>
            </a:r>
            <a:endParaRPr sz="1100">
              <a:highlight>
                <a:schemeClr val="lt1"/>
              </a:highlight>
              <a:latin typeface="Times New Roman"/>
              <a:ea typeface="Times New Roman"/>
              <a:cs typeface="Times New Roman"/>
              <a:sym typeface="Times New Roman"/>
            </a:endParaRPr>
          </a:p>
          <a:p>
            <a:pPr indent="2286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Проанализировав результат опроса, я пришел к следующим заключениям:</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Вопросы актуальные и не требуют изменений.</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В добавление новых вопросов нет никакого смысла, так как имеющиеся уже в полной мере дают все необходимые данные для подведения итога,</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Все вопросы понятны, и не требуют дополнительных комментариев,</a:t>
            </a:r>
            <a:endParaRPr sz="1100">
              <a:highlight>
                <a:schemeClr val="lt1"/>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Опрашиваемые понимают, как нужно оценивать свое состояние по каждому из вопросов.</a:t>
            </a:r>
            <a:endParaRPr sz="600"/>
          </a:p>
        </p:txBody>
      </p:sp>
      <p:sp>
        <p:nvSpPr>
          <p:cNvPr id="136" name="Google Shape;136;g24eccc08634_0_10:notes"/>
          <p:cNvSpPr txBox="1"/>
          <p:nvPr>
            <p:ph idx="12" type="sldNum"/>
          </p:nvPr>
        </p:nvSpPr>
        <p:spPr>
          <a:xfrm>
            <a:off x="3829050" y="9372600"/>
            <a:ext cx="29289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76275" y="4687888"/>
            <a:ext cx="5407025" cy="4440237"/>
          </a:xfrm>
          <a:prstGeom prst="rect">
            <a:avLst/>
          </a:prstGeom>
        </p:spPr>
        <p:txBody>
          <a:bodyPr anchorCtr="0" anchor="t" bIns="45700" lIns="91425" spcFirstLastPara="1" rIns="91425" wrap="square" tIns="45700">
            <a:noAutofit/>
          </a:bodyPr>
          <a:lstStyle/>
          <a:p>
            <a:pPr indent="-298450" lvl="0" marL="457200" rtl="0" algn="l">
              <a:lnSpc>
                <a:spcPct val="125000"/>
              </a:lnSpc>
              <a:spcBef>
                <a:spcPts val="60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Папка answers - служит для хранения файлов, в которых прописано количество вопросов в каждом из вопросов,</a:t>
            </a:r>
            <a:endParaRPr sz="1100">
              <a:highlight>
                <a:schemeClr val="lt1"/>
              </a:highlight>
              <a:latin typeface="Times New Roman"/>
              <a:ea typeface="Times New Roman"/>
              <a:cs typeface="Times New Roman"/>
              <a:sym typeface="Times New Roman"/>
            </a:endParaRPr>
          </a:p>
          <a:p>
            <a:pPr indent="-298450" lvl="0" marL="457200" rtl="0" algn="l">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Папка bot_commands - служит для хранения файлов, в которых прописаны все команды распознаваемые программой,</a:t>
            </a:r>
            <a:endParaRPr sz="1100">
              <a:highlight>
                <a:schemeClr val="lt1"/>
              </a:highlight>
              <a:latin typeface="Times New Roman"/>
              <a:ea typeface="Times New Roman"/>
              <a:cs typeface="Times New Roman"/>
              <a:sym typeface="Times New Roman"/>
            </a:endParaRPr>
          </a:p>
          <a:p>
            <a:pPr indent="-298450" lvl="0" marL="457200" rtl="0" algn="l">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Папка keyboard - служит для хранения различных видов клавиатур,</a:t>
            </a:r>
            <a:endParaRPr sz="1100">
              <a:highlight>
                <a:schemeClr val="lt1"/>
              </a:highlight>
              <a:latin typeface="Times New Roman"/>
              <a:ea typeface="Times New Roman"/>
              <a:cs typeface="Times New Roman"/>
              <a:sym typeface="Times New Roman"/>
            </a:endParaRPr>
          </a:p>
          <a:p>
            <a:pPr indent="-298450" lvl="0" marL="457200" rtl="0" algn="l">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Папка tests - хранит написанные тесты,</a:t>
            </a:r>
            <a:endParaRPr sz="1100">
              <a:highlight>
                <a:schemeClr val="lt1"/>
              </a:highlight>
              <a:latin typeface="Times New Roman"/>
              <a:ea typeface="Times New Roman"/>
              <a:cs typeface="Times New Roman"/>
              <a:sym typeface="Times New Roman"/>
            </a:endParaRPr>
          </a:p>
          <a:p>
            <a:pPr indent="-298450" lvl="0" marL="457200" rtl="0" algn="l">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Файла main.py - служит для за запуска программы,</a:t>
            </a:r>
            <a:endParaRPr sz="1100">
              <a:highlight>
                <a:schemeClr val="lt1"/>
              </a:highlight>
              <a:latin typeface="Times New Roman"/>
              <a:ea typeface="Times New Roman"/>
              <a:cs typeface="Times New Roman"/>
              <a:sym typeface="Times New Roman"/>
            </a:endParaRPr>
          </a:p>
          <a:p>
            <a:pPr indent="-298450" lvl="0" marL="457200" rtl="0" algn="l">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Файла loader.py - служит для хранения токена моего telegram бота,</a:t>
            </a:r>
            <a:endParaRPr sz="1100">
              <a:highlight>
                <a:schemeClr val="lt1"/>
              </a:highlight>
              <a:latin typeface="Times New Roman"/>
              <a:ea typeface="Times New Roman"/>
              <a:cs typeface="Times New Roman"/>
              <a:sym typeface="Times New Roman"/>
            </a:endParaRPr>
          </a:p>
          <a:p>
            <a:pPr indent="-298450" lvl="0" marL="457200" rtl="0" algn="l">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Файла test_burnout.txt - служит для хранения ответов пользователей по тесту “Уровень профессионального выгорания”,</a:t>
            </a:r>
            <a:endParaRPr sz="1100">
              <a:highlight>
                <a:schemeClr val="lt1"/>
              </a:highlight>
              <a:latin typeface="Times New Roman"/>
              <a:ea typeface="Times New Roman"/>
              <a:cs typeface="Times New Roman"/>
              <a:sym typeface="Times New Roman"/>
            </a:endParaRPr>
          </a:p>
          <a:p>
            <a:pPr indent="-298450" lvl="0" marL="457200" rtl="0" algn="l">
              <a:lnSpc>
                <a:spcPct val="125000"/>
              </a:lnSpc>
              <a:spcBef>
                <a:spcPts val="0"/>
              </a:spcBef>
              <a:spcAft>
                <a:spcPts val="0"/>
              </a:spcAft>
              <a:buClr>
                <a:schemeClr val="dk1"/>
              </a:buClr>
              <a:buSzPts val="1100"/>
              <a:buFont typeface="Times New Roman"/>
              <a:buAutoNum type="arabicPeriod"/>
            </a:pPr>
            <a:r>
              <a:rPr lang="ru-RU" sz="1100">
                <a:highlight>
                  <a:schemeClr val="lt1"/>
                </a:highlight>
                <a:latin typeface="Times New Roman"/>
                <a:ea typeface="Times New Roman"/>
                <a:cs typeface="Times New Roman"/>
                <a:sym typeface="Times New Roman"/>
              </a:rPr>
              <a:t>Файла test_personality.txt - служит для хранения ответов пользователей по тесту “Тип личности”.</a:t>
            </a:r>
            <a:r>
              <a:rPr lang="ru-RU" sz="1100">
                <a:highlight>
                  <a:srgbClr val="FFFFFF"/>
                </a:highlight>
                <a:latin typeface="Times New Roman"/>
                <a:ea typeface="Times New Roman"/>
                <a:cs typeface="Times New Roman"/>
                <a:sym typeface="Times New Roman"/>
              </a:rPr>
              <a:t>Далее нужно было определиться какую библиотеку выбрать ядром будущей программы:</a:t>
            </a:r>
            <a:endParaRPr sz="1100">
              <a:highlight>
                <a:srgbClr val="FFFFFF"/>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rgbClr val="FFFFFF"/>
                </a:highlight>
                <a:latin typeface="Times New Roman"/>
                <a:ea typeface="Times New Roman"/>
                <a:cs typeface="Times New Roman"/>
                <a:sym typeface="Times New Roman"/>
              </a:rPr>
              <a:t>Aiogram - относительно новая библиотека, которая быстро набирает популярность. Она является асинхронной, это означает что код не останавливает работу во время ожидания ответа от пользователя, кроме того, она обладает довольно обширной локализованной документацией на русском языке. </a:t>
            </a:r>
            <a:endParaRPr sz="1100">
              <a:highlight>
                <a:srgbClr val="FFFFFF"/>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rgbClr val="FFFFFF"/>
                </a:highlight>
                <a:latin typeface="Times New Roman"/>
                <a:ea typeface="Times New Roman"/>
                <a:cs typeface="Times New Roman"/>
                <a:sym typeface="Times New Roman"/>
              </a:rPr>
              <a:t>Python-telegram-bot - в отличие от aiogram, python-telegram-bot долгое время поддерживал только синхронным подходом к работе, то есть при ожидании ответа от пользователя выполнение кода останавливается, и только относительно недавно разрешил использование и асинхронного подхода, в связи с чем нередки ошибки из-за путаницы. Из плюсов можно выделить более подробную документацию по сравнению с aiogram.</a:t>
            </a:r>
            <a:endParaRPr sz="1100">
              <a:highlight>
                <a:srgbClr val="FFFFFF"/>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rgbClr val="FFFFFF"/>
                </a:highlight>
                <a:latin typeface="Times New Roman"/>
                <a:ea typeface="Times New Roman"/>
                <a:cs typeface="Times New Roman"/>
                <a:sym typeface="Times New Roman"/>
              </a:rPr>
              <a:t>TeleBot - данная библиотека используется для создания простых проектов. В моем случае она не подходит, так как в дальнейшем к ней будет проблематично присоединить весь интересующий меня функционал.</a:t>
            </a:r>
            <a:endParaRPr sz="1100">
              <a:highlight>
                <a:srgbClr val="FFFFFF"/>
              </a:highlight>
              <a:latin typeface="Times New Roman"/>
              <a:ea typeface="Times New Roman"/>
              <a:cs typeface="Times New Roman"/>
              <a:sym typeface="Times New Roman"/>
            </a:endParaRPr>
          </a:p>
          <a:p>
            <a:pPr indent="-298450" lvl="0" marL="457200" rtl="0" algn="just">
              <a:lnSpc>
                <a:spcPct val="125000"/>
              </a:lnSpc>
              <a:spcBef>
                <a:spcPts val="600"/>
              </a:spcBef>
              <a:spcAft>
                <a:spcPts val="0"/>
              </a:spcAft>
              <a:buClr>
                <a:schemeClr val="dk1"/>
              </a:buClr>
              <a:buSzPts val="1100"/>
              <a:buFont typeface="Times New Roman"/>
              <a:buAutoNum type="arabicPeriod"/>
            </a:pPr>
            <a:r>
              <a:rPr lang="ru-RU" sz="1100">
                <a:highlight>
                  <a:srgbClr val="FFFFFF"/>
                </a:highlight>
                <a:latin typeface="Times New Roman"/>
                <a:ea typeface="Times New Roman"/>
                <a:cs typeface="Times New Roman"/>
                <a:sym typeface="Times New Roman"/>
              </a:rPr>
              <a:t>Telethon - используется для написания ботов “управляющих” аккаунтом. Например, одна из сфер применения этого - так называемые спам боты. В моем случае эта библиотека мне категорически не подходит.</a:t>
            </a:r>
            <a:endParaRPr sz="1100">
              <a:highlight>
                <a:schemeClr val="lt1"/>
              </a:highlight>
              <a:latin typeface="Times New Roman"/>
              <a:ea typeface="Times New Roman"/>
              <a:cs typeface="Times New Roman"/>
              <a:sym typeface="Times New Roman"/>
            </a:endParaRPr>
          </a:p>
        </p:txBody>
      </p:sp>
      <p:sp>
        <p:nvSpPr>
          <p:cNvPr id="143" name="Google Shape;143;p4:notes"/>
          <p:cNvSpPr/>
          <p:nvPr>
            <p:ph idx="2" type="sldImg"/>
          </p:nvPr>
        </p:nvSpPr>
        <p:spPr>
          <a:xfrm>
            <a:off x="912813" y="739775"/>
            <a:ext cx="4933950"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f0e43adcc_0_0:notes"/>
          <p:cNvSpPr/>
          <p:nvPr>
            <p:ph idx="2" type="sldImg"/>
          </p:nvPr>
        </p:nvSpPr>
        <p:spPr>
          <a:xfrm>
            <a:off x="912813" y="739775"/>
            <a:ext cx="4934100" cy="37005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f0e43adcc_0_0:notes"/>
          <p:cNvSpPr txBox="1"/>
          <p:nvPr>
            <p:ph idx="1" type="body"/>
          </p:nvPr>
        </p:nvSpPr>
        <p:spPr>
          <a:xfrm>
            <a:off x="676275" y="4687888"/>
            <a:ext cx="5406900" cy="4440300"/>
          </a:xfrm>
          <a:prstGeom prst="rect">
            <a:avLst/>
          </a:prstGeom>
        </p:spPr>
        <p:txBody>
          <a:bodyPr anchorCtr="0" anchor="t" bIns="45700" lIns="91425" spcFirstLastPara="1" rIns="91425" wrap="square" tIns="45700">
            <a:noAutofit/>
          </a:bodyPr>
          <a:lstStyle/>
          <a:p>
            <a:pPr indent="2286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Для постоянного доступа к боту я решил загрузить его на виртуальный сервер. С этой целью  мною был приобретен самый простой сервер, после чего он был запущен и настроен на виртуальной машине с операционной системой linux и образом iso ubuntu-22.04.2-desktop-amd64.</a:t>
            </a:r>
            <a:endParaRPr sz="1100">
              <a:highlight>
                <a:schemeClr val="lt1"/>
              </a:highlight>
              <a:latin typeface="Times New Roman"/>
              <a:ea typeface="Times New Roman"/>
              <a:cs typeface="Times New Roman"/>
              <a:sym typeface="Times New Roman"/>
            </a:endParaRPr>
          </a:p>
          <a:p>
            <a:pPr indent="228600" lvl="0" marL="0" rtl="0" algn="just">
              <a:lnSpc>
                <a:spcPct val="125000"/>
              </a:lnSpc>
              <a:spcBef>
                <a:spcPts val="600"/>
              </a:spcBef>
              <a:spcAft>
                <a:spcPts val="0"/>
              </a:spcAft>
              <a:buClr>
                <a:schemeClr val="dk1"/>
              </a:buClr>
              <a:buSzPts val="1100"/>
              <a:buFont typeface="Arial"/>
              <a:buNone/>
            </a:pPr>
            <a:r>
              <a:rPr lang="ru-RU" sz="1100">
                <a:highlight>
                  <a:schemeClr val="lt1"/>
                </a:highlight>
                <a:latin typeface="Times New Roman"/>
                <a:ea typeface="Times New Roman"/>
                <a:cs typeface="Times New Roman"/>
                <a:sym typeface="Times New Roman"/>
              </a:rPr>
              <a:t>Далее, при помощи программы </a:t>
            </a:r>
            <a:r>
              <a:rPr lang="ru-RU" sz="1100">
                <a:solidFill>
                  <a:srgbClr val="333333"/>
                </a:solidFill>
                <a:highlight>
                  <a:schemeClr val="lt1"/>
                </a:highlight>
                <a:latin typeface="Times New Roman"/>
                <a:ea typeface="Times New Roman"/>
                <a:cs typeface="Times New Roman"/>
                <a:sym typeface="Times New Roman"/>
              </a:rPr>
              <a:t>FileZilla </a:t>
            </a:r>
            <a:r>
              <a:rPr lang="ru-RU" sz="1100">
                <a:highlight>
                  <a:schemeClr val="lt1"/>
                </a:highlight>
                <a:latin typeface="Times New Roman"/>
                <a:ea typeface="Times New Roman"/>
                <a:cs typeface="Times New Roman"/>
                <a:sym typeface="Times New Roman"/>
              </a:rPr>
              <a:t>я переместил все необходимые файлы моей программы на сервер.</a:t>
            </a:r>
            <a:endParaRPr sz="600"/>
          </a:p>
        </p:txBody>
      </p:sp>
      <p:sp>
        <p:nvSpPr>
          <p:cNvPr id="152" name="Google Shape;152;g24f0e43adcc_0_0:notes"/>
          <p:cNvSpPr txBox="1"/>
          <p:nvPr>
            <p:ph idx="12" type="sldNum"/>
          </p:nvPr>
        </p:nvSpPr>
        <p:spPr>
          <a:xfrm>
            <a:off x="3829050" y="9372600"/>
            <a:ext cx="29289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287524" y="274638"/>
            <a:ext cx="8640960" cy="164219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ru-RU" sz="1200"/>
            </a:br>
            <a:br>
              <a:rPr lang="ru-RU" sz="1200"/>
            </a:br>
            <a:br>
              <a:rPr lang="ru-RU" sz="1200"/>
            </a:br>
            <a:br>
              <a:rPr lang="ru-RU" sz="1200"/>
            </a:br>
            <a:r>
              <a:rPr lang="ru-RU" sz="1200"/>
              <a:t>							</a:t>
            </a:r>
            <a:br>
              <a:rPr lang="ru-RU" sz="1200"/>
            </a:br>
            <a:r>
              <a:rPr lang="ru-RU" sz="1200"/>
              <a:t>                                                                                                                                                                                            </a:t>
            </a:r>
            <a:r>
              <a:rPr b="1" lang="ru-RU" sz="1200"/>
              <a:t>  </a:t>
            </a:r>
            <a:r>
              <a:rPr b="1" lang="ru-RU" sz="1600">
                <a:latin typeface="Times New Roman"/>
                <a:ea typeface="Times New Roman"/>
                <a:cs typeface="Times New Roman"/>
                <a:sym typeface="Times New Roman"/>
              </a:rPr>
              <a:t>факультет</a:t>
            </a:r>
            <a:br>
              <a:rPr b="1" lang="ru-RU" sz="1600">
                <a:latin typeface="Times New Roman"/>
                <a:ea typeface="Times New Roman"/>
                <a:cs typeface="Times New Roman"/>
                <a:sym typeface="Times New Roman"/>
              </a:rPr>
            </a:br>
            <a:r>
              <a:rPr b="1" lang="ru-RU" sz="1600">
                <a:latin typeface="Times New Roman"/>
                <a:ea typeface="Times New Roman"/>
                <a:cs typeface="Times New Roman"/>
                <a:sym typeface="Times New Roman"/>
              </a:rPr>
              <a:t>                                                                                                                                    информационных</a:t>
            </a:r>
            <a:r>
              <a:rPr b="1" lang="ru-RU" sz="1600">
                <a:latin typeface="Times New Roman"/>
                <a:ea typeface="Times New Roman"/>
                <a:cs typeface="Times New Roman"/>
                <a:sym typeface="Times New Roman"/>
              </a:rPr>
              <a:t> технологий</a:t>
            </a:r>
            <a:br>
              <a:rPr lang="ru-RU" sz="1200"/>
            </a:br>
            <a:endParaRPr sz="1200"/>
          </a:p>
        </p:txBody>
      </p:sp>
      <p:pic>
        <p:nvPicPr>
          <p:cNvPr descr="МГППУ_ЛОГО.jpg" id="89" name="Google Shape;89;p13"/>
          <p:cNvPicPr preferRelativeResize="0"/>
          <p:nvPr>
            <p:ph idx="1" type="body"/>
          </p:nvPr>
        </p:nvPicPr>
        <p:blipFill rotWithShape="1">
          <a:blip r:embed="rId3">
            <a:alphaModFix/>
          </a:blip>
          <a:srcRect b="0" l="0" r="0" t="0"/>
          <a:stretch/>
        </p:blipFill>
        <p:spPr>
          <a:xfrm>
            <a:off x="431540" y="368660"/>
            <a:ext cx="3220757" cy="1362409"/>
          </a:xfrm>
          <a:prstGeom prst="rect">
            <a:avLst/>
          </a:prstGeom>
          <a:noFill/>
          <a:ln>
            <a:noFill/>
          </a:ln>
        </p:spPr>
      </p:pic>
      <p:pic>
        <p:nvPicPr>
          <p:cNvPr descr="C:\Users\user.OT317-1\Desktop\буклет it\logoMGPPU.png" id="90" name="Google Shape;90;p13"/>
          <p:cNvPicPr preferRelativeResize="0"/>
          <p:nvPr/>
        </p:nvPicPr>
        <p:blipFill rotWithShape="1">
          <a:blip r:embed="rId4">
            <a:alphaModFix/>
          </a:blip>
          <a:srcRect b="38271" l="25244" r="24080" t="22615"/>
          <a:stretch/>
        </p:blipFill>
        <p:spPr>
          <a:xfrm>
            <a:off x="6840252" y="404664"/>
            <a:ext cx="1668924" cy="864096"/>
          </a:xfrm>
          <a:prstGeom prst="rect">
            <a:avLst/>
          </a:prstGeom>
          <a:noFill/>
          <a:ln>
            <a:noFill/>
          </a:ln>
        </p:spPr>
      </p:pic>
      <p:sp>
        <p:nvSpPr>
          <p:cNvPr id="91" name="Google Shape;91;p13"/>
          <p:cNvSpPr/>
          <p:nvPr/>
        </p:nvSpPr>
        <p:spPr>
          <a:xfrm>
            <a:off x="993325" y="2060850"/>
            <a:ext cx="6563100" cy="136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1900">
                <a:solidFill>
                  <a:srgbClr val="222222"/>
                </a:solidFill>
                <a:highlight>
                  <a:srgbClr val="FFFFFF"/>
                </a:highlight>
                <a:latin typeface="Times New Roman"/>
                <a:ea typeface="Times New Roman"/>
                <a:cs typeface="Times New Roman"/>
                <a:sym typeface="Times New Roman"/>
              </a:rPr>
              <a:t>Разработка чат-бота Телеграмм для самодиагностики уровня профессионального стресса</a:t>
            </a:r>
            <a:br>
              <a:rPr b="0" i="0" lang="ru-RU" sz="2400" u="none" cap="none" strike="noStrike">
                <a:solidFill>
                  <a:schemeClr val="dk1"/>
                </a:solidFill>
                <a:latin typeface="Times New Roman"/>
                <a:ea typeface="Times New Roman"/>
                <a:cs typeface="Times New Roman"/>
                <a:sym typeface="Times New Roman"/>
              </a:rPr>
            </a:br>
            <a:endParaRPr b="0" i="0" sz="2400" u="none" cap="none" strike="noStrike">
              <a:solidFill>
                <a:schemeClr val="dk1"/>
              </a:solidFill>
              <a:latin typeface="Arial"/>
              <a:ea typeface="Arial"/>
              <a:cs typeface="Arial"/>
              <a:sym typeface="Arial"/>
            </a:endParaRPr>
          </a:p>
        </p:txBody>
      </p:sp>
      <p:sp>
        <p:nvSpPr>
          <p:cNvPr id="92" name="Google Shape;92;p13"/>
          <p:cNvSpPr/>
          <p:nvPr/>
        </p:nvSpPr>
        <p:spPr>
          <a:xfrm>
            <a:off x="503548" y="3753037"/>
            <a:ext cx="846094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1800" u="none" cap="none" strike="noStrike">
                <a:solidFill>
                  <a:schemeClr val="dk1"/>
                </a:solidFill>
                <a:latin typeface="Times New Roman"/>
                <a:ea typeface="Times New Roman"/>
                <a:cs typeface="Times New Roman"/>
                <a:sym typeface="Times New Roman"/>
              </a:rPr>
              <a:t>Руководитель: </a:t>
            </a:r>
            <a:r>
              <a:rPr lang="ru-RU" sz="1800">
                <a:solidFill>
                  <a:srgbClr val="3E4247"/>
                </a:solidFill>
                <a:highlight>
                  <a:srgbClr val="FFFFFF"/>
                </a:highlight>
                <a:latin typeface="Times New Roman"/>
                <a:ea typeface="Times New Roman"/>
                <a:cs typeface="Times New Roman"/>
                <a:sym typeface="Times New Roman"/>
              </a:rPr>
              <a:t>кандидат психологических наук</a:t>
            </a:r>
            <a:r>
              <a:rPr b="0" i="0" lang="ru-RU" sz="1800" u="none" cap="none" strike="noStrike">
                <a:solidFill>
                  <a:schemeClr val="dk1"/>
                </a:solidFill>
                <a:latin typeface="Times New Roman"/>
                <a:ea typeface="Times New Roman"/>
                <a:cs typeface="Times New Roman"/>
                <a:sym typeface="Times New Roman"/>
              </a:rPr>
              <a:t>	</a:t>
            </a:r>
            <a:r>
              <a:rPr lang="ru-RU" sz="1800">
                <a:solidFill>
                  <a:schemeClr val="dk1"/>
                </a:solidFill>
                <a:latin typeface="Times New Roman"/>
                <a:ea typeface="Times New Roman"/>
                <a:cs typeface="Times New Roman"/>
                <a:sym typeface="Times New Roman"/>
              </a:rPr>
              <a:t>Ермаков Сергей Сергеевич</a:t>
            </a:r>
            <a:endParaRPr/>
          </a:p>
          <a:p>
            <a:pPr indent="0" lvl="0" marL="0" marR="0" rtl="0" algn="l">
              <a:spcBef>
                <a:spcPts val="0"/>
              </a:spcBef>
              <a:spcAft>
                <a:spcPts val="0"/>
              </a:spcAft>
              <a:buNone/>
            </a:pPr>
            <a:r>
              <a:rPr lang="ru-RU" sz="1800">
                <a:solidFill>
                  <a:schemeClr val="dk1"/>
                </a:solidFill>
                <a:latin typeface="Times New Roman"/>
                <a:ea typeface="Times New Roman"/>
                <a:cs typeface="Times New Roman"/>
                <a:sym typeface="Times New Roman"/>
              </a:rPr>
              <a:t>Исполнитель: студент		                          Савинков Владислав Олегович</a:t>
            </a:r>
            <a:endParaRPr/>
          </a:p>
        </p:txBody>
      </p:sp>
      <p:sp>
        <p:nvSpPr>
          <p:cNvPr id="93" name="Google Shape;93;p13"/>
          <p:cNvSpPr/>
          <p:nvPr/>
        </p:nvSpPr>
        <p:spPr>
          <a:xfrm>
            <a:off x="2339752" y="5571820"/>
            <a:ext cx="478853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Times New Roman"/>
                <a:ea typeface="Times New Roman"/>
                <a:cs typeface="Times New Roman"/>
                <a:sym typeface="Times New Roman"/>
              </a:rPr>
              <a:t>Москва 2023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ru-RU" sz="3600">
                <a:latin typeface="Times New Roman"/>
                <a:ea typeface="Times New Roman"/>
                <a:cs typeface="Times New Roman"/>
                <a:sym typeface="Times New Roman"/>
              </a:rPr>
              <a:t>Проведение опроса с целью выявления корректности работы программы</a:t>
            </a:r>
            <a:endParaRPr sz="3600">
              <a:latin typeface="Times New Roman"/>
              <a:ea typeface="Times New Roman"/>
              <a:cs typeface="Times New Roman"/>
              <a:sym typeface="Times New Roman"/>
            </a:endParaRPr>
          </a:p>
        </p:txBody>
      </p:sp>
      <p:sp>
        <p:nvSpPr>
          <p:cNvPr id="163" name="Google Shape;163;p22"/>
          <p:cNvSpPr txBox="1"/>
          <p:nvPr>
            <p:ph idx="1" type="body"/>
          </p:nvPr>
        </p:nvSpPr>
        <p:spPr>
          <a:xfrm>
            <a:off x="457200" y="1600200"/>
            <a:ext cx="8229600" cy="5121300"/>
          </a:xfrm>
          <a:prstGeom prst="rect">
            <a:avLst/>
          </a:prstGeom>
        </p:spPr>
        <p:txBody>
          <a:bodyPr anchorCtr="0" anchor="t" bIns="45700" lIns="91425" spcFirstLastPara="1" rIns="91425" wrap="square" tIns="45700">
            <a:normAutofit fontScale="47500" lnSpcReduction="20000"/>
          </a:bodyPr>
          <a:lstStyle/>
          <a:p>
            <a:pPr indent="228600" lvl="0" marL="0" rtl="0" algn="just">
              <a:lnSpc>
                <a:spcPct val="125000"/>
              </a:lnSpc>
              <a:spcBef>
                <a:spcPts val="600"/>
              </a:spcBef>
              <a:spcAft>
                <a:spcPts val="0"/>
              </a:spcAft>
              <a:buClr>
                <a:schemeClr val="dk1"/>
              </a:buClr>
              <a:buSzPct val="30391"/>
              <a:buFont typeface="Arial"/>
              <a:buNone/>
            </a:pPr>
            <a:r>
              <a:rPr lang="ru-RU" sz="3619">
                <a:highlight>
                  <a:srgbClr val="FFFFFF"/>
                </a:highlight>
                <a:latin typeface="Times New Roman"/>
                <a:ea typeface="Times New Roman"/>
                <a:cs typeface="Times New Roman"/>
                <a:sym typeface="Times New Roman"/>
              </a:rPr>
              <a:t>После создания работающей программы я решил провести ещё один опрос, но уже с другой целью, а именно ответить на следующие вопрос “Насколько удобно пользоваться данным телеграмм ботом?” Этот вопрос я разбил на следующие подвопросы:</a:t>
            </a:r>
            <a:endParaRPr sz="3619">
              <a:highlight>
                <a:srgbClr val="FFFFFF"/>
              </a:highlight>
              <a:latin typeface="Times New Roman"/>
              <a:ea typeface="Times New Roman"/>
              <a:cs typeface="Times New Roman"/>
              <a:sym typeface="Times New Roman"/>
            </a:endParaRPr>
          </a:p>
          <a:p>
            <a:pPr indent="-337771" lvl="0" marL="457200" rtl="0" algn="just">
              <a:lnSpc>
                <a:spcPct val="125000"/>
              </a:lnSpc>
              <a:spcBef>
                <a:spcPts val="600"/>
              </a:spcBef>
              <a:spcAft>
                <a:spcPts val="0"/>
              </a:spcAft>
              <a:buSzPct val="100000"/>
              <a:buFont typeface="Times New Roman"/>
              <a:buAutoNum type="arabicPeriod"/>
            </a:pPr>
            <a:r>
              <a:rPr lang="ru-RU" sz="3619">
                <a:highlight>
                  <a:srgbClr val="FFFFFF"/>
                </a:highlight>
                <a:latin typeface="Times New Roman"/>
                <a:ea typeface="Times New Roman"/>
                <a:cs typeface="Times New Roman"/>
                <a:sym typeface="Times New Roman"/>
              </a:rPr>
              <a:t>На сколько интуитивно понятен функционал, “интерфейс” бота?</a:t>
            </a:r>
            <a:endParaRPr sz="3619">
              <a:highlight>
                <a:srgbClr val="FFFFFF"/>
              </a:highlight>
              <a:latin typeface="Times New Roman"/>
              <a:ea typeface="Times New Roman"/>
              <a:cs typeface="Times New Roman"/>
              <a:sym typeface="Times New Roman"/>
            </a:endParaRPr>
          </a:p>
          <a:p>
            <a:pPr indent="-337771" lvl="0" marL="457200" rtl="0" algn="just">
              <a:lnSpc>
                <a:spcPct val="125000"/>
              </a:lnSpc>
              <a:spcBef>
                <a:spcPts val="600"/>
              </a:spcBef>
              <a:spcAft>
                <a:spcPts val="0"/>
              </a:spcAft>
              <a:buSzPct val="100000"/>
              <a:buFont typeface="Times New Roman"/>
              <a:buAutoNum type="arabicPeriod"/>
            </a:pPr>
            <a:r>
              <a:rPr lang="ru-RU" sz="3619">
                <a:highlight>
                  <a:srgbClr val="FFFFFF"/>
                </a:highlight>
                <a:latin typeface="Times New Roman"/>
                <a:ea typeface="Times New Roman"/>
                <a:cs typeface="Times New Roman"/>
                <a:sym typeface="Times New Roman"/>
              </a:rPr>
              <a:t>Комфортно ли читать вопросы?</a:t>
            </a:r>
            <a:endParaRPr sz="3619">
              <a:highlight>
                <a:srgbClr val="FFFFFF"/>
              </a:highlight>
              <a:latin typeface="Times New Roman"/>
              <a:ea typeface="Times New Roman"/>
              <a:cs typeface="Times New Roman"/>
              <a:sym typeface="Times New Roman"/>
            </a:endParaRPr>
          </a:p>
          <a:p>
            <a:pPr indent="-337771" lvl="0" marL="457200" rtl="0" algn="just">
              <a:lnSpc>
                <a:spcPct val="125000"/>
              </a:lnSpc>
              <a:spcBef>
                <a:spcPts val="600"/>
              </a:spcBef>
              <a:spcAft>
                <a:spcPts val="0"/>
              </a:spcAft>
              <a:buSzPct val="100000"/>
              <a:buFont typeface="Times New Roman"/>
              <a:buAutoNum type="arabicPeriod"/>
            </a:pPr>
            <a:r>
              <a:rPr lang="ru-RU" sz="3619">
                <a:highlight>
                  <a:srgbClr val="FFFFFF"/>
                </a:highlight>
                <a:latin typeface="Times New Roman"/>
                <a:ea typeface="Times New Roman"/>
                <a:cs typeface="Times New Roman"/>
                <a:sym typeface="Times New Roman"/>
              </a:rPr>
              <a:t>Удобно ли пользоваться созданной клавиатурой?</a:t>
            </a:r>
            <a:endParaRPr sz="3619">
              <a:highlight>
                <a:srgbClr val="FFFFFF"/>
              </a:highlight>
              <a:latin typeface="Times New Roman"/>
              <a:ea typeface="Times New Roman"/>
              <a:cs typeface="Times New Roman"/>
              <a:sym typeface="Times New Roman"/>
            </a:endParaRPr>
          </a:p>
          <a:p>
            <a:pPr indent="-337771" lvl="0" marL="457200" rtl="0" algn="just">
              <a:lnSpc>
                <a:spcPct val="125000"/>
              </a:lnSpc>
              <a:spcBef>
                <a:spcPts val="600"/>
              </a:spcBef>
              <a:spcAft>
                <a:spcPts val="0"/>
              </a:spcAft>
              <a:buSzPct val="100000"/>
              <a:buFont typeface="Times New Roman"/>
              <a:buAutoNum type="arabicPeriod"/>
            </a:pPr>
            <a:r>
              <a:rPr lang="ru-RU" sz="3619">
                <a:highlight>
                  <a:srgbClr val="FFFFFF"/>
                </a:highlight>
                <a:latin typeface="Times New Roman"/>
                <a:ea typeface="Times New Roman"/>
                <a:cs typeface="Times New Roman"/>
                <a:sym typeface="Times New Roman"/>
              </a:rPr>
              <a:t>На сколько комфортен вывод результатов?</a:t>
            </a:r>
            <a:endParaRPr sz="3619">
              <a:highlight>
                <a:srgbClr val="FFFFFF"/>
              </a:highlight>
              <a:latin typeface="Times New Roman"/>
              <a:ea typeface="Times New Roman"/>
              <a:cs typeface="Times New Roman"/>
              <a:sym typeface="Times New Roman"/>
            </a:endParaRPr>
          </a:p>
          <a:p>
            <a:pPr indent="228600" lvl="0" marL="0" rtl="0" algn="just">
              <a:lnSpc>
                <a:spcPct val="125000"/>
              </a:lnSpc>
              <a:spcBef>
                <a:spcPts val="600"/>
              </a:spcBef>
              <a:spcAft>
                <a:spcPts val="0"/>
              </a:spcAft>
              <a:buNone/>
            </a:pPr>
            <a:r>
              <a:rPr lang="ru-RU" sz="3619">
                <a:highlight>
                  <a:srgbClr val="FFFFFF"/>
                </a:highlight>
                <a:latin typeface="Times New Roman"/>
                <a:ea typeface="Times New Roman"/>
                <a:cs typeface="Times New Roman"/>
                <a:sym typeface="Times New Roman"/>
              </a:rPr>
              <a:t>Для того чтобы выбрать наиболее подходящее место для опроса, оно должно отвечать следующим требованиям:</a:t>
            </a:r>
            <a:endParaRPr sz="3619">
              <a:highlight>
                <a:srgbClr val="FFFFFF"/>
              </a:highlight>
              <a:latin typeface="Times New Roman"/>
              <a:ea typeface="Times New Roman"/>
              <a:cs typeface="Times New Roman"/>
              <a:sym typeface="Times New Roman"/>
            </a:endParaRPr>
          </a:p>
          <a:p>
            <a:pPr indent="-337771" lvl="0" marL="457200" rtl="0" algn="just">
              <a:lnSpc>
                <a:spcPct val="125000"/>
              </a:lnSpc>
              <a:spcBef>
                <a:spcPts val="600"/>
              </a:spcBef>
              <a:spcAft>
                <a:spcPts val="0"/>
              </a:spcAft>
              <a:buSzPct val="100000"/>
              <a:buFont typeface="Times New Roman"/>
              <a:buAutoNum type="arabicPeriod"/>
            </a:pPr>
            <a:r>
              <a:rPr lang="ru-RU" sz="3619">
                <a:highlight>
                  <a:srgbClr val="FFFFFF"/>
                </a:highlight>
                <a:latin typeface="Times New Roman"/>
                <a:ea typeface="Times New Roman"/>
                <a:cs typeface="Times New Roman"/>
                <a:sym typeface="Times New Roman"/>
              </a:rPr>
              <a:t>Количество опрашиваемых должно быть более 20,</a:t>
            </a:r>
            <a:endParaRPr sz="3619">
              <a:highlight>
                <a:srgbClr val="FFFFFF"/>
              </a:highlight>
              <a:latin typeface="Times New Roman"/>
              <a:ea typeface="Times New Roman"/>
              <a:cs typeface="Times New Roman"/>
              <a:sym typeface="Times New Roman"/>
            </a:endParaRPr>
          </a:p>
          <a:p>
            <a:pPr indent="-337771" lvl="0" marL="457200" rtl="0" algn="just">
              <a:lnSpc>
                <a:spcPct val="125000"/>
              </a:lnSpc>
              <a:spcBef>
                <a:spcPts val="600"/>
              </a:spcBef>
              <a:spcAft>
                <a:spcPts val="0"/>
              </a:spcAft>
              <a:buSzPct val="100000"/>
              <a:buFont typeface="Times New Roman"/>
              <a:buAutoNum type="arabicPeriod"/>
            </a:pPr>
            <a:r>
              <a:rPr lang="ru-RU" sz="3619">
                <a:highlight>
                  <a:srgbClr val="FFFFFF"/>
                </a:highlight>
                <a:latin typeface="Times New Roman"/>
                <a:ea typeface="Times New Roman"/>
                <a:cs typeface="Times New Roman"/>
                <a:sym typeface="Times New Roman"/>
              </a:rPr>
              <a:t>Они должны иметь разный уровень владения телефоном, ноутбуком и т.п,</a:t>
            </a:r>
            <a:endParaRPr sz="3619">
              <a:highlight>
                <a:srgbClr val="FFFFFF"/>
              </a:highlight>
              <a:latin typeface="Times New Roman"/>
              <a:ea typeface="Times New Roman"/>
              <a:cs typeface="Times New Roman"/>
              <a:sym typeface="Times New Roman"/>
            </a:endParaRPr>
          </a:p>
          <a:p>
            <a:pPr indent="-337771" lvl="0" marL="457200" rtl="0" algn="just">
              <a:lnSpc>
                <a:spcPct val="125000"/>
              </a:lnSpc>
              <a:spcBef>
                <a:spcPts val="600"/>
              </a:spcBef>
              <a:spcAft>
                <a:spcPts val="0"/>
              </a:spcAft>
              <a:buSzPct val="100000"/>
              <a:buFont typeface="Times New Roman"/>
              <a:buAutoNum type="arabicPeriod"/>
            </a:pPr>
            <a:r>
              <a:rPr lang="ru-RU" sz="3619">
                <a:highlight>
                  <a:srgbClr val="FFFFFF"/>
                </a:highlight>
                <a:latin typeface="Times New Roman"/>
                <a:ea typeface="Times New Roman"/>
                <a:cs typeface="Times New Roman"/>
                <a:sym typeface="Times New Roman"/>
              </a:rPr>
              <a:t>Будет здорово, если среди опрашиваемых будет разный уровень владения русским языком.</a:t>
            </a:r>
            <a:endParaRPr sz="3619">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164" name="Google Shape;164;p2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u-RU" sz="3600"/>
              <a:t>Итоги опроса</a:t>
            </a:r>
            <a:endParaRPr sz="3600"/>
          </a:p>
        </p:txBody>
      </p:sp>
      <p:sp>
        <p:nvSpPr>
          <p:cNvPr id="171" name="Google Shape;171;p2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457200" lvl="0" marL="0" rtl="0" algn="just">
              <a:lnSpc>
                <a:spcPct val="125000"/>
              </a:lnSpc>
              <a:spcBef>
                <a:spcPts val="600"/>
              </a:spcBef>
              <a:spcAft>
                <a:spcPts val="0"/>
              </a:spcAft>
              <a:buClr>
                <a:schemeClr val="dk1"/>
              </a:buClr>
              <a:buSzPts val="1100"/>
              <a:buFont typeface="Arial"/>
              <a:buNone/>
            </a:pPr>
            <a:r>
              <a:rPr lang="ru-RU" sz="1700">
                <a:highlight>
                  <a:srgbClr val="FFFFFF"/>
                </a:highlight>
                <a:latin typeface="Times New Roman"/>
                <a:ea typeface="Times New Roman"/>
                <a:cs typeface="Times New Roman"/>
                <a:sym typeface="Times New Roman"/>
              </a:rPr>
              <a:t>По прошествию двух дней и завершению опроса, мною были сформулированы следующие выводы:</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Функционал, “интерфейс” бота понятен и дальнейшей настройки не требует,</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Читать вопросы комфортно,</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Расположение кнопок не очень удобное, цифры 5 и 6 не помещаются на экране,</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Конечный результат перенасыщен информацией.</a:t>
            </a:r>
            <a:endParaRPr sz="1700">
              <a:highlight>
                <a:srgbClr val="FFFFFF"/>
              </a:highlight>
              <a:latin typeface="Times New Roman"/>
              <a:ea typeface="Times New Roman"/>
              <a:cs typeface="Times New Roman"/>
              <a:sym typeface="Times New Roman"/>
            </a:endParaRPr>
          </a:p>
          <a:p>
            <a:pPr indent="228600" lvl="0" marL="0" rtl="0" algn="just">
              <a:lnSpc>
                <a:spcPct val="125000"/>
              </a:lnSpc>
              <a:spcBef>
                <a:spcPts val="600"/>
              </a:spcBef>
              <a:spcAft>
                <a:spcPts val="0"/>
              </a:spcAft>
              <a:buClr>
                <a:schemeClr val="dk1"/>
              </a:buClr>
              <a:buSzPts val="1100"/>
              <a:buFont typeface="Arial"/>
              <a:buNone/>
            </a:pPr>
            <a:r>
              <a:rPr lang="ru-RU" sz="1700">
                <a:highlight>
                  <a:srgbClr val="FFFFFF"/>
                </a:highlight>
                <a:latin typeface="Times New Roman"/>
                <a:ea typeface="Times New Roman"/>
                <a:cs typeface="Times New Roman"/>
                <a:sym typeface="Times New Roman"/>
              </a:rPr>
              <a:t>Далее я изменил дизайн клавиатуры, и она приобрела нынешний вид, раньше одна цифра занимала одну строку. Конечный вывод результатов тоже был претерпел изменения, но всё ещё требует доработки.</a:t>
            </a:r>
            <a:endParaRPr sz="1700"/>
          </a:p>
        </p:txBody>
      </p:sp>
      <p:sp>
        <p:nvSpPr>
          <p:cNvPr id="172" name="Google Shape;172;p2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lang="ru-RU" sz="3600">
                <a:solidFill>
                  <a:schemeClr val="dk1"/>
                </a:solidFill>
                <a:latin typeface="Times New Roman"/>
                <a:ea typeface="Times New Roman"/>
                <a:cs typeface="Times New Roman"/>
                <a:sym typeface="Times New Roman"/>
              </a:rPr>
              <a:t>Заключение</a:t>
            </a:r>
            <a:endParaRPr sz="3600">
              <a:solidFill>
                <a:schemeClr val="dk1"/>
              </a:solidFill>
              <a:latin typeface="Times New Roman"/>
              <a:ea typeface="Times New Roman"/>
              <a:cs typeface="Times New Roman"/>
              <a:sym typeface="Times New Roman"/>
            </a:endParaRPr>
          </a:p>
        </p:txBody>
      </p:sp>
      <p:sp>
        <p:nvSpPr>
          <p:cNvPr id="178" name="Google Shape;178;p24"/>
          <p:cNvSpPr txBox="1"/>
          <p:nvPr>
            <p:ph idx="1" type="body"/>
          </p:nvPr>
        </p:nvSpPr>
        <p:spPr>
          <a:xfrm>
            <a:off x="457200" y="1160748"/>
            <a:ext cx="8327268" cy="5220580"/>
          </a:xfrm>
          <a:prstGeom prst="rect">
            <a:avLst/>
          </a:prstGeom>
          <a:noFill/>
          <a:ln>
            <a:noFill/>
          </a:ln>
        </p:spPr>
        <p:txBody>
          <a:bodyPr anchorCtr="0" anchor="t" bIns="45700" lIns="91425" spcFirstLastPara="1" rIns="91425" wrap="square" tIns="45700">
            <a:normAutofit/>
          </a:bodyPr>
          <a:lstStyle/>
          <a:p>
            <a:pPr indent="228600" lvl="0" marL="0" rtl="0" algn="just">
              <a:lnSpc>
                <a:spcPct val="125000"/>
              </a:lnSpc>
              <a:spcBef>
                <a:spcPts val="600"/>
              </a:spcBef>
              <a:spcAft>
                <a:spcPts val="0"/>
              </a:spcAft>
              <a:buClr>
                <a:schemeClr val="dk1"/>
              </a:buClr>
              <a:buSzPts val="1100"/>
              <a:buFont typeface="Arial"/>
              <a:buNone/>
            </a:pPr>
            <a:r>
              <a:rPr lang="ru-RU" sz="1700">
                <a:highlight>
                  <a:srgbClr val="FFFFFF"/>
                </a:highlight>
                <a:latin typeface="Times New Roman"/>
                <a:ea typeface="Times New Roman"/>
                <a:cs typeface="Times New Roman"/>
                <a:sym typeface="Times New Roman"/>
              </a:rPr>
              <a:t>Подводя итог проделанной работы хочется отметить следующие моменты:</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По итогам работы удалось сформировать инструмент оценки уровня профессионального выгорания, не требующий специальных ИТ-навыков и удобный для использовани.</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В результате проведения интервью и последующего анализа были намечены шаги для последующего развития инструмента: </a:t>
            </a:r>
            <a:endParaRPr sz="1700">
              <a:highlight>
                <a:srgbClr val="FFFFFF"/>
              </a:highlight>
              <a:latin typeface="Times New Roman"/>
              <a:ea typeface="Times New Roman"/>
              <a:cs typeface="Times New Roman"/>
              <a:sym typeface="Times New Roman"/>
            </a:endParaRPr>
          </a:p>
          <a:p>
            <a:pPr indent="-336550" lvl="1" marL="914400" rtl="0" algn="just">
              <a:lnSpc>
                <a:spcPct val="125000"/>
              </a:lnSpc>
              <a:spcBef>
                <a:spcPts val="600"/>
              </a:spcBef>
              <a:spcAft>
                <a:spcPts val="0"/>
              </a:spcAft>
              <a:buSzPts val="1700"/>
              <a:buFont typeface="Times New Roman"/>
              <a:buAutoNum type="alphaLcPeriod"/>
            </a:pPr>
            <a:r>
              <a:rPr lang="ru-RU" sz="1700">
                <a:highlight>
                  <a:srgbClr val="FFFFFF"/>
                </a:highlight>
                <a:latin typeface="Times New Roman"/>
                <a:ea typeface="Times New Roman"/>
                <a:cs typeface="Times New Roman"/>
                <a:sym typeface="Times New Roman"/>
              </a:rPr>
              <a:t>дополнение программы новыми тестами, </a:t>
            </a:r>
            <a:endParaRPr sz="1700">
              <a:highlight>
                <a:srgbClr val="FFFFFF"/>
              </a:highlight>
              <a:latin typeface="Times New Roman"/>
              <a:ea typeface="Times New Roman"/>
              <a:cs typeface="Times New Roman"/>
              <a:sym typeface="Times New Roman"/>
            </a:endParaRPr>
          </a:p>
          <a:p>
            <a:pPr indent="-336550" lvl="1" marL="914400" rtl="0" algn="just">
              <a:lnSpc>
                <a:spcPct val="125000"/>
              </a:lnSpc>
              <a:spcBef>
                <a:spcPts val="600"/>
              </a:spcBef>
              <a:spcAft>
                <a:spcPts val="0"/>
              </a:spcAft>
              <a:buSzPts val="1700"/>
              <a:buFont typeface="Times New Roman"/>
              <a:buAutoNum type="alphaLcPeriod"/>
            </a:pPr>
            <a:r>
              <a:rPr lang="ru-RU" sz="1700">
                <a:highlight>
                  <a:srgbClr val="FFFFFF"/>
                </a:highlight>
                <a:latin typeface="Times New Roman"/>
                <a:ea typeface="Times New Roman"/>
                <a:cs typeface="Times New Roman"/>
                <a:sym typeface="Times New Roman"/>
              </a:rPr>
              <a:t>адаптация для использования в инструменте реляционной БД для хранения и в последующем полученных результатов,</a:t>
            </a:r>
            <a:endParaRPr sz="1700">
              <a:highlight>
                <a:srgbClr val="FFFFFF"/>
              </a:highlight>
              <a:latin typeface="Times New Roman"/>
              <a:ea typeface="Times New Roman"/>
              <a:cs typeface="Times New Roman"/>
              <a:sym typeface="Times New Roman"/>
            </a:endParaRPr>
          </a:p>
          <a:p>
            <a:pPr indent="-336550" lvl="1" marL="914400" rtl="0" algn="just">
              <a:lnSpc>
                <a:spcPct val="125000"/>
              </a:lnSpc>
              <a:spcBef>
                <a:spcPts val="600"/>
              </a:spcBef>
              <a:spcAft>
                <a:spcPts val="0"/>
              </a:spcAft>
              <a:buSzPts val="1700"/>
              <a:buFont typeface="Times New Roman"/>
              <a:buAutoNum type="alphaLcPeriod"/>
            </a:pPr>
            <a:r>
              <a:rPr lang="ru-RU" sz="1700">
                <a:highlight>
                  <a:srgbClr val="FFFFFF"/>
                </a:highlight>
                <a:latin typeface="Times New Roman"/>
                <a:ea typeface="Times New Roman"/>
                <a:cs typeface="Times New Roman"/>
                <a:sym typeface="Times New Roman"/>
              </a:rPr>
              <a:t>корректировка программного кода - приведение его к принципам объектно-ориентированного программирования (ООП),</a:t>
            </a:r>
            <a:endParaRPr sz="1700">
              <a:highlight>
                <a:srgbClr val="FFFFFF"/>
              </a:highlight>
              <a:latin typeface="Times New Roman"/>
              <a:ea typeface="Times New Roman"/>
              <a:cs typeface="Times New Roman"/>
              <a:sym typeface="Times New Roman"/>
            </a:endParaRPr>
          </a:p>
          <a:p>
            <a:pPr indent="-336550" lvl="1" marL="914400" rtl="0" algn="just">
              <a:lnSpc>
                <a:spcPct val="125000"/>
              </a:lnSpc>
              <a:spcBef>
                <a:spcPts val="600"/>
              </a:spcBef>
              <a:spcAft>
                <a:spcPts val="0"/>
              </a:spcAft>
              <a:buSzPts val="1700"/>
              <a:buFont typeface="Times New Roman"/>
              <a:buAutoNum type="alphaLcPeriod"/>
            </a:pPr>
            <a:r>
              <a:rPr lang="ru-RU" sz="1700">
                <a:highlight>
                  <a:srgbClr val="FFFFFF"/>
                </a:highlight>
                <a:latin typeface="Times New Roman"/>
                <a:ea typeface="Times New Roman"/>
                <a:cs typeface="Times New Roman"/>
                <a:sym typeface="Times New Roman"/>
              </a:rPr>
              <a:t>корректировка способа представления информации,</a:t>
            </a:r>
            <a:endParaRPr sz="1700">
              <a:highlight>
                <a:srgbClr val="FFFFFF"/>
              </a:highlight>
              <a:latin typeface="Times New Roman"/>
              <a:ea typeface="Times New Roman"/>
              <a:cs typeface="Times New Roman"/>
              <a:sym typeface="Times New Roman"/>
            </a:endParaRPr>
          </a:p>
          <a:p>
            <a:pPr indent="-336550" lvl="1" marL="914400" rtl="0" algn="just">
              <a:lnSpc>
                <a:spcPct val="125000"/>
              </a:lnSpc>
              <a:spcBef>
                <a:spcPts val="600"/>
              </a:spcBef>
              <a:spcAft>
                <a:spcPts val="0"/>
              </a:spcAft>
              <a:buSzPts val="1700"/>
              <a:buFont typeface="Times New Roman"/>
              <a:buAutoNum type="alphaLcPeriod"/>
            </a:pPr>
            <a:r>
              <a:rPr lang="ru-RU" sz="1700">
                <a:highlight>
                  <a:srgbClr val="FFFFFF"/>
                </a:highlight>
                <a:latin typeface="Times New Roman"/>
                <a:ea typeface="Times New Roman"/>
                <a:cs typeface="Times New Roman"/>
                <a:sym typeface="Times New Roman"/>
              </a:rPr>
              <a:t>реализация в инструменте механизмов верификации вводимых данных.</a:t>
            </a:r>
            <a:endParaRPr sz="1700">
              <a:highlight>
                <a:srgbClr val="FFFFFF"/>
              </a:highlight>
              <a:latin typeface="Times New Roman"/>
              <a:ea typeface="Times New Roman"/>
              <a:cs typeface="Times New Roman"/>
              <a:sym typeface="Times New Roman"/>
            </a:endParaRPr>
          </a:p>
        </p:txBody>
      </p:sp>
      <p:sp>
        <p:nvSpPr>
          <p:cNvPr id="179" name="Google Shape;1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idx="1" type="body"/>
          </p:nvPr>
        </p:nvSpPr>
        <p:spPr>
          <a:xfrm>
            <a:off x="50" y="0"/>
            <a:ext cx="9144000" cy="6858000"/>
          </a:xfrm>
          <a:prstGeom prst="rect">
            <a:avLst/>
          </a:prstGeom>
          <a:noFill/>
          <a:ln>
            <a:noFill/>
          </a:ln>
        </p:spPr>
        <p:txBody>
          <a:bodyPr anchorCtr="0" anchor="ctr" bIns="45700" lIns="91425" spcFirstLastPara="1" rIns="91425" wrap="square" tIns="45700">
            <a:normAutofit/>
          </a:bodyPr>
          <a:lstStyle/>
          <a:p>
            <a:pPr indent="-342900" lvl="0" marL="342900" rtl="0" algn="ctr">
              <a:spcBef>
                <a:spcPts val="0"/>
              </a:spcBef>
              <a:spcAft>
                <a:spcPts val="0"/>
              </a:spcAft>
              <a:buClr>
                <a:schemeClr val="dk1"/>
              </a:buClr>
              <a:buSzPts val="6600"/>
              <a:buNone/>
            </a:pPr>
            <a:r>
              <a:rPr lang="ru-RU" sz="6600">
                <a:latin typeface="Times New Roman"/>
                <a:ea typeface="Times New Roman"/>
                <a:cs typeface="Times New Roman"/>
                <a:sym typeface="Times New Roman"/>
              </a:rPr>
              <a:t>Спасибо за внимание!</a:t>
            </a:r>
            <a:endParaRPr/>
          </a:p>
        </p:txBody>
      </p:sp>
      <p:sp>
        <p:nvSpPr>
          <p:cNvPr id="185" name="Google Shape;18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457200" y="274638"/>
            <a:ext cx="8229600" cy="99412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lang="ru-RU" sz="3600">
                <a:solidFill>
                  <a:schemeClr val="dk1"/>
                </a:solidFill>
                <a:latin typeface="Times New Roman"/>
                <a:ea typeface="Times New Roman"/>
                <a:cs typeface="Times New Roman"/>
                <a:sym typeface="Times New Roman"/>
              </a:rPr>
              <a:t>Актуальность исследования</a:t>
            </a:r>
            <a:endParaRPr sz="3600">
              <a:solidFill>
                <a:srgbClr val="FF0000"/>
              </a:solidFill>
            </a:endParaRPr>
          </a:p>
        </p:txBody>
      </p:sp>
      <p:sp>
        <p:nvSpPr>
          <p:cNvPr id="99" name="Google Shape;99;p14"/>
          <p:cNvSpPr txBox="1"/>
          <p:nvPr>
            <p:ph idx="1" type="body"/>
          </p:nvPr>
        </p:nvSpPr>
        <p:spPr>
          <a:xfrm>
            <a:off x="457200" y="1268760"/>
            <a:ext cx="8363272" cy="5004556"/>
          </a:xfrm>
          <a:prstGeom prst="rect">
            <a:avLst/>
          </a:prstGeom>
          <a:noFill/>
          <a:ln>
            <a:noFill/>
          </a:ln>
        </p:spPr>
        <p:txBody>
          <a:bodyPr anchorCtr="0" anchor="t" bIns="45700" lIns="91425" spcFirstLastPara="1" rIns="91425" wrap="square" tIns="45700">
            <a:noAutofit/>
          </a:bodyPr>
          <a:lstStyle/>
          <a:p>
            <a:pPr indent="457200" lvl="0" marL="0" rtl="0" algn="just">
              <a:lnSpc>
                <a:spcPct val="125000"/>
              </a:lnSpc>
              <a:spcBef>
                <a:spcPts val="600"/>
              </a:spcBef>
              <a:spcAft>
                <a:spcPts val="0"/>
              </a:spcAft>
              <a:buClr>
                <a:schemeClr val="dk1"/>
              </a:buClr>
              <a:buSzPts val="1100"/>
              <a:buNone/>
            </a:pPr>
            <a:r>
              <a:rPr lang="ru-RU" sz="1700">
                <a:highlight>
                  <a:schemeClr val="lt1"/>
                </a:highlight>
                <a:latin typeface="Times New Roman"/>
                <a:ea typeface="Times New Roman"/>
                <a:cs typeface="Times New Roman"/>
                <a:sym typeface="Times New Roman"/>
              </a:rPr>
              <a:t>Идею этой работы я придумал когда работал администратором и каждый день замечал как не самая сложная, но довольно однотипная работа высасывает из моих </a:t>
            </a:r>
            <a:r>
              <a:rPr lang="ru-RU" sz="1700">
                <a:highlight>
                  <a:schemeClr val="lt1"/>
                </a:highlight>
                <a:latin typeface="Times New Roman"/>
                <a:ea typeface="Times New Roman"/>
                <a:cs typeface="Times New Roman"/>
                <a:sym typeface="Times New Roman"/>
              </a:rPr>
              <a:t>коллег</a:t>
            </a:r>
            <a:r>
              <a:rPr lang="ru-RU" sz="1700">
                <a:highlight>
                  <a:schemeClr val="lt1"/>
                </a:highlight>
                <a:latin typeface="Times New Roman"/>
                <a:ea typeface="Times New Roman"/>
                <a:cs typeface="Times New Roman"/>
                <a:sym typeface="Times New Roman"/>
              </a:rPr>
              <a:t> все соки. Мне стало интересно, а могу ли я использую свои знания помочь своим коллегам справляться с дистрессом и профессиональным выгоранием.</a:t>
            </a:r>
            <a:endParaRPr sz="1700">
              <a:highlight>
                <a:srgbClr val="FFFFFF"/>
              </a:highlight>
              <a:latin typeface="Times New Roman"/>
              <a:ea typeface="Times New Roman"/>
              <a:cs typeface="Times New Roman"/>
              <a:sym typeface="Times New Roman"/>
            </a:endParaRPr>
          </a:p>
          <a:p>
            <a:pPr indent="457200" lvl="0" marL="0" rtl="0" algn="just">
              <a:lnSpc>
                <a:spcPct val="125000"/>
              </a:lnSpc>
              <a:spcBef>
                <a:spcPts val="600"/>
              </a:spcBef>
              <a:spcAft>
                <a:spcPts val="0"/>
              </a:spcAft>
              <a:buClr>
                <a:schemeClr val="dk1"/>
              </a:buClr>
              <a:buSzPts val="1100"/>
              <a:buNone/>
            </a:pPr>
            <a:r>
              <a:rPr lang="ru-RU" sz="1700">
                <a:highlight>
                  <a:srgbClr val="FFFFFF"/>
                </a:highlight>
                <a:latin typeface="Times New Roman"/>
                <a:ea typeface="Times New Roman"/>
                <a:cs typeface="Times New Roman"/>
                <a:sym typeface="Times New Roman"/>
              </a:rPr>
              <a:t>По мнению многих исследователей, в современном мире люди более чем раньше подвержены стрессам и выгоранию из-за огромного количества факторов вот только некоторые из них:</a:t>
            </a:r>
            <a:endParaRPr sz="1700">
              <a:highlight>
                <a:srgbClr val="FFFFFF"/>
              </a:highlight>
              <a:latin typeface="Times New Roman"/>
              <a:ea typeface="Times New Roman"/>
              <a:cs typeface="Times New Roman"/>
              <a:sym typeface="Times New Roman"/>
            </a:endParaRPr>
          </a:p>
          <a:p>
            <a:pPr indent="-336550" lvl="0" marL="9144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Нехватка времени,</a:t>
            </a:r>
            <a:endParaRPr sz="1700">
              <a:highlight>
                <a:srgbClr val="FFFFFF"/>
              </a:highlight>
              <a:latin typeface="Times New Roman"/>
              <a:ea typeface="Times New Roman"/>
              <a:cs typeface="Times New Roman"/>
              <a:sym typeface="Times New Roman"/>
            </a:endParaRPr>
          </a:p>
          <a:p>
            <a:pPr indent="-336550" lvl="0" marL="914400" rtl="0" algn="just">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Приходиться делать не то что хочеться, </a:t>
            </a:r>
            <a:endParaRPr sz="1700">
              <a:highlight>
                <a:srgbClr val="FFFFFF"/>
              </a:highlight>
              <a:latin typeface="Times New Roman"/>
              <a:ea typeface="Times New Roman"/>
              <a:cs typeface="Times New Roman"/>
              <a:sym typeface="Times New Roman"/>
            </a:endParaRPr>
          </a:p>
          <a:p>
            <a:pPr indent="-336550" lvl="0" marL="914400" rtl="0" algn="just">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Человек не чувствуете уважения к себе,</a:t>
            </a:r>
            <a:endParaRPr sz="1700">
              <a:highlight>
                <a:srgbClr val="FFFFFF"/>
              </a:highlight>
              <a:latin typeface="Times New Roman"/>
              <a:ea typeface="Times New Roman"/>
              <a:cs typeface="Times New Roman"/>
              <a:sym typeface="Times New Roman"/>
            </a:endParaRPr>
          </a:p>
          <a:p>
            <a:pPr indent="-336550" lvl="0" marL="914400" rtl="0" algn="just">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Постоянные конфликты,</a:t>
            </a:r>
            <a:endParaRPr sz="1700">
              <a:highlight>
                <a:srgbClr val="FFFFFF"/>
              </a:highlight>
              <a:latin typeface="Times New Roman"/>
              <a:ea typeface="Times New Roman"/>
              <a:cs typeface="Times New Roman"/>
              <a:sym typeface="Times New Roman"/>
            </a:endParaRPr>
          </a:p>
          <a:p>
            <a:pPr indent="-336550" lvl="0" marL="914400" rtl="0" algn="just">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Ощущение неудовлетворенностью жизнью. </a:t>
            </a:r>
            <a:endParaRPr sz="1700">
              <a:solidFill>
                <a:srgbClr val="333333"/>
              </a:solidFill>
              <a:highlight>
                <a:srgbClr val="FFFFFF"/>
              </a:highlight>
              <a:latin typeface="Times New Roman"/>
              <a:ea typeface="Times New Roman"/>
              <a:cs typeface="Times New Roman"/>
              <a:sym typeface="Times New Roman"/>
            </a:endParaRPr>
          </a:p>
          <a:p>
            <a:pPr indent="457200" lvl="0" marL="0" rtl="0" algn="just">
              <a:lnSpc>
                <a:spcPct val="125000"/>
              </a:lnSpc>
              <a:spcBef>
                <a:spcPts val="600"/>
              </a:spcBef>
              <a:spcAft>
                <a:spcPts val="0"/>
              </a:spcAft>
              <a:buClr>
                <a:schemeClr val="dk1"/>
              </a:buClr>
              <a:buSzPts val="1100"/>
              <a:buNone/>
            </a:pPr>
            <a:r>
              <a:t/>
            </a:r>
            <a:endParaRPr sz="1200">
              <a:solidFill>
                <a:srgbClr val="333333"/>
              </a:solidFill>
              <a:highlight>
                <a:srgbClr val="FFFFFF"/>
              </a:highlight>
              <a:latin typeface="Arial"/>
              <a:ea typeface="Arial"/>
              <a:cs typeface="Arial"/>
              <a:sym typeface="Arial"/>
            </a:endParaRPr>
          </a:p>
          <a:p>
            <a:pPr indent="-255588" lvl="0" marL="268288"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00" name="Google Shape;10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pic>
        <p:nvPicPr>
          <p:cNvPr id="101" name="Google Shape;101;p14"/>
          <p:cNvPicPr preferRelativeResize="0"/>
          <p:nvPr/>
        </p:nvPicPr>
        <p:blipFill>
          <a:blip r:embed="rId3">
            <a:alphaModFix/>
          </a:blip>
          <a:stretch>
            <a:fillRect/>
          </a:stretch>
        </p:blipFill>
        <p:spPr>
          <a:xfrm>
            <a:off x="5775725" y="4276450"/>
            <a:ext cx="2621400" cy="2581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457200" y="152636"/>
            <a:ext cx="8229600" cy="68407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lang="ru-RU" sz="3600">
                <a:latin typeface="Times New Roman"/>
                <a:ea typeface="Times New Roman"/>
                <a:cs typeface="Times New Roman"/>
                <a:sym typeface="Times New Roman"/>
              </a:rPr>
              <a:t>Цель, задачи, гипотезы </a:t>
            </a:r>
            <a:endParaRPr sz="3600"/>
          </a:p>
        </p:txBody>
      </p:sp>
      <p:sp>
        <p:nvSpPr>
          <p:cNvPr id="107" name="Google Shape;107;p15"/>
          <p:cNvSpPr txBox="1"/>
          <p:nvPr>
            <p:ph idx="1" type="body"/>
          </p:nvPr>
        </p:nvSpPr>
        <p:spPr>
          <a:xfrm>
            <a:off x="287525" y="927425"/>
            <a:ext cx="8604900" cy="5634000"/>
          </a:xfrm>
          <a:prstGeom prst="rect">
            <a:avLst/>
          </a:prstGeom>
          <a:noFill/>
          <a:ln>
            <a:noFill/>
          </a:ln>
        </p:spPr>
        <p:txBody>
          <a:bodyPr anchorCtr="0" anchor="t" bIns="45700" lIns="91425" spcFirstLastPara="1" rIns="91425" wrap="square" tIns="45700">
            <a:normAutofit/>
          </a:bodyPr>
          <a:lstStyle/>
          <a:p>
            <a:pPr indent="457200" lvl="0" marL="0" rtl="0" algn="just">
              <a:lnSpc>
                <a:spcPct val="125000"/>
              </a:lnSpc>
              <a:spcBef>
                <a:spcPts val="600"/>
              </a:spcBef>
              <a:spcAft>
                <a:spcPts val="0"/>
              </a:spcAft>
              <a:buClr>
                <a:schemeClr val="dk1"/>
              </a:buClr>
              <a:buSzPts val="1100"/>
              <a:buFont typeface="Arial"/>
              <a:buNone/>
            </a:pPr>
            <a:r>
              <a:rPr lang="ru-RU" sz="1700">
                <a:highlight>
                  <a:srgbClr val="FFFFFF"/>
                </a:highlight>
                <a:latin typeface="Times New Roman"/>
                <a:ea typeface="Times New Roman"/>
                <a:cs typeface="Times New Roman"/>
                <a:sym typeface="Times New Roman"/>
              </a:rPr>
              <a:t>Цель работы состоит в попытке формирования инструмента для раннего выявления у людей состояния профессионального выгорания и представления </a:t>
            </a:r>
            <a:r>
              <a:rPr lang="ru-RU" sz="1700">
                <a:solidFill>
                  <a:srgbClr val="333333"/>
                </a:solidFill>
                <a:highlight>
                  <a:srgbClr val="FFFFFF"/>
                </a:highlight>
                <a:latin typeface="Times New Roman"/>
                <a:ea typeface="Times New Roman"/>
                <a:cs typeface="Times New Roman"/>
                <a:sym typeface="Times New Roman"/>
              </a:rPr>
              <a:t>понятной </a:t>
            </a:r>
            <a:r>
              <a:rPr lang="ru-RU" sz="1700">
                <a:highlight>
                  <a:srgbClr val="FFFFFF"/>
                </a:highlight>
                <a:latin typeface="Times New Roman"/>
                <a:ea typeface="Times New Roman"/>
                <a:cs typeface="Times New Roman"/>
                <a:sym typeface="Times New Roman"/>
              </a:rPr>
              <a:t>информации для последующего анализа профильных специалистов и поиска/подбора ими вариантов преодоления состояния выгорания у людей.</a:t>
            </a:r>
            <a:r>
              <a:rPr lang="ru-RU" sz="1700">
                <a:latin typeface="Times New Roman"/>
                <a:ea typeface="Times New Roman"/>
                <a:cs typeface="Times New Roman"/>
                <a:sym typeface="Times New Roman"/>
              </a:rPr>
              <a:t> </a:t>
            </a:r>
            <a:r>
              <a:rPr lang="ru-RU" sz="1700">
                <a:highlight>
                  <a:srgbClr val="FFFFFF"/>
                </a:highlight>
                <a:latin typeface="Times New Roman"/>
                <a:ea typeface="Times New Roman"/>
                <a:cs typeface="Times New Roman"/>
                <a:sym typeface="Times New Roman"/>
              </a:rPr>
              <a:t>Для этого я решил выполнить следующий ряд задачи:</a:t>
            </a:r>
            <a:endParaRPr sz="1700">
              <a:highlight>
                <a:srgbClr val="FFFFFF"/>
              </a:highlight>
              <a:latin typeface="Times New Roman"/>
              <a:ea typeface="Times New Roman"/>
              <a:cs typeface="Times New Roman"/>
              <a:sym typeface="Times New Roman"/>
            </a:endParaRPr>
          </a:p>
          <a:p>
            <a:pPr indent="-336550" lvl="0" marL="9144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Telegram бота с тестом, который выявляет уровень профессионального выгорания,</a:t>
            </a:r>
            <a:endParaRPr sz="1700">
              <a:highlight>
                <a:srgbClr val="FFFFFF"/>
              </a:highlight>
              <a:latin typeface="Times New Roman"/>
              <a:ea typeface="Times New Roman"/>
              <a:cs typeface="Times New Roman"/>
              <a:sym typeface="Times New Roman"/>
            </a:endParaRPr>
          </a:p>
          <a:p>
            <a:pPr indent="-336550" lvl="0" marL="914400" rtl="0" algn="just">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Выгрузить бота на сервер, для того что доступ к нему был в любое время,</a:t>
            </a:r>
            <a:endParaRPr sz="1700">
              <a:highlight>
                <a:srgbClr val="FFFFFF"/>
              </a:highlight>
              <a:latin typeface="Times New Roman"/>
              <a:ea typeface="Times New Roman"/>
              <a:cs typeface="Times New Roman"/>
              <a:sym typeface="Times New Roman"/>
            </a:endParaRPr>
          </a:p>
          <a:p>
            <a:pPr indent="-336550" lvl="0" marL="914400" rtl="0" algn="just">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Добавить к боту SQL таблицы, для проведения в дальнейшем крупномасштабных опросов,</a:t>
            </a:r>
            <a:endParaRPr sz="1700">
              <a:highlight>
                <a:srgbClr val="FFFFFF"/>
              </a:highlight>
              <a:latin typeface="Times New Roman"/>
              <a:ea typeface="Times New Roman"/>
              <a:cs typeface="Times New Roman"/>
              <a:sym typeface="Times New Roman"/>
            </a:endParaRPr>
          </a:p>
          <a:p>
            <a:pPr indent="-336550" lvl="0" marL="914400" rtl="0" algn="just">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Написание мобильного приложения под Android и добавления данного бота в Vk, для охвата более крупной области </a:t>
            </a:r>
            <a:r>
              <a:rPr lang="ru-RU" sz="1700">
                <a:highlight>
                  <a:srgbClr val="FFFFFF"/>
                </a:highlight>
                <a:latin typeface="Times New Roman"/>
                <a:ea typeface="Times New Roman"/>
                <a:cs typeface="Times New Roman"/>
                <a:sym typeface="Times New Roman"/>
              </a:rPr>
              <a:t>пользователей</a:t>
            </a:r>
            <a:r>
              <a:rPr lang="ru-RU" sz="1700">
                <a:highlight>
                  <a:srgbClr val="FFFFFF"/>
                </a:highlight>
                <a:latin typeface="Times New Roman"/>
                <a:ea typeface="Times New Roman"/>
                <a:cs typeface="Times New Roman"/>
                <a:sym typeface="Times New Roman"/>
              </a:rPr>
              <a:t>. </a:t>
            </a:r>
            <a:endParaRPr b="1" sz="17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sz="1700"/>
          </a:p>
        </p:txBody>
      </p:sp>
      <p:sp>
        <p:nvSpPr>
          <p:cNvPr id="108" name="Google Shape;10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u-RU" sz="3600"/>
              <a:t>Стресс </a:t>
            </a:r>
            <a:endParaRPr sz="3600"/>
          </a:p>
        </p:txBody>
      </p:sp>
      <p:sp>
        <p:nvSpPr>
          <p:cNvPr id="115" name="Google Shape;115;p16"/>
          <p:cNvSpPr txBox="1"/>
          <p:nvPr>
            <p:ph idx="1" type="body"/>
          </p:nvPr>
        </p:nvSpPr>
        <p:spPr>
          <a:xfrm>
            <a:off x="457200" y="1248675"/>
            <a:ext cx="8229600" cy="5060100"/>
          </a:xfrm>
          <a:prstGeom prst="rect">
            <a:avLst/>
          </a:prstGeom>
        </p:spPr>
        <p:txBody>
          <a:bodyPr anchorCtr="0" anchor="t" bIns="45700" lIns="91425" spcFirstLastPara="1" rIns="91425" wrap="square" tIns="45700">
            <a:noAutofit/>
          </a:bodyPr>
          <a:lstStyle/>
          <a:p>
            <a:pPr indent="228600" lvl="0" marL="0" rtl="0" algn="just">
              <a:lnSpc>
                <a:spcPct val="125000"/>
              </a:lnSpc>
              <a:spcBef>
                <a:spcPts val="600"/>
              </a:spcBef>
              <a:spcAft>
                <a:spcPts val="0"/>
              </a:spcAft>
              <a:buNone/>
            </a:pPr>
            <a:r>
              <a:rPr lang="ru-RU" sz="1700">
                <a:highlight>
                  <a:srgbClr val="FFFFFF"/>
                </a:highlight>
                <a:latin typeface="Times New Roman"/>
                <a:ea typeface="Times New Roman"/>
                <a:cs typeface="Times New Roman"/>
                <a:sym typeface="Times New Roman"/>
              </a:rPr>
              <a:t>Перед тем как дать определение профессиональному выгоранию и разобраться что оно из себя представляет, нужно ответить на следующий вопрос, что такое стресс?</a:t>
            </a:r>
            <a:endParaRPr sz="1700">
              <a:highlight>
                <a:srgbClr val="FFFFFF"/>
              </a:highlight>
              <a:latin typeface="Times New Roman"/>
              <a:ea typeface="Times New Roman"/>
              <a:cs typeface="Times New Roman"/>
              <a:sym typeface="Times New Roman"/>
            </a:endParaRPr>
          </a:p>
          <a:p>
            <a:pPr indent="228600" lvl="0" marL="0" rtl="0" algn="just">
              <a:lnSpc>
                <a:spcPct val="125000"/>
              </a:lnSpc>
              <a:spcBef>
                <a:spcPts val="600"/>
              </a:spcBef>
              <a:spcAft>
                <a:spcPts val="0"/>
              </a:spcAft>
              <a:buNone/>
            </a:pPr>
            <a:r>
              <a:rPr lang="ru-RU" sz="1700">
                <a:highlight>
                  <a:srgbClr val="FFFFFF"/>
                </a:highlight>
                <a:latin typeface="Times New Roman"/>
                <a:ea typeface="Times New Roman"/>
                <a:cs typeface="Times New Roman"/>
                <a:sym typeface="Times New Roman"/>
              </a:rPr>
              <a:t>Одним из первых кто начал серьезно разбираться в данной области был Австро-Канадский патолог и эндокринолог Ганс Селье.</a:t>
            </a:r>
            <a:endParaRPr sz="1700">
              <a:highlight>
                <a:srgbClr val="FFFFFF"/>
              </a:highlight>
              <a:latin typeface="Times New Roman"/>
              <a:ea typeface="Times New Roman"/>
              <a:cs typeface="Times New Roman"/>
              <a:sym typeface="Times New Roman"/>
            </a:endParaRPr>
          </a:p>
          <a:p>
            <a:pPr indent="457200" lvl="0" marL="0" rtl="0" algn="l">
              <a:lnSpc>
                <a:spcPct val="125000"/>
              </a:lnSpc>
              <a:spcBef>
                <a:spcPts val="600"/>
              </a:spcBef>
              <a:spcAft>
                <a:spcPts val="0"/>
              </a:spcAft>
              <a:buNone/>
            </a:pPr>
            <a:r>
              <a:rPr lang="ru-RU" sz="1700">
                <a:highlight>
                  <a:srgbClr val="FFFFFF"/>
                </a:highlight>
                <a:latin typeface="Times New Roman"/>
                <a:ea typeface="Times New Roman"/>
                <a:cs typeface="Times New Roman"/>
                <a:sym typeface="Times New Roman"/>
              </a:rPr>
              <a:t>Стресс - это любое более или менее выраженное напряжение организма, связанное с его жизнедеятельностью. Речь идет о совокупности реакций организма, вызываемых воздействием различных интенсивных стимулов окружающей нас среды, трудными жизненными ситуациями. По своей </a:t>
            </a:r>
            <a:r>
              <a:rPr lang="ru-RU" sz="1700">
                <a:highlight>
                  <a:srgbClr val="FFFFFF"/>
                </a:highlight>
                <a:latin typeface="Times New Roman"/>
                <a:ea typeface="Times New Roman"/>
                <a:cs typeface="Times New Roman"/>
                <a:sym typeface="Times New Roman"/>
              </a:rPr>
              <a:t>изначальной</a:t>
            </a:r>
            <a:r>
              <a:rPr lang="ru-RU" sz="1700">
                <a:highlight>
                  <a:srgbClr val="FFFFFF"/>
                </a:highlight>
                <a:latin typeface="Times New Roman"/>
                <a:ea typeface="Times New Roman"/>
                <a:cs typeface="Times New Roman"/>
                <a:sym typeface="Times New Roman"/>
              </a:rPr>
              <a:t> сути возникающие реакции организма имеют адаптационный характер. И в этом качестве стресс - неотъемлемое проявление жизни.</a:t>
            </a:r>
            <a:endParaRPr sz="1700">
              <a:highlight>
                <a:srgbClr val="FFFFFF"/>
              </a:highlight>
              <a:latin typeface="Times New Roman"/>
              <a:ea typeface="Times New Roman"/>
              <a:cs typeface="Times New Roman"/>
              <a:sym typeface="Times New Roman"/>
            </a:endParaRPr>
          </a:p>
          <a:p>
            <a:pPr indent="228600" lvl="0" marL="0" rtl="0" algn="l">
              <a:lnSpc>
                <a:spcPct val="125000"/>
              </a:lnSpc>
              <a:spcBef>
                <a:spcPts val="600"/>
              </a:spcBef>
              <a:spcAft>
                <a:spcPts val="0"/>
              </a:spcAft>
              <a:buNone/>
            </a:pPr>
            <a:r>
              <a:rPr lang="ru-RU" sz="1700">
                <a:highlight>
                  <a:srgbClr val="FFFFFF"/>
                </a:highlight>
                <a:latin typeface="Times New Roman"/>
                <a:ea typeface="Times New Roman"/>
                <a:cs typeface="Times New Roman"/>
                <a:sym typeface="Times New Roman"/>
              </a:rPr>
              <a:t>Г. Селье выделяет три основные стадии развития стресса:</a:t>
            </a:r>
            <a:endParaRPr sz="1700">
              <a:highlight>
                <a:srgbClr val="FFFFFF"/>
              </a:highlight>
              <a:latin typeface="Times New Roman"/>
              <a:ea typeface="Times New Roman"/>
              <a:cs typeface="Times New Roman"/>
              <a:sym typeface="Times New Roman"/>
            </a:endParaRPr>
          </a:p>
          <a:p>
            <a:pPr indent="-336550" lvl="0" marL="457200" rtl="0" algn="l">
              <a:lnSpc>
                <a:spcPct val="125000"/>
              </a:lnSpc>
              <a:spcBef>
                <a:spcPts val="600"/>
              </a:spcBef>
              <a:spcAft>
                <a:spcPts val="0"/>
              </a:spcAft>
              <a:buSzPts val="1700"/>
              <a:buFont typeface="Times New Roman"/>
              <a:buAutoNum type="arabicParenR"/>
            </a:pPr>
            <a:r>
              <a:rPr lang="ru-RU" sz="1700">
                <a:highlight>
                  <a:srgbClr val="FFFFFF"/>
                </a:highlight>
                <a:latin typeface="Times New Roman"/>
                <a:ea typeface="Times New Roman"/>
                <a:cs typeface="Times New Roman"/>
                <a:sym typeface="Times New Roman"/>
              </a:rPr>
              <a:t>Первая стадия - аларм-стадия, или стадия тревоги,</a:t>
            </a:r>
            <a:endParaRPr sz="1700">
              <a:highlight>
                <a:srgbClr val="FFFFFF"/>
              </a:highlight>
              <a:latin typeface="Times New Roman"/>
              <a:ea typeface="Times New Roman"/>
              <a:cs typeface="Times New Roman"/>
              <a:sym typeface="Times New Roman"/>
            </a:endParaRPr>
          </a:p>
          <a:p>
            <a:pPr indent="-336550" lvl="0" marL="457200" rtl="0" algn="l">
              <a:lnSpc>
                <a:spcPct val="125000"/>
              </a:lnSpc>
              <a:spcBef>
                <a:spcPts val="600"/>
              </a:spcBef>
              <a:spcAft>
                <a:spcPts val="0"/>
              </a:spcAft>
              <a:buSzPts val="1700"/>
              <a:buFont typeface="Times New Roman"/>
              <a:buAutoNum type="arabicParenR"/>
            </a:pPr>
            <a:r>
              <a:rPr lang="ru-RU" sz="1700">
                <a:highlight>
                  <a:srgbClr val="FFFFFF"/>
                </a:highlight>
                <a:latin typeface="Times New Roman"/>
                <a:ea typeface="Times New Roman"/>
                <a:cs typeface="Times New Roman"/>
                <a:sym typeface="Times New Roman"/>
              </a:rPr>
              <a:t>Вторая стадия - стадия резистентности, или сопротивления,</a:t>
            </a:r>
            <a:endParaRPr sz="1700">
              <a:highlight>
                <a:srgbClr val="FFFFFF"/>
              </a:highlight>
              <a:latin typeface="Times New Roman"/>
              <a:ea typeface="Times New Roman"/>
              <a:cs typeface="Times New Roman"/>
              <a:sym typeface="Times New Roman"/>
            </a:endParaRPr>
          </a:p>
          <a:p>
            <a:pPr indent="-336550" lvl="0" marL="457200" rtl="0" algn="l">
              <a:lnSpc>
                <a:spcPct val="125000"/>
              </a:lnSpc>
              <a:spcBef>
                <a:spcPts val="600"/>
              </a:spcBef>
              <a:spcAft>
                <a:spcPts val="0"/>
              </a:spcAft>
              <a:buSzPts val="1700"/>
              <a:buFont typeface="Times New Roman"/>
              <a:buAutoNum type="arabicParenR"/>
            </a:pPr>
            <a:r>
              <a:rPr lang="ru-RU" sz="1700">
                <a:highlight>
                  <a:srgbClr val="FFFFFF"/>
                </a:highlight>
                <a:latin typeface="Times New Roman"/>
                <a:ea typeface="Times New Roman"/>
                <a:cs typeface="Times New Roman"/>
                <a:sym typeface="Times New Roman"/>
              </a:rPr>
              <a:t>Третья стадия - стадия истощения.</a:t>
            </a:r>
            <a:endParaRPr sz="1700">
              <a:highlight>
                <a:srgbClr val="FFFFFF"/>
              </a:highlight>
              <a:latin typeface="Times New Roman"/>
              <a:ea typeface="Times New Roman"/>
              <a:cs typeface="Times New Roman"/>
              <a:sym typeface="Times New Roman"/>
            </a:endParaRPr>
          </a:p>
        </p:txBody>
      </p:sp>
      <p:sp>
        <p:nvSpPr>
          <p:cNvPr id="116" name="Google Shape;116;p1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u-RU" sz="3600"/>
              <a:t>Профессиональное выгорание</a:t>
            </a:r>
            <a:endParaRPr sz="3600"/>
          </a:p>
        </p:txBody>
      </p:sp>
      <p:sp>
        <p:nvSpPr>
          <p:cNvPr id="123" name="Google Shape;123;p17"/>
          <p:cNvSpPr txBox="1"/>
          <p:nvPr>
            <p:ph idx="1" type="body"/>
          </p:nvPr>
        </p:nvSpPr>
        <p:spPr>
          <a:xfrm>
            <a:off x="457200" y="1417650"/>
            <a:ext cx="8229600" cy="4891200"/>
          </a:xfrm>
          <a:prstGeom prst="rect">
            <a:avLst/>
          </a:prstGeom>
        </p:spPr>
        <p:txBody>
          <a:bodyPr anchorCtr="0" anchor="t" bIns="45700" lIns="91425" spcFirstLastPara="1" rIns="91425" wrap="square" tIns="45700">
            <a:noAutofit/>
          </a:bodyPr>
          <a:lstStyle/>
          <a:p>
            <a:pPr indent="457200" lvl="0" marL="0" rtl="0" algn="l">
              <a:lnSpc>
                <a:spcPct val="125000"/>
              </a:lnSpc>
              <a:spcBef>
                <a:spcPts val="600"/>
              </a:spcBef>
              <a:spcAft>
                <a:spcPts val="0"/>
              </a:spcAft>
              <a:buNone/>
            </a:pPr>
            <a:r>
              <a:rPr lang="ru-RU" sz="1700">
                <a:highlight>
                  <a:srgbClr val="FFFFFF"/>
                </a:highlight>
                <a:latin typeface="Times New Roman"/>
                <a:ea typeface="Times New Roman"/>
                <a:cs typeface="Times New Roman"/>
                <a:sym typeface="Times New Roman"/>
              </a:rPr>
              <a:t>Социальный психолог Маслач внесла характеристику “burnout”, под которым она понимала “Выгорание” как синдром и включало три компонента: эмоциональное истощение, деперсонализация (обезличивание человека), а также редукцию личных достижений.</a:t>
            </a:r>
            <a:endParaRPr sz="1700">
              <a:highlight>
                <a:srgbClr val="FFFFFF"/>
              </a:highlight>
              <a:latin typeface="Times New Roman"/>
              <a:ea typeface="Times New Roman"/>
              <a:cs typeface="Times New Roman"/>
              <a:sym typeface="Times New Roman"/>
            </a:endParaRPr>
          </a:p>
          <a:p>
            <a:pPr indent="-336550" lvl="0" marL="457200" rtl="0" algn="l">
              <a:lnSpc>
                <a:spcPct val="125000"/>
              </a:lnSpc>
              <a:spcBef>
                <a:spcPts val="600"/>
              </a:spcBef>
              <a:spcAft>
                <a:spcPts val="0"/>
              </a:spcAft>
              <a:buClr>
                <a:srgbClr val="252525"/>
              </a:buClr>
              <a:buSzPts val="1700"/>
              <a:buFont typeface="Times New Roman"/>
              <a:buAutoNum type="arabicPeriod"/>
            </a:pPr>
            <a:r>
              <a:rPr lang="ru-RU" sz="1700">
                <a:solidFill>
                  <a:srgbClr val="252525"/>
                </a:solidFill>
                <a:highlight>
                  <a:srgbClr val="FFFFFF"/>
                </a:highlight>
                <a:latin typeface="Times New Roman"/>
                <a:ea typeface="Times New Roman"/>
                <a:cs typeface="Times New Roman"/>
                <a:sym typeface="Times New Roman"/>
              </a:rPr>
              <a:t>“Эмоциональное истощение” проявляется в переживаниях сниженного эмоционального тонуса, повышенной психической истощаемости и аффективной лабильности, утраты интереса и позитивных чувств к окружающим, ощущении “пресыщенности” работой, неудовлетворенностью жизнью в целом,</a:t>
            </a:r>
            <a:endParaRPr sz="1700">
              <a:solidFill>
                <a:srgbClr val="252525"/>
              </a:solidFill>
              <a:highlight>
                <a:srgbClr val="FFFFFF"/>
              </a:highlight>
              <a:latin typeface="Times New Roman"/>
              <a:ea typeface="Times New Roman"/>
              <a:cs typeface="Times New Roman"/>
              <a:sym typeface="Times New Roman"/>
            </a:endParaRPr>
          </a:p>
          <a:p>
            <a:pPr indent="-336550" lvl="0" marL="457200" rtl="0" algn="l">
              <a:lnSpc>
                <a:spcPct val="125000"/>
              </a:lnSpc>
              <a:spcBef>
                <a:spcPts val="600"/>
              </a:spcBef>
              <a:spcAft>
                <a:spcPts val="0"/>
              </a:spcAft>
              <a:buClr>
                <a:srgbClr val="252525"/>
              </a:buClr>
              <a:buSzPts val="1700"/>
              <a:buFont typeface="Times New Roman"/>
              <a:buAutoNum type="arabicPeriod"/>
            </a:pPr>
            <a:r>
              <a:rPr lang="ru-RU" sz="1700">
                <a:solidFill>
                  <a:srgbClr val="252525"/>
                </a:solidFill>
                <a:highlight>
                  <a:srgbClr val="FFFFFF"/>
                </a:highlight>
                <a:latin typeface="Times New Roman"/>
                <a:ea typeface="Times New Roman"/>
                <a:cs typeface="Times New Roman"/>
                <a:sym typeface="Times New Roman"/>
              </a:rPr>
              <a:t>“Деперсонализация” проявляется в эмоциональном отстранении и безразличии, формальном выполнении профессиональных обязанностей без личностной включенности и сопереживания, а в отдельных случаях - в негативизме и циничном отношении,</a:t>
            </a:r>
            <a:endParaRPr sz="1700">
              <a:solidFill>
                <a:srgbClr val="252525"/>
              </a:solidFill>
              <a:highlight>
                <a:srgbClr val="FFFFFF"/>
              </a:highlight>
              <a:latin typeface="Times New Roman"/>
              <a:ea typeface="Times New Roman"/>
              <a:cs typeface="Times New Roman"/>
              <a:sym typeface="Times New Roman"/>
            </a:endParaRPr>
          </a:p>
          <a:p>
            <a:pPr indent="-336550" lvl="0" marL="457200" rtl="0" algn="l">
              <a:lnSpc>
                <a:spcPct val="125000"/>
              </a:lnSpc>
              <a:spcBef>
                <a:spcPts val="600"/>
              </a:spcBef>
              <a:spcAft>
                <a:spcPts val="600"/>
              </a:spcAft>
              <a:buClr>
                <a:srgbClr val="252525"/>
              </a:buClr>
              <a:buSzPts val="1700"/>
              <a:buFont typeface="Times New Roman"/>
              <a:buAutoNum type="arabicPeriod"/>
            </a:pPr>
            <a:r>
              <a:rPr lang="ru-RU" sz="1700">
                <a:solidFill>
                  <a:srgbClr val="252525"/>
                </a:solidFill>
                <a:highlight>
                  <a:srgbClr val="FFFFFF"/>
                </a:highlight>
                <a:latin typeface="Times New Roman"/>
                <a:ea typeface="Times New Roman"/>
                <a:cs typeface="Times New Roman"/>
                <a:sym typeface="Times New Roman"/>
              </a:rPr>
              <a:t>“Редукция профессиональных достижений” отражает степень удовлетворенности работника собой как личностью и как профессионалом.</a:t>
            </a:r>
            <a:endParaRPr sz="1700">
              <a:solidFill>
                <a:srgbClr val="252525"/>
              </a:solidFill>
              <a:highlight>
                <a:srgbClr val="FFFFFF"/>
              </a:highlight>
              <a:latin typeface="Times New Roman"/>
              <a:ea typeface="Times New Roman"/>
              <a:cs typeface="Times New Roman"/>
              <a:sym typeface="Times New Roman"/>
            </a:endParaRPr>
          </a:p>
        </p:txBody>
      </p:sp>
      <p:sp>
        <p:nvSpPr>
          <p:cNvPr id="124" name="Google Shape;124;p1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lang="ru-RU" sz="3600">
                <a:highlight>
                  <a:srgbClr val="FFFFFF"/>
                </a:highlight>
                <a:latin typeface="Times New Roman"/>
                <a:ea typeface="Times New Roman"/>
                <a:cs typeface="Times New Roman"/>
                <a:sym typeface="Times New Roman"/>
              </a:rPr>
              <a:t>Проведение опроса с целью выявления корректности опросника</a:t>
            </a:r>
            <a:endParaRPr sz="3600">
              <a:latin typeface="Times New Roman"/>
              <a:ea typeface="Times New Roman"/>
              <a:cs typeface="Times New Roman"/>
              <a:sym typeface="Times New Roman"/>
            </a:endParaRPr>
          </a:p>
        </p:txBody>
      </p:sp>
      <p:sp>
        <p:nvSpPr>
          <p:cNvPr id="131" name="Google Shape;131;p1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457200" lvl="0" marL="0" rtl="0" algn="just">
              <a:lnSpc>
                <a:spcPct val="125000"/>
              </a:lnSpc>
              <a:spcBef>
                <a:spcPts val="600"/>
              </a:spcBef>
              <a:spcAft>
                <a:spcPts val="0"/>
              </a:spcAft>
              <a:buNone/>
            </a:pPr>
            <a:r>
              <a:rPr lang="ru-RU" sz="1700">
                <a:highlight>
                  <a:srgbClr val="FFFFFF"/>
                </a:highlight>
                <a:latin typeface="Times New Roman"/>
                <a:ea typeface="Times New Roman"/>
                <a:cs typeface="Times New Roman"/>
                <a:sym typeface="Times New Roman"/>
              </a:rPr>
              <a:t>Во время изучения опросника К.Маслач меня не покидала мысль, а вдруг он уже неактуален, что если результаты, полученные в ходе опроса окажутся неверными?</a:t>
            </a:r>
            <a:endParaRPr sz="1700">
              <a:highlight>
                <a:srgbClr val="FFFFFF"/>
              </a:highlight>
              <a:latin typeface="Times New Roman"/>
              <a:ea typeface="Times New Roman"/>
              <a:cs typeface="Times New Roman"/>
              <a:sym typeface="Times New Roman"/>
            </a:endParaRPr>
          </a:p>
          <a:p>
            <a:pPr indent="228600" lvl="0" marL="0" rtl="0" algn="just">
              <a:lnSpc>
                <a:spcPct val="125000"/>
              </a:lnSpc>
              <a:spcBef>
                <a:spcPts val="600"/>
              </a:spcBef>
              <a:spcAft>
                <a:spcPts val="0"/>
              </a:spcAft>
              <a:buNone/>
            </a:pPr>
            <a:r>
              <a:rPr lang="ru-RU" sz="1700">
                <a:highlight>
                  <a:srgbClr val="FFFFFF"/>
                </a:highlight>
                <a:latin typeface="Times New Roman"/>
                <a:ea typeface="Times New Roman"/>
                <a:cs typeface="Times New Roman"/>
                <a:sym typeface="Times New Roman"/>
              </a:rPr>
              <a:t>Поэтому, я решил сходить в школу, в которой учился с 9 по 11 класс, и провести небольшое исследование среди учителей с целью ответить на следующий вопрос “А работоспособен ли данный опросника”. Этот вопрос я разбил на следующие вопросы:</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На сколько актуален/полезен каждого из вопросов?</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На сколько велика необходимость добавление новых вопросов?</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Как хорошо опрашиваемые понимают сами вопросы?</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Как хорошо опрашиваемые понимают, как нужно оценивать каждый из вопросов?</a:t>
            </a:r>
            <a:endParaRPr sz="1700">
              <a:highlight>
                <a:srgbClr val="FFFFFF"/>
              </a:highlight>
              <a:latin typeface="Times New Roman"/>
              <a:ea typeface="Times New Roman"/>
              <a:cs typeface="Times New Roman"/>
              <a:sym typeface="Times New Roman"/>
            </a:endParaRPr>
          </a:p>
        </p:txBody>
      </p:sp>
      <p:sp>
        <p:nvSpPr>
          <p:cNvPr id="132" name="Google Shape;132;p1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ru-RU" sz="3600"/>
              <a:t>Итоги опроса</a:t>
            </a:r>
            <a:endParaRPr sz="3600"/>
          </a:p>
        </p:txBody>
      </p:sp>
      <p:sp>
        <p:nvSpPr>
          <p:cNvPr id="139" name="Google Shape;139;p1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228600" lvl="0" marL="0" rtl="0" algn="just">
              <a:lnSpc>
                <a:spcPct val="125000"/>
              </a:lnSpc>
              <a:spcBef>
                <a:spcPts val="600"/>
              </a:spcBef>
              <a:spcAft>
                <a:spcPts val="0"/>
              </a:spcAft>
              <a:buClr>
                <a:schemeClr val="dk1"/>
              </a:buClr>
              <a:buSzPts val="1100"/>
              <a:buFont typeface="Arial"/>
              <a:buNone/>
            </a:pPr>
            <a:r>
              <a:rPr lang="ru-RU" sz="1700">
                <a:highlight>
                  <a:srgbClr val="FFFFFF"/>
                </a:highlight>
                <a:latin typeface="Times New Roman"/>
                <a:ea typeface="Times New Roman"/>
                <a:cs typeface="Times New Roman"/>
                <a:sym typeface="Times New Roman"/>
              </a:rPr>
              <a:t>Опрос был проведен в одном из корпусов школе №1514, который находится по адресу улица Новаторов, 28. В опросе приняло участие 15 учителей, 4 из которых работали менее 5 лет, все опрашиваемые были согласны с результатами опроса и каждый поделился своим мнением.</a:t>
            </a:r>
            <a:endParaRPr sz="1700">
              <a:highlight>
                <a:srgbClr val="FFFFFF"/>
              </a:highlight>
              <a:latin typeface="Times New Roman"/>
              <a:ea typeface="Times New Roman"/>
              <a:cs typeface="Times New Roman"/>
              <a:sym typeface="Times New Roman"/>
            </a:endParaRPr>
          </a:p>
          <a:p>
            <a:pPr indent="228600" lvl="0" marL="0" rtl="0" algn="just">
              <a:lnSpc>
                <a:spcPct val="125000"/>
              </a:lnSpc>
              <a:spcBef>
                <a:spcPts val="600"/>
              </a:spcBef>
              <a:spcAft>
                <a:spcPts val="0"/>
              </a:spcAft>
              <a:buClr>
                <a:schemeClr val="dk1"/>
              </a:buClr>
              <a:buSzPts val="1100"/>
              <a:buFont typeface="Arial"/>
              <a:buNone/>
            </a:pPr>
            <a:r>
              <a:rPr lang="ru-RU" sz="1700">
                <a:highlight>
                  <a:srgbClr val="FFFFFF"/>
                </a:highlight>
                <a:latin typeface="Times New Roman"/>
                <a:ea typeface="Times New Roman"/>
                <a:cs typeface="Times New Roman"/>
                <a:sym typeface="Times New Roman"/>
              </a:rPr>
              <a:t>Проанализировав результат опроса, я пришел к следующим заключениям:</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Вопросы актуальные и не требуют изменений.</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В добавление новых вопросов нет никакого смысла, так как имеющиеся уже в полной мере дают все необходимые данные для подведения итога,</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Все вопросы понятны, и не требуют дополнительных комментариев,</a:t>
            </a:r>
            <a:endParaRPr sz="1700">
              <a:highlight>
                <a:srgbClr val="FFFFFF"/>
              </a:highlight>
              <a:latin typeface="Times New Roman"/>
              <a:ea typeface="Times New Roman"/>
              <a:cs typeface="Times New Roman"/>
              <a:sym typeface="Times New Roman"/>
            </a:endParaRPr>
          </a:p>
          <a:p>
            <a:pPr indent="-336550" lvl="0" marL="457200" rtl="0" algn="just">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Опрашиваемые понимают, как нужно оценивать свое состояние по каждому из вопросов.</a:t>
            </a:r>
            <a:endParaRPr sz="3500"/>
          </a:p>
        </p:txBody>
      </p:sp>
      <p:sp>
        <p:nvSpPr>
          <p:cNvPr id="140" name="Google Shape;140;p1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ru-RU" sz="3600"/>
              <a:t>Структура</a:t>
            </a:r>
            <a:r>
              <a:rPr lang="ru-RU" sz="3600"/>
              <a:t> программы</a:t>
            </a:r>
            <a:endParaRPr sz="3600"/>
          </a:p>
        </p:txBody>
      </p:sp>
      <p:sp>
        <p:nvSpPr>
          <p:cNvPr id="146" name="Google Shape;146;p20"/>
          <p:cNvSpPr txBox="1"/>
          <p:nvPr>
            <p:ph idx="1" type="body"/>
          </p:nvPr>
        </p:nvSpPr>
        <p:spPr>
          <a:xfrm>
            <a:off x="2773000" y="1238200"/>
            <a:ext cx="6219900" cy="5496000"/>
          </a:xfrm>
          <a:prstGeom prst="rect">
            <a:avLst/>
          </a:prstGeom>
          <a:noFill/>
          <a:ln>
            <a:noFill/>
          </a:ln>
        </p:spPr>
        <p:txBody>
          <a:bodyPr anchorCtr="0" anchor="t" bIns="45700" lIns="91425" spcFirstLastPara="1" rIns="91425" wrap="square" tIns="45700">
            <a:noAutofit/>
          </a:bodyPr>
          <a:lstStyle/>
          <a:p>
            <a:pPr indent="-336550" lvl="0" marL="457200" rtl="0" algn="l">
              <a:lnSpc>
                <a:spcPct val="125000"/>
              </a:lnSpc>
              <a:spcBef>
                <a:spcPts val="60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Папка answers - служит для хранения файлов, в которых прописано количество вопросов в каждом из вопросов,</a:t>
            </a:r>
            <a:endParaRPr sz="1700">
              <a:highlight>
                <a:srgbClr val="FFFFFF"/>
              </a:highlight>
              <a:latin typeface="Times New Roman"/>
              <a:ea typeface="Times New Roman"/>
              <a:cs typeface="Times New Roman"/>
              <a:sym typeface="Times New Roman"/>
            </a:endParaRPr>
          </a:p>
          <a:p>
            <a:pPr indent="-336550" lvl="0" marL="457200" rtl="0" algn="l">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Папка bot_commands - служит для хранения файлов, в которых прописаны все команды распознаваемые программой,</a:t>
            </a:r>
            <a:endParaRPr sz="1700">
              <a:highlight>
                <a:srgbClr val="FFFFFF"/>
              </a:highlight>
              <a:latin typeface="Times New Roman"/>
              <a:ea typeface="Times New Roman"/>
              <a:cs typeface="Times New Roman"/>
              <a:sym typeface="Times New Roman"/>
            </a:endParaRPr>
          </a:p>
          <a:p>
            <a:pPr indent="-336550" lvl="0" marL="457200" rtl="0" algn="l">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Папка keyboard - служит для хранения различных видов клавиатур,</a:t>
            </a:r>
            <a:endParaRPr sz="1700">
              <a:highlight>
                <a:srgbClr val="FFFFFF"/>
              </a:highlight>
              <a:latin typeface="Times New Roman"/>
              <a:ea typeface="Times New Roman"/>
              <a:cs typeface="Times New Roman"/>
              <a:sym typeface="Times New Roman"/>
            </a:endParaRPr>
          </a:p>
          <a:p>
            <a:pPr indent="-336550" lvl="0" marL="457200" rtl="0" algn="l">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Папка tests - хранит написанные тесты,</a:t>
            </a:r>
            <a:endParaRPr sz="1700">
              <a:highlight>
                <a:srgbClr val="FFFFFF"/>
              </a:highlight>
              <a:latin typeface="Times New Roman"/>
              <a:ea typeface="Times New Roman"/>
              <a:cs typeface="Times New Roman"/>
              <a:sym typeface="Times New Roman"/>
            </a:endParaRPr>
          </a:p>
          <a:p>
            <a:pPr indent="-336550" lvl="0" marL="457200" rtl="0" algn="l">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Файла main.py - служит для за запуска программы,</a:t>
            </a:r>
            <a:endParaRPr sz="1700">
              <a:highlight>
                <a:srgbClr val="FFFFFF"/>
              </a:highlight>
              <a:latin typeface="Times New Roman"/>
              <a:ea typeface="Times New Roman"/>
              <a:cs typeface="Times New Roman"/>
              <a:sym typeface="Times New Roman"/>
            </a:endParaRPr>
          </a:p>
          <a:p>
            <a:pPr indent="-336550" lvl="0" marL="457200" rtl="0" algn="l">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Файла loader.py - служит для хранения токена моего telegram бота,</a:t>
            </a:r>
            <a:endParaRPr sz="1700">
              <a:highlight>
                <a:srgbClr val="FFFFFF"/>
              </a:highlight>
              <a:latin typeface="Times New Roman"/>
              <a:ea typeface="Times New Roman"/>
              <a:cs typeface="Times New Roman"/>
              <a:sym typeface="Times New Roman"/>
            </a:endParaRPr>
          </a:p>
          <a:p>
            <a:pPr indent="-336550" lvl="0" marL="457200" rtl="0" algn="l">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Файла test_burnout.txt - служит для хранения ответов пользователей по тесту “Уровень профессионального выгорания”,</a:t>
            </a:r>
            <a:endParaRPr sz="1700">
              <a:highlight>
                <a:srgbClr val="FFFFFF"/>
              </a:highlight>
              <a:latin typeface="Times New Roman"/>
              <a:ea typeface="Times New Roman"/>
              <a:cs typeface="Times New Roman"/>
              <a:sym typeface="Times New Roman"/>
            </a:endParaRPr>
          </a:p>
          <a:p>
            <a:pPr indent="-336550" lvl="0" marL="457200" rtl="0" algn="l">
              <a:lnSpc>
                <a:spcPct val="125000"/>
              </a:lnSpc>
              <a:spcBef>
                <a:spcPts val="0"/>
              </a:spcBef>
              <a:spcAft>
                <a:spcPts val="0"/>
              </a:spcAft>
              <a:buSzPts val="1700"/>
              <a:buFont typeface="Times New Roman"/>
              <a:buAutoNum type="arabicPeriod"/>
            </a:pPr>
            <a:r>
              <a:rPr lang="ru-RU" sz="1700">
                <a:highlight>
                  <a:srgbClr val="FFFFFF"/>
                </a:highlight>
                <a:latin typeface="Times New Roman"/>
                <a:ea typeface="Times New Roman"/>
                <a:cs typeface="Times New Roman"/>
                <a:sym typeface="Times New Roman"/>
              </a:rPr>
              <a:t>Файла test_personality.txt - служит для хранения ответов пользователей по тесту “Тип личности”.</a:t>
            </a:r>
            <a:endParaRPr sz="3500"/>
          </a:p>
        </p:txBody>
      </p:sp>
      <p:sp>
        <p:nvSpPr>
          <p:cNvPr id="147" name="Google Shape;14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pic>
        <p:nvPicPr>
          <p:cNvPr id="148" name="Google Shape;148;p20"/>
          <p:cNvPicPr preferRelativeResize="0"/>
          <p:nvPr/>
        </p:nvPicPr>
        <p:blipFill>
          <a:blip r:embed="rId3">
            <a:alphaModFix/>
          </a:blip>
          <a:stretch>
            <a:fillRect/>
          </a:stretch>
        </p:blipFill>
        <p:spPr>
          <a:xfrm>
            <a:off x="222575" y="1238200"/>
            <a:ext cx="2466975" cy="548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lnSpc>
                <a:spcPct val="150000"/>
              </a:lnSpc>
              <a:spcBef>
                <a:spcPts val="0"/>
              </a:spcBef>
              <a:spcAft>
                <a:spcPts val="0"/>
              </a:spcAft>
              <a:buNone/>
            </a:pPr>
            <a:r>
              <a:rPr lang="ru-RU" sz="3600">
                <a:highlight>
                  <a:srgbClr val="FFFFFF"/>
                </a:highlight>
                <a:latin typeface="Times New Roman"/>
                <a:ea typeface="Times New Roman"/>
                <a:cs typeface="Times New Roman"/>
                <a:sym typeface="Times New Roman"/>
              </a:rPr>
              <a:t>Создание </a:t>
            </a:r>
            <a:r>
              <a:rPr lang="ru-RU" sz="3600">
                <a:solidFill>
                  <a:schemeClr val="dk1"/>
                </a:solidFill>
                <a:highlight>
                  <a:srgbClr val="FFFFFF"/>
                </a:highlight>
                <a:latin typeface="Times New Roman"/>
                <a:ea typeface="Times New Roman"/>
                <a:cs typeface="Times New Roman"/>
                <a:sym typeface="Times New Roman"/>
              </a:rPr>
              <a:t>сервера</a:t>
            </a:r>
            <a:endParaRPr sz="3600"/>
          </a:p>
        </p:txBody>
      </p:sp>
      <p:sp>
        <p:nvSpPr>
          <p:cNvPr id="155" name="Google Shape;155;p2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228600" lvl="0" marL="0" rtl="0" algn="just">
              <a:lnSpc>
                <a:spcPct val="125000"/>
              </a:lnSpc>
              <a:spcBef>
                <a:spcPts val="600"/>
              </a:spcBef>
              <a:spcAft>
                <a:spcPts val="0"/>
              </a:spcAft>
              <a:buNone/>
            </a:pPr>
            <a:r>
              <a:rPr lang="ru-RU" sz="1700">
                <a:highlight>
                  <a:srgbClr val="FFFFFF"/>
                </a:highlight>
                <a:latin typeface="Times New Roman"/>
                <a:ea typeface="Times New Roman"/>
                <a:cs typeface="Times New Roman"/>
                <a:sym typeface="Times New Roman"/>
              </a:rPr>
              <a:t>Для постоянного доступа к боту я решил </a:t>
            </a:r>
            <a:r>
              <a:rPr lang="ru-RU" sz="1700">
                <a:highlight>
                  <a:srgbClr val="FFFFFF"/>
                </a:highlight>
                <a:latin typeface="Times New Roman"/>
                <a:ea typeface="Times New Roman"/>
                <a:cs typeface="Times New Roman"/>
                <a:sym typeface="Times New Roman"/>
              </a:rPr>
              <a:t>загрузить</a:t>
            </a:r>
            <a:r>
              <a:rPr lang="ru-RU" sz="1700">
                <a:highlight>
                  <a:srgbClr val="FFFFFF"/>
                </a:highlight>
                <a:latin typeface="Times New Roman"/>
                <a:ea typeface="Times New Roman"/>
                <a:cs typeface="Times New Roman"/>
                <a:sym typeface="Times New Roman"/>
              </a:rPr>
              <a:t> его на виртуальный сервер. С этой целью  мною был приобретен самый простой сервер, после чего он был </a:t>
            </a:r>
            <a:r>
              <a:rPr lang="ru-RU" sz="1700">
                <a:highlight>
                  <a:srgbClr val="FFFFFF"/>
                </a:highlight>
                <a:latin typeface="Times New Roman"/>
                <a:ea typeface="Times New Roman"/>
                <a:cs typeface="Times New Roman"/>
                <a:sym typeface="Times New Roman"/>
              </a:rPr>
              <a:t>запущен</a:t>
            </a:r>
            <a:r>
              <a:rPr lang="ru-RU" sz="1700">
                <a:highlight>
                  <a:srgbClr val="FFFFFF"/>
                </a:highlight>
                <a:latin typeface="Times New Roman"/>
                <a:ea typeface="Times New Roman"/>
                <a:cs typeface="Times New Roman"/>
                <a:sym typeface="Times New Roman"/>
              </a:rPr>
              <a:t> и настроен на </a:t>
            </a:r>
            <a:r>
              <a:rPr lang="ru-RU" sz="1700">
                <a:highlight>
                  <a:srgbClr val="FFFFFF"/>
                </a:highlight>
                <a:latin typeface="Times New Roman"/>
                <a:ea typeface="Times New Roman"/>
                <a:cs typeface="Times New Roman"/>
                <a:sym typeface="Times New Roman"/>
              </a:rPr>
              <a:t>виртуальной</a:t>
            </a:r>
            <a:r>
              <a:rPr lang="ru-RU" sz="1700">
                <a:highlight>
                  <a:srgbClr val="FFFFFF"/>
                </a:highlight>
                <a:latin typeface="Times New Roman"/>
                <a:ea typeface="Times New Roman"/>
                <a:cs typeface="Times New Roman"/>
                <a:sym typeface="Times New Roman"/>
              </a:rPr>
              <a:t> </a:t>
            </a:r>
            <a:r>
              <a:rPr lang="ru-RU" sz="1700">
                <a:highlight>
                  <a:srgbClr val="FFFFFF"/>
                </a:highlight>
                <a:latin typeface="Times New Roman"/>
                <a:ea typeface="Times New Roman"/>
                <a:cs typeface="Times New Roman"/>
                <a:sym typeface="Times New Roman"/>
              </a:rPr>
              <a:t>машине с операционной системой linux и образом iso ubuntu-22.04.2-desktop-amd64.</a:t>
            </a:r>
            <a:endParaRPr sz="1700">
              <a:highlight>
                <a:srgbClr val="FFFFFF"/>
              </a:highlight>
              <a:latin typeface="Times New Roman"/>
              <a:ea typeface="Times New Roman"/>
              <a:cs typeface="Times New Roman"/>
              <a:sym typeface="Times New Roman"/>
            </a:endParaRPr>
          </a:p>
          <a:p>
            <a:pPr indent="228600" lvl="0" marL="0" rtl="0" algn="just">
              <a:lnSpc>
                <a:spcPct val="125000"/>
              </a:lnSpc>
              <a:spcBef>
                <a:spcPts val="600"/>
              </a:spcBef>
              <a:spcAft>
                <a:spcPts val="0"/>
              </a:spcAft>
              <a:buNone/>
            </a:pPr>
            <a:r>
              <a:rPr lang="ru-RU" sz="1700">
                <a:highlight>
                  <a:srgbClr val="FFFFFF"/>
                </a:highlight>
                <a:latin typeface="Times New Roman"/>
                <a:ea typeface="Times New Roman"/>
                <a:cs typeface="Times New Roman"/>
                <a:sym typeface="Times New Roman"/>
              </a:rPr>
              <a:t>Далее, при помощи программы </a:t>
            </a:r>
            <a:r>
              <a:rPr lang="ru-RU" sz="1700">
                <a:solidFill>
                  <a:srgbClr val="333333"/>
                </a:solidFill>
                <a:highlight>
                  <a:srgbClr val="FFFFFF"/>
                </a:highlight>
                <a:latin typeface="Times New Roman"/>
                <a:ea typeface="Times New Roman"/>
                <a:cs typeface="Times New Roman"/>
                <a:sym typeface="Times New Roman"/>
              </a:rPr>
              <a:t>FileZilla </a:t>
            </a:r>
            <a:r>
              <a:rPr lang="ru-RU" sz="1700">
                <a:highlight>
                  <a:srgbClr val="FFFFFF"/>
                </a:highlight>
                <a:latin typeface="Times New Roman"/>
                <a:ea typeface="Times New Roman"/>
                <a:cs typeface="Times New Roman"/>
                <a:sym typeface="Times New Roman"/>
              </a:rPr>
              <a:t>я переместил все необходимые файлы моей программы на сервер.</a:t>
            </a:r>
            <a:endParaRPr sz="1700">
              <a:highlight>
                <a:srgbClr val="FFFFFF"/>
              </a:highlight>
              <a:latin typeface="Times New Roman"/>
              <a:ea typeface="Times New Roman"/>
              <a:cs typeface="Times New Roman"/>
              <a:sym typeface="Times New Roman"/>
            </a:endParaRPr>
          </a:p>
          <a:p>
            <a:pPr indent="228600" lvl="0" marL="0" rtl="0" algn="just">
              <a:lnSpc>
                <a:spcPct val="125000"/>
              </a:lnSpc>
              <a:spcBef>
                <a:spcPts val="600"/>
              </a:spcBef>
              <a:spcAft>
                <a:spcPts val="0"/>
              </a:spcAft>
              <a:buClr>
                <a:schemeClr val="dk1"/>
              </a:buClr>
              <a:buSzPts val="1100"/>
              <a:buFont typeface="Arial"/>
              <a:buNone/>
            </a:pPr>
            <a:r>
              <a:t/>
            </a:r>
            <a:endParaRPr sz="1400">
              <a:highlight>
                <a:srgbClr val="FFFFFF"/>
              </a:highlight>
              <a:latin typeface="Times New Roman"/>
              <a:ea typeface="Times New Roman"/>
              <a:cs typeface="Times New Roman"/>
              <a:sym typeface="Times New Roman"/>
            </a:endParaRPr>
          </a:p>
        </p:txBody>
      </p:sp>
      <p:sp>
        <p:nvSpPr>
          <p:cNvPr id="156" name="Google Shape;156;p2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