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8" r:id="rId5"/>
  </p:sldMasterIdLst>
  <p:notesMasterIdLst>
    <p:notesMasterId r:id="rId25"/>
  </p:notesMasterIdLst>
  <p:handoutMasterIdLst>
    <p:handoutMasterId r:id="rId26"/>
  </p:handoutMasterIdLst>
  <p:sldIdLst>
    <p:sldId id="364" r:id="rId6"/>
    <p:sldId id="373" r:id="rId7"/>
    <p:sldId id="334" r:id="rId8"/>
    <p:sldId id="351" r:id="rId9"/>
    <p:sldId id="365" r:id="rId10"/>
    <p:sldId id="374" r:id="rId11"/>
    <p:sldId id="369" r:id="rId12"/>
    <p:sldId id="370" r:id="rId13"/>
    <p:sldId id="376" r:id="rId14"/>
    <p:sldId id="371" r:id="rId15"/>
    <p:sldId id="372" r:id="rId16"/>
    <p:sldId id="366" r:id="rId17"/>
    <p:sldId id="367" r:id="rId18"/>
    <p:sldId id="375" r:id="rId19"/>
    <p:sldId id="380" r:id="rId20"/>
    <p:sldId id="378" r:id="rId21"/>
    <p:sldId id="381" r:id="rId22"/>
    <p:sldId id="382" r:id="rId23"/>
    <p:sldId id="362" r:id="rId24"/>
  </p:sldIdLst>
  <p:sldSz cx="9906000" cy="6858000" type="A4"/>
  <p:notesSz cx="6873875" cy="100631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08080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5516" autoAdjust="0"/>
  </p:normalViewPr>
  <p:slideViewPr>
    <p:cSldViewPr>
      <p:cViewPr>
        <p:scale>
          <a:sx n="98" d="100"/>
          <a:sy n="98" d="100"/>
        </p:scale>
        <p:origin x="-77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86"/>
    </p:cViewPr>
  </p:sorterViewPr>
  <p:notesViewPr>
    <p:cSldViewPr>
      <p:cViewPr varScale="1">
        <p:scale>
          <a:sx n="55" d="100"/>
          <a:sy n="55" d="100"/>
        </p:scale>
        <p:origin x="-1878" y="-96"/>
      </p:cViewPr>
      <p:guideLst>
        <p:guide orient="horz" pos="317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 bwMode="auto">
          <a:xfrm>
            <a:off x="3892550" y="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01473CD8-45F3-4150-BFAB-6B7F3FE1B0DE}" type="datetimeFigureOut">
              <a:rPr lang="zh-TW" altLang="en-US"/>
              <a:pPr>
                <a:defRPr/>
              </a:pPr>
              <a:t>2015/12/2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 bwMode="auto">
          <a:xfrm>
            <a:off x="0" y="9558338"/>
            <a:ext cx="29797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 bwMode="auto">
          <a:xfrm>
            <a:off x="3892550" y="9558338"/>
            <a:ext cx="29797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2C94CC6-F447-4CD6-9D69-357C9D2DD9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291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92550" y="0"/>
            <a:ext cx="29797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F65FBF71-D43A-42E9-ABCC-9F26740CF7EC}" type="datetimeFigureOut">
              <a:rPr lang="zh-TW" altLang="en-US"/>
              <a:pPr>
                <a:defRPr/>
              </a:pPr>
              <a:t>2015/12/2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54063"/>
            <a:ext cx="5451475" cy="3775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88975" y="4779963"/>
            <a:ext cx="549910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558338"/>
            <a:ext cx="29797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92550" y="9558338"/>
            <a:ext cx="29797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3258CC5E-A563-43D6-A162-BA30C39063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3311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1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3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6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8" algn="l" defTabSz="914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1200" y="754063"/>
            <a:ext cx="5451475" cy="37750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1BAEC-FCA4-463C-B521-84D8F5B53FA9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2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1200" y="754063"/>
            <a:ext cx="5451475" cy="37750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1200" y="754063"/>
            <a:ext cx="5451475" cy="37750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1200" y="754063"/>
            <a:ext cx="5451475" cy="37750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1200" y="754063"/>
            <a:ext cx="5451475" cy="37750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54063"/>
            <a:ext cx="5449887" cy="37734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備忘稿版面配置區 2"/>
          <p:cNvSpPr>
            <a:spLocks noGrp="1"/>
          </p:cNvSpPr>
          <p:nvPr>
            <p:ph type="body" idx="1"/>
          </p:nvPr>
        </p:nvSpPr>
        <p:spPr>
          <a:xfrm>
            <a:off x="687388" y="4779963"/>
            <a:ext cx="5499100" cy="4529137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69635" name="投影片編號版面配置區 3"/>
          <p:cNvSpPr txBox="1">
            <a:spLocks noGrp="1"/>
          </p:cNvSpPr>
          <p:nvPr/>
        </p:nvSpPr>
        <p:spPr bwMode="auto">
          <a:xfrm>
            <a:off x="3892550" y="9558338"/>
            <a:ext cx="29797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2DC0CD86-6190-4875-A217-2BA58CD1E367}" type="slidenum">
              <a:rPr lang="zh-TW" altLang="en-US" sz="1200"/>
              <a:pPr algn="r"/>
              <a:t>19</a:t>
            </a:fld>
            <a:endParaRPr lang="en-US" altLang="zh-TW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9906000" cy="42148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 flipV="1">
            <a:off x="0" y="3571875"/>
            <a:ext cx="9906000" cy="328612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50000">
                <a:srgbClr val="FFFFFF"/>
              </a:gs>
              <a:gs pos="100000">
                <a:schemeClr val="bg1"/>
              </a:gs>
            </a:gsLst>
            <a:lin ang="16200000"/>
          </a:gradFill>
          <a:ln w="25400" algn="ctr">
            <a:noFill/>
            <a:miter lim="800000"/>
            <a:headEnd/>
            <a:tailEnd/>
          </a:ln>
        </p:spPr>
        <p:txBody>
          <a:bodyPr rot="10800000" lIns="91428" tIns="45715" rIns="91428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lt1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43437" y="2786091"/>
            <a:ext cx="5262565" cy="655633"/>
          </a:xfrm>
          <a:effectLst/>
        </p:spPr>
        <p:txBody>
          <a:bodyPr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6923" y="3714752"/>
            <a:ext cx="5262565" cy="78581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A6E1D-9017-453D-979C-395357434FB2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7261F-83A2-4C8B-A31E-E5165075D00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68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68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CFC4E-9E3D-4BF2-BD2F-53662ACBCB67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CCD04-2BC5-4D05-A7DB-1D0E3F31BBF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BEF0-72D7-42B9-9319-40AB99601BD2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1C764-6724-4462-93C1-5C7B9D87917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4214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23" tIns="41962" rIns="83923" bIns="4196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prstClr val="white"/>
              </a:solidFill>
              <a:ea typeface="微軟正黑體" pitchFamily="34" charset="-12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 flipV="1">
            <a:off x="0" y="3572274"/>
            <a:ext cx="9906000" cy="328573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50000">
                <a:srgbClr val="FFFFFF"/>
              </a:gs>
              <a:gs pos="100000">
                <a:schemeClr val="bg1"/>
              </a:gs>
            </a:gsLst>
            <a:lin ang="16200000"/>
          </a:gradFill>
          <a:ln w="25400" algn="ctr">
            <a:noFill/>
            <a:miter lim="800000"/>
            <a:headEnd/>
            <a:tailEnd/>
          </a:ln>
        </p:spPr>
        <p:txBody>
          <a:bodyPr rot="10800000" lIns="83923" tIns="41962" rIns="83923" bIns="4196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prstClr val="white"/>
              </a:solidFill>
              <a:latin typeface="Calibri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43443" y="2786094"/>
            <a:ext cx="5262565" cy="655633"/>
          </a:xfrm>
          <a:effectLst/>
        </p:spPr>
        <p:txBody>
          <a:bodyPr>
            <a:no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6927" y="3714752"/>
            <a:ext cx="5262565" cy="785818"/>
          </a:xfr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1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9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6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906000" cy="4214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01" tIns="41951" rIns="83901" bIns="419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prstClr val="white"/>
              </a:solidFill>
              <a:ea typeface="微軟正黑體" pitchFamily="34" charset="-120"/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flipV="1">
            <a:off x="0" y="3572276"/>
            <a:ext cx="9906000" cy="328573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50000">
                <a:srgbClr val="FFFFFF"/>
              </a:gs>
              <a:gs pos="100000">
                <a:schemeClr val="bg1"/>
              </a:gs>
            </a:gsLst>
            <a:lin ang="16200000"/>
          </a:gradFill>
          <a:ln w="25400" algn="ctr">
            <a:noFill/>
            <a:miter lim="800000"/>
            <a:headEnd/>
            <a:tailEnd/>
          </a:ln>
        </p:spPr>
        <p:txBody>
          <a:bodyPr rot="10800000" lIns="83901" tIns="41951" rIns="83901" bIns="419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prstClr val="white"/>
              </a:solidFill>
              <a:latin typeface="Calibri"/>
              <a:ea typeface="微軟正黑體" pitchFamily="34" charset="-12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9C9BD31-472F-4330-84AC-1DD1C5F06F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941" y="3308347"/>
            <a:ext cx="8435637" cy="714380"/>
          </a:xfrm>
          <a:effectLst/>
        </p:spPr>
        <p:txBody>
          <a:bodyPr anchor="t"/>
          <a:lstStyle>
            <a:lvl1pPr algn="l">
              <a:defRPr sz="37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4312" y="4071980"/>
            <a:ext cx="8435637" cy="450849"/>
          </a:xfrm>
        </p:spPr>
        <p:txBody>
          <a:bodyPr anchor="b"/>
          <a:lstStyle>
            <a:lvl1pPr marL="0" indent="0" algn="l">
              <a:buNone/>
              <a:defRPr sz="1900" b="1">
                <a:solidFill>
                  <a:schemeClr val="tx1"/>
                </a:solidFill>
                <a:latin typeface="+mj-lt"/>
              </a:defRPr>
            </a:lvl1pPr>
            <a:lvl2pPr marL="4196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392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88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84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80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76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729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6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fld id="{C3FF863A-D620-4AE2-8B4C-131E0248214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E75AE80-8B24-4F6A-9BF4-46D3080B33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fld id="{16811126-9476-4F1D-AA79-8AD2DA7B613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4840288"/>
          </a:xfr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95300" y="274650"/>
            <a:ext cx="8915400" cy="796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6943"/>
            <a:ext cx="2311792" cy="364281"/>
          </a:xfrm>
          <a:prstGeom prst="rect">
            <a:avLst/>
          </a:prstGeom>
        </p:spPr>
        <p:txBody>
          <a:bodyPr lIns="83936" tIns="41968" rIns="83936" bIns="41968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D5D96-2DB2-44A4-A603-58D375761D96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4840288"/>
          </a:xfr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4CCE55E-7239-4841-AB90-5463F15BA22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0FA54-027E-47CC-922F-7F55AF03AF56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7F62-1ECE-4394-BA60-7D459D81265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38917A8-E77B-4ECE-A18E-40A52D23A35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4840288"/>
          </a:xfr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95300" y="274655"/>
            <a:ext cx="8915400" cy="796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681DD-D2E6-4082-A4F1-E62FEDE6EE4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4840288"/>
          </a:xfr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95300" y="274654"/>
            <a:ext cx="8915400" cy="796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6943"/>
            <a:ext cx="2311792" cy="364281"/>
          </a:xfrm>
          <a:prstGeom prst="rect">
            <a:avLst/>
          </a:prstGeom>
        </p:spPr>
        <p:txBody>
          <a:bodyPr lIns="83936" tIns="41968" rIns="83936" bIns="41968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6AC5-55D3-4807-9A85-927FC29A3C8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E75AE80-8B24-4F6A-9BF4-46D3080B33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6943"/>
            <a:ext cx="2311792" cy="364281"/>
          </a:xfrm>
          <a:prstGeom prst="rect">
            <a:avLst/>
          </a:prstGeom>
        </p:spPr>
        <p:txBody>
          <a:bodyPr lIns="83936" tIns="41968" rIns="83936" bIns="41968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5AE80-8B24-4F6A-9BF4-46D3080B3340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6943"/>
            <a:ext cx="2311792" cy="364281"/>
          </a:xfrm>
          <a:prstGeom prst="rect">
            <a:avLst/>
          </a:prstGeom>
        </p:spPr>
        <p:txBody>
          <a:bodyPr lIns="83936" tIns="41968" rIns="83936" bIns="41968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0326C-F689-4201-95FB-A27C16E289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4840288"/>
          </a:xfr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95300" y="274650"/>
            <a:ext cx="8915400" cy="796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595" y="6356943"/>
            <a:ext cx="2311792" cy="364281"/>
          </a:xfrm>
          <a:prstGeom prst="rect">
            <a:avLst/>
          </a:prstGeom>
        </p:spPr>
        <p:txBody>
          <a:bodyPr lIns="83936" tIns="41968" rIns="83936" bIns="41968"/>
          <a:lstStyle>
            <a:lvl1pPr>
              <a:defRPr/>
            </a:lvl1pPr>
          </a:lstStyle>
          <a:p>
            <a:pPr>
              <a:defRPr/>
            </a:pPr>
            <a:endParaRPr lang="zh-TW" altLang="en-US" dirty="0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AA485-CC04-4BBB-B29B-B427F028100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/>
          <a:stretch>
            <a:fillRect/>
          </a:stretch>
        </p:blipFill>
        <p:spPr bwMode="auto">
          <a:xfrm>
            <a:off x="304801" y="819150"/>
            <a:ext cx="9356725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941" y="3308347"/>
            <a:ext cx="8435637" cy="714380"/>
          </a:xfrm>
          <a:effectLst/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4312" y="4071973"/>
            <a:ext cx="8435637" cy="450849"/>
          </a:xfrm>
        </p:spPr>
        <p:txBody>
          <a:bodyPr anchor="b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1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553C3AF2-E8FC-41E1-86AD-D1B128CED43F}" type="datetimeFigureOut">
              <a:rPr lang="zh-TW" altLang="en-US"/>
              <a:pPr>
                <a:defRPr/>
              </a:pPr>
              <a:t>2015/12/2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837FB774-6E7E-4728-A5C4-4580F07F53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7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7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35A0-EB3A-4C26-AB9E-3EF403CAF8F5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AF72C-5496-48ED-B9C0-8002F061D7F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4" indent="0">
              <a:buNone/>
              <a:defRPr sz="1800" b="1"/>
            </a:lvl3pPr>
            <a:lvl4pPr marL="1371427" indent="0">
              <a:buNone/>
              <a:defRPr sz="1600" b="1"/>
            </a:lvl4pPr>
            <a:lvl5pPr marL="1828569" indent="0">
              <a:buNone/>
              <a:defRPr sz="1600" b="1"/>
            </a:lvl5pPr>
            <a:lvl6pPr marL="2285711" indent="0">
              <a:buNone/>
              <a:defRPr sz="1600" b="1"/>
            </a:lvl6pPr>
            <a:lvl7pPr marL="2742853" indent="0">
              <a:buNone/>
              <a:defRPr sz="1600" b="1"/>
            </a:lvl7pPr>
            <a:lvl8pPr marL="3199996" indent="0">
              <a:buNone/>
              <a:defRPr sz="1600" b="1"/>
            </a:lvl8pPr>
            <a:lvl9pPr marL="3657138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4" indent="0">
              <a:buNone/>
              <a:defRPr sz="1800" b="1"/>
            </a:lvl3pPr>
            <a:lvl4pPr marL="1371427" indent="0">
              <a:buNone/>
              <a:defRPr sz="1600" b="1"/>
            </a:lvl4pPr>
            <a:lvl5pPr marL="1828569" indent="0">
              <a:buNone/>
              <a:defRPr sz="1600" b="1"/>
            </a:lvl5pPr>
            <a:lvl6pPr marL="2285711" indent="0">
              <a:buNone/>
              <a:defRPr sz="1600" b="1"/>
            </a:lvl6pPr>
            <a:lvl7pPr marL="2742853" indent="0">
              <a:buNone/>
              <a:defRPr sz="1600" b="1"/>
            </a:lvl7pPr>
            <a:lvl8pPr marL="3199996" indent="0">
              <a:buNone/>
              <a:defRPr sz="1600" b="1"/>
            </a:lvl8pPr>
            <a:lvl9pPr marL="3657138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7C9BA-7C60-4D73-AC67-3265DC8E6531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A14D5-C115-4DB2-803C-DDF6B6D4D15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49B3-9885-44AB-86B9-6B07FB6103D1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8AD62-938B-42F7-BD79-8D473C9A730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3BBF-7901-4174-878C-93FD91A6CBEA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27D0-71C3-4FD0-A124-6A6F2FD5D68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4" y="27308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4" indent="0">
              <a:buNone/>
              <a:defRPr sz="1000"/>
            </a:lvl3pPr>
            <a:lvl4pPr marL="1371427" indent="0">
              <a:buNone/>
              <a:defRPr sz="900"/>
            </a:lvl4pPr>
            <a:lvl5pPr marL="1828569" indent="0">
              <a:buNone/>
              <a:defRPr sz="900"/>
            </a:lvl5pPr>
            <a:lvl6pPr marL="2285711" indent="0">
              <a:buNone/>
              <a:defRPr sz="900"/>
            </a:lvl6pPr>
            <a:lvl7pPr marL="2742853" indent="0">
              <a:buNone/>
              <a:defRPr sz="900"/>
            </a:lvl7pPr>
            <a:lvl8pPr marL="3199996" indent="0">
              <a:buNone/>
              <a:defRPr sz="900"/>
            </a:lvl8pPr>
            <a:lvl9pPr marL="3657138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4174B-399A-41FB-98E2-649599746768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E195A-67C1-4125-9446-BAB2C7ED6FE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4" indent="0">
              <a:buNone/>
              <a:defRPr sz="2400"/>
            </a:lvl3pPr>
            <a:lvl4pPr marL="1371427" indent="0">
              <a:buNone/>
              <a:defRPr sz="2000"/>
            </a:lvl4pPr>
            <a:lvl5pPr marL="1828569" indent="0">
              <a:buNone/>
              <a:defRPr sz="2000"/>
            </a:lvl5pPr>
            <a:lvl6pPr marL="2285711" indent="0">
              <a:buNone/>
              <a:defRPr sz="2000"/>
            </a:lvl6pPr>
            <a:lvl7pPr marL="2742853" indent="0">
              <a:buNone/>
              <a:defRPr sz="2000"/>
            </a:lvl7pPr>
            <a:lvl8pPr marL="3199996" indent="0">
              <a:buNone/>
              <a:defRPr sz="2000"/>
            </a:lvl8pPr>
            <a:lvl9pPr marL="3657138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4" indent="0">
              <a:buNone/>
              <a:defRPr sz="1000"/>
            </a:lvl3pPr>
            <a:lvl4pPr marL="1371427" indent="0">
              <a:buNone/>
              <a:defRPr sz="900"/>
            </a:lvl4pPr>
            <a:lvl5pPr marL="1828569" indent="0">
              <a:buNone/>
              <a:defRPr sz="900"/>
            </a:lvl5pPr>
            <a:lvl6pPr marL="2285711" indent="0">
              <a:buNone/>
              <a:defRPr sz="900"/>
            </a:lvl6pPr>
            <a:lvl7pPr marL="2742853" indent="0">
              <a:buNone/>
              <a:defRPr sz="900"/>
            </a:lvl7pPr>
            <a:lvl8pPr marL="3199996" indent="0">
              <a:buNone/>
              <a:defRPr sz="900"/>
            </a:lvl8pPr>
            <a:lvl9pPr marL="3657138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BFE4B-45B9-4869-B8DF-1AEF99800550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43BA9-4E9C-4B8C-A696-5BE6625005C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6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29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5300" y="274639"/>
            <a:ext cx="8915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5300" y="1285875"/>
            <a:ext cx="89154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C27A3652-1287-48E7-9C2C-3F5010671A61}" type="datetimeFigureOut">
              <a:rPr lang="zh-TW" altLang="en-US"/>
              <a:pPr>
                <a:defRPr/>
              </a:pPr>
              <a:t>2015/12/2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7F88F9E6-274A-48FB-A3E7-8BF167E5F4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32" name="內容版面配置區 5" descr="Inventec Logo_Min.wmf"/>
          <p:cNvPicPr>
            <a:picLocks noChangeAspect="1"/>
          </p:cNvPicPr>
          <p:nvPr/>
        </p:nvPicPr>
        <p:blipFill>
          <a:blip r:embed="rId14" cstate="print"/>
          <a:srcRect t="28120" b="31445"/>
          <a:stretch>
            <a:fillRect/>
          </a:stretch>
        </p:blipFill>
        <p:spPr bwMode="auto">
          <a:xfrm>
            <a:off x="8048625" y="6429377"/>
            <a:ext cx="18573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77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5pPr>
      <a:lvl6pPr marL="45714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914284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371427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828569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262626"/>
          </a:solidFill>
          <a:latin typeface="+mj-lt"/>
          <a:ea typeface="微軟正黑體" pitchFamily="34" charset="-120"/>
          <a:cs typeface="微軟正黑體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j-lt"/>
          <a:ea typeface="微軟正黑體" pitchFamily="34" charset="-120"/>
          <a:cs typeface="微軟正黑體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j-lt"/>
          <a:ea typeface="微軟正黑體" pitchFamily="34" charset="-120"/>
          <a:cs typeface="微軟正黑體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j-lt"/>
          <a:ea typeface="微軟正黑體" pitchFamily="34" charset="-120"/>
          <a:cs typeface="微軟正黑體"/>
        </a:defRPr>
      </a:lvl5pPr>
      <a:lvl6pPr marL="2514282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4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7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08" indent="-228571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4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9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1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3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6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38" algn="l" defTabSz="914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6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289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357958"/>
              <a:ext cx="9144000" cy="50004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5600" y="275017"/>
            <a:ext cx="8914812" cy="79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923" tIns="41962" rIns="83923" bIns="419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5600" y="1285788"/>
            <a:ext cx="8914812" cy="484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923" tIns="41962" rIns="83923" bIns="419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8614" y="6356941"/>
            <a:ext cx="2311792" cy="364281"/>
          </a:xfrm>
          <a:prstGeom prst="rect">
            <a:avLst/>
          </a:prstGeom>
        </p:spPr>
        <p:txBody>
          <a:bodyPr vert="horz" lIns="83923" tIns="41962" rIns="83923" bIns="4196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內容版面配置區 5" descr="Inventec Logo_Min.wmf"/>
          <p:cNvPicPr>
            <a:picLocks noChangeAspect="1"/>
          </p:cNvPicPr>
          <p:nvPr userDrawn="1"/>
        </p:nvPicPr>
        <p:blipFill>
          <a:blip r:embed="rId16" cstate="print"/>
          <a:srcRect t="28120" b="31445"/>
          <a:stretch>
            <a:fillRect/>
          </a:stretch>
        </p:blipFill>
        <p:spPr bwMode="auto">
          <a:xfrm>
            <a:off x="8048625" y="6429377"/>
            <a:ext cx="18573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kumimoji="0" lang="en-US" altLang="zh-TW" sz="12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微軟正黑體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Inventec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  <a:cs typeface="微軟正黑體"/>
        </a:defRPr>
      </a:lvl5pPr>
      <a:lvl6pPr marL="41961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839228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25884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678455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13274" indent="-31327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j-lt"/>
          <a:ea typeface="微軟正黑體" pitchFamily="34" charset="-120"/>
          <a:cs typeface="微軟正黑體"/>
        </a:defRPr>
      </a:lvl1pPr>
      <a:lvl2pPr marL="680459" indent="-26081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262626"/>
          </a:solidFill>
          <a:latin typeface="+mj-lt"/>
          <a:ea typeface="微軟正黑體" pitchFamily="34" charset="-120"/>
          <a:cs typeface="微軟正黑體"/>
        </a:defRPr>
      </a:lvl2pPr>
      <a:lvl3pPr marL="1047643" indent="-20836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rgbClr val="404040"/>
          </a:solidFill>
          <a:latin typeface="+mj-lt"/>
          <a:ea typeface="微軟正黑體" pitchFamily="34" charset="-120"/>
          <a:cs typeface="微軟正黑體"/>
        </a:defRPr>
      </a:lvl3pPr>
      <a:lvl4pPr marL="1467285" indent="-20836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rgbClr val="595959"/>
          </a:solidFill>
          <a:latin typeface="+mj-lt"/>
          <a:ea typeface="微軟正黑體" pitchFamily="34" charset="-120"/>
          <a:cs typeface="微軟正黑體"/>
        </a:defRPr>
      </a:lvl4pPr>
      <a:lvl5pPr marL="1886925" indent="-20836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rgbClr val="7F7F7F"/>
          </a:solidFill>
          <a:latin typeface="+mj-lt"/>
          <a:ea typeface="微軟正黑體" pitchFamily="34" charset="-120"/>
          <a:cs typeface="微軟正黑體"/>
        </a:defRPr>
      </a:lvl5pPr>
      <a:lvl6pPr marL="2307874" indent="-209807" algn="l" defTabSz="8392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27488" indent="-209807" algn="l" defTabSz="8392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47103" indent="-209807" algn="l" defTabSz="8392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718" indent="-209807" algn="l" defTabSz="83922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613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228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840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8455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68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7682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7296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6910" algn="l" defTabSz="8392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頁尾版面配置區 29"/>
          <p:cNvSpPr txBox="1">
            <a:spLocks noGrp="1"/>
          </p:cNvSpPr>
          <p:nvPr/>
        </p:nvSpPr>
        <p:spPr bwMode="auto">
          <a:xfrm>
            <a:off x="0" y="6345426"/>
            <a:ext cx="3214744" cy="36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903" tIns="41952" rIns="83903" bIns="41952" anchor="ctr"/>
          <a:lstStyle/>
          <a:p>
            <a:endParaRPr lang="zh-TW" altLang="en-US" sz="1200" dirty="0">
              <a:solidFill>
                <a:srgbClr val="898989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1" y="43946"/>
            <a:ext cx="184686" cy="36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8" tIns="45709" rIns="91418" bIns="4570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3" name="圖片 12" descr="Logo-英業達集團Inventec-T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1105" y="144016"/>
            <a:ext cx="1559237" cy="620688"/>
          </a:xfrm>
          <a:prstGeom prst="rect">
            <a:avLst/>
          </a:prstGeom>
        </p:spPr>
      </p:pic>
      <p:grpSp>
        <p:nvGrpSpPr>
          <p:cNvPr id="2" name="群組 31"/>
          <p:cNvGrpSpPr/>
          <p:nvPr/>
        </p:nvGrpSpPr>
        <p:grpSpPr>
          <a:xfrm>
            <a:off x="-490525" y="5340936"/>
            <a:ext cx="10893865" cy="1544449"/>
            <a:chOff x="-452794" y="4332823"/>
            <a:chExt cx="10055875" cy="2564628"/>
          </a:xfrm>
        </p:grpSpPr>
        <p:pic>
          <p:nvPicPr>
            <p:cNvPr id="19" name="圖片 18" descr="1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-610" y="4336198"/>
              <a:ext cx="1840823" cy="2554333"/>
            </a:xfrm>
            <a:prstGeom prst="rect">
              <a:avLst/>
            </a:prstGeom>
          </p:spPr>
        </p:pic>
        <p:pic>
          <p:nvPicPr>
            <p:cNvPr id="20" name="圖片 19" descr="2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1835696" y="4336198"/>
              <a:ext cx="1840823" cy="2554333"/>
            </a:xfrm>
            <a:prstGeom prst="rect">
              <a:avLst/>
            </a:prstGeom>
          </p:spPr>
        </p:pic>
        <p:pic>
          <p:nvPicPr>
            <p:cNvPr id="21" name="圖片 20" descr="3.jp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3673373" y="4336198"/>
              <a:ext cx="1819785" cy="2554333"/>
            </a:xfrm>
            <a:prstGeom prst="rect">
              <a:avLst/>
            </a:prstGeom>
          </p:spPr>
        </p:pic>
        <p:pic>
          <p:nvPicPr>
            <p:cNvPr id="22" name="圖片 21" descr="4.jpg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5479739" y="4332823"/>
              <a:ext cx="1832400" cy="2564628"/>
            </a:xfrm>
            <a:prstGeom prst="rect">
              <a:avLst/>
            </a:prstGeom>
          </p:spPr>
        </p:pic>
        <p:pic>
          <p:nvPicPr>
            <p:cNvPr id="23" name="圖片 22" descr="5.jpg"/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7310075" y="4336198"/>
              <a:ext cx="1840823" cy="2554333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-452794" y="4537504"/>
              <a:ext cx="2745190" cy="104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自主創新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Innovation Ownership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383512" y="4537504"/>
              <a:ext cx="2745190" cy="104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綠能環保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Sustainable Energy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210670" y="4537504"/>
              <a:ext cx="2745190" cy="104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雲端服務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Cloud Service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019666" y="4537504"/>
              <a:ext cx="2745190" cy="104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無線寬頻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Mobile Broadband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857891" y="4533656"/>
              <a:ext cx="2745190" cy="104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新興市場</a:t>
              </a:r>
              <a:endPara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Emerging Market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31" name="副標題 2"/>
          <p:cNvSpPr txBox="1">
            <a:spLocks/>
          </p:cNvSpPr>
          <p:nvPr/>
        </p:nvSpPr>
        <p:spPr bwMode="auto">
          <a:xfrm>
            <a:off x="740533" y="1772816"/>
            <a:ext cx="839584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528" tIns="33765" rIns="67528" bIns="33765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770848">
              <a:spcBef>
                <a:spcPct val="20000"/>
              </a:spcBef>
              <a:defRPr/>
            </a:pPr>
            <a:r>
              <a:rPr kumimoji="0" lang="en-US" altLang="zh-TW" sz="5400" b="1" dirty="0" smtClean="0">
                <a:latin typeface="+mn-lt"/>
                <a:ea typeface="微軟正黑體" pitchFamily="34" charset="-120"/>
                <a:cs typeface="Calibri" pitchFamily="34" charset="0"/>
              </a:rPr>
              <a:t>Barcelona Board's I/O</a:t>
            </a:r>
          </a:p>
          <a:p>
            <a:pPr algn="ctr" defTabSz="770848">
              <a:spcBef>
                <a:spcPct val="20000"/>
              </a:spcBef>
              <a:defRPr/>
            </a:pPr>
            <a:r>
              <a:rPr kumimoji="0" lang="en-US" altLang="zh-TW" sz="5400" b="1" dirty="0" smtClean="0">
                <a:latin typeface="+mn-lt"/>
                <a:ea typeface="微軟正黑體" pitchFamily="34" charset="-120"/>
                <a:cs typeface="Calibri" pitchFamily="34" charset="0"/>
              </a:rPr>
              <a:t>LED/FAN/Button/USB/RTC </a:t>
            </a:r>
          </a:p>
        </p:txBody>
      </p:sp>
      <p:sp>
        <p:nvSpPr>
          <p:cNvPr id="17" name="副標題 2"/>
          <p:cNvSpPr txBox="1">
            <a:spLocks/>
          </p:cNvSpPr>
          <p:nvPr/>
        </p:nvSpPr>
        <p:spPr bwMode="auto">
          <a:xfrm>
            <a:off x="979572" y="4092507"/>
            <a:ext cx="839584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7528" tIns="33765" rIns="67528" bIns="33765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39694">
              <a:spcBef>
                <a:spcPct val="20000"/>
              </a:spcBef>
              <a:defRPr/>
            </a:pPr>
            <a:r>
              <a:rPr kumimoji="0" lang="en-US" altLang="zh-CN" sz="2000" b="1">
                <a:latin typeface="Calibri" pitchFamily="34" charset="0"/>
                <a:ea typeface="微軟正黑體" pitchFamily="34" charset="-120"/>
                <a:cs typeface="Calibri" pitchFamily="34" charset="0"/>
              </a:rPr>
              <a:t>N</a:t>
            </a:r>
            <a:r>
              <a:rPr kumimoji="0" lang="en-US" altLang="zh-CN" sz="2000" b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ov 19</a:t>
            </a:r>
            <a:r>
              <a:rPr kumimoji="0" lang="en-US" altLang="zh-CN" sz="2000" b="1" baseline="3000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th</a:t>
            </a:r>
            <a:r>
              <a:rPr kumimoji="0" lang="en-US" altLang="zh-CN" sz="2000" b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kumimoji="0" lang="en-US" altLang="zh-TW" sz="2000" b="1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2015</a:t>
            </a:r>
          </a:p>
          <a:p>
            <a:pPr algn="ctr" defTabSz="839694">
              <a:spcBef>
                <a:spcPct val="20000"/>
              </a:spcBef>
              <a:defRPr/>
            </a:pPr>
            <a:r>
              <a:rPr kumimoji="0" lang="en-US" altLang="zh-TW" sz="2000" b="1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Liao Eden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 Board's </a:t>
            </a:r>
            <a:r>
              <a:rPr lang="en-US" altLang="zh-TW" sz="3600" dirty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I/O </a:t>
            </a:r>
            <a:r>
              <a:rPr lang="en-US" altLang="zh-TW" sz="3600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status (PM51 GPIO Output)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latin typeface="+mn-lt"/>
              </a:rPr>
              <a:t>OUTPUT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PM_PS_ON_3_GPO_5 </a:t>
            </a:r>
            <a:r>
              <a:rPr lang="en-US" altLang="zh-TW" sz="2000" dirty="0" smtClean="0">
                <a:latin typeface="+mn-lt"/>
              </a:rPr>
              <a:t> ZIBGEE_RESET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+mn-lt"/>
              </a:rPr>
              <a:t>PM_JTAG_TMS_GPIO_21  WLAN_DISABLE</a:t>
            </a:r>
            <a:endParaRPr lang="zh-TW" altLang="zh-TW" sz="2000" dirty="0">
              <a:latin typeface="+mn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PM51 GPIO </a:t>
            </a: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Output control Format/Example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Format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#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Set PM8051 GPIO  5/21  Value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# Usage: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echo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"&lt;item&gt;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&lt;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value&gt;"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#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item : ZB_RST or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W_DIS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value 0:low;  1:high</a:t>
            </a:r>
          </a:p>
          <a:p>
            <a:pPr marL="341313" lvl="0" indent="-341313">
              <a:spcBef>
                <a:spcPct val="20000"/>
              </a:spcBef>
              <a:buSzPct val="65000"/>
              <a:buFont typeface="Wingdings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Example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cho “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ZB_RST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1” &gt;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      //</a:t>
            </a:r>
            <a:r>
              <a:rPr lang="en-US" altLang="zh-TW" dirty="0" smtClean="0">
                <a:latin typeface="+mn-lt"/>
              </a:rPr>
              <a:t>Set PM_GPO_5 to high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W_DIS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1” &gt; 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      //</a:t>
            </a:r>
            <a:r>
              <a:rPr lang="en-US" altLang="zh-TW" dirty="0">
                <a:latin typeface="+mn-lt"/>
              </a:rPr>
              <a:t>Set </a:t>
            </a:r>
            <a:r>
              <a:rPr lang="en-US" altLang="zh-TW" dirty="0" smtClean="0">
                <a:latin typeface="+mn-lt"/>
              </a:rPr>
              <a:t>PM_GPIO_21 </a:t>
            </a:r>
            <a:r>
              <a:rPr lang="en-US" altLang="zh-TW" dirty="0">
                <a:latin typeface="+mn-lt"/>
              </a:rPr>
              <a:t>to </a:t>
            </a:r>
            <a:r>
              <a:rPr lang="en-US" altLang="zh-TW" dirty="0" smtClean="0">
                <a:latin typeface="+mn-lt"/>
              </a:rPr>
              <a:t>high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spcBef>
                <a:spcPct val="20000"/>
              </a:spcBef>
              <a:buSzPct val="65000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spcBef>
                <a:spcPct val="20000"/>
              </a:spcBef>
              <a:buSzPct val="65000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 Board's </a:t>
            </a:r>
            <a:r>
              <a:rPr lang="en-US" altLang="zh-TW" sz="3600" dirty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I/O </a:t>
            </a:r>
            <a:r>
              <a:rPr lang="en-US" altLang="zh-TW" sz="3600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status (FAN)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PM_GPIO_8 </a:t>
            </a:r>
            <a:r>
              <a:rPr lang="en-US" altLang="zh-TW" sz="2000" dirty="0" smtClean="0">
                <a:latin typeface="+mn-lt"/>
              </a:rPr>
              <a:t>FAN_TACH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+mn-lt"/>
              </a:rPr>
              <a:t>PM_PWM_1_GPIO_19 </a:t>
            </a:r>
            <a:r>
              <a:rPr lang="en-US" altLang="zh-TW" sz="2000" dirty="0">
                <a:latin typeface="+mn-lt"/>
              </a:rPr>
              <a:t>PWM0_FAN</a:t>
            </a:r>
            <a:endParaRPr lang="zh-TW" altLang="zh-TW" sz="2000" dirty="0">
              <a:latin typeface="+mn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9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FAN control Format/Example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1313" lvl="0" indent="-341313">
              <a:spcBef>
                <a:spcPct val="20000"/>
              </a:spcBef>
              <a:buSzPct val="65000"/>
              <a:buFont typeface="Wingdings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Format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#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FAN control duty 0-100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#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Usage: echo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"&lt;PWM duty&gt;"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FAN_io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</a:t>
            </a:r>
          </a:p>
          <a:p>
            <a:pPr marL="341313" lvl="0" indent="-341313">
              <a:spcBef>
                <a:spcPct val="20000"/>
              </a:spcBef>
              <a:buSzPct val="65000"/>
              <a:buFont typeface="Wingdings" pitchFamily="2" charset="2"/>
              <a:buChar char="l"/>
              <a:defRPr/>
            </a:pPr>
            <a:r>
              <a:rPr kumimoji="0" lang="en-US" altLang="zh-TW" sz="2000" dirty="0">
                <a:latin typeface="+mn-lt"/>
                <a:ea typeface="Arial Unicode MS" pitchFamily="34" charset="-120"/>
                <a:cs typeface="Arial Unicode MS" pitchFamily="34" charset="-120"/>
              </a:rPr>
              <a:t>Example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50 &gt;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FAN_io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 //Set </a:t>
            </a:r>
            <a:r>
              <a:rPr lang="en-US" altLang="zh-TW" dirty="0">
                <a:latin typeface="+mn-lt"/>
              </a:rPr>
              <a:t>PM_PW M_1_GPIO_19</a:t>
            </a:r>
            <a:r>
              <a:rPr lang="en-US" altLang="zh-TW" dirty="0" smtClean="0">
                <a:latin typeface="+mn-lt"/>
              </a:rPr>
              <a:t>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duty 50%</a:t>
            </a:r>
          </a:p>
          <a:p>
            <a:pPr marL="341313" lvl="0" indent="-341313">
              <a:spcBef>
                <a:spcPct val="20000"/>
              </a:spcBef>
              <a:buSzPct val="65000"/>
              <a:buFont typeface="Wingdings" pitchFamily="2" charset="2"/>
              <a:buChar char="l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1313" lvl="0" indent="-341313">
              <a:spcBef>
                <a:spcPct val="20000"/>
              </a:spcBef>
              <a:buSzPct val="65000"/>
              <a:buFont typeface="Wingdings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Format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# Check FAN speed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#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Usage: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cat 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FAN_io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marL="341313" lvl="0" indent="-341313">
              <a:spcBef>
                <a:spcPct val="20000"/>
              </a:spcBef>
              <a:buSzPct val="65000"/>
              <a:buFont typeface="Wingdings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Example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cat  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FAN_io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2250                                    //Return FAN speed is 2250 rpm for now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2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FAN extend control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0005 </a:t>
            </a:r>
            <a:r>
              <a:rPr kumimoji="0" lang="en-US" altLang="zh-TW" sz="2000" b="1" dirty="0">
                <a:latin typeface="+mn-lt"/>
                <a:ea typeface="Arial Unicode MS" pitchFamily="34" charset="-120"/>
                <a:cs typeface="Arial Unicode MS" pitchFamily="34" charset="-120"/>
              </a:rPr>
              <a:t>FAN extend </a:t>
            </a:r>
            <a:r>
              <a:rPr kumimoji="0" lang="en-US" altLang="zh-TW" sz="2000" b="1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control.patch</a:t>
            </a:r>
            <a:endParaRPr kumimoji="0" lang="en-US" altLang="zh-TW" sz="2000" b="1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endParaRPr kumimoji="0" lang="en-US" altLang="zh-TW" sz="2000" b="1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Deamon</a:t>
            </a: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check_fan_lan_sit_iec.sh                          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//For FAN speed control routine</a:t>
            </a: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Usage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Put  check_fan_lan_sit_iec.sh  to 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etc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init.d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chmod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a+x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etc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init.d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btn_dispatcher_iec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Add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etc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init.d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/check_fan_lan.sh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dev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/null ” to boot sequence 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xxx.rc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Add “echo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tmp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/boot_ok1” </a:t>
            </a:r>
            <a:r>
              <a:rPr kumimoji="0" lang="en-US" altLang="zh-TW" b="1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after boot finish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for start FAN control</a:t>
            </a: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check for execute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at  /</a:t>
            </a:r>
            <a:r>
              <a:rPr kumimoji="0" lang="en-US" altLang="zh-TW" sz="16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tmp</a:t>
            </a: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sz="16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fan_temp</a:t>
            </a:r>
            <a:endParaRPr kumimoji="0" lang="en-US" altLang="zh-TW" sz="16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C0:cpu1temp  C1:cpu2temp  H0: HDD1temp  H1:HDD2temp  F:fan_bt_state  S:fanspeed    //Status</a:t>
            </a:r>
            <a:endParaRPr kumimoji="0" lang="en-US" altLang="zh-TW" sz="16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285750" indent="-28575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2000" b="1" dirty="0" smtClean="0">
                <a:solidFill>
                  <a:srgbClr val="002060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Need Intel “thermal”  driver and tool for CPU temperature</a:t>
            </a:r>
          </a:p>
          <a:p>
            <a:pPr marL="285750" indent="-28575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dirty="0" smtClean="0">
                <a:solidFill>
                  <a:srgbClr val="002060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 Need </a:t>
            </a:r>
            <a:r>
              <a:rPr kumimoji="0" lang="en-US" altLang="zh-TW" sz="2000" b="1" dirty="0" err="1" smtClean="0">
                <a:solidFill>
                  <a:srgbClr val="002060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linux</a:t>
            </a:r>
            <a:r>
              <a:rPr kumimoji="0" lang="en-US" altLang="zh-TW" sz="2000" b="1" dirty="0" smtClean="0">
                <a:solidFill>
                  <a:srgbClr val="002060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 “</a:t>
            </a:r>
            <a:r>
              <a:rPr kumimoji="0" lang="en-US" altLang="zh-TW" sz="2000" b="1" dirty="0" err="1" smtClean="0">
                <a:solidFill>
                  <a:srgbClr val="002060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smartctl</a:t>
            </a:r>
            <a:r>
              <a:rPr kumimoji="0" lang="en-US" altLang="zh-TW" sz="2000" b="1" dirty="0" smtClean="0">
                <a:solidFill>
                  <a:srgbClr val="002060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”  tool for HDD temperature</a:t>
            </a: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lvl="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6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HDD Spin up delay </a:t>
            </a: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Feature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dirty="0">
                <a:latin typeface="+mn-lt"/>
                <a:ea typeface="Arial Unicode MS" pitchFamily="34" charset="-120"/>
                <a:cs typeface="Arial Unicode MS" pitchFamily="34" charset="-120"/>
              </a:rPr>
              <a:t>0003 HDD spin up </a:t>
            </a:r>
            <a:r>
              <a:rPr kumimoji="0" lang="en-US" altLang="zh-TW" sz="2000" b="1" dirty="0" err="1">
                <a:latin typeface="+mn-lt"/>
                <a:ea typeface="Arial Unicode MS" pitchFamily="34" charset="-120"/>
                <a:cs typeface="Arial Unicode MS" pitchFamily="34" charset="-120"/>
              </a:rPr>
              <a:t>delay.patch</a:t>
            </a:r>
            <a:endParaRPr kumimoji="0" lang="en-US" altLang="zh-TW" sz="2000" b="1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Drivers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kernel\drivers\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ata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libata.c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phyADD</a:t>
            </a: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0" lang="en-US" altLang="zh-TW" sz="2000" dirty="0">
                <a:latin typeface="+mn-lt"/>
                <a:ea typeface="Arial Unicode MS" pitchFamily="34" charset="-120"/>
                <a:cs typeface="Arial Unicode MS" pitchFamily="34" charset="-120"/>
              </a:rPr>
              <a:t>patch to kernel source for power safety. (For Seagate </a:t>
            </a: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HDD) 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//Example</a:t>
            </a:r>
            <a:endParaRPr kumimoji="0" lang="en-US" altLang="zh-TW" sz="16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#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define IEC_HDD_SPIN_UP_DELAY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#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ifdef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 IEC_HDD_SPIN_UP_DELAY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volatile long unsigned 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hdd_spin_up_lock_flag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=-1;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struct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timer_list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hdd_spin_up_timer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#define HDD_SPIN_UP_LOCK(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addr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)  \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{  \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  while (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test_and_set_bit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(0, 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addr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) != 0) {  \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ata_msleep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ap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, 1);  \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  }  \  	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}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…</a:t>
            </a:r>
            <a:endParaRPr kumimoji="0" lang="en-US" altLang="zh-TW" sz="16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0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USB 3.0 driver </a:t>
            </a: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Patch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dirty="0">
                <a:latin typeface="+mn-lt"/>
                <a:ea typeface="Arial Unicode MS" pitchFamily="34" charset="-120"/>
                <a:cs typeface="Arial Unicode MS" pitchFamily="34" charset="-120"/>
              </a:rPr>
              <a:t>0006 USB 30 </a:t>
            </a:r>
            <a:r>
              <a:rPr kumimoji="0" lang="en-US" altLang="zh-TW" sz="2000" b="1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driver.patch</a:t>
            </a:r>
            <a:endParaRPr kumimoji="0" lang="en-US" altLang="zh-TW" sz="2000" b="1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Drivers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\kernel\drivers\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pci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\   &amp;&amp;  \kernel\drivers\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usb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\  &amp;&amp; \kernel\include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>
                <a:latin typeface="+mn-lt"/>
                <a:ea typeface="Arial Unicode MS" pitchFamily="34" charset="-120"/>
                <a:cs typeface="Arial Unicode MS" pitchFamily="34" charset="-120"/>
              </a:rPr>
              <a:t>ADD  patch to kernel source for </a:t>
            </a: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upd720202 USB </a:t>
            </a:r>
            <a:r>
              <a:rPr kumimoji="0" lang="en-US" altLang="zh-TW" sz="20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phy</a:t>
            </a: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//Example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//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Wilson modified for 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renesas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 uc720202 USB3.0 S3 suspend issue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//[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b]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//[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m]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if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((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pci_dev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-&gt;vendor == 0x1912)&amp;&amp;(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pci_dev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-&gt;device == 0x0015))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{</a:t>
            </a:r>
            <a:endParaRPr kumimoji="0" lang="en-US" altLang="zh-TW" sz="16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printk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(KERN_INFO "uc720202:pci_pm_suspend\n");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	if (!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pci_dev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-&gt;</a:t>
            </a:r>
            <a:r>
              <a:rPr kumimoji="0" lang="en-US" altLang="zh-TW" sz="1600" dirty="0" err="1">
                <a:latin typeface="+mn-lt"/>
                <a:ea typeface="Arial Unicode MS" pitchFamily="34" charset="-120"/>
                <a:cs typeface="Arial Unicode MS" pitchFamily="34" charset="-120"/>
              </a:rPr>
              <a:t>state_saved</a:t>
            </a: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>
                <a:latin typeface="+mn-lt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{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16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…</a:t>
            </a:r>
            <a:endParaRPr kumimoji="0" lang="en-US" altLang="zh-TW" sz="16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6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RTC Usage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lang="en-US" altLang="zh-TW" sz="20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+mn-lt"/>
              </a:rPr>
              <a:t>After boot finish, use </a:t>
            </a:r>
            <a:r>
              <a:rPr lang="en-US" altLang="zh-TW" sz="2000" dirty="0">
                <a:latin typeface="+mn-lt"/>
              </a:rPr>
              <a:t>the </a:t>
            </a:r>
            <a:r>
              <a:rPr lang="en-US" altLang="zh-TW" sz="2000" b="1" dirty="0" err="1">
                <a:latin typeface="+mn-lt"/>
              </a:rPr>
              <a:t>hwclock</a:t>
            </a:r>
            <a:r>
              <a:rPr lang="en-US" altLang="zh-TW" sz="2000" dirty="0">
                <a:latin typeface="+mn-lt"/>
              </a:rPr>
              <a:t> </a:t>
            </a:r>
            <a:r>
              <a:rPr lang="en-US" altLang="zh-TW" sz="2000" dirty="0" smtClean="0">
                <a:latin typeface="+mn-lt"/>
              </a:rPr>
              <a:t>command, read RTC to system</a:t>
            </a:r>
            <a:endParaRPr lang="en-US" altLang="zh-TW" sz="2000" dirty="0">
              <a:latin typeface="+mn-lt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dirty="0" err="1">
                <a:latin typeface="+mn-lt"/>
              </a:rPr>
              <a:t>hwclock</a:t>
            </a:r>
            <a:r>
              <a:rPr lang="en-US" altLang="zh-TW" dirty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--</a:t>
            </a:r>
            <a:r>
              <a:rPr lang="en-US" altLang="zh-TW" dirty="0" err="1" smtClean="0">
                <a:latin typeface="+mn-lt"/>
              </a:rPr>
              <a:t>hctosys</a:t>
            </a:r>
            <a:r>
              <a:rPr lang="en-US" altLang="zh-TW" dirty="0" smtClean="0">
                <a:latin typeface="+mn-lt"/>
              </a:rPr>
              <a:t> --</a:t>
            </a:r>
            <a:r>
              <a:rPr lang="en-US" altLang="zh-TW" dirty="0" err="1" smtClean="0">
                <a:latin typeface="+mn-lt"/>
              </a:rPr>
              <a:t>localtime</a:t>
            </a:r>
            <a:endParaRPr lang="en-US" altLang="zh-TW" dirty="0">
              <a:latin typeface="+mn-lt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+mn-lt"/>
              </a:rPr>
              <a:t>To show system </a:t>
            </a:r>
            <a:r>
              <a:rPr lang="en-US" altLang="zh-TW" sz="2000" dirty="0">
                <a:latin typeface="+mn-lt"/>
              </a:rPr>
              <a:t>time, use the date command: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dirty="0" smtClean="0">
                <a:latin typeface="+mn-lt"/>
              </a:rPr>
              <a:t>date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fr-FR" altLang="zh-TW" dirty="0">
                <a:latin typeface="+mn-lt"/>
              </a:rPr>
              <a:t>Tue Dec  1 18:10:14 CST 2015</a:t>
            </a:r>
            <a:endParaRPr lang="en-US" altLang="zh-TW" dirty="0">
              <a:latin typeface="+mn-lt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en-US" altLang="zh-TW" sz="2000" dirty="0">
                <a:latin typeface="+mn-lt"/>
              </a:rPr>
              <a:t>To set system time, use the </a:t>
            </a:r>
            <a:r>
              <a:rPr lang="en-US" altLang="zh-TW" sz="2000" b="1" dirty="0">
                <a:latin typeface="+mn-lt"/>
              </a:rPr>
              <a:t>date</a:t>
            </a:r>
            <a:r>
              <a:rPr lang="en-US" altLang="zh-TW" sz="2000" dirty="0">
                <a:latin typeface="+mn-lt"/>
              </a:rPr>
              <a:t> </a:t>
            </a:r>
            <a:r>
              <a:rPr lang="en-US" altLang="zh-TW" sz="2000" dirty="0" smtClean="0">
                <a:latin typeface="+mn-lt"/>
              </a:rPr>
              <a:t>command: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dirty="0" smtClean="0">
                <a:latin typeface="+mn-lt"/>
              </a:rPr>
              <a:t>date -s "2016-01-01 00:00:00"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+mn-lt"/>
              </a:rPr>
              <a:t>Use </a:t>
            </a:r>
            <a:r>
              <a:rPr lang="en-US" altLang="zh-TW" sz="2000" dirty="0">
                <a:latin typeface="+mn-lt"/>
              </a:rPr>
              <a:t>the </a:t>
            </a:r>
            <a:r>
              <a:rPr lang="en-US" altLang="zh-TW" sz="2000" b="1" dirty="0" err="1">
                <a:latin typeface="+mn-lt"/>
              </a:rPr>
              <a:t>hwclock</a:t>
            </a:r>
            <a:r>
              <a:rPr lang="en-US" altLang="zh-TW" sz="2000" dirty="0">
                <a:latin typeface="+mn-lt"/>
              </a:rPr>
              <a:t> command after set system </a:t>
            </a:r>
            <a:r>
              <a:rPr lang="en-US" altLang="zh-TW" sz="2000" dirty="0" smtClean="0">
                <a:latin typeface="+mn-lt"/>
              </a:rPr>
              <a:t>time to </a:t>
            </a:r>
            <a:r>
              <a:rPr lang="en-US" altLang="zh-TW" sz="2000" dirty="0">
                <a:latin typeface="+mn-lt"/>
              </a:rPr>
              <a:t>synchronize an </a:t>
            </a:r>
            <a:r>
              <a:rPr lang="en-US" altLang="zh-TW" sz="2000" dirty="0" smtClean="0">
                <a:latin typeface="+mn-lt"/>
              </a:rPr>
              <a:t>RTC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dirty="0" err="1">
                <a:latin typeface="+mn-lt"/>
              </a:rPr>
              <a:t>hwclock</a:t>
            </a:r>
            <a:r>
              <a:rPr lang="en-US" altLang="zh-TW" dirty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--</a:t>
            </a:r>
            <a:r>
              <a:rPr lang="en-US" altLang="zh-TW" dirty="0" err="1" smtClean="0">
                <a:latin typeface="+mn-lt"/>
              </a:rPr>
              <a:t>localtime</a:t>
            </a:r>
            <a:r>
              <a:rPr lang="en-US" altLang="zh-TW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–</a:t>
            </a:r>
            <a:r>
              <a:rPr lang="en-US" altLang="zh-TW" dirty="0" err="1" smtClean="0">
                <a:latin typeface="+mn-lt"/>
              </a:rPr>
              <a:t>systohc</a:t>
            </a:r>
            <a:endParaRPr kumimoji="0" lang="en-US" altLang="zh-TW" dirty="0"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Use the 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rtcwake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 command 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set wakeup time from RTC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rtcwake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-d rtc0 -m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mem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-s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120  # Execute RTC wakeup after 120 sec</a:t>
            </a:r>
            <a:endParaRPr lang="en-US" altLang="zh-TW" dirty="0" smtClean="0">
              <a:latin typeface="+mn-lt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endParaRPr kumimoji="0" lang="en-US" altLang="zh-TW" sz="16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3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Platform Parameters for serial number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lang="en-US" altLang="zh-TW" sz="20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en-US" altLang="zh-TW" sz="2000" dirty="0">
                <a:latin typeface="+mn-lt"/>
              </a:rPr>
              <a:t>s</a:t>
            </a:r>
            <a:r>
              <a:rPr lang="en-US" altLang="zh-TW" sz="2000" dirty="0" smtClean="0">
                <a:latin typeface="+mn-lt"/>
              </a:rPr>
              <a:t>hell&gt; </a:t>
            </a:r>
            <a:r>
              <a:rPr lang="en-US" altLang="zh-TW" sz="2000" dirty="0" err="1" smtClean="0">
                <a:latin typeface="+mn-lt"/>
              </a:rPr>
              <a:t>mfh</a:t>
            </a:r>
            <a:r>
              <a:rPr lang="en-US" altLang="zh-TW" sz="2000" dirty="0" smtClean="0">
                <a:latin typeface="+mn-lt"/>
              </a:rPr>
              <a:t> list </a:t>
            </a:r>
            <a:r>
              <a:rPr lang="en-US" altLang="zh-TW" sz="2000" dirty="0" err="1" smtClean="0">
                <a:latin typeface="+mn-lt"/>
              </a:rPr>
              <a:t>spi_nor</a:t>
            </a:r>
            <a:endParaRPr lang="en-US" altLang="zh-TW" sz="2000" dirty="0">
              <a:latin typeface="+mn-lt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dirty="0" err="1" smtClean="0">
                <a:latin typeface="+mn-lt"/>
              </a:rPr>
              <a:t>p</a:t>
            </a:r>
            <a:r>
              <a:rPr lang="en-US" altLang="zh-TW" dirty="0" err="1" smtClean="0">
                <a:latin typeface="+mn-lt"/>
              </a:rPr>
              <a:t>lat_params</a:t>
            </a:r>
            <a:r>
              <a:rPr lang="en-US" altLang="zh-TW" dirty="0" smtClean="0">
                <a:latin typeface="+mn-lt"/>
              </a:rPr>
              <a:t>   </a:t>
            </a:r>
            <a:r>
              <a:rPr lang="en-US" altLang="zh-TW" dirty="0" err="1" smtClean="0">
                <a:latin typeface="+mn-lt"/>
              </a:rPr>
              <a:t>start_addr</a:t>
            </a:r>
            <a:r>
              <a:rPr lang="en-US" altLang="zh-TW" dirty="0" smtClean="0">
                <a:latin typeface="+mn-lt"/>
              </a:rPr>
              <a:t>=0x0018E830  size=0x10000</a:t>
            </a:r>
            <a:endParaRPr lang="en-US" altLang="zh-TW" dirty="0">
              <a:latin typeface="+mn-lt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+mn-lt"/>
              </a:rPr>
              <a:t>Platform </a:t>
            </a:r>
            <a:r>
              <a:rPr lang="en-US" altLang="zh-TW" sz="2000" dirty="0">
                <a:latin typeface="+mn-lt"/>
              </a:rPr>
              <a:t>P</a:t>
            </a:r>
            <a:r>
              <a:rPr lang="en-US" altLang="zh-TW" sz="2000" dirty="0" smtClean="0">
                <a:latin typeface="+mn-lt"/>
              </a:rPr>
              <a:t>arameters Table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b="1" dirty="0" smtClean="0">
                <a:latin typeface="+mn-lt"/>
              </a:rPr>
              <a:t>serial number  </a:t>
            </a:r>
            <a:r>
              <a:rPr lang="en-US" altLang="zh-TW" dirty="0">
                <a:latin typeface="+mn-lt"/>
              </a:rPr>
              <a:t>offset=0xFFB0  size=0xB </a:t>
            </a:r>
            <a:r>
              <a:rPr lang="en-US" altLang="zh-TW" dirty="0" smtClean="0">
                <a:latin typeface="+mn-lt"/>
              </a:rPr>
              <a:t>  //</a:t>
            </a:r>
            <a:r>
              <a:rPr lang="en-US" altLang="zh-TW" dirty="0" err="1" smtClean="0">
                <a:latin typeface="+mn-lt"/>
              </a:rPr>
              <a:t>sn_buf</a:t>
            </a:r>
            <a:r>
              <a:rPr lang="en-US" altLang="zh-TW" dirty="0" smtClean="0">
                <a:latin typeface="+mn-lt"/>
              </a:rPr>
              <a:t>[0</a:t>
            </a:r>
            <a:r>
              <a:rPr lang="en-US" altLang="zh-TW" dirty="0">
                <a:latin typeface="+mn-lt"/>
              </a:rPr>
              <a:t>] != '0' &amp;&amp; </a:t>
            </a:r>
            <a:r>
              <a:rPr lang="en-US" altLang="zh-TW" dirty="0" err="1" smtClean="0">
                <a:latin typeface="+mn-lt"/>
              </a:rPr>
              <a:t>sn_buf</a:t>
            </a:r>
            <a:r>
              <a:rPr lang="en-US" altLang="zh-TW" dirty="0" smtClean="0">
                <a:latin typeface="+mn-lt"/>
              </a:rPr>
              <a:t>[0</a:t>
            </a:r>
            <a:r>
              <a:rPr lang="en-US" altLang="zh-TW" dirty="0">
                <a:latin typeface="+mn-lt"/>
              </a:rPr>
              <a:t>] != </a:t>
            </a:r>
            <a:r>
              <a:rPr lang="en-US" altLang="zh-TW" dirty="0" smtClean="0">
                <a:latin typeface="+mn-lt"/>
              </a:rPr>
              <a:t>0</a:t>
            </a:r>
          </a:p>
          <a:p>
            <a:pPr lvl="1">
              <a:spcBef>
                <a:spcPct val="20000"/>
              </a:spcBef>
              <a:buSzPct val="65000"/>
              <a:defRPr/>
            </a:pPr>
            <a:endParaRPr lang="en-US" altLang="zh-TW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lang="en-US" altLang="zh-TW" sz="2000" dirty="0">
                <a:latin typeface="+mn-lt"/>
              </a:rPr>
              <a:t>Use the </a:t>
            </a:r>
            <a:r>
              <a:rPr lang="en-US" altLang="zh-TW" sz="2000" b="1" dirty="0" err="1" smtClean="0">
                <a:latin typeface="+mn-lt"/>
              </a:rPr>
              <a:t>dd</a:t>
            </a:r>
            <a:r>
              <a:rPr lang="en-US" altLang="zh-TW" sz="2000" dirty="0">
                <a:latin typeface="+mn-lt"/>
              </a:rPr>
              <a:t> command </a:t>
            </a:r>
            <a:r>
              <a:rPr lang="en-US" altLang="zh-TW" sz="2000" dirty="0" smtClean="0">
                <a:latin typeface="+mn-lt"/>
              </a:rPr>
              <a:t>for read serial number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en-US" altLang="zh-TW" sz="2000" dirty="0">
                <a:latin typeface="+mn-lt"/>
              </a:rPr>
              <a:t> </a:t>
            </a:r>
            <a:r>
              <a:rPr lang="en-US" altLang="zh-TW" sz="2000" dirty="0" smtClean="0">
                <a:latin typeface="+mn-lt"/>
              </a:rPr>
              <a:t>       </a:t>
            </a:r>
            <a:r>
              <a:rPr lang="en-US" altLang="zh-TW" dirty="0" smtClean="0">
                <a:latin typeface="+mn-lt"/>
              </a:rPr>
              <a:t>//serial number start address = 0x0018E830+0xFFB0 = 1697760</a:t>
            </a:r>
            <a:endParaRPr lang="en-US" altLang="zh-TW" dirty="0">
              <a:latin typeface="+mn-lt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dirty="0" err="1" smtClean="0">
                <a:latin typeface="+mn-lt"/>
              </a:rPr>
              <a:t>dd</a:t>
            </a:r>
            <a:r>
              <a:rPr lang="en-US" altLang="zh-TW" dirty="0" smtClean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if=/</a:t>
            </a:r>
            <a:r>
              <a:rPr lang="en-US" altLang="zh-TW" dirty="0" err="1" smtClean="0">
                <a:latin typeface="+mn-lt"/>
              </a:rPr>
              <a:t>dev</a:t>
            </a:r>
            <a:r>
              <a:rPr lang="en-US" altLang="zh-TW" dirty="0" smtClean="0">
                <a:latin typeface="+mn-lt"/>
              </a:rPr>
              <a:t>/mtdblock0 </a:t>
            </a:r>
            <a:r>
              <a:rPr lang="en-US" altLang="zh-TW" dirty="0" err="1" smtClean="0">
                <a:latin typeface="+mn-lt"/>
              </a:rPr>
              <a:t>bs</a:t>
            </a:r>
            <a:r>
              <a:rPr lang="en-US" altLang="zh-TW" dirty="0" smtClean="0">
                <a:latin typeface="+mn-lt"/>
              </a:rPr>
              <a:t>=1 count=11 skip=1697760 </a:t>
            </a:r>
            <a:r>
              <a:rPr lang="en-US" altLang="zh-TW" dirty="0">
                <a:latin typeface="+mn-lt"/>
              </a:rPr>
              <a:t>of</a:t>
            </a:r>
            <a:r>
              <a:rPr lang="en-US" altLang="zh-TW" dirty="0" smtClean="0">
                <a:latin typeface="+mn-lt"/>
              </a:rPr>
              <a:t>=/</a:t>
            </a:r>
            <a:r>
              <a:rPr lang="en-US" altLang="zh-TW" dirty="0" err="1" smtClean="0">
                <a:latin typeface="+mn-lt"/>
              </a:rPr>
              <a:t>tmp</a:t>
            </a:r>
            <a:r>
              <a:rPr lang="en-US" altLang="zh-TW" dirty="0" smtClean="0">
                <a:latin typeface="+mn-lt"/>
              </a:rPr>
              <a:t>/serial_num.txt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en-US" altLang="zh-TW" dirty="0" smtClean="0">
                <a:latin typeface="+mn-lt"/>
              </a:rPr>
              <a:t>cat /</a:t>
            </a:r>
            <a:r>
              <a:rPr lang="en-US" altLang="zh-TW" dirty="0" err="1" smtClean="0">
                <a:latin typeface="+mn-lt"/>
              </a:rPr>
              <a:t>tmp</a:t>
            </a:r>
            <a:r>
              <a:rPr lang="en-US" altLang="zh-TW" dirty="0" smtClean="0">
                <a:latin typeface="+mn-lt"/>
              </a:rPr>
              <a:t>/serial_num.txt</a:t>
            </a:r>
            <a:endParaRPr kumimoji="0" lang="en-US" altLang="zh-TW" sz="16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46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6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3308350"/>
            <a:ext cx="8091488" cy="714375"/>
          </a:xfrm>
        </p:spPr>
        <p:txBody>
          <a:bodyPr lIns="91440" tIns="45720" rIns="91440" bIns="45720"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cap="all" dirty="0" smtClean="0">
                <a:solidFill>
                  <a:srgbClr val="FF0000"/>
                </a:solidFill>
                <a:cs typeface="+mj-cs"/>
              </a:rPr>
              <a:t>Thank YOU!</a:t>
            </a:r>
            <a:endParaRPr lang="zh-TW" altLang="en-US" sz="4000" cap="all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68610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0" y="4071938"/>
            <a:ext cx="8018463" cy="450850"/>
          </a:xfrm>
        </p:spPr>
        <p:txBody>
          <a:bodyPr lIns="91440" tIns="45720" rIns="91440" bIns="45720" anchor="b"/>
          <a:lstStyle/>
          <a:p>
            <a:pPr marL="0" indent="0" eaLnBrk="1" hangingPunct="1">
              <a:buFont typeface="Arial" charset="0"/>
              <a:buNone/>
            </a:pPr>
            <a:r>
              <a:rPr lang="en-US" altLang="zh-TW" sz="2000" b="1" dirty="0" smtClean="0">
                <a:ea typeface="微軟正黑體"/>
              </a:rPr>
              <a:t>Questions and Answers</a:t>
            </a:r>
            <a:endParaRPr lang="zh-TW" altLang="en-US" sz="2000" b="1" dirty="0" smtClean="0">
              <a:ea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Board's I/O </a:t>
            </a: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control Drivers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dirty="0">
                <a:latin typeface="+mn-lt"/>
                <a:ea typeface="Arial Unicode MS" pitchFamily="34" charset="-120"/>
                <a:cs typeface="Arial Unicode MS" pitchFamily="34" charset="-120"/>
              </a:rPr>
              <a:t>0001 Board IO </a:t>
            </a:r>
            <a:r>
              <a:rPr kumimoji="0" lang="en-US" altLang="zh-TW" sz="2000" b="1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deivers.patch</a:t>
            </a:r>
            <a:endParaRPr kumimoji="0" lang="en-US" altLang="zh-TW" sz="2000" b="1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endParaRPr kumimoji="0" lang="en-US" altLang="zh-TW" sz="2000" b="1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Drivers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\kernel\drivers\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gpio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iec_board.c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     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ProcFS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For 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and 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BOARD_event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kernel\drivers\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gpio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\pm51_gpio.c        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ProcFS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For 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FAN_io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and 8051 virtual 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uart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Fix for board’s i/o control drivers build in</a:t>
            </a:r>
            <a:endParaRPr kumimoji="0" lang="en-US" altLang="zh-TW" dirty="0"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kernel\drivers\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gpio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Makefile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obj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-y                        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+= pm51_gpio.o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obj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-y                           += 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iec_board.o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Check </a:t>
            </a:r>
            <a:r>
              <a:rPr kumimoji="0" lang="en-US" altLang="zh-TW" sz="20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ProcFS</a:t>
            </a: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after board </a:t>
            </a:r>
            <a:r>
              <a:rPr kumimoji="0" lang="en-US" altLang="zh-TW" sz="20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io</a:t>
            </a: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driver ready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BOARD_event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FAN_io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spcBef>
                <a:spcPct val="20000"/>
              </a:spcBef>
              <a:buSzPct val="65000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spcBef>
                <a:spcPct val="20000"/>
              </a:spcBef>
              <a:buSzPct val="65000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spcBef>
                <a:spcPct val="20000"/>
              </a:spcBef>
              <a:buSzPct val="65000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spcBef>
                <a:spcPct val="20000"/>
              </a:spcBef>
              <a:buSzPct val="65000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8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 smtClean="0">
                <a:solidFill>
                  <a:srgbClr val="3A488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600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Board's </a:t>
            </a:r>
            <a:r>
              <a:rPr lang="en-US" altLang="zh-TW" sz="3600" dirty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I/O </a:t>
            </a:r>
            <a:r>
              <a:rPr lang="en-US" altLang="zh-TW" sz="3600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status (LED)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PM_GPIO_13 SATA0_LED_ACT</a:t>
            </a:r>
            <a:endParaRPr lang="zh-TW" altLang="zh-TW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PM_GPIO_14 SATA1_LED_ACT</a:t>
            </a:r>
            <a:endParaRPr lang="zh-TW" altLang="zh-TW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PM_GPIO_15 SATA0_LED_ERROR</a:t>
            </a:r>
            <a:endParaRPr lang="zh-TW" altLang="zh-TW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PM_GPIO_16 SATA1_LED_ERROR</a:t>
            </a:r>
            <a:endParaRPr lang="zh-TW" altLang="zh-TW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PM_PWM_0_GPIO_18 POWER_LEDR</a:t>
            </a:r>
            <a:endParaRPr lang="zh-TW" altLang="zh-TW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PM_JTAG_TDI_GPIO_20 POWER_LEDW</a:t>
            </a:r>
            <a:endParaRPr lang="zh-TW" altLang="zh-TW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PM_JTAG_TCK_GPIO_22 WLAN_ACTIVE_LED</a:t>
            </a:r>
            <a:endParaRPr lang="zh-TW" altLang="zh-TW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PM_JTAG_TCK_GPIO_23 </a:t>
            </a:r>
            <a:r>
              <a:rPr lang="en-US" altLang="zh-TW" sz="2000" dirty="0" smtClean="0">
                <a:latin typeface="+mn-lt"/>
              </a:rPr>
              <a:t>WLAN_ERROR_LED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PM_GPIO_10 USB_ACT</a:t>
            </a:r>
          </a:p>
          <a:p>
            <a:pPr marL="0" indent="0">
              <a:buNone/>
            </a:pPr>
            <a:endParaRPr lang="zh-TW" altLang="zh-TW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LED control Format 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Format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#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Usage: echo "&lt;item&gt; [&lt;index&gt;] &lt;value&gt;" &gt; /</a:t>
            </a:r>
            <a:r>
              <a:rPr kumimoji="0" lang="en-US" altLang="zh-TW" dirty="0" err="1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proc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/</a:t>
            </a:r>
            <a:r>
              <a:rPr kumimoji="0" lang="en-US" altLang="zh-TW" dirty="0" err="1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BOARD_io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</a:t>
            </a:r>
            <a:endParaRPr kumimoji="0" lang="en-US" altLang="zh-TW" dirty="0"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#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value 0:Off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;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1:On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;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2:BlinkSlow  3:BlankFast  4:Fail  5:FailBlankSlow</a:t>
            </a:r>
            <a:r>
              <a:rPr kumimoji="0" lang="zh-TW" altLang="en-US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</a:t>
            </a:r>
            <a:endParaRPr kumimoji="0" lang="en-US" altLang="zh-TW" dirty="0" smtClean="0"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zh-TW" altLang="en-US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</a:t>
            </a:r>
            <a:r>
              <a:rPr kumimoji="0" lang="zh-TW" altLang="en-US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          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6:FailBlankFast  7:BlankRandom  8:BlankMix  9:ShortShow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                </a:t>
            </a:r>
            <a:endParaRPr kumimoji="0" lang="en-US" altLang="zh-TW" dirty="0"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#  "PWR_LED     0|1|2|3|4|5|8|9"          * LED System Status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#  "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A_LED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1-N   0|1|2|3|7"        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	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*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LED SATA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1-N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ACTIVE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led</a:t>
            </a:r>
            <a:endParaRPr kumimoji="0" lang="en-US" altLang="zh-TW" dirty="0"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# 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"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S_LED  1-N 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0|1|2|3"       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	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*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LED SATA 1-N ERROR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led</a:t>
            </a:r>
            <a:endParaRPr kumimoji="0" lang="en-US" altLang="zh-TW" dirty="0"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# 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"W_LED          0|1|2|3"                         *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WIFI ACTIVE led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# 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"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WF_LED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       0|1|2|3"             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	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*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WIFI ERROR led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# 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"U_LED           0|1|2|3"                         * </a:t>
            </a:r>
            <a:r>
              <a:rPr kumimoji="0" lang="en-US" altLang="zh-TW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USB BUSY </a:t>
            </a:r>
            <a:r>
              <a:rPr kumimoji="0" lang="en-US" altLang="zh-TW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led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LED control Example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1313" lvl="0" indent="-341313">
              <a:spcBef>
                <a:spcPct val="20000"/>
              </a:spcBef>
              <a:buSzPct val="65000"/>
              <a:buFont typeface="Wingdings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Example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PWR_LED 1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//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Power While LED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ON(Red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LED OFF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)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PWR_LED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4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//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Power Red LED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ON (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While LED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OFF)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A_LED 1 1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	//HDD1 While LED ON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A_LED 2 1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	//HDD2 While LED ON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S_LED 1 1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	//HDD1 Red LED ON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S_LED 2 1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	//HDD2 Red LED ON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W_LED 1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	//WIFI While LED ON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WF_LED 1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	//WIFI Red LED ON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U_LED 1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  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	//USB Copy While LED ON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PWR_LED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0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	//Power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LED OFF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6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HDD LED extend control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dirty="0">
                <a:latin typeface="+mn-lt"/>
                <a:ea typeface="Arial Unicode MS" pitchFamily="34" charset="-120"/>
                <a:cs typeface="Arial Unicode MS" pitchFamily="34" charset="-120"/>
              </a:rPr>
              <a:t>0002 HDD LED extend </a:t>
            </a:r>
            <a:r>
              <a:rPr kumimoji="0" lang="en-US" altLang="zh-TW" sz="2000" b="1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control.patch</a:t>
            </a:r>
            <a:endParaRPr kumimoji="0" lang="en-US" altLang="zh-TW" sz="2000" b="1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endParaRPr kumimoji="0" lang="en-US" altLang="zh-TW" sz="2000" b="1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Drivers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kernel\drivers\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scsi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sd.c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                         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//For HDD insert or remove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\kernel\drivers\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ata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\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libata-core.c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        //For HDD access</a:t>
            </a: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ADD patch to kernel source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//Example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#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define LED_ENABLE      0x4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#define LED_DISABLE    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0x5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#define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LED_OFF         0x0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#define LED_ON          0x1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extern void 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iec_disk_access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index, 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act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);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…</a:t>
            </a: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spcBef>
                <a:spcPct val="20000"/>
              </a:spcBef>
              <a:buSzPct val="65000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>
              <a:spcBef>
                <a:spcPct val="20000"/>
              </a:spcBef>
              <a:buSzPct val="65000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6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 Board's </a:t>
            </a:r>
            <a:r>
              <a:rPr lang="en-US" altLang="zh-TW" sz="3600" dirty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I/O </a:t>
            </a:r>
            <a:r>
              <a:rPr lang="en-US" altLang="zh-TW" sz="3600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status (Button)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+mn-lt"/>
              </a:rPr>
              <a:t>INPUT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+mn-lt"/>
              </a:rPr>
              <a:t>PM_GPIO_17 PWR_BUTTON</a:t>
            </a:r>
            <a:endParaRPr lang="en-US" altLang="zh-TW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n-lt"/>
              </a:rPr>
              <a:t>USB0_OC_N_GPIO_96 </a:t>
            </a:r>
            <a:r>
              <a:rPr lang="en-US" altLang="zh-TW" sz="2000" dirty="0" smtClean="0">
                <a:latin typeface="+mn-lt"/>
              </a:rPr>
              <a:t>UCOPY_BUTTON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+mn-lt"/>
              </a:rPr>
              <a:t>USB1_OC_N_GPIO_97 RESET_BUTTON</a:t>
            </a:r>
            <a:endParaRPr lang="zh-TW" altLang="zh-TW" sz="2000" dirty="0">
              <a:latin typeface="+mn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9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Button control Format/Example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Format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# Check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Button Status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# Usage: cat 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BOARD_event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1313" lvl="0" indent="-341313">
              <a:spcBef>
                <a:spcPct val="20000"/>
              </a:spcBef>
              <a:buSzPct val="65000"/>
              <a:buFont typeface="Wingdings" pitchFamily="2" charset="2"/>
              <a:buChar char="l"/>
              <a:defRPr/>
            </a:pPr>
            <a:r>
              <a:rPr kumimoji="0" lang="en-US" altLang="zh-TW" sz="2000" dirty="0">
                <a:latin typeface="+mn-lt"/>
                <a:ea typeface="Arial Unicode MS" pitchFamily="34" charset="-120"/>
                <a:cs typeface="Arial Unicode MS" pitchFamily="34" charset="-120"/>
              </a:rPr>
              <a:t>Example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sz="2000" dirty="0">
                <a:latin typeface="+mn-lt"/>
                <a:ea typeface="Arial Unicode MS" pitchFamily="34" charset="-120"/>
                <a:cs typeface="Arial Unicode MS" pitchFamily="34" charset="-120"/>
              </a:rPr>
              <a:t>cat  /</a:t>
            </a:r>
            <a:r>
              <a:rPr kumimoji="0" lang="en-US" altLang="zh-TW" sz="20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sz="20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BOARD_event</a:t>
            </a: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PWR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ON                    //</a:t>
            </a:r>
            <a:r>
              <a:rPr lang="en-US" altLang="zh-TW" dirty="0" smtClean="0">
                <a:latin typeface="+mn-lt"/>
              </a:rPr>
              <a:t>PWR_BUTTON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pushed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for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now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Copy ON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              //</a:t>
            </a:r>
            <a:r>
              <a:rPr lang="en-US" altLang="zh-TW" dirty="0" smtClean="0">
                <a:latin typeface="+mn-lt"/>
              </a:rPr>
              <a:t>UCOPY_BUTTON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pushed for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now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RST2DF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ON               //</a:t>
            </a:r>
            <a:r>
              <a:rPr lang="en-US" altLang="zh-TW" dirty="0" smtClean="0">
                <a:latin typeface="+mn-lt"/>
              </a:rPr>
              <a:t>RESET_BUTTON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is pushed for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now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NOBTN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ON                //</a:t>
            </a:r>
            <a:r>
              <a:rPr lang="en-US" altLang="zh-TW" dirty="0" smtClean="0">
                <a:latin typeface="+mn-lt"/>
              </a:rPr>
              <a:t>All BUTTON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released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/>
          </a:p>
          <a:p>
            <a:pPr>
              <a:spcBef>
                <a:spcPct val="20000"/>
              </a:spcBef>
              <a:buSzPct val="65000"/>
              <a:defRPr/>
            </a:pPr>
            <a:endParaRPr kumimoji="0"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spcBef>
                <a:spcPct val="20000"/>
              </a:spcBef>
              <a:buSzPct val="65000"/>
              <a:defRPr/>
            </a:pPr>
            <a:endParaRPr kumimoji="0"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Inventec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544513" y="836613"/>
            <a:ext cx="908843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FontTx/>
              <a:buChar char="•"/>
            </a:pPr>
            <a:endParaRPr lang="en-US" altLang="zh-TW" sz="2400" dirty="0" smtClean="0">
              <a:latin typeface="Calibri" pitchFamily="34" charset="0"/>
            </a:endParaRPr>
          </a:p>
          <a:p>
            <a:pPr marL="742950" lvl="1" indent="-285750">
              <a:spcBef>
                <a:spcPct val="25000"/>
              </a:spcBef>
              <a:buFontTx/>
              <a:buChar char="•"/>
            </a:pP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115888"/>
            <a:ext cx="9293226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altLang="zh-TW" sz="3500" b="1" dirty="0" smtClean="0">
                <a:solidFill>
                  <a:srgbClr val="3A4886"/>
                </a:solidFill>
                <a:latin typeface="+mn-lt"/>
                <a:ea typeface="Arial Unicode MS" pitchFamily="34" charset="-120"/>
                <a:cs typeface="Arial Unicode MS" pitchFamily="34" charset="-120"/>
              </a:rPr>
              <a:t>Button extend control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188" y="1373190"/>
            <a:ext cx="9280525" cy="48656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0004 </a:t>
            </a:r>
            <a:r>
              <a:rPr kumimoji="0" lang="en-US" altLang="zh-TW" sz="2000" b="1" dirty="0">
                <a:latin typeface="+mn-lt"/>
                <a:ea typeface="Arial Unicode MS" pitchFamily="34" charset="-120"/>
                <a:cs typeface="Arial Unicode MS" pitchFamily="34" charset="-120"/>
              </a:rPr>
              <a:t>Button extend </a:t>
            </a:r>
            <a:r>
              <a:rPr kumimoji="0" lang="en-US" altLang="zh-TW" sz="2000" b="1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control.patch</a:t>
            </a:r>
            <a:endParaRPr kumimoji="0" lang="en-US" altLang="zh-TW" sz="2000" b="1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Ø"/>
              <a:defRPr/>
            </a:pPr>
            <a:endParaRPr kumimoji="0" lang="en-US" altLang="zh-TW" sz="2000" b="1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Deamon</a:t>
            </a: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btn_dispatcher_iec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                          //For checkout Button status routine</a:t>
            </a:r>
            <a:endParaRPr kumimoji="0" lang="en-US" altLang="zh-TW" sz="2000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Usage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Put 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btn_dispatcher_iec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to 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etc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init.d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hmod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a+x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etc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init.d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btn_dispatcher_iec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Add “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etc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init.d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btn_dispatcher_iec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dev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/null ” to boot sequence 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xxx.rc</a:t>
            </a:r>
            <a:endParaRPr kumimoji="0" lang="en-US" altLang="zh-TW" dirty="0" smtClean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b="1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Fix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btn_dispatcher_iec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0" lang="en-US" altLang="zh-TW" b="1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to add action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for UCOPY/RESET button pushed</a:t>
            </a: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000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Example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Power Button push &gt; 4 sec to execute power down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echo "PWR_LED 3" &gt; 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proc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BOARD_io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   //Set PWR_LED </a:t>
            </a: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BlinkSlow</a:t>
            </a:r>
            <a:endParaRPr kumimoji="0" lang="en-US" altLang="zh-TW" dirty="0">
              <a:latin typeface="+mn-lt"/>
              <a:ea typeface="Arial Unicode MS" pitchFamily="34" charset="-120"/>
              <a:cs typeface="Arial Unicode MS" pitchFamily="34" charset="-120"/>
            </a:endParaRP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kumimoji="0" lang="en-US" altLang="zh-TW" dirty="0" err="1" smtClean="0">
                <a:latin typeface="+mn-lt"/>
                <a:ea typeface="Arial Unicode MS" pitchFamily="34" charset="-120"/>
                <a:cs typeface="Arial Unicode MS" pitchFamily="34" charset="-120"/>
              </a:rPr>
              <a:t>sh</a:t>
            </a:r>
            <a:r>
              <a:rPr kumimoji="0" lang="en-US" altLang="zh-TW" dirty="0" smtClean="0">
                <a:latin typeface="+mn-lt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-c "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poweroff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 &gt; /</a:t>
            </a:r>
            <a:r>
              <a:rPr kumimoji="0" lang="en-US" altLang="zh-TW" dirty="0" err="1">
                <a:latin typeface="+mn-lt"/>
                <a:ea typeface="Arial Unicode MS" pitchFamily="34" charset="-120"/>
                <a:cs typeface="Arial Unicode MS" pitchFamily="34" charset="-120"/>
              </a:rPr>
              <a:t>dev</a:t>
            </a:r>
            <a:r>
              <a:rPr kumimoji="0" lang="en-US" altLang="zh-TW" dirty="0">
                <a:latin typeface="+mn-lt"/>
                <a:ea typeface="Arial Unicode MS" pitchFamily="34" charset="-120"/>
                <a:cs typeface="Arial Unicode MS" pitchFamily="34" charset="-120"/>
              </a:rPr>
              <a:t>/null 2&gt;&amp;1"</a:t>
            </a:r>
          </a:p>
          <a:p>
            <a:pPr marL="342900" indent="-342900">
              <a:spcBef>
                <a:spcPct val="20000"/>
              </a:spcBef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TW" sz="2000" dirty="0">
              <a:latin typeface="+mn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BD31-472F-4330-84AC-1DD1C5F06F7A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8" name="頁尾版面配置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2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106_IEC PPT template_TC_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DDFEFCF8D0184D95E23DDB2AA1C556" ma:contentTypeVersion="0" ma:contentTypeDescription="建立新的文件。" ma:contentTypeScope="" ma:versionID="9522ce15a2aad856bb2e8b9382fc58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F91A5-FEB4-47D9-B239-19F052DA28A0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09C145-59CB-4770-9FDF-48C2730E7F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26864-2F02-4EB3-A9ED-B0D1B8D43B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10845</TotalTime>
  <Words>883</Words>
  <Application>Microsoft Office PowerPoint</Application>
  <PresentationFormat>A4 紙張 (210x297 公釐)</PresentationFormat>
  <Paragraphs>261</Paragraphs>
  <Slides>19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佈景主題</vt:lpstr>
      <vt:lpstr>201106_IEC PPT template_TC_EN</vt:lpstr>
      <vt:lpstr>PowerPoint 簡報</vt:lpstr>
      <vt:lpstr>PowerPoint 簡報</vt:lpstr>
      <vt:lpstr> Board's I/O status (LED)</vt:lpstr>
      <vt:lpstr>PowerPoint 簡報</vt:lpstr>
      <vt:lpstr>PowerPoint 簡報</vt:lpstr>
      <vt:lpstr>PowerPoint 簡報</vt:lpstr>
      <vt:lpstr> Board's I/O status (Button)</vt:lpstr>
      <vt:lpstr>PowerPoint 簡報</vt:lpstr>
      <vt:lpstr>PowerPoint 簡報</vt:lpstr>
      <vt:lpstr> Board's I/O status (PM51 GPIO Output)</vt:lpstr>
      <vt:lpstr>PowerPoint 簡報</vt:lpstr>
      <vt:lpstr> Board's I/O status (FAN)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YOU!</vt:lpstr>
    </vt:vector>
  </TitlesOfParts>
  <Company>Inventec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IEC970760</dc:creator>
  <cp:lastModifiedBy>Liao.Eden 廖憲琛 IEC1</cp:lastModifiedBy>
  <cp:revision>1013</cp:revision>
  <dcterms:created xsi:type="dcterms:W3CDTF">2009-02-10T10:12:43Z</dcterms:created>
  <dcterms:modified xsi:type="dcterms:W3CDTF">2015-12-02T02:17:15Z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/>
  </property>
  <property fmtid="{D5CDD505-2E9C-101B-9397-08002B2CF9AE}" pid="3" name="SPSDescription">
    <vt:lpwstr/>
  </property>
  <property fmtid="{D5CDD505-2E9C-101B-9397-08002B2CF9AE}" pid="4" name="Status">
    <vt:lpwstr/>
  </property>
  <property fmtid="{D5CDD505-2E9C-101B-9397-08002B2CF9AE}" pid="5" name="ContentTypeId">
    <vt:lpwstr>0x010100CDDDFEFCF8D0184D95E23DDB2AA1C556</vt:lpwstr>
  </property>
</Properties>
</file>