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/>
      <a:tcStyle>
        <a:tcBdr/>
        <a:fill>
          <a:solidFill>
            <a:srgbClr val="E7F0F8"/>
          </a:solidFill>
        </a:fill>
      </a:tcStyle>
    </a:band2H>
    <a:firstCol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381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381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/>
      <a:tcStyle>
        <a:tcBdr/>
        <a:fill>
          <a:solidFill>
            <a:srgbClr val="EDF4E9"/>
          </a:solidFill>
        </a:fill>
      </a:tcStyle>
    </a:band2H>
    <a:firstCol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381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381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/>
      <a:tcStyle>
        <a:tcBdr/>
        <a:fill>
          <a:solidFill>
            <a:srgbClr val="F5E7E9"/>
          </a:solidFill>
        </a:fill>
      </a:tcStyle>
    </a:band2H>
    <a:firstCol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381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381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222222"/>
          </a:solidFill>
        </a:fill>
      </a:tcStyle>
    </a:band2H>
    <a:firstCol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381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381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160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і пі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орож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орожній (інший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, маркери і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 flipV="1">
            <a:off x="406397" y="993157"/>
            <a:ext cx="12192006" cy="268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z="2400" spc="120">
                <a:solidFill>
                  <a:srgbClr val="838787"/>
                </a:solidFill>
              </a:defRPr>
            </a:lvl1pPr>
            <a:lvl2pPr marL="758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2pPr>
            <a:lvl3pPr marL="1202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3pPr>
            <a:lvl4pPr marL="1647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4pPr>
            <a:lvl5pPr marL="2091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9" name="Shape 129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xfrm>
            <a:off x="12186623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 (горизонтально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7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anchor="ctr"/>
          <a:lstStyle>
            <a:lvl1pPr marL="444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і підзаголовок (інший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xfrm>
            <a:off x="12161861" y="4191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 (вертикально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flipV="1">
            <a:off x="5892800" y="6141010"/>
            <a:ext cx="6705601" cy="149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і маркер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 flipV="1">
            <a:off x="406398" y="993160"/>
            <a:ext cx="12192005" cy="267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z="2400" spc="120">
                <a:solidFill>
                  <a:srgbClr val="838787"/>
                </a:solidFill>
              </a:defRPr>
            </a:lvl1pPr>
            <a:lvl2pPr marL="758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2pPr>
            <a:lvl3pPr marL="1202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3pPr>
            <a:lvl4pPr marL="1647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4pPr>
            <a:lvl5pPr marL="2091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, маркери і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flipV="1">
            <a:off x="406398" y="993160"/>
            <a:ext cx="12192005" cy="267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z="2400" spc="120">
                <a:solidFill>
                  <a:srgbClr val="838787"/>
                </a:solidFill>
              </a:defRPr>
            </a:lvl1pPr>
            <a:lvl2pPr marL="758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2pPr>
            <a:lvl3pPr marL="1202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3pPr>
            <a:lvl4pPr marL="1647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4pPr>
            <a:lvl5pPr marL="2091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Маркер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 flipV="1">
            <a:off x="406398" y="993160"/>
            <a:ext cx="12192005" cy="267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z="2400" spc="120">
                <a:solidFill>
                  <a:srgbClr val="838787"/>
                </a:solidFill>
              </a:defRPr>
            </a:lvl1pPr>
            <a:lvl2pPr marL="758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2pPr>
            <a:lvl3pPr marL="1202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3pPr>
            <a:lvl4pPr marL="1647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4pPr>
            <a:lvl5pPr marL="2091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 (3 ш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Цитата (інший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body" sz="half" idx="1"/>
          </p:nvPr>
        </p:nvSpPr>
        <p:spPr>
          <a:xfrm>
            <a:off x="5892800" y="2641600"/>
            <a:ext cx="6705600" cy="4483509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6" name="Shape 96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sz="quarter" idx="14"/>
          </p:nvPr>
        </p:nvSpPr>
        <p:spPr>
          <a:xfrm>
            <a:off x="5892800" y="7690125"/>
            <a:ext cx="6705600" cy="106202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398" y="6140894"/>
            <a:ext cx="12192005" cy="267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9pPr>
    </p:titleStyle>
    <p:bodyStyle>
      <a:lvl1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1pPr>
      <a:lvl2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2pPr>
      <a:lvl3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3pPr>
      <a:lvl4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4pPr>
      <a:lvl5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5pPr>
      <a:lvl6pPr marL="2928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6pPr>
      <a:lvl7pPr marL="3372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7pPr>
      <a:lvl8pPr marL="3817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8pPr>
      <a:lvl9pPr marL="4261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9pPr>
    </p:bodyStyle>
    <p:otherStyle>
      <a:lvl1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12400" b="1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summer camp</a:t>
            </a:r>
          </a:p>
        </p:txBody>
      </p:sp>
      <p:sp>
        <p:nvSpPr>
          <p:cNvPr id="142" name="Shape 142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KPI Sikorsky challenge</a:t>
            </a:r>
          </a:p>
        </p:txBody>
      </p:sp>
      <p:sp>
        <p:nvSpPr>
          <p:cNvPr id="143" name="Shape 143"/>
          <p:cNvSpPr/>
          <p:nvPr/>
        </p:nvSpPr>
        <p:spPr>
          <a:xfrm>
            <a:off x="7491231" y="597957"/>
            <a:ext cx="5079653" cy="1730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600"/>
              </a:spcBef>
              <a:defRPr sz="5400">
                <a:latin typeface="Arial"/>
                <a:ea typeface="Arial"/>
                <a:cs typeface="Arial"/>
                <a:sym typeface="Arial"/>
              </a:defRPr>
            </a:pPr>
            <a:r>
              <a:t>Проект №51</a:t>
            </a:r>
          </a:p>
          <a:p>
            <a:pPr>
              <a:spcBef>
                <a:spcPts val="600"/>
              </a:spcBef>
              <a:defRPr sz="5400">
                <a:latin typeface="Arial"/>
                <a:ea typeface="Arial"/>
                <a:cs typeface="Arial"/>
                <a:sym typeface="Arial"/>
              </a:defRPr>
            </a:pPr>
            <a:r>
              <a:t>Дубас Михайло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378831" y="63881"/>
            <a:ext cx="11176008" cy="952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6000" b="1" cap="all" spc="3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пропозиція інвестору</a:t>
            </a:r>
          </a:p>
        </p:txBody>
      </p:sp>
      <p:sp>
        <p:nvSpPr>
          <p:cNvPr id="186" name="Shape 186"/>
          <p:cNvSpPr/>
          <p:nvPr/>
        </p:nvSpPr>
        <p:spPr>
          <a:xfrm>
            <a:off x="378830" y="1395630"/>
            <a:ext cx="1061390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600"/>
              </a:spcBef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Розробка MVP (6 місяців</a:t>
            </a:r>
            <a:r>
              <a:rPr dirty="0" smtClean="0"/>
              <a:t>):</a:t>
            </a:r>
            <a:endParaRPr dirty="0"/>
          </a:p>
        </p:txBody>
      </p:sp>
      <p:sp>
        <p:nvSpPr>
          <p:cNvPr id="187" name="Shape 187"/>
          <p:cNvSpPr/>
          <p:nvPr/>
        </p:nvSpPr>
        <p:spPr>
          <a:xfrm>
            <a:off x="378829" y="4828974"/>
            <a:ext cx="1061390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600"/>
              </a:spcBef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ru-RU" dirty="0" smtClean="0"/>
              <a:t>Вих</a:t>
            </a:r>
            <a:r>
              <a:rPr lang="uk-UA" dirty="0" smtClean="0"/>
              <a:t>ід на ринок </a:t>
            </a:r>
            <a:r>
              <a:rPr dirty="0" smtClean="0"/>
              <a:t>(6 </a:t>
            </a:r>
            <a:r>
              <a:rPr dirty="0"/>
              <a:t>місяців</a:t>
            </a:r>
            <a:r>
              <a:rPr dirty="0" smtClean="0"/>
              <a:t>):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510251"/>
              </p:ext>
            </p:extLst>
          </p:nvPr>
        </p:nvGraphicFramePr>
        <p:xfrm>
          <a:off x="378830" y="5661874"/>
          <a:ext cx="10274298" cy="22883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8670">
                  <a:extLst>
                    <a:ext uri="{9D8B030D-6E8A-4147-A177-3AD203B41FA5}">
                      <a16:colId xmlns:a16="http://schemas.microsoft.com/office/drawing/2014/main" val="2566173452"/>
                    </a:ext>
                  </a:extLst>
                </a:gridCol>
                <a:gridCol w="2715628">
                  <a:extLst>
                    <a:ext uri="{9D8B030D-6E8A-4147-A177-3AD203B41FA5}">
                      <a16:colId xmlns:a16="http://schemas.microsoft.com/office/drawing/2014/main" val="755620036"/>
                    </a:ext>
                  </a:extLst>
                </a:gridCol>
              </a:tblGrid>
              <a:tr h="782154">
                <a:tc>
                  <a:txBody>
                    <a:bodyPr/>
                    <a:lstStyle/>
                    <a:p>
                      <a:pPr algn="l"/>
                      <a:r>
                        <a:rPr lang="uk-UA" sz="4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тестування </a:t>
                      </a:r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$4,500</a:t>
                      </a:r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2025723"/>
                  </a:ext>
                </a:extLst>
              </a:tr>
              <a:tr h="738197">
                <a:tc>
                  <a:txBody>
                    <a:bodyPr/>
                    <a:lstStyle/>
                    <a:p>
                      <a:pPr algn="l"/>
                      <a:r>
                        <a:rPr lang="uk-UA" sz="4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просування</a:t>
                      </a:r>
                      <a:r>
                        <a:rPr lang="uk-UA" sz="4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(зустрічі, реклама)</a:t>
                      </a:r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$20,000</a:t>
                      </a:r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3862457"/>
                  </a:ext>
                </a:extLst>
              </a:tr>
              <a:tr h="767975">
                <a:tc>
                  <a:txBody>
                    <a:bodyPr/>
                    <a:lstStyle/>
                    <a:p>
                      <a:pPr algn="l"/>
                      <a:r>
                        <a:rPr lang="uk-UA" sz="4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Участь</a:t>
                      </a:r>
                      <a:r>
                        <a:rPr lang="uk-UA" sz="4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у виставках</a:t>
                      </a:r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$12,000</a:t>
                      </a:r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894729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78830" y="8250201"/>
            <a:ext cx="35894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ru-RU" dirty="0"/>
              <a:t>Сума: $36,500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481954"/>
              </p:ext>
            </p:extLst>
          </p:nvPr>
        </p:nvGraphicFramePr>
        <p:xfrm>
          <a:off x="378830" y="2199002"/>
          <a:ext cx="10274298" cy="15203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09470">
                  <a:extLst>
                    <a:ext uri="{9D8B030D-6E8A-4147-A177-3AD203B41FA5}">
                      <a16:colId xmlns:a16="http://schemas.microsoft.com/office/drawing/2014/main" val="2566173452"/>
                    </a:ext>
                  </a:extLst>
                </a:gridCol>
                <a:gridCol w="2664828">
                  <a:extLst>
                    <a:ext uri="{9D8B030D-6E8A-4147-A177-3AD203B41FA5}">
                      <a16:colId xmlns:a16="http://schemas.microsoft.com/office/drawing/2014/main" val="755620036"/>
                    </a:ext>
                  </a:extLst>
                </a:gridCol>
              </a:tblGrid>
              <a:tr h="782154">
                <a:tc>
                  <a:txBody>
                    <a:bodyPr/>
                    <a:lstStyle/>
                    <a:p>
                      <a:pPr algn="l"/>
                      <a:r>
                        <a:rPr lang="uk-UA" sz="4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дизайн</a:t>
                      </a:r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uk-UA" sz="4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4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uk-UA" sz="4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4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2025723"/>
                  </a:ext>
                </a:extLst>
              </a:tr>
              <a:tr h="738197">
                <a:tc>
                  <a:txBody>
                    <a:bodyPr/>
                    <a:lstStyle/>
                    <a:p>
                      <a:pPr algn="l"/>
                      <a:r>
                        <a:rPr lang="uk-UA" sz="4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розробка інтерфейсу</a:t>
                      </a:r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uk-UA" sz="4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4,500</a:t>
                      </a:r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386245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78830" y="3765033"/>
            <a:ext cx="3304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ru-RU" dirty="0"/>
              <a:t>Сума: $7,500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406400" y="206494"/>
            <a:ext cx="11176000" cy="841258"/>
          </a:xfrm>
          <a:prstGeom prst="rect">
            <a:avLst/>
          </a:prstGeom>
        </p:spPr>
        <p:txBody>
          <a:bodyPr/>
          <a:lstStyle>
            <a:lvl1pPr defTabSz="388620">
              <a:defRPr sz="5100" b="1" spc="2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ІДЕЯ</a:t>
            </a:r>
          </a:p>
        </p:txBody>
      </p:sp>
      <p:sp>
        <p:nvSpPr>
          <p:cNvPr id="146" name="Shape 146"/>
          <p:cNvSpPr/>
          <p:nvPr/>
        </p:nvSpPr>
        <p:spPr>
          <a:xfrm>
            <a:off x="406400" y="3968640"/>
            <a:ext cx="12120882" cy="3477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uk-UA" dirty="0" smtClean="0"/>
              <a:t> Створення </a:t>
            </a:r>
            <a:r>
              <a:rPr lang="en-US" dirty="0"/>
              <a:t>Web-</a:t>
            </a:r>
            <a:r>
              <a:rPr lang="ru-RU" dirty="0"/>
              <a:t>біржі </a:t>
            </a:r>
            <a:r>
              <a:rPr lang="ru-RU" dirty="0" smtClean="0"/>
              <a:t>для ринку фрілансерів</a:t>
            </a:r>
            <a:endParaRPr lang="uk-UA" dirty="0" smtClean="0"/>
          </a:p>
          <a:p>
            <a:pPr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uk-UA" dirty="0" smtClean="0"/>
              <a:t> </a:t>
            </a:r>
            <a:r>
              <a:rPr dirty="0" err="1" smtClean="0"/>
              <a:t>для</a:t>
            </a:r>
            <a:r>
              <a:rPr dirty="0" smtClean="0"/>
              <a:t> </a:t>
            </a:r>
            <a:r>
              <a:rPr lang="uk-UA" dirty="0" smtClean="0"/>
              <a:t>найму </a:t>
            </a:r>
            <a:r>
              <a:rPr lang="uk-UA" dirty="0" smtClean="0"/>
              <a:t>проектних команд. </a:t>
            </a:r>
          </a:p>
          <a:p>
            <a:pPr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uk-UA" dirty="0" smtClean="0"/>
              <a:t> </a:t>
            </a:r>
            <a:r>
              <a:rPr lang="ru-RU" dirty="0"/>
              <a:t>різних галузей %продовжити%</a:t>
            </a:r>
            <a:endParaRPr lang="uk-UA" dirty="0" smtClean="0"/>
          </a:p>
          <a:p>
            <a:pPr>
              <a:defRPr sz="4000">
                <a:latin typeface="Arial"/>
                <a:ea typeface="Arial"/>
                <a:cs typeface="Arial"/>
                <a:sym typeface="Arial"/>
              </a:defRPr>
            </a:pPr>
            <a:endParaRPr lang="uk-UA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316085" y="253465"/>
            <a:ext cx="11176007" cy="841257"/>
          </a:xfrm>
          <a:prstGeom prst="rect">
            <a:avLst/>
          </a:prstGeom>
        </p:spPr>
        <p:txBody>
          <a:bodyPr/>
          <a:lstStyle>
            <a:lvl1pPr defTabSz="388620">
              <a:defRPr sz="5100" b="1" spc="2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Проблема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3"/>
          </p:nvPr>
        </p:nvSpPr>
        <p:spPr>
          <a:xfrm>
            <a:off x="316086" y="1250826"/>
            <a:ext cx="12688714" cy="87594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800"/>
              </a:spcBef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Роботодавець</a:t>
            </a:r>
            <a:endParaRPr lang="uk-UA" sz="3600" dirty="0"/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складність формування команди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відповідальність </a:t>
            </a:r>
            <a:r>
              <a:rPr lang="uk-UA" sz="3600" dirty="0"/>
              <a:t>за управління командою </a:t>
            </a:r>
            <a:r>
              <a:rPr lang="uk-UA" sz="3600" dirty="0" smtClean="0"/>
              <a:t>фрілансерів</a:t>
            </a:r>
          </a:p>
          <a:p>
            <a:pPr marL="571500" indent="-5715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/>
              <a:t>і</a:t>
            </a:r>
            <a:r>
              <a:rPr lang="uk-UA" sz="3600" dirty="0" smtClean="0"/>
              <a:t>ндивідуальні комунікації з кожним фрілансером</a:t>
            </a:r>
          </a:p>
          <a:p>
            <a:pPr marL="571500" indent="-571500">
              <a:lnSpc>
                <a:spcPct val="14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/>
              <a:t>п</a:t>
            </a:r>
            <a:r>
              <a:rPr lang="uk-UA" sz="3600" dirty="0" smtClean="0"/>
              <a:t>роведення інтеграції результатів роботи кожного фрілансера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Фрілансер</a:t>
            </a:r>
            <a:endParaRPr lang="uk-UA" sz="3600" dirty="0" smtClean="0"/>
          </a:p>
          <a:p>
            <a:pPr marL="571500" indent="-571500" algn="just">
              <a:lnSpc>
                <a:spcPct val="100000"/>
              </a:lnSpc>
              <a:spcBef>
                <a:spcPts val="28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/>
              <a:t>р</a:t>
            </a:r>
            <a:r>
              <a:rPr lang="uk-UA" sz="3600" dirty="0" smtClean="0"/>
              <a:t>обота з незнайомими фрілансерами</a:t>
            </a:r>
          </a:p>
          <a:p>
            <a:pPr marL="571500" indent="-571500" algn="just">
              <a:lnSpc>
                <a:spcPct val="100000"/>
              </a:lnSpc>
              <a:spcBef>
                <a:spcPts val="28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складність </a:t>
            </a:r>
            <a:r>
              <a:rPr lang="uk-UA" sz="3600" dirty="0" smtClean="0"/>
              <a:t>попасти в команд</a:t>
            </a:r>
            <a:r>
              <a:rPr lang="uk-UA" sz="3600" dirty="0" smtClean="0"/>
              <a:t>и</a:t>
            </a:r>
          </a:p>
          <a:p>
            <a:pPr marL="571500" indent="-571500" algn="just">
              <a:lnSpc>
                <a:spcPct val="100000"/>
              </a:lnSpc>
              <a:spcBef>
                <a:spcPts val="1200"/>
              </a:spcBef>
              <a:spcAft>
                <a:spcPts val="3600"/>
              </a:spcAft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/>
              <a:t>в</a:t>
            </a:r>
            <a:r>
              <a:rPr lang="uk-UA" sz="3600" dirty="0" smtClean="0"/>
              <a:t>ідсутність єдиної технології організації роботи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406400" y="308328"/>
            <a:ext cx="11176000" cy="841257"/>
          </a:xfrm>
          <a:prstGeom prst="rect">
            <a:avLst/>
          </a:prstGeom>
        </p:spPr>
        <p:txBody>
          <a:bodyPr/>
          <a:lstStyle>
            <a:lvl1pPr defTabSz="388620">
              <a:defRPr sz="5100" b="1" spc="2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РІШЕННЯ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4"/>
          </p:nvPr>
        </p:nvSpPr>
        <p:spPr>
          <a:xfrm>
            <a:off x="397150" y="1480528"/>
            <a:ext cx="12393380" cy="76817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2800"/>
              </a:spcBef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/>
              <a:t>Роботодавець </a:t>
            </a:r>
            <a:endParaRPr lang="uk-UA" sz="3600" dirty="0" smtClean="0"/>
          </a:p>
          <a:p>
            <a:pPr>
              <a:lnSpc>
                <a:spcPct val="100000"/>
              </a:lnSpc>
              <a:spcBef>
                <a:spcPts val="2800"/>
              </a:spcBef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/>
              <a:t>П</a:t>
            </a:r>
            <a:r>
              <a:rPr lang="uk-UA" sz="3600" dirty="0" smtClean="0"/>
              <a:t>ередає менеджеру команди</a:t>
            </a:r>
            <a:endParaRPr lang="uk-UA" sz="3600" dirty="0" smtClean="0"/>
          </a:p>
          <a:p>
            <a:pPr marL="571500" indent="-571500">
              <a:lnSpc>
                <a:spcPct val="100000"/>
              </a:lnSpc>
              <a:spcBef>
                <a:spcPts val="28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ф</a:t>
            </a:r>
            <a:r>
              <a:rPr lang="uk-UA" sz="3600" dirty="0" smtClean="0"/>
              <a:t>ункції </a:t>
            </a:r>
            <a:r>
              <a:rPr lang="ru-RU" sz="3600" dirty="0" smtClean="0"/>
              <a:t>управління </a:t>
            </a:r>
            <a:r>
              <a:rPr lang="ru-RU" sz="3600" dirty="0"/>
              <a:t>проектом</a:t>
            </a:r>
          </a:p>
          <a:p>
            <a:pPr marL="571500" indent="-571500">
              <a:lnSpc>
                <a:spcPct val="100000"/>
              </a:lnSpc>
              <a:spcBef>
                <a:spcPts val="28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3600" dirty="0"/>
              <a:t>відповідальність за виконання </a:t>
            </a:r>
            <a:r>
              <a:rPr lang="ru-RU" sz="3600" dirty="0" smtClean="0"/>
              <a:t>замовлення</a:t>
            </a:r>
          </a:p>
          <a:p>
            <a:pPr marL="571500" indent="-571500">
              <a:lnSpc>
                <a:spcPct val="100000"/>
              </a:lnSpc>
              <a:spcBef>
                <a:spcPts val="28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3600" dirty="0"/>
              <a:t>к</a:t>
            </a:r>
            <a:r>
              <a:rPr lang="ru-RU" sz="3600" dirty="0" smtClean="0"/>
              <a:t>омунікації з командою проекту</a:t>
            </a:r>
            <a:endParaRPr lang="ru-RU" sz="3600" dirty="0"/>
          </a:p>
          <a:p>
            <a:pPr>
              <a:lnSpc>
                <a:spcPct val="100000"/>
              </a:lnSpc>
              <a:spcBef>
                <a:spcPts val="2800"/>
              </a:spcBef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Фрілансер </a:t>
            </a:r>
          </a:p>
          <a:p>
            <a:pPr marL="571500" indent="-571500">
              <a:lnSpc>
                <a:spcPct val="100000"/>
              </a:lnSpc>
              <a:spcBef>
                <a:spcPts val="28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/>
              <a:t>р</a:t>
            </a:r>
            <a:r>
              <a:rPr lang="uk-UA" sz="3600" dirty="0" smtClean="0"/>
              <a:t>обота за спільною технологією</a:t>
            </a:r>
          </a:p>
          <a:p>
            <a:pPr marL="571500" indent="-571500">
              <a:lnSpc>
                <a:spcPct val="100000"/>
              </a:lnSpc>
              <a:spcBef>
                <a:spcPts val="28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п</a:t>
            </a:r>
            <a:r>
              <a:rPr lang="uk-UA" sz="3600" dirty="0" smtClean="0"/>
              <a:t>раця згідно з правилами команди</a:t>
            </a:r>
          </a:p>
          <a:p>
            <a:pPr marL="571500" indent="-571500">
              <a:lnSpc>
                <a:spcPct val="100000"/>
              </a:lnSpc>
              <a:spcBef>
                <a:spcPts val="28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репутація в команді гарантує подальшу співпрацю</a:t>
            </a:r>
            <a:endParaRPr lang="uk-UA" sz="3600" dirty="0" smtClean="0"/>
          </a:p>
          <a:p>
            <a:pPr marL="571500" indent="-571500">
              <a:lnSpc>
                <a:spcPct val="100000"/>
              </a:lnSpc>
              <a:spcBef>
                <a:spcPts val="28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uk-UA" sz="3600" dirty="0" smtClean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2036072"/>
            <a:ext cx="9927292" cy="2201549"/>
          </a:xfrm>
          <a:prstGeom prst="roundRect">
            <a:avLst>
              <a:gd name="adj" fmla="val 1327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395423" y="196611"/>
            <a:ext cx="11176007" cy="952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6000" b="1" cap="all" spc="3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Конкуренти</a:t>
            </a:r>
          </a:p>
        </p:txBody>
      </p:sp>
      <p:graphicFrame>
        <p:nvGraphicFramePr>
          <p:cNvPr id="156" name="Table 156"/>
          <p:cNvGraphicFramePr/>
          <p:nvPr>
            <p:extLst>
              <p:ext uri="{D42A27DB-BD31-4B8C-83A1-F6EECF244321}">
                <p14:modId xmlns:p14="http://schemas.microsoft.com/office/powerpoint/2010/main" val="2861700511"/>
              </p:ext>
            </p:extLst>
          </p:nvPr>
        </p:nvGraphicFramePr>
        <p:xfrm>
          <a:off x="395421" y="1438340"/>
          <a:ext cx="12187970" cy="68511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178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5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9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75690">
                <a:tc>
                  <a:txBody>
                    <a:bodyPr/>
                    <a:lstStyle/>
                    <a:p>
                      <a:pPr>
                        <a:defRPr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Upwork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Kabanchik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SummerCamp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56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Об’єднання в команди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400" dirty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400" dirty="0">
                          <a:solidFill>
                            <a:srgbClr val="770F1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400" dirty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56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Вакансії в команді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400" dirty="0">
                          <a:solidFill>
                            <a:srgbClr val="770F1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400" dirty="0">
                          <a:solidFill>
                            <a:srgbClr val="770F1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400" dirty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56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uk-UA"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Комфортні умови</a:t>
                      </a:r>
                      <a:r>
                        <a:rPr lang="uk-UA" sz="3600" baseline="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для початківців</a:t>
                      </a:r>
                      <a:endParaRPr sz="36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400" dirty="0" smtClean="0">
                          <a:solidFill>
                            <a:srgbClr val="770F1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400" dirty="0" smtClean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3400" dirty="0" smtClean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490671065"/>
                  </a:ext>
                </a:extLst>
              </a:tr>
            </a:tbl>
          </a:graphicData>
        </a:graphic>
      </p:graphicFrame>
      <p:sp>
        <p:nvSpPr>
          <p:cNvPr id="157" name="Shape 157"/>
          <p:cNvSpPr/>
          <p:nvPr/>
        </p:nvSpPr>
        <p:spPr>
          <a:xfrm>
            <a:off x="395421" y="1414278"/>
            <a:ext cx="3116706" cy="1655960"/>
          </a:xfrm>
          <a:prstGeom prst="line">
            <a:avLst/>
          </a:prstGeom>
          <a:ln w="25400">
            <a:solidFill>
              <a:srgbClr val="222222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572069" y="2343564"/>
            <a:ext cx="2129567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3600" dirty="0"/>
              <a:t>Послуга</a:t>
            </a:r>
          </a:p>
        </p:txBody>
      </p:sp>
      <p:sp>
        <p:nvSpPr>
          <p:cNvPr id="159" name="Shape 159"/>
          <p:cNvSpPr/>
          <p:nvPr/>
        </p:nvSpPr>
        <p:spPr>
          <a:xfrm>
            <a:off x="1953774" y="1595931"/>
            <a:ext cx="1771591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3600" dirty="0"/>
              <a:t>Сервіс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395423" y="196611"/>
            <a:ext cx="11176007" cy="952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6000" b="1" cap="all" spc="3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Ринок</a:t>
            </a:r>
          </a:p>
        </p:txBody>
      </p:sp>
      <p:sp>
        <p:nvSpPr>
          <p:cNvPr id="162" name="Shape 162"/>
          <p:cNvSpPr/>
          <p:nvPr/>
        </p:nvSpPr>
        <p:spPr>
          <a:xfrm>
            <a:off x="395424" y="1852807"/>
            <a:ext cx="12168431" cy="120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5% наша доля ринка. Наш заробіток – 10% від нашой долі ринка. Це складе </a:t>
            </a:r>
            <a:r>
              <a:rPr lang="en-US" sz="3600" dirty="0" smtClean="0"/>
              <a:t>$</a:t>
            </a:r>
            <a:r>
              <a:rPr lang="uk-UA" sz="3600" dirty="0" smtClean="0"/>
              <a:t>350,000</a:t>
            </a:r>
            <a:r>
              <a:rPr lang="ru-RU" sz="3600" dirty="0"/>
              <a:t> </a:t>
            </a:r>
            <a:r>
              <a:rPr lang="ru-RU" sz="3600" dirty="0" smtClean="0"/>
              <a:t>в р</a:t>
            </a:r>
            <a:r>
              <a:rPr lang="uk-UA" sz="3600" dirty="0" smtClean="0"/>
              <a:t>ік</a:t>
            </a:r>
            <a:endParaRPr sz="3600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395424" y="196613"/>
            <a:ext cx="11985553" cy="952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6000" b="1" cap="all" spc="3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маркетинГОВА СТРАТЕГІЯ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xfrm>
            <a:off x="395422" y="1747867"/>
            <a:ext cx="12156796" cy="7739034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584200">
              <a:lnSpc>
                <a:spcPct val="120000"/>
              </a:lnSpc>
              <a:spcBef>
                <a:spcPts val="1800"/>
              </a:spcBef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dirty="0" smtClean="0"/>
              <a:t>Маркетингова ціль: </a:t>
            </a:r>
            <a:r>
              <a:rPr lang="ru-RU" b="1" dirty="0" smtClean="0"/>
              <a:t>5% </a:t>
            </a:r>
            <a:r>
              <a:rPr lang="ru-RU" dirty="0" smtClean="0"/>
              <a:t>ринку</a:t>
            </a:r>
            <a:endParaRPr lang="uk-UA" b="1" dirty="0" smtClean="0"/>
          </a:p>
          <a:p>
            <a:pPr defTabSz="584200">
              <a:lnSpc>
                <a:spcPct val="120000"/>
              </a:lnSpc>
              <a:spcBef>
                <a:spcPts val="1800"/>
              </a:spcBef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0" dirty="0" err="1" smtClean="0"/>
              <a:t>Для</a:t>
            </a:r>
            <a:r>
              <a:rPr b="0" dirty="0" smtClean="0"/>
              <a:t> </a:t>
            </a:r>
            <a:r>
              <a:rPr b="0" dirty="0"/>
              <a:t>досягення таких показників </a:t>
            </a:r>
            <a:r>
              <a:rPr b="0" dirty="0" smtClean="0"/>
              <a:t>ми </a:t>
            </a:r>
            <a:r>
              <a:rPr dirty="0" smtClean="0"/>
              <a:t>зробимо</a:t>
            </a:r>
            <a:r>
              <a:rPr lang="en-US" dirty="0" smtClean="0"/>
              <a:t>:</a:t>
            </a:r>
            <a:endParaRPr lang="uk-UA" dirty="0" smtClean="0"/>
          </a:p>
          <a:p>
            <a:pPr marL="571500" indent="-571500" defTabSz="584200">
              <a:lnSpc>
                <a:spcPct val="12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dirty="0" smtClean="0"/>
              <a:t>Реклама в сервісах кооперативної праці</a:t>
            </a:r>
          </a:p>
          <a:p>
            <a:pPr marL="571500" indent="-571500" defTabSz="584200">
              <a:lnSpc>
                <a:spcPct val="12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dirty="0" smtClean="0"/>
              <a:t>Реклама в сервісах для </a:t>
            </a:r>
            <a:r>
              <a:rPr lang="uk-UA" dirty="0" smtClean="0"/>
              <a:t>роботодавців</a:t>
            </a:r>
          </a:p>
          <a:p>
            <a:pPr marL="571500" indent="-571500" defTabSz="584200">
              <a:lnSpc>
                <a:spcPct val="12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dirty="0" smtClean="0"/>
              <a:t>Створювати партнерську мережі замовників</a:t>
            </a:r>
            <a:endParaRPr lang="uk-UA" dirty="0" smtClean="0"/>
          </a:p>
          <a:p>
            <a:pPr marL="571500" indent="-571500" defTabSz="584200">
              <a:lnSpc>
                <a:spcPct val="12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dirty="0" smtClean="0"/>
              <a:t>Асоциація роботодавців</a:t>
            </a:r>
          </a:p>
          <a:p>
            <a:pPr marL="571500" indent="-571500" defTabSz="584200">
              <a:lnSpc>
                <a:spcPct val="12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uk-UA" dirty="0"/>
          </a:p>
          <a:p>
            <a:pPr defTabSz="584200">
              <a:lnSpc>
                <a:spcPct val="120000"/>
              </a:lnSpc>
              <a:spcBef>
                <a:spcPts val="1800"/>
              </a:spcBef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dirty="0" smtClean="0"/>
              <a:t>Нумерований список</a:t>
            </a:r>
            <a:endParaRPr lang="uk-UA" dirty="0" smtClean="0"/>
          </a:p>
          <a:p>
            <a:pPr marL="571500" indent="-571500" defTabSz="584200">
              <a:lnSpc>
                <a:spcPct val="12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uk-UA" dirty="0" smtClean="0"/>
          </a:p>
          <a:p>
            <a:pPr marL="571500" indent="-571500" defTabSz="584200">
              <a:lnSpc>
                <a:spcPct val="12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 smtClean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xfrm>
            <a:off x="346189" y="1876045"/>
            <a:ext cx="12341112" cy="5968543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444500" indent="-444500" defTabSz="584200">
              <a:lnSpc>
                <a:spcPct val="110000"/>
              </a:lnSpc>
              <a:spcBef>
                <a:spcPts val="2800"/>
              </a:spcBef>
              <a:buClr>
                <a:schemeClr val="accent1"/>
              </a:buClr>
              <a:buSzPct val="60000"/>
              <a:buFont typeface="Arial"/>
              <a:buChar char="►"/>
              <a:defRPr sz="39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3600" dirty="0" smtClean="0"/>
              <a:t>Проведено </a:t>
            </a:r>
            <a:r>
              <a:rPr lang="ru-RU" sz="3600" dirty="0"/>
              <a:t>опитування серед цільової </a:t>
            </a:r>
            <a:r>
              <a:rPr lang="ru-RU" sz="3600" dirty="0" smtClean="0"/>
              <a:t>аудиторії</a:t>
            </a:r>
            <a:r>
              <a:rPr lang="ru-RU" sz="3600" dirty="0" smtClean="0">
                <a:solidFill>
                  <a:schemeClr val="bg1"/>
                </a:solidFill>
              </a:rPr>
              <a:t> </a:t>
            </a:r>
            <a:endParaRPr lang="ru-RU" sz="3600" dirty="0" smtClean="0">
              <a:solidFill>
                <a:schemeClr val="bg1"/>
              </a:solidFill>
            </a:endParaRPr>
          </a:p>
          <a:p>
            <a:pPr marL="444500" indent="-444500" defTabSz="584200">
              <a:lnSpc>
                <a:spcPct val="110000"/>
              </a:lnSpc>
              <a:spcBef>
                <a:spcPts val="2800"/>
              </a:spcBef>
              <a:buClr>
                <a:schemeClr val="accent1"/>
              </a:buClr>
              <a:buSzPct val="60000"/>
              <a:buFont typeface="Arial"/>
              <a:buChar char="►"/>
              <a:defRPr sz="39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Г</a:t>
            </a:r>
            <a:r>
              <a:rPr sz="3600" dirty="0" err="1" smtClean="0"/>
              <a:t>отовність</a:t>
            </a:r>
            <a:r>
              <a:rPr sz="3600" dirty="0" smtClean="0"/>
              <a:t> </a:t>
            </a:r>
            <a:r>
              <a:rPr sz="3600" dirty="0"/>
              <a:t>серверної частини </a:t>
            </a:r>
            <a:r>
              <a:rPr sz="3600" b="1" dirty="0" smtClean="0"/>
              <a:t>60</a:t>
            </a:r>
            <a:r>
              <a:rPr lang="ru-RU" sz="3600" b="1" dirty="0" smtClean="0"/>
              <a:t>%</a:t>
            </a:r>
            <a:r>
              <a:rPr sz="3600" dirty="0" smtClean="0"/>
              <a:t>, </a:t>
            </a:r>
            <a:r>
              <a:rPr sz="3600" dirty="0"/>
              <a:t>інтерфейсу </a:t>
            </a:r>
            <a:r>
              <a:rPr sz="3600" b="1" dirty="0"/>
              <a:t>25</a:t>
            </a:r>
            <a:r>
              <a:rPr sz="3600" b="1" dirty="0" smtClean="0"/>
              <a:t>%</a:t>
            </a:r>
            <a:endParaRPr lang="uk-UA" sz="3600" b="1" dirty="0" smtClean="0"/>
          </a:p>
          <a:p>
            <a:pPr marL="444500" indent="-444500" defTabSz="584200">
              <a:lnSpc>
                <a:spcPct val="110000"/>
              </a:lnSpc>
              <a:spcBef>
                <a:spcPts val="2800"/>
              </a:spcBef>
              <a:buClr>
                <a:schemeClr val="accent1"/>
              </a:buClr>
              <a:buSzPct val="60000"/>
              <a:buFont typeface="Arial"/>
              <a:buChar char="►"/>
              <a:defRPr sz="39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Роз</a:t>
            </a:r>
            <a:r>
              <a:rPr lang="uk-UA" sz="3600" dirty="0" smtClean="0"/>
              <a:t>роблено</a:t>
            </a:r>
            <a:r>
              <a:rPr lang="uk-UA" sz="3600" dirty="0" smtClean="0"/>
              <a:t>: </a:t>
            </a:r>
            <a:r>
              <a:rPr lang="uk-UA" sz="3600" dirty="0"/>
              <a:t>сторінка замовника </a:t>
            </a:r>
            <a:r>
              <a:rPr lang="uk-UA" sz="3600" dirty="0" smtClean="0"/>
              <a:t> та виконавця, сервіси </a:t>
            </a:r>
            <a:r>
              <a:rPr lang="ru-RU" sz="3600" dirty="0" smtClean="0"/>
              <a:t>ре</a:t>
            </a:r>
            <a:r>
              <a:rPr lang="uk-UA" sz="3600" dirty="0" smtClean="0"/>
              <a:t>єстрації, авторизації, управління командами</a:t>
            </a:r>
            <a:r>
              <a:rPr lang="uk-UA" sz="3600" dirty="0" smtClean="0"/>
              <a:t>, </a:t>
            </a:r>
            <a:r>
              <a:rPr lang="uk-UA" sz="3600" dirty="0"/>
              <a:t>створення </a:t>
            </a:r>
            <a:r>
              <a:rPr lang="uk-UA" sz="3600" dirty="0" smtClean="0"/>
              <a:t>проекту </a:t>
            </a:r>
            <a:endParaRPr lang="uk-UA" sz="3600" dirty="0" smtClean="0"/>
          </a:p>
        </p:txBody>
      </p:sp>
      <p:sp>
        <p:nvSpPr>
          <p:cNvPr id="168" name="Shape 168"/>
          <p:cNvSpPr/>
          <p:nvPr/>
        </p:nvSpPr>
        <p:spPr>
          <a:xfrm>
            <a:off x="346189" y="196613"/>
            <a:ext cx="11176007" cy="952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6000" b="1" cap="all" spc="3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ПоточнА СИТУАЦІЯ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395423" y="76197"/>
            <a:ext cx="11176007" cy="952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6000" b="1" cap="all" spc="3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Команда ПРОЕКТУ</a:t>
            </a:r>
          </a:p>
        </p:txBody>
      </p:sp>
      <p:sp>
        <p:nvSpPr>
          <p:cNvPr id="175" name="Shape 175"/>
          <p:cNvSpPr/>
          <p:nvPr/>
        </p:nvSpPr>
        <p:spPr>
          <a:xfrm>
            <a:off x="1517450" y="5468358"/>
            <a:ext cx="10265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8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176" name="Shape 176"/>
          <p:cNvSpPr/>
          <p:nvPr/>
        </p:nvSpPr>
        <p:spPr>
          <a:xfrm>
            <a:off x="4639769" y="5468356"/>
            <a:ext cx="10265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8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177" name="Shape 177"/>
          <p:cNvSpPr/>
          <p:nvPr/>
        </p:nvSpPr>
        <p:spPr>
          <a:xfrm>
            <a:off x="7819101" y="5641255"/>
            <a:ext cx="102657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178" name="Shape 178"/>
          <p:cNvSpPr/>
          <p:nvPr/>
        </p:nvSpPr>
        <p:spPr>
          <a:xfrm>
            <a:off x="10965000" y="5636968"/>
            <a:ext cx="102656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179" name="Shape 179"/>
          <p:cNvSpPr/>
          <p:nvPr/>
        </p:nvSpPr>
        <p:spPr>
          <a:xfrm>
            <a:off x="-39775" y="7656876"/>
            <a:ext cx="13084352" cy="153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Досвід</a:t>
            </a:r>
            <a:r>
              <a:rPr dirty="0"/>
              <a:t> </a:t>
            </a:r>
            <a:r>
              <a:rPr dirty="0" err="1"/>
              <a:t>роботи</a:t>
            </a:r>
            <a:r>
              <a:rPr dirty="0"/>
              <a:t> в </a:t>
            </a:r>
            <a:r>
              <a:rPr dirty="0" err="1"/>
              <a:t>команді</a:t>
            </a:r>
            <a:r>
              <a:rPr dirty="0"/>
              <a:t> — </a:t>
            </a:r>
            <a:r>
              <a:rPr dirty="0" err="1"/>
              <a:t>понад</a:t>
            </a:r>
            <a:r>
              <a:rPr dirty="0"/>
              <a:t> 3 </a:t>
            </a:r>
            <a:r>
              <a:rPr dirty="0" err="1"/>
              <a:t>роки</a:t>
            </a:r>
            <a:endParaRPr b="1" dirty="0"/>
          </a:p>
          <a:p>
            <a:pPr algn="ctr"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Досвід</a:t>
            </a:r>
            <a:r>
              <a:rPr dirty="0"/>
              <a:t> </a:t>
            </a:r>
            <a:r>
              <a:rPr dirty="0" err="1"/>
              <a:t>роботи</a:t>
            </a:r>
            <a:r>
              <a:rPr dirty="0"/>
              <a:t> </a:t>
            </a:r>
            <a:r>
              <a:rPr dirty="0" err="1"/>
              <a:t>фрілансерами</a:t>
            </a:r>
            <a:r>
              <a:rPr dirty="0"/>
              <a:t> – </a:t>
            </a:r>
            <a:r>
              <a:rPr dirty="0" err="1"/>
              <a:t>понад</a:t>
            </a:r>
            <a:r>
              <a:rPr dirty="0"/>
              <a:t> 2 </a:t>
            </a:r>
            <a:r>
              <a:rPr dirty="0" err="1"/>
              <a:t>роки</a:t>
            </a:r>
            <a:endParaRPr dirty="0"/>
          </a:p>
        </p:txBody>
      </p:sp>
      <p:sp>
        <p:nvSpPr>
          <p:cNvPr id="180" name="Shape 180"/>
          <p:cNvSpPr/>
          <p:nvPr/>
        </p:nvSpPr>
        <p:spPr>
          <a:xfrm>
            <a:off x="600158" y="4995002"/>
            <a:ext cx="2365387" cy="1261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dirty="0" err="1"/>
              <a:t>Олег</a:t>
            </a:r>
            <a:r>
              <a:rPr dirty="0"/>
              <a:t> </a:t>
            </a:r>
            <a:r>
              <a:rPr dirty="0" err="1" smtClean="0"/>
              <a:t>Головко</a:t>
            </a:r>
            <a:endParaRPr lang="uk-UA" dirty="0" smtClean="0"/>
          </a:p>
          <a:p>
            <a:pPr algn="l"/>
            <a:r>
              <a:rPr lang="ru-RU" dirty="0"/>
              <a:t>Розробник</a:t>
            </a:r>
            <a:endParaRPr dirty="0"/>
          </a:p>
        </p:txBody>
      </p:sp>
      <p:sp>
        <p:nvSpPr>
          <p:cNvPr id="181" name="Shape 181"/>
          <p:cNvSpPr/>
          <p:nvPr/>
        </p:nvSpPr>
        <p:spPr>
          <a:xfrm>
            <a:off x="3547036" y="4995002"/>
            <a:ext cx="2721254" cy="1261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dirty="0" err="1"/>
              <a:t>Максим</a:t>
            </a:r>
            <a:r>
              <a:rPr dirty="0"/>
              <a:t> </a:t>
            </a:r>
            <a:r>
              <a:rPr dirty="0" err="1" smtClean="0"/>
              <a:t>Гілляка</a:t>
            </a:r>
            <a:endParaRPr lang="uk-UA" dirty="0" smtClean="0"/>
          </a:p>
          <a:p>
            <a:pPr algn="l"/>
            <a:r>
              <a:rPr lang="ru-RU" dirty="0" smtClean="0"/>
              <a:t>Розробник</a:t>
            </a:r>
            <a:endParaRPr lang="ru-RU" dirty="0"/>
          </a:p>
        </p:txBody>
      </p:sp>
      <p:sp>
        <p:nvSpPr>
          <p:cNvPr id="182" name="Shape 182"/>
          <p:cNvSpPr/>
          <p:nvPr/>
        </p:nvSpPr>
        <p:spPr>
          <a:xfrm>
            <a:off x="6567564" y="4995002"/>
            <a:ext cx="2924836" cy="151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dirty="0" err="1"/>
              <a:t>Ярослав</a:t>
            </a:r>
            <a:r>
              <a:rPr dirty="0"/>
              <a:t> </a:t>
            </a:r>
            <a:r>
              <a:rPr dirty="0" err="1" smtClean="0"/>
              <a:t>Мицьо</a:t>
            </a:r>
            <a:endParaRPr lang="ru-RU" dirty="0" smtClean="0"/>
          </a:p>
          <a:p>
            <a:pPr algn="l">
              <a:spcBef>
                <a:spcPts val="500"/>
              </a:spcBef>
              <a:defRPr sz="28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dirty="0" smtClean="0"/>
              <a:t>Керівник</a:t>
            </a:r>
            <a:r>
              <a:rPr lang="ru-RU" b="1" dirty="0" smtClean="0"/>
              <a:t> </a:t>
            </a:r>
            <a:r>
              <a:rPr lang="ru-RU" dirty="0"/>
              <a:t>проекту</a:t>
            </a:r>
          </a:p>
          <a:p>
            <a:pPr algn="l">
              <a:spcBef>
                <a:spcPts val="500"/>
              </a:spcBef>
              <a:defRPr sz="28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dirty="0" smtClean="0"/>
              <a:t>Розробник</a:t>
            </a:r>
            <a:endParaRPr lang="ru-RU" dirty="0"/>
          </a:p>
        </p:txBody>
      </p:sp>
      <p:sp>
        <p:nvSpPr>
          <p:cNvPr id="183" name="Shape 183"/>
          <p:cNvSpPr/>
          <p:nvPr/>
        </p:nvSpPr>
        <p:spPr>
          <a:xfrm>
            <a:off x="9806902" y="4995002"/>
            <a:ext cx="2690797" cy="151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dirty="0" err="1"/>
              <a:t>Михайло</a:t>
            </a:r>
            <a:r>
              <a:rPr dirty="0"/>
              <a:t> </a:t>
            </a:r>
            <a:r>
              <a:rPr dirty="0" err="1" smtClean="0"/>
              <a:t>Дубас</a:t>
            </a:r>
            <a:endParaRPr lang="en-US" dirty="0"/>
          </a:p>
          <a:p>
            <a:pPr algn="l">
              <a:spcBef>
                <a:spcPts val="500"/>
              </a:spcBef>
              <a:defRPr sz="28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PR-</a:t>
            </a:r>
            <a:r>
              <a:rPr lang="ru-RU" dirty="0"/>
              <a:t>менеджер</a:t>
            </a:r>
          </a:p>
          <a:p>
            <a:pPr algn="l">
              <a:spcBef>
                <a:spcPts val="500"/>
              </a:spcBef>
              <a:defRPr sz="28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dirty="0" smtClean="0"/>
              <a:t>Маркетолог</a:t>
            </a:r>
            <a:endParaRPr lang="ru-RU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2222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2222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2972</TotalTime>
  <Words>295</Words>
  <Application>Microsoft Office PowerPoint</Application>
  <PresentationFormat>Custom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Avenir Next</vt:lpstr>
      <vt:lpstr>Avenir Next Medium</vt:lpstr>
      <vt:lpstr>DIN Alternate</vt:lpstr>
      <vt:lpstr>DIN Condensed</vt:lpstr>
      <vt:lpstr>Helvetica</vt:lpstr>
      <vt:lpstr>Helvetica Neue</vt:lpstr>
      <vt:lpstr>New_Template7</vt:lpstr>
      <vt:lpstr>summer camp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camp</dc:title>
  <dc:creator>Maxym Hylliaka</dc:creator>
  <cp:lastModifiedBy>Maxym Hylliaka</cp:lastModifiedBy>
  <cp:revision>28</cp:revision>
  <dcterms:modified xsi:type="dcterms:W3CDTF">2016-10-08T12:47:30Z</dcterms:modified>
</cp:coreProperties>
</file>