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/>
      <a:tcStyle>
        <a:tcBdr/>
        <a:fill>
          <a:solidFill>
            <a:srgbClr val="E7F0F8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/>
      <a:tcStyle>
        <a:tcBdr/>
        <a:fill>
          <a:solidFill>
            <a:srgbClr val="EDF4E9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/>
      <a:tcStyle>
        <a:tcBdr/>
        <a:fill>
          <a:solidFill>
            <a:srgbClr val="F5E7E9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222222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0" autoAdjust="0"/>
  </p:normalViewPr>
  <p:slideViewPr>
    <p:cSldViewPr snapToGrid="0">
      <p:cViewPr varScale="1">
        <p:scale>
          <a:sx n="81" d="100"/>
          <a:sy n="81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ru-RU" sz="2900" dirty="0">
                <a:solidFill>
                  <a:schemeClr val="bg1"/>
                </a:solidFill>
              </a:rPr>
              <a:t>Заробiтня плата </a:t>
            </a:r>
            <a:r>
              <a:rPr lang="en-US" sz="2900" dirty="0" smtClean="0">
                <a:solidFill>
                  <a:schemeClr val="bg1"/>
                </a:solidFill>
              </a:rPr>
              <a:t>у</a:t>
            </a:r>
            <a:r>
              <a:rPr lang="ru-RU" sz="2900" dirty="0" smtClean="0">
                <a:solidFill>
                  <a:schemeClr val="bg1"/>
                </a:solidFill>
              </a:rPr>
              <a:t>краïнцiв </a:t>
            </a:r>
            <a:r>
              <a:rPr lang="ru-RU" sz="2900" dirty="0">
                <a:solidFill>
                  <a:schemeClr val="bg1"/>
                </a:solidFill>
              </a:rPr>
              <a:t>на фрiланс </a:t>
            </a:r>
            <a:r>
              <a:rPr lang="ru-RU" sz="2900" dirty="0" smtClean="0">
                <a:solidFill>
                  <a:schemeClr val="bg1"/>
                </a:solidFill>
              </a:rPr>
              <a:t>бiржах</a:t>
            </a:r>
            <a:r>
              <a:rPr lang="en-US" sz="2900" dirty="0" smtClean="0">
                <a:solidFill>
                  <a:schemeClr val="bg1"/>
                </a:solidFill>
              </a:rPr>
              <a:t>, </a:t>
            </a:r>
            <a:r>
              <a:rPr lang="uk-UA" sz="2900" dirty="0" smtClean="0">
                <a:solidFill>
                  <a:schemeClr val="bg1"/>
                </a:solidFill>
              </a:rPr>
              <a:t>млн</a:t>
            </a:r>
            <a:r>
              <a:rPr lang="uk-UA" sz="2900" baseline="0" dirty="0" smtClean="0">
                <a:solidFill>
                  <a:schemeClr val="bg1"/>
                </a:solidFill>
              </a:rPr>
              <a:t> </a:t>
            </a:r>
            <a:r>
              <a:rPr lang="en-US" sz="2900" baseline="0" dirty="0" smtClean="0">
                <a:solidFill>
                  <a:schemeClr val="bg1"/>
                </a:solidFill>
              </a:rPr>
              <a:t>$</a:t>
            </a:r>
            <a:endParaRPr lang="en-US" sz="2900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9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44450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</c:v>
                </c:pt>
                <c:pt idx="1">
                  <c:v>32</c:v>
                </c:pt>
                <c:pt idx="2">
                  <c:v>63</c:v>
                </c:pt>
                <c:pt idx="3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E2-47D1-B8E2-00ED0D0BF5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4707088"/>
        <c:axId val="924707920"/>
      </c:lineChart>
      <c:catAx>
        <c:axId val="92470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24707920"/>
        <c:crosses val="autoZero"/>
        <c:auto val="1"/>
        <c:lblAlgn val="ctr"/>
        <c:lblOffset val="100"/>
        <c:noMultiLvlLbl val="0"/>
      </c:catAx>
      <c:valAx>
        <c:axId val="924707920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2470708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6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98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5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Заголовок і пі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dirty="0"/>
              <a:t>Текст заголовка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орож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орожній (інший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, маркери і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 flipV="1">
            <a:off x="406397" y="993157"/>
            <a:ext cx="12192006" cy="268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9" name="Shape 129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dirty="0"/>
              <a:t>Текст заголовка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xfrm>
            <a:off x="12186623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 (горизонтально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7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anchor="ctr"/>
          <a:lstStyle>
            <a:lvl1pPr marL="444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dirty="0"/>
              <a:t>Текст заголовка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і підзаголовок (інший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dirty="0"/>
              <a:t>Текст заголовка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xfrm>
            <a:off x="12161861" y="4191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 (вертикально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V="1">
            <a:off x="5892800" y="6141010"/>
            <a:ext cx="6705601" cy="149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dirty="0"/>
              <a:t>Текст заголовка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і маркер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 flipV="1">
            <a:off x="406398" y="993160"/>
            <a:ext cx="12192005" cy="267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dirty="0"/>
              <a:t>Текст заголовка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, маркери і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flipV="1">
            <a:off x="406398" y="993160"/>
            <a:ext cx="12192005" cy="267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dirty="0"/>
              <a:t>Текст заголовка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Маркер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 flipV="1">
            <a:off x="406398" y="993160"/>
            <a:ext cx="12192005" cy="267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 (3 ш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Цитата (інший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body" sz="half" idx="1"/>
          </p:nvPr>
        </p:nvSpPr>
        <p:spPr>
          <a:xfrm>
            <a:off x="5892800" y="2641600"/>
            <a:ext cx="6705600" cy="4483509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6" name="Shape 96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sz="quarter" idx="14"/>
          </p:nvPr>
        </p:nvSpPr>
        <p:spPr>
          <a:xfrm>
            <a:off x="5892800" y="7690125"/>
            <a:ext cx="6705600" cy="106202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398" y="6140894"/>
            <a:ext cx="12192005" cy="267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22040" y="431800"/>
            <a:ext cx="479298" cy="3980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solidFill>
                  <a:srgbClr val="83878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DIN Alternate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9pPr>
    </p:titleStyle>
    <p:bodyStyle>
      <a:lvl1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DIN Alternate"/>
        </a:defRPr>
      </a:lvl1pPr>
      <a:lvl2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DIN Alternate"/>
        </a:defRPr>
      </a:lvl2pPr>
      <a:lvl3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DIN Alternate"/>
        </a:defRPr>
      </a:lvl3pPr>
      <a:lvl4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DIN Alternate"/>
        </a:defRPr>
      </a:lvl4pPr>
      <a:lvl5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DIN Alternate"/>
        </a:defRPr>
      </a:lvl5pPr>
      <a:lvl6pPr marL="2928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6pPr>
      <a:lvl7pPr marL="3372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7pPr>
      <a:lvl8pPr marL="3817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8pPr>
      <a:lvl9pPr marL="4261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9pPr>
    </p:bodyStyle>
    <p:otherStyle>
      <a:lvl1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ctrTitle"/>
          </p:nvPr>
        </p:nvSpPr>
        <p:spPr>
          <a:xfrm>
            <a:off x="406400" y="5583055"/>
            <a:ext cx="12192000" cy="2705100"/>
          </a:xfrm>
          <a:prstGeom prst="rect">
            <a:avLst/>
          </a:prstGeom>
        </p:spPr>
        <p:txBody>
          <a:bodyPr/>
          <a:lstStyle>
            <a:lvl1pPr defTabSz="426466">
              <a:defRPr sz="12400" b="1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summer camp</a:t>
            </a:r>
          </a:p>
        </p:txBody>
      </p:sp>
      <p:sp>
        <p:nvSpPr>
          <p:cNvPr id="143" name="Shape 143"/>
          <p:cNvSpPr/>
          <p:nvPr/>
        </p:nvSpPr>
        <p:spPr>
          <a:xfrm>
            <a:off x="8453122" y="948744"/>
            <a:ext cx="4079643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600"/>
              </a:spcBef>
              <a:defRPr sz="5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Проект №</a:t>
            </a:r>
            <a:r>
              <a:rPr dirty="0" smtClean="0"/>
              <a:t>51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7327862" y="7360212"/>
            <a:ext cx="51892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defRPr sz="5400">
                <a:latin typeface="Arial"/>
                <a:ea typeface="Arial"/>
                <a:cs typeface="Arial"/>
                <a:sym typeface="Arial"/>
              </a:defRPr>
            </a:pPr>
            <a:r>
              <a:rPr lang="uk-UA" dirty="0"/>
              <a:t>Дубас Михайло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11"/>
          <p:cNvSpPr/>
          <p:nvPr/>
        </p:nvSpPr>
        <p:spPr>
          <a:xfrm>
            <a:off x="406400" y="201168"/>
            <a:ext cx="11176009" cy="841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5100" b="1" cap="all" spc="255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пропозиція інвестору</a:t>
            </a:r>
          </a:p>
        </p:txBody>
      </p:sp>
      <p:sp>
        <p:nvSpPr>
          <p:cNvPr id="10" name="Shape 212"/>
          <p:cNvSpPr/>
          <p:nvPr/>
        </p:nvSpPr>
        <p:spPr>
          <a:xfrm>
            <a:off x="548640" y="1375586"/>
            <a:ext cx="8845278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600"/>
              </a:spcBef>
              <a:defRPr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4000" dirty="0"/>
              <a:t>Розробка MVP (6 місяців):</a:t>
            </a:r>
          </a:p>
        </p:txBody>
      </p:sp>
      <p:sp>
        <p:nvSpPr>
          <p:cNvPr id="11" name="Shape 213"/>
          <p:cNvSpPr/>
          <p:nvPr/>
        </p:nvSpPr>
        <p:spPr>
          <a:xfrm>
            <a:off x="548640" y="4517727"/>
            <a:ext cx="1061390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600"/>
              </a:spcBef>
              <a:defRPr sz="5000">
                <a:latin typeface="Arial"/>
                <a:ea typeface="Arial"/>
                <a:cs typeface="Arial"/>
                <a:sym typeface="Arial"/>
              </a:defRPr>
            </a:pPr>
            <a:r>
              <a:rPr sz="4000" dirty="0"/>
              <a:t>Вихід на ринок (6 місяців):</a:t>
            </a:r>
          </a:p>
        </p:txBody>
      </p:sp>
      <p:graphicFrame>
        <p:nvGraphicFramePr>
          <p:cNvPr id="12" name="Table 214"/>
          <p:cNvGraphicFramePr/>
          <p:nvPr>
            <p:extLst>
              <p:ext uri="{D42A27DB-BD31-4B8C-83A1-F6EECF244321}">
                <p14:modId xmlns:p14="http://schemas.microsoft.com/office/powerpoint/2010/main" val="797853299"/>
              </p:ext>
            </p:extLst>
          </p:nvPr>
        </p:nvGraphicFramePr>
        <p:xfrm>
          <a:off x="548640" y="5411130"/>
          <a:ext cx="11729824" cy="299923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662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97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тестування 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4,</a:t>
                      </a:r>
                      <a:r>
                        <a:rPr lang="uk-UA"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 sz="36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маркетингова компанія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uk-UA"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,000</a:t>
                      </a:r>
                      <a:endParaRPr sz="36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16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сервери</a:t>
                      </a:r>
                      <a:r>
                        <a:rPr lang="en-US" sz="3600" baseline="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36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,000</a:t>
                      </a:r>
                      <a:endParaRPr sz="36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16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конференції,</a:t>
                      </a:r>
                      <a:r>
                        <a:rPr lang="en-US" sz="3600" baseline="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виставки</a:t>
                      </a:r>
                      <a:endParaRPr sz="36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noFill/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$11,000</a:t>
                      </a:r>
                      <a:endParaRPr sz="36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noFill/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864441"/>
                  </a:ext>
                </a:extLst>
              </a:tr>
            </a:tbl>
          </a:graphicData>
        </a:graphic>
      </p:graphicFrame>
      <p:sp>
        <p:nvSpPr>
          <p:cNvPr id="13" name="Shape 215"/>
          <p:cNvSpPr/>
          <p:nvPr/>
        </p:nvSpPr>
        <p:spPr>
          <a:xfrm>
            <a:off x="8675048" y="8417670"/>
            <a:ext cx="349710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spcBef>
                <a:spcPts val="600"/>
              </a:spcBef>
              <a:defRPr sz="4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4000" dirty="0"/>
              <a:t>Сума: $</a:t>
            </a:r>
            <a:r>
              <a:rPr sz="4000" dirty="0" smtClean="0"/>
              <a:t>36,</a:t>
            </a:r>
            <a:r>
              <a:rPr lang="uk-UA" sz="4000" dirty="0" smtClean="0"/>
              <a:t>0</a:t>
            </a:r>
            <a:r>
              <a:rPr sz="4000" dirty="0" smtClean="0"/>
              <a:t>00</a:t>
            </a:r>
            <a:endParaRPr sz="4000" dirty="0"/>
          </a:p>
        </p:txBody>
      </p:sp>
      <p:graphicFrame>
        <p:nvGraphicFramePr>
          <p:cNvPr id="14" name="Table 216"/>
          <p:cNvGraphicFramePr/>
          <p:nvPr>
            <p:extLst>
              <p:ext uri="{D42A27DB-BD31-4B8C-83A1-F6EECF244321}">
                <p14:modId xmlns:p14="http://schemas.microsoft.com/office/powerpoint/2010/main" val="175251426"/>
              </p:ext>
            </p:extLst>
          </p:nvPr>
        </p:nvGraphicFramePr>
        <p:xfrm>
          <a:off x="548640" y="2317535"/>
          <a:ext cx="11729824" cy="149961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646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3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765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дизайн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36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$3,000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51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розробка інтерфейсу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36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dirty="0" smtClean="0"/>
                        <a:t>$</a:t>
                      </a:r>
                      <a:r>
                        <a:rPr lang="uk-UA" dirty="0" smtClean="0"/>
                        <a:t>5</a:t>
                      </a:r>
                      <a:r>
                        <a:rPr dirty="0" smtClean="0"/>
                        <a:t>,</a:t>
                      </a:r>
                      <a:r>
                        <a:rPr lang="uk-UA" dirty="0" smtClean="0"/>
                        <a:t>0</a:t>
                      </a:r>
                      <a:r>
                        <a:rPr dirty="0" smtClean="0"/>
                        <a:t>00</a:t>
                      </a:r>
                      <a:endParaRPr dirty="0"/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Shape 217"/>
          <p:cNvSpPr/>
          <p:nvPr/>
        </p:nvSpPr>
        <p:spPr>
          <a:xfrm>
            <a:off x="8960382" y="3754258"/>
            <a:ext cx="321177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spcBef>
                <a:spcPts val="600"/>
              </a:spcBef>
              <a:defRPr sz="4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4000" dirty="0"/>
              <a:t>Сума: </a:t>
            </a:r>
            <a:r>
              <a:rPr sz="4000" dirty="0" smtClean="0"/>
              <a:t>$</a:t>
            </a:r>
            <a:r>
              <a:rPr lang="uk-UA" sz="4000" dirty="0" smtClean="0"/>
              <a:t>8</a:t>
            </a:r>
            <a:r>
              <a:rPr sz="4000" dirty="0" smtClean="0"/>
              <a:t>,</a:t>
            </a:r>
            <a:r>
              <a:rPr lang="uk-UA" sz="4000" dirty="0" smtClean="0"/>
              <a:t>0</a:t>
            </a:r>
            <a:r>
              <a:rPr sz="4000" dirty="0" smtClean="0"/>
              <a:t>00</a:t>
            </a:r>
            <a:endParaRPr sz="4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406400" y="201168"/>
            <a:ext cx="11176000" cy="841258"/>
          </a:xfrm>
          <a:prstGeom prst="rect">
            <a:avLst/>
          </a:prstGeom>
        </p:spPr>
        <p:txBody>
          <a:bodyPr/>
          <a:lstStyle>
            <a:lvl1pPr defTabSz="388620">
              <a:defRPr sz="5100" b="1" spc="2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ІДЕЯ</a:t>
            </a:r>
          </a:p>
        </p:txBody>
      </p:sp>
      <p:sp>
        <p:nvSpPr>
          <p:cNvPr id="146" name="Shape 146"/>
          <p:cNvSpPr/>
          <p:nvPr/>
        </p:nvSpPr>
        <p:spPr>
          <a:xfrm>
            <a:off x="548640" y="1371600"/>
            <a:ext cx="11845518" cy="3216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spcBef>
                <a:spcPts val="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/>
              <a:t>Створення </a:t>
            </a:r>
            <a:r>
              <a:rPr lang="en-US" sz="3600" dirty="0" smtClean="0"/>
              <a:t>Web</a:t>
            </a:r>
            <a:r>
              <a:rPr lang="uk-UA" sz="3600" dirty="0"/>
              <a:t>-</a:t>
            </a:r>
            <a:r>
              <a:rPr lang="ru-RU" sz="3600" dirty="0" smtClean="0"/>
              <a:t>біржі для ринку фрілансу</a:t>
            </a:r>
          </a:p>
          <a:p>
            <a:pPr>
              <a:lnSpc>
                <a:spcPct val="150000"/>
              </a:lnSpc>
              <a:spcBef>
                <a:spcPts val="60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ru-RU" sz="3600" dirty="0" smtClean="0"/>
              <a:t>Сервіс орієнтований на різні галузі 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ru-RU" sz="3600" dirty="0" smtClean="0"/>
              <a:t>Він дозволить роботодавцям наймати проектні команди, а фрілансерам – організуватись в команди</a:t>
            </a:r>
            <a:endParaRPr lang="uk-UA" sz="3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399211" y="201168"/>
            <a:ext cx="11176007" cy="841257"/>
          </a:xfrm>
          <a:prstGeom prst="rect">
            <a:avLst/>
          </a:prstGeom>
        </p:spPr>
        <p:txBody>
          <a:bodyPr/>
          <a:lstStyle>
            <a:lvl1pPr defTabSz="388620">
              <a:defRPr sz="5100" b="1" spc="2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Проблема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3"/>
          </p:nvPr>
        </p:nvSpPr>
        <p:spPr>
          <a:xfrm>
            <a:off x="548640" y="1371600"/>
            <a:ext cx="12176755" cy="80950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Роботодавець</a:t>
            </a:r>
            <a:endParaRPr lang="uk-UA" sz="3600" dirty="0"/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складність формування команди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відповідальність </a:t>
            </a:r>
            <a:r>
              <a:rPr lang="uk-UA" sz="3600" dirty="0"/>
              <a:t>за управління командою </a:t>
            </a:r>
            <a:r>
              <a:rPr lang="uk-UA" sz="3600" dirty="0" smtClean="0"/>
              <a:t>фрілансерів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/>
              <a:t>і</a:t>
            </a:r>
            <a:r>
              <a:rPr lang="uk-UA" sz="3600" dirty="0" smtClean="0"/>
              <a:t>ндивідуальні комунікації з кожним фрілансером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/>
              <a:t>п</a:t>
            </a:r>
            <a:r>
              <a:rPr lang="uk-UA" sz="3600" dirty="0" smtClean="0"/>
              <a:t>роведення інтеграції результатів роботи кожного фрілансера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Фрілансер</a:t>
            </a:r>
          </a:p>
          <a:p>
            <a:pPr marL="571500" indent="-5715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/>
              <a:t>р</a:t>
            </a:r>
            <a:r>
              <a:rPr lang="uk-UA" sz="3600" dirty="0" smtClean="0"/>
              <a:t>обота з незнайомими фрілансерами</a:t>
            </a:r>
          </a:p>
          <a:p>
            <a:pPr marL="571500" indent="-5715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складність попасти в команди</a:t>
            </a:r>
          </a:p>
          <a:p>
            <a:pPr marL="571500" indent="-5715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/>
              <a:t>в</a:t>
            </a:r>
            <a:r>
              <a:rPr lang="uk-UA" sz="3600" dirty="0" smtClean="0"/>
              <a:t>ідсутність єдиної технології організації роботи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402336" y="201449"/>
            <a:ext cx="11176000" cy="841257"/>
          </a:xfrm>
          <a:prstGeom prst="rect">
            <a:avLst/>
          </a:prstGeom>
        </p:spPr>
        <p:txBody>
          <a:bodyPr/>
          <a:lstStyle>
            <a:lvl1pPr defTabSz="388620">
              <a:defRPr sz="5100" b="1" spc="2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РІШЕННЯ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4"/>
          </p:nvPr>
        </p:nvSpPr>
        <p:spPr>
          <a:xfrm>
            <a:off x="548640" y="1371600"/>
            <a:ext cx="12393380" cy="76817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Роботодавець</a:t>
            </a:r>
          </a:p>
          <a:p>
            <a:pPr>
              <a:lnSpc>
                <a:spcPct val="100000"/>
              </a:lnSpc>
              <a:spcBef>
                <a:spcPts val="1800"/>
              </a:spcBef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/>
              <a:t>П</a:t>
            </a:r>
            <a:r>
              <a:rPr lang="uk-UA" sz="3600" dirty="0" smtClean="0"/>
              <a:t>ередає менеджеру команди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функції </a:t>
            </a:r>
            <a:r>
              <a:rPr lang="ru-RU" sz="3600" dirty="0" smtClean="0"/>
              <a:t>управління </a:t>
            </a:r>
            <a:r>
              <a:rPr lang="ru-RU" sz="3600" dirty="0"/>
              <a:t>проектом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3600" dirty="0"/>
              <a:t>відповідальність за виконання </a:t>
            </a:r>
            <a:r>
              <a:rPr lang="ru-RU" sz="3600" dirty="0" smtClean="0"/>
              <a:t>замовлення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3600" dirty="0"/>
              <a:t>к</a:t>
            </a:r>
            <a:r>
              <a:rPr lang="ru-RU" sz="3600" dirty="0" smtClean="0"/>
              <a:t>омунікації з командою проекту</a:t>
            </a:r>
            <a:endParaRPr lang="ru-RU" sz="3600" dirty="0"/>
          </a:p>
          <a:p>
            <a:pPr>
              <a:lnSpc>
                <a:spcPct val="100000"/>
              </a:lnSpc>
              <a:spcBef>
                <a:spcPts val="1800"/>
              </a:spcBef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Фрілансер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/>
              <a:t>р</a:t>
            </a:r>
            <a:r>
              <a:rPr lang="uk-UA" sz="3600" dirty="0" smtClean="0"/>
              <a:t>обота за спільною технологією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праця згідно з правилами команди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репутація в команді гарантує подальшу співпрацю</a:t>
            </a:r>
          </a:p>
          <a:p>
            <a:pPr marL="571500" indent="-571500">
              <a:lnSpc>
                <a:spcPct val="100000"/>
              </a:lnSpc>
              <a:spcBef>
                <a:spcPts val="28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uk-UA" sz="36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2036072"/>
            <a:ext cx="9927292" cy="2201549"/>
          </a:xfrm>
          <a:prstGeom prst="roundRect">
            <a:avLst>
              <a:gd name="adj" fmla="val 1327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02336" y="201168"/>
            <a:ext cx="11176007" cy="841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6000" b="1" cap="all" spc="3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5100" dirty="0"/>
              <a:t>Конкуренти</a:t>
            </a:r>
          </a:p>
        </p:txBody>
      </p:sp>
      <p:graphicFrame>
        <p:nvGraphicFramePr>
          <p:cNvPr id="156" name="Table 156"/>
          <p:cNvGraphicFramePr/>
          <p:nvPr>
            <p:extLst>
              <p:ext uri="{D42A27DB-BD31-4B8C-83A1-F6EECF244321}">
                <p14:modId xmlns:p14="http://schemas.microsoft.com/office/powerpoint/2010/main" val="2716260947"/>
              </p:ext>
            </p:extLst>
          </p:nvPr>
        </p:nvGraphicFramePr>
        <p:xfrm>
          <a:off x="407296" y="1343340"/>
          <a:ext cx="12187970" cy="795884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178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5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9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87987">
                <a:tc>
                  <a:txBody>
                    <a:bodyPr/>
                    <a:lstStyle/>
                    <a:p>
                      <a:pPr algn="r">
                        <a:defRPr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uk-UA" sz="2800" dirty="0" smtClean="0"/>
                    </a:p>
                  </a:txBody>
                  <a:tcPr marL="45720" marR="45720" horzOverflow="overflow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Upwork</a:t>
                      </a:r>
                    </a:p>
                  </a:txBody>
                  <a:tcPr marL="45720" marR="45720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Kabanchik</a:t>
                      </a:r>
                    </a:p>
                  </a:txBody>
                  <a:tcPr marL="45720" marR="45720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SummerCamp</a:t>
                      </a:r>
                    </a:p>
                  </a:txBody>
                  <a:tcPr marL="45720" marR="45720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79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???</a:t>
                      </a:r>
                      <a:endParaRPr sz="28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770F1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extLst>
                  <a:ext uri="{0D108BD9-81ED-4DB2-BD59-A6C34878D82A}">
                    <a16:rowId xmlns:a16="http://schemas.microsoft.com/office/drawing/2014/main" val="2684082299"/>
                  </a:ext>
                </a:extLst>
              </a:tr>
              <a:tr h="167569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Об’єднання в команди</a:t>
                      </a:r>
                    </a:p>
                  </a:txBody>
                  <a:tcPr marL="137160" marR="137160" marT="137160" marB="137160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770F1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569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Вакансії в команді</a:t>
                      </a:r>
                    </a:p>
                  </a:txBody>
                  <a:tcPr marL="137160" marR="137160" marT="137160" marB="137160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770F1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770F1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569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uk-UA" sz="28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Індивідуальні</a:t>
                      </a:r>
                      <a:r>
                        <a:rPr lang="uk-UA" sz="2800" baseline="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замовлення для фрілансера</a:t>
                      </a:r>
                      <a:endParaRPr sz="28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lang="en-US" sz="2800" dirty="0" smtClean="0">
                        <a:solidFill>
                          <a:srgbClr val="770F1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lang="en-US" sz="2800" dirty="0" smtClean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lang="en-US" sz="2800" dirty="0" smtClean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extLst>
                  <a:ext uri="{0D108BD9-81ED-4DB2-BD59-A6C34878D82A}">
                    <a16:rowId xmlns:a16="http://schemas.microsoft.com/office/drawing/2014/main" val="490671065"/>
                  </a:ext>
                </a:extLst>
              </a:tr>
            </a:tbl>
          </a:graphicData>
        </a:graphic>
      </p:graphicFrame>
      <p:sp>
        <p:nvSpPr>
          <p:cNvPr id="158" name="Shape 158"/>
          <p:cNvSpPr/>
          <p:nvPr/>
        </p:nvSpPr>
        <p:spPr>
          <a:xfrm>
            <a:off x="595819" y="2070433"/>
            <a:ext cx="2129567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800" dirty="0"/>
              <a:t>Послуга</a:t>
            </a:r>
          </a:p>
        </p:txBody>
      </p:sp>
      <p:sp>
        <p:nvSpPr>
          <p:cNvPr id="159" name="Shape 159"/>
          <p:cNvSpPr/>
          <p:nvPr/>
        </p:nvSpPr>
        <p:spPr>
          <a:xfrm>
            <a:off x="2191281" y="1477181"/>
            <a:ext cx="1771591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800" dirty="0"/>
              <a:t>Сервіс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107" y="4650962"/>
            <a:ext cx="795864" cy="7958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106" y="6384757"/>
            <a:ext cx="795864" cy="7958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658" y="7999801"/>
            <a:ext cx="795864" cy="7958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193" y="8035430"/>
            <a:ext cx="795864" cy="79586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79" y="3039993"/>
            <a:ext cx="795864" cy="7958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007" y="3073648"/>
            <a:ext cx="795864" cy="79586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402336" y="201168"/>
            <a:ext cx="11176007" cy="841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6000" b="1" cap="all" spc="3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5100" dirty="0"/>
              <a:t>Ринок</a:t>
            </a:r>
          </a:p>
        </p:txBody>
      </p:sp>
      <p:sp>
        <p:nvSpPr>
          <p:cNvPr id="162" name="Shape 162"/>
          <p:cNvSpPr/>
          <p:nvPr/>
        </p:nvSpPr>
        <p:spPr>
          <a:xfrm>
            <a:off x="548640" y="5229564"/>
            <a:ext cx="11211732" cy="2769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uk-UA" sz="2900" dirty="0" smtClean="0"/>
              <a:t>Н</a:t>
            </a:r>
            <a:r>
              <a:rPr lang="uk-UA" sz="2900" dirty="0" smtClean="0"/>
              <a:t>аша доля ринку складе 5% від ринку заробітньої платні, 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uk-UA" sz="2900" dirty="0" smtClean="0"/>
              <a:t>тобто </a:t>
            </a:r>
            <a:r>
              <a:rPr lang="en-US" sz="2900" dirty="0"/>
              <a:t>$</a:t>
            </a:r>
            <a:r>
              <a:rPr lang="en-US" sz="2900" dirty="0" smtClean="0"/>
              <a:t>3,500,000 </a:t>
            </a:r>
            <a:r>
              <a:rPr lang="uk-UA" sz="2900" dirty="0" smtClean="0"/>
              <a:t>в рік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uk-UA" sz="2900" dirty="0" smtClean="0"/>
              <a:t>Дохід сервісу складе 10% від заробітньої платні фрілансерів сервісу, тобто $350,000 </a:t>
            </a:r>
            <a:r>
              <a:rPr lang="uk-UA" sz="2900" dirty="0"/>
              <a:t>в </a:t>
            </a:r>
            <a:r>
              <a:rPr lang="uk-UA" sz="2900" dirty="0" smtClean="0"/>
              <a:t>рік</a:t>
            </a:r>
            <a:endParaRPr lang="uk-UA" sz="2900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9903055"/>
              </p:ext>
            </p:extLst>
          </p:nvPr>
        </p:nvGraphicFramePr>
        <p:xfrm>
          <a:off x="831273" y="1246908"/>
          <a:ext cx="11234057" cy="397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402336" y="201168"/>
            <a:ext cx="11173968" cy="841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6000" b="1" cap="all" spc="3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5100" dirty="0"/>
              <a:t>маркетинГОВА СТРАТЕГІЯ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548640" y="1371600"/>
            <a:ext cx="12156796" cy="5807034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584200">
              <a:lnSpc>
                <a:spcPct val="120000"/>
              </a:lnSpc>
              <a:spcBef>
                <a:spcPts val="1200"/>
              </a:spcBef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Маркетингова ціль: </a:t>
            </a:r>
            <a:r>
              <a:rPr lang="ru-RU" b="1" dirty="0" smtClean="0"/>
              <a:t>5% </a:t>
            </a:r>
            <a:r>
              <a:rPr lang="ru-RU" dirty="0" smtClean="0"/>
              <a:t>ринку</a:t>
            </a:r>
            <a:endParaRPr lang="uk-UA" b="1" dirty="0" smtClean="0"/>
          </a:p>
          <a:p>
            <a:pPr defTabSz="584200">
              <a:lnSpc>
                <a:spcPct val="100000"/>
              </a:lnSpc>
              <a:spcBef>
                <a:spcPts val="1200"/>
              </a:spcBef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0" dirty="0" smtClean="0"/>
              <a:t>Для </a:t>
            </a:r>
            <a:r>
              <a:rPr b="0" dirty="0"/>
              <a:t>досягення таких показників </a:t>
            </a:r>
            <a:r>
              <a:rPr b="0" dirty="0" smtClean="0"/>
              <a:t>ми </a:t>
            </a:r>
            <a:r>
              <a:rPr dirty="0" smtClean="0"/>
              <a:t>зробимо</a:t>
            </a:r>
            <a:r>
              <a:rPr lang="en-US" dirty="0" smtClean="0"/>
              <a:t>:</a:t>
            </a:r>
            <a:endParaRPr lang="uk-UA" dirty="0" smtClean="0"/>
          </a:p>
          <a:p>
            <a:pPr marL="576072" indent="-576072" defTabSz="584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Попередній збір аудиторії</a:t>
            </a:r>
            <a:endParaRPr lang="en-US" dirty="0" smtClean="0"/>
          </a:p>
          <a:p>
            <a:pPr marL="576072" indent="-576072" defTabSz="584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Реклам</a:t>
            </a:r>
            <a:r>
              <a:rPr lang="uk-UA" dirty="0"/>
              <a:t>у</a:t>
            </a:r>
            <a:r>
              <a:rPr lang="uk-UA" dirty="0" smtClean="0"/>
              <a:t> в сервісах </a:t>
            </a:r>
            <a:r>
              <a:rPr lang="uk-UA" dirty="0"/>
              <a:t>для </a:t>
            </a:r>
            <a:r>
              <a:rPr lang="uk-UA" dirty="0" smtClean="0"/>
              <a:t>роботодавців</a:t>
            </a:r>
            <a:endParaRPr lang="uk-UA" dirty="0" smtClean="0"/>
          </a:p>
          <a:p>
            <a:pPr marL="576072" indent="-576072" defTabSz="584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Рекламу </a:t>
            </a:r>
            <a:r>
              <a:rPr lang="uk-UA" dirty="0" smtClean="0"/>
              <a:t>в сервісах кооперативної </a:t>
            </a:r>
            <a:r>
              <a:rPr lang="uk-UA" dirty="0" smtClean="0"/>
              <a:t>праці</a:t>
            </a:r>
          </a:p>
          <a:p>
            <a:pPr marL="576072" indent="-576072" defTabSz="584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Статті в спільнотах </a:t>
            </a:r>
            <a:r>
              <a:rPr lang="en-US" dirty="0" smtClean="0"/>
              <a:t>habrahabr </a:t>
            </a:r>
            <a:r>
              <a:rPr lang="uk-UA" dirty="0" smtClean="0"/>
              <a:t>та</a:t>
            </a:r>
            <a:r>
              <a:rPr lang="en-US" dirty="0" smtClean="0"/>
              <a:t> dou</a:t>
            </a:r>
            <a:endParaRPr lang="uk-UA" dirty="0" smtClean="0"/>
          </a:p>
          <a:p>
            <a:pPr marL="576072" indent="-576072" defTabSz="584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dirty="0"/>
              <a:t>П</a:t>
            </a:r>
            <a:r>
              <a:rPr lang="uk-UA" dirty="0" smtClean="0"/>
              <a:t>артнерську програму для </a:t>
            </a:r>
            <a:r>
              <a:rPr lang="uk-UA" dirty="0" smtClean="0"/>
              <a:t>замовників</a:t>
            </a:r>
          </a:p>
          <a:p>
            <a:pPr marL="576072" indent="-576072" defTabSz="584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Асоціація роботодавців???</a:t>
            </a:r>
            <a:endParaRPr lang="uk-UA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xfrm>
            <a:off x="548640" y="1371600"/>
            <a:ext cx="11896700" cy="5968543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571500" indent="-571500" defTabSz="5842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  <a:defRPr sz="39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3600" dirty="0" smtClean="0"/>
              <a:t>Проведено </a:t>
            </a:r>
            <a:r>
              <a:rPr lang="ru-RU" sz="3600" dirty="0"/>
              <a:t>опитування серед цільової </a:t>
            </a:r>
            <a:r>
              <a:rPr lang="ru-RU" sz="3600" dirty="0" smtClean="0"/>
              <a:t>аудиторії</a:t>
            </a:r>
            <a:endParaRPr lang="ru-RU" sz="3600" dirty="0" smtClean="0">
              <a:solidFill>
                <a:schemeClr val="bg1"/>
              </a:solidFill>
            </a:endParaRPr>
          </a:p>
          <a:p>
            <a:pPr marL="571500" indent="-571500" defTabSz="5842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  <a:defRPr sz="39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Г</a:t>
            </a:r>
            <a:r>
              <a:rPr sz="3600" dirty="0" err="1" smtClean="0"/>
              <a:t>отовність</a:t>
            </a:r>
            <a:r>
              <a:rPr sz="3600" dirty="0" smtClean="0"/>
              <a:t> </a:t>
            </a:r>
            <a:r>
              <a:rPr sz="3600" dirty="0"/>
              <a:t>серверної частини </a:t>
            </a:r>
            <a:r>
              <a:rPr sz="3600" b="1" dirty="0" smtClean="0"/>
              <a:t>60</a:t>
            </a:r>
            <a:r>
              <a:rPr lang="ru-RU" sz="3600" b="1" dirty="0" smtClean="0"/>
              <a:t>%</a:t>
            </a:r>
            <a:r>
              <a:rPr sz="3600" dirty="0" smtClean="0"/>
              <a:t>, </a:t>
            </a:r>
            <a:r>
              <a:rPr sz="3600" dirty="0"/>
              <a:t>інтерфейсу </a:t>
            </a:r>
            <a:r>
              <a:rPr sz="3600" b="1" dirty="0"/>
              <a:t>25</a:t>
            </a:r>
            <a:r>
              <a:rPr sz="3600" b="1" dirty="0" smtClean="0"/>
              <a:t>%</a:t>
            </a:r>
            <a:endParaRPr lang="uk-UA" sz="3600" b="1" dirty="0" smtClean="0"/>
          </a:p>
          <a:p>
            <a:pPr marL="571500" indent="-571500" defTabSz="5842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  <a:defRPr sz="39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Розроблено: </a:t>
            </a:r>
            <a:r>
              <a:rPr lang="uk-UA" sz="3600" dirty="0"/>
              <a:t>сторінка замовника </a:t>
            </a:r>
            <a:r>
              <a:rPr lang="uk-UA" sz="3600" dirty="0" smtClean="0"/>
              <a:t> та виконавця, сервіси </a:t>
            </a:r>
            <a:r>
              <a:rPr lang="ru-RU" sz="3600" dirty="0" smtClean="0"/>
              <a:t>ре</a:t>
            </a:r>
            <a:r>
              <a:rPr lang="uk-UA" sz="3600" dirty="0" smtClean="0"/>
              <a:t>єстрації, авторизації, управління командами, </a:t>
            </a:r>
            <a:r>
              <a:rPr lang="uk-UA" sz="3600" dirty="0"/>
              <a:t>створення </a:t>
            </a:r>
            <a:r>
              <a:rPr lang="uk-UA" sz="3600" dirty="0" smtClean="0"/>
              <a:t>проекту </a:t>
            </a:r>
          </a:p>
        </p:txBody>
      </p:sp>
      <p:sp>
        <p:nvSpPr>
          <p:cNvPr id="168" name="Shape 168"/>
          <p:cNvSpPr/>
          <p:nvPr/>
        </p:nvSpPr>
        <p:spPr>
          <a:xfrm>
            <a:off x="402336" y="201168"/>
            <a:ext cx="11176007" cy="841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6000" b="1" cap="all" spc="3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5100" dirty="0"/>
              <a:t>ПоточнА СИТУАЦІЯ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402336" y="201168"/>
            <a:ext cx="11176007" cy="841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6000" b="1" cap="all" spc="3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5100" dirty="0"/>
              <a:t>Команда ПРОЕКТУ</a:t>
            </a:r>
          </a:p>
        </p:txBody>
      </p:sp>
      <p:sp>
        <p:nvSpPr>
          <p:cNvPr id="179" name="Shape 179"/>
          <p:cNvSpPr/>
          <p:nvPr/>
        </p:nvSpPr>
        <p:spPr>
          <a:xfrm>
            <a:off x="548640" y="7405793"/>
            <a:ext cx="12005954" cy="1488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sz="3200" dirty="0" err="1"/>
              <a:t>Досвід</a:t>
            </a:r>
            <a:r>
              <a:rPr sz="3200" dirty="0"/>
              <a:t> </a:t>
            </a:r>
            <a:r>
              <a:rPr sz="3200" dirty="0" err="1"/>
              <a:t>роботи</a:t>
            </a:r>
            <a:r>
              <a:rPr sz="3200" dirty="0"/>
              <a:t> в </a:t>
            </a:r>
            <a:r>
              <a:rPr sz="3200" dirty="0" err="1"/>
              <a:t>команді</a:t>
            </a:r>
            <a:r>
              <a:rPr sz="3200" dirty="0"/>
              <a:t> — </a:t>
            </a:r>
            <a:r>
              <a:rPr sz="3200" dirty="0" err="1"/>
              <a:t>понад</a:t>
            </a:r>
            <a:r>
              <a:rPr sz="3200" dirty="0"/>
              <a:t> 3 </a:t>
            </a:r>
            <a:r>
              <a:rPr sz="3200" dirty="0" err="1"/>
              <a:t>роки</a:t>
            </a:r>
            <a:endParaRPr sz="3200" b="1" dirty="0"/>
          </a:p>
          <a:p>
            <a:pPr>
              <a:lnSpc>
                <a:spcPct val="150000"/>
              </a:lnSpc>
              <a:spcBef>
                <a:spcPts val="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sz="3200" dirty="0" err="1"/>
              <a:t>Досвід</a:t>
            </a:r>
            <a:r>
              <a:rPr sz="3200" dirty="0"/>
              <a:t> </a:t>
            </a:r>
            <a:r>
              <a:rPr sz="3200" dirty="0" err="1"/>
              <a:t>роботи</a:t>
            </a:r>
            <a:r>
              <a:rPr sz="3200" dirty="0"/>
              <a:t> </a:t>
            </a:r>
            <a:r>
              <a:rPr sz="3200" dirty="0" err="1"/>
              <a:t>фрілансерами</a:t>
            </a:r>
            <a:r>
              <a:rPr sz="3200" dirty="0"/>
              <a:t> – </a:t>
            </a:r>
            <a:r>
              <a:rPr sz="3200" dirty="0" err="1"/>
              <a:t>понад</a:t>
            </a:r>
            <a:r>
              <a:rPr sz="3200" dirty="0"/>
              <a:t> 2 </a:t>
            </a:r>
            <a:r>
              <a:rPr sz="3200" dirty="0" err="1"/>
              <a:t>роки</a:t>
            </a:r>
            <a:endParaRPr sz="3200" dirty="0"/>
          </a:p>
        </p:txBody>
      </p:sp>
      <p:sp>
        <p:nvSpPr>
          <p:cNvPr id="180" name="Shape 180"/>
          <p:cNvSpPr/>
          <p:nvPr/>
        </p:nvSpPr>
        <p:spPr>
          <a:xfrm>
            <a:off x="6779580" y="5476512"/>
            <a:ext cx="2524085" cy="1246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3000" dirty="0" err="1"/>
              <a:t>Олег</a:t>
            </a:r>
            <a:r>
              <a:rPr sz="3000" dirty="0"/>
              <a:t> </a:t>
            </a:r>
            <a:r>
              <a:rPr sz="3000" dirty="0" err="1" smtClean="0"/>
              <a:t>Головко</a:t>
            </a:r>
            <a:endParaRPr lang="uk-UA" sz="3000" dirty="0" smtClean="0"/>
          </a:p>
          <a:p>
            <a:pPr>
              <a:spcBef>
                <a:spcPts val="1800"/>
              </a:spcBef>
            </a:pPr>
            <a:r>
              <a:rPr lang="ru-RU" sz="3000" dirty="0"/>
              <a:t>Розробник</a:t>
            </a:r>
            <a:endParaRPr sz="3000" dirty="0"/>
          </a:p>
        </p:txBody>
      </p:sp>
      <p:sp>
        <p:nvSpPr>
          <p:cNvPr id="181" name="Shape 181"/>
          <p:cNvSpPr/>
          <p:nvPr/>
        </p:nvSpPr>
        <p:spPr>
          <a:xfrm>
            <a:off x="518828" y="5470023"/>
            <a:ext cx="2905600" cy="127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3000" dirty="0" err="1"/>
              <a:t>Максим</a:t>
            </a:r>
            <a:r>
              <a:rPr sz="3000" dirty="0"/>
              <a:t> </a:t>
            </a:r>
            <a:r>
              <a:rPr sz="3000" dirty="0" err="1" smtClean="0"/>
              <a:t>Гілляка</a:t>
            </a:r>
            <a:endParaRPr lang="uk-UA" sz="3000" dirty="0" smtClean="0"/>
          </a:p>
          <a:p>
            <a:pPr>
              <a:spcBef>
                <a:spcPts val="1800"/>
              </a:spcBef>
            </a:pPr>
            <a:r>
              <a:rPr lang="ru-RU" sz="3000" dirty="0" smtClean="0"/>
              <a:t>Розробник</a:t>
            </a:r>
            <a:endParaRPr lang="ru-RU" sz="3000" dirty="0"/>
          </a:p>
        </p:txBody>
      </p:sp>
      <p:sp>
        <p:nvSpPr>
          <p:cNvPr id="182" name="Shape 182"/>
          <p:cNvSpPr/>
          <p:nvPr/>
        </p:nvSpPr>
        <p:spPr>
          <a:xfrm>
            <a:off x="3717484" y="5470014"/>
            <a:ext cx="2907202" cy="177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3000" dirty="0" err="1">
                <a:solidFill>
                  <a:schemeClr val="bg1"/>
                </a:solidFill>
              </a:rPr>
              <a:t>Ярослав</a:t>
            </a:r>
            <a:r>
              <a:rPr sz="3000" dirty="0">
                <a:solidFill>
                  <a:schemeClr val="bg1"/>
                </a:solidFill>
              </a:rPr>
              <a:t> </a:t>
            </a:r>
            <a:r>
              <a:rPr sz="3000" dirty="0" err="1" smtClean="0">
                <a:solidFill>
                  <a:schemeClr val="bg1"/>
                </a:solidFill>
              </a:rPr>
              <a:t>Мицьо</a:t>
            </a:r>
            <a:endParaRPr lang="ru-RU" sz="3000" dirty="0" smtClean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  <a:defRPr sz="28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3000" dirty="0" smtClean="0">
                <a:solidFill>
                  <a:schemeClr val="bg1"/>
                </a:solidFill>
              </a:rPr>
              <a:t>Керівник</a:t>
            </a: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500"/>
              </a:spcBef>
              <a:defRPr sz="28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3000" dirty="0" smtClean="0">
                <a:solidFill>
                  <a:schemeClr val="bg1"/>
                </a:solidFill>
              </a:rPr>
              <a:t>Розробник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9466551" y="5481890"/>
            <a:ext cx="2871936" cy="177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3000" dirty="0" err="1">
                <a:solidFill>
                  <a:schemeClr val="bg1"/>
                </a:solidFill>
              </a:rPr>
              <a:t>Михайло</a:t>
            </a:r>
            <a:r>
              <a:rPr sz="3000" dirty="0">
                <a:solidFill>
                  <a:schemeClr val="bg1"/>
                </a:solidFill>
              </a:rPr>
              <a:t> </a:t>
            </a:r>
            <a:r>
              <a:rPr sz="3000" dirty="0" err="1" smtClean="0">
                <a:solidFill>
                  <a:schemeClr val="bg1"/>
                </a:solidFill>
              </a:rPr>
              <a:t>Дубас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  <a:defRPr sz="28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000" dirty="0">
                <a:solidFill>
                  <a:schemeClr val="bg1"/>
                </a:solidFill>
              </a:rPr>
              <a:t>PR-</a:t>
            </a:r>
            <a:r>
              <a:rPr lang="ru-RU" sz="3000" dirty="0">
                <a:solidFill>
                  <a:schemeClr val="bg1"/>
                </a:solidFill>
              </a:rPr>
              <a:t>менеджер</a:t>
            </a:r>
          </a:p>
          <a:p>
            <a:pPr>
              <a:spcBef>
                <a:spcPts val="500"/>
              </a:spcBef>
              <a:defRPr sz="28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3000" dirty="0" smtClean="0">
                <a:solidFill>
                  <a:schemeClr val="bg1"/>
                </a:solidFill>
              </a:rPr>
              <a:t>Маркетолог</a:t>
            </a:r>
            <a:endParaRPr lang="ru-RU" sz="3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6" y="1108364"/>
            <a:ext cx="11484758" cy="430678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2222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2222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3531</TotalTime>
  <Words>326</Words>
  <Application>Microsoft Office PowerPoint</Application>
  <PresentationFormat>Custom</PresentationFormat>
  <Paragraphs>85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Avenir Next</vt:lpstr>
      <vt:lpstr>Avenir Next Medium</vt:lpstr>
      <vt:lpstr>DIN Alternate</vt:lpstr>
      <vt:lpstr>DIN Condensed</vt:lpstr>
      <vt:lpstr>Helvetica</vt:lpstr>
      <vt:lpstr>Helvetica Neue</vt:lpstr>
      <vt:lpstr>New_Template7</vt:lpstr>
      <vt:lpstr>summer camp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camp</dc:title>
  <dc:creator>Maxym Hylliaka</dc:creator>
  <cp:lastModifiedBy>Maxym Hylliaka</cp:lastModifiedBy>
  <cp:revision>74</cp:revision>
  <dcterms:modified xsi:type="dcterms:W3CDTF">2016-10-10T21:38:17Z</dcterms:modified>
</cp:coreProperties>
</file>