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340" autoAdjust="0"/>
  </p:normalViewPr>
  <p:slideViewPr>
    <p:cSldViewPr snapToGrid="0">
      <p:cViewPr varScale="1">
        <p:scale>
          <a:sx n="38" d="100"/>
          <a:sy n="38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900" dirty="0" smtClean="0">
                <a:solidFill>
                  <a:schemeClr val="bg1"/>
                </a:solidFill>
              </a:rPr>
              <a:t>Salary of Ukrainian</a:t>
            </a:r>
            <a:r>
              <a:rPr lang="uk-UA" sz="2900" dirty="0" smtClean="0">
                <a:solidFill>
                  <a:schemeClr val="bg1"/>
                </a:solidFill>
              </a:rPr>
              <a:t> </a:t>
            </a:r>
            <a:r>
              <a:rPr lang="en-US" sz="2900" dirty="0" smtClean="0">
                <a:solidFill>
                  <a:schemeClr val="bg1"/>
                </a:solidFill>
              </a:rPr>
              <a:t>freelancers</a:t>
            </a:r>
            <a:r>
              <a:rPr lang="en-US" sz="2900" dirty="0" smtClean="0">
                <a:solidFill>
                  <a:schemeClr val="bg1"/>
                </a:solidFill>
              </a:rPr>
              <a:t>,</a:t>
            </a:r>
            <a:r>
              <a:rPr lang="en-US" sz="2900" baseline="0" dirty="0" smtClean="0">
                <a:solidFill>
                  <a:schemeClr val="bg1"/>
                </a:solidFill>
              </a:rPr>
              <a:t> M $</a:t>
            </a:r>
            <a:endParaRPr lang="en-US" sz="29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32</c:v>
                </c:pt>
                <c:pt idx="2">
                  <c:v>63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2-47D1-B8E2-00ED0D0B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707088"/>
        <c:axId val="924707920"/>
      </c:lineChart>
      <c:catAx>
        <c:axId val="924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920"/>
        <c:crosses val="autoZero"/>
        <c:auto val="1"/>
        <c:lblAlgn val="ctr"/>
        <c:lblOffset val="100"/>
        <c:noMultiLvlLbl val="0"/>
      </c:catAx>
      <c:valAx>
        <c:axId val="92470792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0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5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22040" y="431800"/>
            <a:ext cx="479298" cy="3980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406400" y="5583055"/>
            <a:ext cx="12192000" cy="2705100"/>
          </a:xfrm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summer camp</a:t>
            </a:r>
          </a:p>
        </p:txBody>
      </p:sp>
      <p:sp>
        <p:nvSpPr>
          <p:cNvPr id="143" name="Shape 143"/>
          <p:cNvSpPr/>
          <p:nvPr/>
        </p:nvSpPr>
        <p:spPr>
          <a:xfrm>
            <a:off x="8453122" y="948744"/>
            <a:ext cx="360355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Project</a:t>
            </a:r>
            <a:r>
              <a:rPr dirty="0" smtClean="0"/>
              <a:t> </a:t>
            </a:r>
            <a:r>
              <a:rPr lang="en-US" dirty="0"/>
              <a:t>#</a:t>
            </a:r>
            <a:r>
              <a:rPr dirty="0" smtClean="0"/>
              <a:t>51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327862" y="7360212"/>
            <a:ext cx="5109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Mykhailo Dubas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1"/>
          <p:cNvSpPr/>
          <p:nvPr/>
        </p:nvSpPr>
        <p:spPr>
          <a:xfrm>
            <a:off x="406400" y="311960"/>
            <a:ext cx="11176009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Offer for investors</a:t>
            </a:r>
            <a:endParaRPr dirty="0"/>
          </a:p>
        </p:txBody>
      </p:sp>
      <p:sp>
        <p:nvSpPr>
          <p:cNvPr id="10" name="Shape 212"/>
          <p:cNvSpPr/>
          <p:nvPr/>
        </p:nvSpPr>
        <p:spPr>
          <a:xfrm>
            <a:off x="546100" y="1375586"/>
            <a:ext cx="88478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 smtClean="0"/>
              <a:t>MVP </a:t>
            </a:r>
            <a:r>
              <a:rPr lang="en-US" sz="4000" dirty="0" smtClean="0"/>
              <a:t>development </a:t>
            </a:r>
            <a:r>
              <a:rPr sz="4000" dirty="0" smtClean="0"/>
              <a:t>(6</a:t>
            </a:r>
            <a:r>
              <a:rPr lang="en-US" sz="4000" dirty="0" smtClean="0"/>
              <a:t> months</a:t>
            </a:r>
            <a:r>
              <a:rPr sz="4000" dirty="0" smtClean="0"/>
              <a:t>):</a:t>
            </a:r>
            <a:endParaRPr sz="4000" dirty="0"/>
          </a:p>
        </p:txBody>
      </p:sp>
      <p:sp>
        <p:nvSpPr>
          <p:cNvPr id="11" name="Shape 213"/>
          <p:cNvSpPr/>
          <p:nvPr/>
        </p:nvSpPr>
        <p:spPr>
          <a:xfrm>
            <a:off x="548640" y="4517727"/>
            <a:ext cx="106139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 smtClean="0"/>
              <a:t>Market entrance</a:t>
            </a:r>
            <a:r>
              <a:rPr lang="uk-UA" sz="4000" dirty="0" smtClean="0"/>
              <a:t> </a:t>
            </a:r>
            <a:r>
              <a:rPr sz="4000" dirty="0" smtClean="0"/>
              <a:t>(6 </a:t>
            </a:r>
            <a:r>
              <a:rPr lang="en-US" sz="4000" dirty="0"/>
              <a:t>months</a:t>
            </a:r>
            <a:r>
              <a:rPr sz="4000" dirty="0" smtClean="0"/>
              <a:t>):</a:t>
            </a:r>
            <a:endParaRPr sz="4000" dirty="0"/>
          </a:p>
        </p:txBody>
      </p:sp>
      <p:graphicFrame>
        <p:nvGraphicFramePr>
          <p:cNvPr id="12" name="Table 214"/>
          <p:cNvGraphicFramePr/>
          <p:nvPr>
            <p:extLst>
              <p:ext uri="{D42A27DB-BD31-4B8C-83A1-F6EECF244321}">
                <p14:modId xmlns:p14="http://schemas.microsoft.com/office/powerpoint/2010/main" val="1087836339"/>
              </p:ext>
            </p:extLst>
          </p:nvPr>
        </p:nvGraphicFramePr>
        <p:xfrm>
          <a:off x="548640" y="5411130"/>
          <a:ext cx="11729824" cy="27571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marketing company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servers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conferences,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fairs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$11,000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64441"/>
                  </a:ext>
                </a:extLst>
              </a:tr>
            </a:tbl>
          </a:graphicData>
        </a:graphic>
      </p:graphicFrame>
      <p:sp>
        <p:nvSpPr>
          <p:cNvPr id="13" name="Shape 215"/>
          <p:cNvSpPr/>
          <p:nvPr/>
        </p:nvSpPr>
        <p:spPr>
          <a:xfrm>
            <a:off x="8885041" y="8417670"/>
            <a:ext cx="328711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/>
              <a:t>Sum</a:t>
            </a:r>
            <a:r>
              <a:rPr sz="4000" dirty="0" smtClean="0"/>
              <a:t>: </a:t>
            </a:r>
            <a:r>
              <a:rPr sz="4000" dirty="0"/>
              <a:t>$</a:t>
            </a:r>
            <a:r>
              <a:rPr sz="4000" dirty="0" smtClean="0"/>
              <a:t>36,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  <p:graphicFrame>
        <p:nvGraphicFramePr>
          <p:cNvPr id="14" name="Table 216"/>
          <p:cNvGraphicFramePr/>
          <p:nvPr>
            <p:extLst>
              <p:ext uri="{D42A27DB-BD31-4B8C-83A1-F6EECF244321}">
                <p14:modId xmlns:p14="http://schemas.microsoft.com/office/powerpoint/2010/main" val="4212388556"/>
              </p:ext>
            </p:extLst>
          </p:nvPr>
        </p:nvGraphicFramePr>
        <p:xfrm>
          <a:off x="548640" y="2317535"/>
          <a:ext cx="11729824" cy="137858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 development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smtClean="0"/>
                        <a:t>$</a:t>
                      </a:r>
                      <a:r>
                        <a:rPr lang="uk-UA" dirty="0" smtClean="0"/>
                        <a:t>5</a:t>
                      </a:r>
                      <a:r>
                        <a:rPr dirty="0" smtClean="0"/>
                        <a:t>,</a:t>
                      </a:r>
                      <a:r>
                        <a:rPr lang="uk-UA" dirty="0" smtClean="0"/>
                        <a:t>0</a:t>
                      </a:r>
                      <a:r>
                        <a:rPr dirty="0" smtClean="0"/>
                        <a:t>00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hape 217"/>
          <p:cNvSpPr/>
          <p:nvPr/>
        </p:nvSpPr>
        <p:spPr>
          <a:xfrm>
            <a:off x="9170375" y="3754258"/>
            <a:ext cx="300178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/>
              <a:t>Sum</a:t>
            </a:r>
            <a:r>
              <a:rPr sz="4000" dirty="0" smtClean="0"/>
              <a:t>: $</a:t>
            </a:r>
            <a:r>
              <a:rPr lang="uk-UA" sz="4000" dirty="0" smtClean="0"/>
              <a:t>8</a:t>
            </a:r>
            <a:r>
              <a:rPr sz="4000" dirty="0" smtClean="0"/>
              <a:t>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1168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IDEA</a:t>
            </a:r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548640" y="1389888"/>
            <a:ext cx="11845518" cy="238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Create a web</a:t>
            </a:r>
            <a:r>
              <a:rPr lang="uk-UA" sz="3600" dirty="0" smtClean="0"/>
              <a:t> </a:t>
            </a:r>
            <a:r>
              <a:rPr lang="en-US" sz="3600" dirty="0" smtClean="0"/>
              <a:t>freelancing platform 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Employers would hire project teams and freelancers would organize</a:t>
            </a:r>
            <a:r>
              <a:rPr lang="uk-UA" sz="3600" dirty="0" smtClean="0"/>
              <a:t> </a:t>
            </a:r>
            <a:r>
              <a:rPr lang="en-US" sz="3600" dirty="0" smtClean="0"/>
              <a:t>teams</a:t>
            </a:r>
            <a:endParaRPr lang="uk-UA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99211" y="201168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problem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548640" y="1371600"/>
            <a:ext cx="12176755" cy="80950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Employer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c</a:t>
            </a:r>
            <a:r>
              <a:rPr lang="en-US" sz="3600" dirty="0" smtClean="0"/>
              <a:t>omplicated team building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r</a:t>
            </a:r>
            <a:r>
              <a:rPr lang="en-US" sz="3600" dirty="0" smtClean="0"/>
              <a:t>esponsible for control a team of freelancers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i</a:t>
            </a:r>
            <a:r>
              <a:rPr lang="en-US" sz="3600" dirty="0" smtClean="0"/>
              <a:t>ndividual communication with each freelancer 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i</a:t>
            </a:r>
            <a:r>
              <a:rPr lang="en-US" sz="3600" dirty="0" smtClean="0"/>
              <a:t>ntegration of work of each freelancer</a:t>
            </a:r>
            <a:endParaRPr lang="uk-UA" sz="3600" dirty="0" smtClean="0"/>
          </a:p>
          <a:p>
            <a:pPr algn="just"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Freelancer</a:t>
            </a:r>
            <a:endParaRPr lang="uk-UA" sz="3600" dirty="0" smtClean="0"/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w</a:t>
            </a:r>
            <a:r>
              <a:rPr lang="en-US" sz="3600" dirty="0" smtClean="0"/>
              <a:t>ork with unfamiliar freelancers</a:t>
            </a:r>
            <a:endParaRPr lang="uk-UA" sz="3600" dirty="0" smtClean="0"/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d</a:t>
            </a:r>
            <a:r>
              <a:rPr lang="en-US" sz="3600" dirty="0" smtClean="0"/>
              <a:t>ifficult to enter a team</a:t>
            </a:r>
            <a:endParaRPr lang="uk-UA" sz="3600" dirty="0" smtClean="0"/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l</a:t>
            </a:r>
            <a:r>
              <a:rPr lang="en-US" sz="3600" dirty="0" smtClean="0"/>
              <a:t>ack of a common way to organize work</a:t>
            </a:r>
            <a:endParaRPr lang="uk-UA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02336" y="201449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Solution</a:t>
            </a:r>
            <a:endParaRPr dirty="0"/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548640" y="1371600"/>
            <a:ext cx="11884660" cy="76817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Employer</a:t>
            </a:r>
            <a:endParaRPr lang="uk-UA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Delegate to a team manager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p</a:t>
            </a:r>
            <a:r>
              <a:rPr lang="en-US" sz="3600" dirty="0" smtClean="0"/>
              <a:t>roject control</a:t>
            </a:r>
            <a:endParaRPr lang="ru-RU" sz="3600" dirty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r</a:t>
            </a:r>
            <a:r>
              <a:rPr lang="en-US" sz="3600" dirty="0" smtClean="0"/>
              <a:t>esponsibility for finishing the project</a:t>
            </a:r>
            <a:endParaRPr lang="ru-RU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c</a:t>
            </a:r>
            <a:r>
              <a:rPr lang="en-US" sz="3600" dirty="0" smtClean="0"/>
              <a:t>ommunication with a project team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Freelancer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work under a common technology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w</a:t>
            </a:r>
            <a:r>
              <a:rPr lang="en-US" sz="3600" dirty="0" smtClean="0"/>
              <a:t>ork according to the team rules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r</a:t>
            </a:r>
            <a:r>
              <a:rPr lang="en-US" sz="3600" dirty="0" smtClean="0"/>
              <a:t>eputation inside a team guarantee a future cooperation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02336" y="311960"/>
            <a:ext cx="11176007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100" dirty="0" smtClean="0"/>
              <a:t>competitors</a:t>
            </a:r>
            <a:endParaRPr sz="5100" dirty="0"/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1514907363"/>
              </p:ext>
            </p:extLst>
          </p:nvPr>
        </p:nvGraphicFramePr>
        <p:xfrm>
          <a:off x="407296" y="1343340"/>
          <a:ext cx="12187970" cy="79588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7987">
                <a:tc>
                  <a:txBody>
                    <a:bodyPr/>
                    <a:lstStyle/>
                    <a:p>
                      <a:pPr algn="r"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uk-UA" sz="2800" dirty="0" smtClean="0"/>
                    </a:p>
                  </a:txBody>
                  <a:tcPr marL="45720" marR="45720" horzOverflow="overflow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7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Hire a project team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2684082299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Organize</a:t>
                      </a:r>
                      <a:r>
                        <a:rPr lang="en-US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team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Vacancies</a:t>
                      </a:r>
                      <a:r>
                        <a:rPr lang="en-US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team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orders for freelancers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595819" y="2070433"/>
            <a:ext cx="2129567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 smtClean="0"/>
              <a:t>Feature</a:t>
            </a:r>
            <a:endParaRPr sz="2800" dirty="0"/>
          </a:p>
        </p:txBody>
      </p:sp>
      <p:sp>
        <p:nvSpPr>
          <p:cNvPr id="159" name="Shape 159"/>
          <p:cNvSpPr/>
          <p:nvPr/>
        </p:nvSpPr>
        <p:spPr>
          <a:xfrm>
            <a:off x="2102381" y="1477181"/>
            <a:ext cx="177159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 smtClean="0"/>
              <a:t>Platform </a:t>
            </a:r>
            <a:endParaRPr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7" y="4650962"/>
            <a:ext cx="795864" cy="795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6" y="6384757"/>
            <a:ext cx="795864" cy="795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58" y="7999801"/>
            <a:ext cx="795864" cy="7958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3" y="8035430"/>
            <a:ext cx="795864" cy="795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79" y="3039993"/>
            <a:ext cx="795864" cy="795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07" y="3073648"/>
            <a:ext cx="795864" cy="7958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02336" y="311960"/>
            <a:ext cx="11176007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100" dirty="0" smtClean="0"/>
              <a:t>market</a:t>
            </a:r>
            <a:endParaRPr sz="5100" dirty="0"/>
          </a:p>
        </p:txBody>
      </p:sp>
      <p:sp>
        <p:nvSpPr>
          <p:cNvPr id="162" name="Shape 162"/>
          <p:cNvSpPr/>
          <p:nvPr/>
        </p:nvSpPr>
        <p:spPr>
          <a:xfrm>
            <a:off x="548640" y="5229564"/>
            <a:ext cx="11211732" cy="27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2900" dirty="0" smtClean="0"/>
              <a:t>Our part of the market is 5% of the market of the salary, what </a:t>
            </a:r>
            <a:r>
              <a:rPr lang="en-US" sz="2900" dirty="0"/>
              <a:t>is $3,500,000 </a:t>
            </a:r>
            <a:r>
              <a:rPr lang="en-US" sz="2900" dirty="0" smtClean="0"/>
              <a:t> per year </a:t>
            </a:r>
            <a:endParaRPr lang="en-US" sz="2900" dirty="0"/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2900" dirty="0" smtClean="0"/>
              <a:t>Service income is 10% of </a:t>
            </a:r>
            <a:r>
              <a:rPr lang="en-US" sz="2900" dirty="0"/>
              <a:t>wages </a:t>
            </a:r>
            <a:r>
              <a:rPr lang="en-US" sz="2900" dirty="0" smtClean="0"/>
              <a:t>of freelancers at our platform, what is $350,000 per year</a:t>
            </a:r>
            <a:endParaRPr lang="uk-UA" sz="29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24426961"/>
              </p:ext>
            </p:extLst>
          </p:nvPr>
        </p:nvGraphicFramePr>
        <p:xfrm>
          <a:off x="831273" y="1246908"/>
          <a:ext cx="11234057" cy="397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02336" y="311960"/>
            <a:ext cx="11173968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100" dirty="0" smtClean="0"/>
              <a:t>Marketing strategy</a:t>
            </a:r>
            <a:endParaRPr sz="5100" dirty="0"/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548640" y="1371600"/>
            <a:ext cx="12156796" cy="5807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Marketing goal</a:t>
            </a:r>
            <a:r>
              <a:rPr lang="uk-UA" dirty="0" smtClean="0"/>
              <a:t>: </a:t>
            </a:r>
            <a:r>
              <a:rPr lang="ru-RU" b="1" dirty="0" smtClean="0"/>
              <a:t>5%</a:t>
            </a:r>
            <a:r>
              <a:rPr lang="en-US" b="1" dirty="0"/>
              <a:t> </a:t>
            </a:r>
            <a:r>
              <a:rPr lang="en-US" dirty="0" smtClean="0"/>
              <a:t>of the market</a:t>
            </a:r>
            <a:endParaRPr lang="uk-UA" b="1" dirty="0" smtClean="0"/>
          </a:p>
          <a:p>
            <a:pPr defTabSz="584200">
              <a:lnSpc>
                <a:spcPct val="10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b="0" dirty="0" smtClean="0"/>
              <a:t>To reach </a:t>
            </a:r>
            <a:r>
              <a:rPr lang="en-US" dirty="0" smtClean="0"/>
              <a:t>this we will do: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Advertisement in services for employers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Advertisement in cooperation services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Articles in web-communities like habrahabr and dou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Cooperation with </a:t>
            </a:r>
            <a:r>
              <a:rPr lang="en-US" dirty="0" smtClean="0"/>
              <a:t>job</a:t>
            </a:r>
            <a:r>
              <a:rPr lang="uk-UA" dirty="0" smtClean="0"/>
              <a:t> </a:t>
            </a:r>
            <a:r>
              <a:rPr lang="en-US" dirty="0" smtClean="0"/>
              <a:t>search services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Affiliate program for customers and freelancers</a:t>
            </a:r>
            <a:endParaRPr lang="uk-UA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48640" y="1371600"/>
            <a:ext cx="11896700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Have</a:t>
            </a:r>
            <a:r>
              <a:rPr lang="ru-RU" sz="3600" dirty="0" smtClean="0"/>
              <a:t> </a:t>
            </a:r>
            <a:r>
              <a:rPr lang="en-US" sz="3600" dirty="0" smtClean="0"/>
              <a:t>run the survey among the target audience</a:t>
            </a:r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Server side complition </a:t>
            </a:r>
            <a:r>
              <a:rPr lang="en-US" sz="3600" b="1" dirty="0" smtClean="0"/>
              <a:t>60%</a:t>
            </a:r>
            <a:r>
              <a:rPr lang="en-US" sz="3600" dirty="0" smtClean="0"/>
              <a:t>, user interface </a:t>
            </a:r>
            <a:r>
              <a:rPr lang="en-US" sz="3600" b="1" dirty="0" smtClean="0"/>
              <a:t>25%</a:t>
            </a:r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smtClean="0"/>
              <a:t>Developed</a:t>
            </a:r>
            <a:r>
              <a:rPr lang="uk-UA" sz="3600" dirty="0" smtClean="0"/>
              <a:t>: </a:t>
            </a:r>
            <a:r>
              <a:rPr lang="en-US" sz="3600" dirty="0" smtClean="0"/>
              <a:t>customer and freelancer pages, registration, authorization, team managing and project creation services</a:t>
            </a:r>
            <a:endParaRPr lang="uk-UA" sz="3600" dirty="0" smtClean="0"/>
          </a:p>
        </p:txBody>
      </p:sp>
      <p:sp>
        <p:nvSpPr>
          <p:cNvPr id="168" name="Shape 168"/>
          <p:cNvSpPr/>
          <p:nvPr/>
        </p:nvSpPr>
        <p:spPr>
          <a:xfrm>
            <a:off x="402336" y="311960"/>
            <a:ext cx="11176007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100" dirty="0" smtClean="0"/>
              <a:t>Current state</a:t>
            </a:r>
            <a:endParaRPr sz="51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02336" y="311960"/>
            <a:ext cx="11176007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100" dirty="0" smtClean="0"/>
              <a:t>Project team</a:t>
            </a:r>
            <a:endParaRPr sz="5100" dirty="0"/>
          </a:p>
        </p:txBody>
      </p:sp>
      <p:sp>
        <p:nvSpPr>
          <p:cNvPr id="179" name="Shape 179"/>
          <p:cNvSpPr/>
          <p:nvPr/>
        </p:nvSpPr>
        <p:spPr>
          <a:xfrm>
            <a:off x="548640" y="7339152"/>
            <a:ext cx="120059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smtClean="0"/>
              <a:t>Team work experience </a:t>
            </a:r>
            <a:r>
              <a:rPr sz="3200" dirty="0" smtClean="0"/>
              <a:t>—</a:t>
            </a:r>
            <a:r>
              <a:rPr lang="en-US" sz="3200" dirty="0" smtClean="0"/>
              <a:t> more than </a:t>
            </a:r>
            <a:r>
              <a:rPr sz="3200" dirty="0" smtClean="0"/>
              <a:t>3</a:t>
            </a:r>
            <a:r>
              <a:rPr lang="en-US" sz="3200" dirty="0"/>
              <a:t> </a:t>
            </a:r>
            <a:r>
              <a:rPr lang="en-US" sz="3200" dirty="0" smtClean="0"/>
              <a:t>years</a:t>
            </a:r>
            <a:endParaRPr sz="3200" b="1" dirty="0"/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smtClean="0"/>
              <a:t>Freelancing experience </a:t>
            </a:r>
            <a:r>
              <a:rPr sz="3200" dirty="0" smtClean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more </a:t>
            </a:r>
            <a:r>
              <a:rPr lang="en-US" sz="3200" dirty="0"/>
              <a:t>than </a:t>
            </a:r>
            <a:r>
              <a:rPr sz="3200" dirty="0" smtClean="0"/>
              <a:t>2</a:t>
            </a:r>
            <a:r>
              <a:rPr lang="en-US" sz="3200" dirty="0" smtClean="0"/>
              <a:t> years</a:t>
            </a:r>
            <a:endParaRPr sz="3200" dirty="0"/>
          </a:p>
        </p:txBody>
      </p:sp>
      <p:sp>
        <p:nvSpPr>
          <p:cNvPr id="180" name="Shape 180"/>
          <p:cNvSpPr/>
          <p:nvPr/>
        </p:nvSpPr>
        <p:spPr>
          <a:xfrm>
            <a:off x="6821879" y="5476512"/>
            <a:ext cx="2397447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000" dirty="0" smtClean="0"/>
              <a:t>Oleh Holovko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en-US" sz="3000" dirty="0" smtClean="0"/>
              <a:t>Developer</a:t>
            </a:r>
            <a:endParaRPr sz="3000" dirty="0"/>
          </a:p>
        </p:txBody>
      </p:sp>
      <p:sp>
        <p:nvSpPr>
          <p:cNvPr id="181" name="Shape 181"/>
          <p:cNvSpPr/>
          <p:nvPr/>
        </p:nvSpPr>
        <p:spPr>
          <a:xfrm>
            <a:off x="538066" y="5470023"/>
            <a:ext cx="2867128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000" dirty="0" smtClean="0"/>
              <a:t>Maksym Hilliaka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en-US" sz="3000" dirty="0" smtClean="0"/>
              <a:t>Developer</a:t>
            </a:r>
            <a:endParaRPr lang="ru-RU" sz="3000" dirty="0"/>
          </a:p>
        </p:txBody>
      </p:sp>
      <p:sp>
        <p:nvSpPr>
          <p:cNvPr id="182" name="Shape 182"/>
          <p:cNvSpPr/>
          <p:nvPr/>
        </p:nvSpPr>
        <p:spPr>
          <a:xfrm>
            <a:off x="3737250" y="5470014"/>
            <a:ext cx="2804611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000" dirty="0" smtClean="0">
                <a:solidFill>
                  <a:schemeClr val="bg1"/>
                </a:solidFill>
              </a:rPr>
              <a:t>Yaroslav Mytsio</a:t>
            </a:r>
            <a:endParaRPr lang="ru-RU" sz="30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 smtClean="0">
                <a:solidFill>
                  <a:schemeClr val="bg1"/>
                </a:solidFill>
              </a:rPr>
              <a:t>Leader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 smtClean="0">
                <a:solidFill>
                  <a:schemeClr val="bg1"/>
                </a:solidFill>
              </a:rPr>
              <a:t>Developer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490595" y="5481890"/>
            <a:ext cx="2823847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000" dirty="0" smtClean="0">
                <a:solidFill>
                  <a:schemeClr val="bg1"/>
                </a:solidFill>
              </a:rPr>
              <a:t>Mykhailo Dubas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 smtClean="0">
                <a:solidFill>
                  <a:schemeClr val="bg1"/>
                </a:solidFill>
              </a:rPr>
              <a:t>PR-manager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 smtClean="0">
                <a:solidFill>
                  <a:schemeClr val="bg1"/>
                </a:solidFill>
              </a:rPr>
              <a:t>Marketing</a:t>
            </a: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171424"/>
            <a:ext cx="11484758" cy="43067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340</Words>
  <Application>Microsoft Office PowerPoint</Application>
  <PresentationFormat>Custom</PresentationFormat>
  <Paragraphs>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97</cp:revision>
  <dcterms:modified xsi:type="dcterms:W3CDTF">2016-10-12T10:43:31Z</dcterms:modified>
</cp:coreProperties>
</file>