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222222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38100" cap="flat">
              <a:solidFill>
                <a:srgbClr val="222222"/>
              </a:solidFill>
              <a:prstDash val="solid"/>
              <a:round/>
            </a:ln>
          </a:top>
          <a:bottom>
            <a:ln w="127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Ref idx="major">
          <a:srgbClr val="222222"/>
        </a:fontRef>
        <a:srgbClr val="222222"/>
      </a:tcTxStyle>
      <a:tcStyle>
        <a:tcBdr>
          <a:left>
            <a:ln w="12700" cap="flat">
              <a:solidFill>
                <a:srgbClr val="222222"/>
              </a:solidFill>
              <a:prstDash val="solid"/>
              <a:round/>
            </a:ln>
          </a:left>
          <a:right>
            <a:ln w="12700" cap="flat">
              <a:solidFill>
                <a:srgbClr val="222222"/>
              </a:solidFill>
              <a:prstDash val="solid"/>
              <a:round/>
            </a:ln>
          </a:right>
          <a:top>
            <a:ln w="12700" cap="flat">
              <a:solidFill>
                <a:srgbClr val="222222"/>
              </a:solidFill>
              <a:prstDash val="solid"/>
              <a:round/>
            </a:ln>
          </a:top>
          <a:bottom>
            <a:ln w="381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solidFill>
                <a:srgbClr val="222222"/>
              </a:solidFill>
              <a:prstDash val="solid"/>
              <a:round/>
            </a:ln>
          </a:insideH>
          <a:insideV>
            <a:ln w="12700" cap="flat">
              <a:solidFill>
                <a:srgbClr val="222222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340" autoAdjust="0"/>
  </p:normalViewPr>
  <p:slideViewPr>
    <p:cSldViewPr snapToGrid="0">
      <p:cViewPr varScale="1">
        <p:scale>
          <a:sx n="38" d="100"/>
          <a:sy n="38" d="100"/>
        </p:scale>
        <p:origin x="5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2900" dirty="0">
                <a:solidFill>
                  <a:schemeClr val="bg1"/>
                </a:solidFill>
              </a:rPr>
              <a:t>Заробiтня плата </a:t>
            </a:r>
            <a:r>
              <a:rPr lang="en-US" sz="2900" dirty="0" smtClean="0">
                <a:solidFill>
                  <a:schemeClr val="bg1"/>
                </a:solidFill>
              </a:rPr>
              <a:t>у</a:t>
            </a:r>
            <a:r>
              <a:rPr lang="ru-RU" sz="2900" dirty="0" smtClean="0">
                <a:solidFill>
                  <a:schemeClr val="bg1"/>
                </a:solidFill>
              </a:rPr>
              <a:t>краïнцiв </a:t>
            </a:r>
            <a:r>
              <a:rPr lang="ru-RU" sz="2900" dirty="0">
                <a:solidFill>
                  <a:schemeClr val="bg1"/>
                </a:solidFill>
              </a:rPr>
              <a:t>на фрiланс </a:t>
            </a:r>
            <a:r>
              <a:rPr lang="ru-RU" sz="2900" dirty="0" smtClean="0">
                <a:solidFill>
                  <a:schemeClr val="bg1"/>
                </a:solidFill>
              </a:rPr>
              <a:t>бiржах</a:t>
            </a:r>
            <a:r>
              <a:rPr lang="en-US" sz="2900" dirty="0" smtClean="0">
                <a:solidFill>
                  <a:schemeClr val="bg1"/>
                </a:solidFill>
              </a:rPr>
              <a:t>, </a:t>
            </a:r>
            <a:r>
              <a:rPr lang="uk-UA" sz="2900" dirty="0" smtClean="0">
                <a:solidFill>
                  <a:schemeClr val="bg1"/>
                </a:solidFill>
              </a:rPr>
              <a:t>млн</a:t>
            </a:r>
            <a:r>
              <a:rPr lang="uk-UA" sz="2900" baseline="0" dirty="0" smtClean="0">
                <a:solidFill>
                  <a:schemeClr val="bg1"/>
                </a:solidFill>
              </a:rPr>
              <a:t> </a:t>
            </a:r>
            <a:r>
              <a:rPr lang="en-US" sz="2900" baseline="0" dirty="0" smtClean="0">
                <a:solidFill>
                  <a:schemeClr val="bg1"/>
                </a:solidFill>
              </a:rPr>
              <a:t>$</a:t>
            </a:r>
            <a:endParaRPr lang="en-US" sz="29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44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32</c:v>
                </c:pt>
                <c:pt idx="2">
                  <c:v>63</c:v>
                </c:pt>
                <c:pt idx="3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E2-47D1-B8E2-00ED0D0B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4707088"/>
        <c:axId val="924707920"/>
      </c:lineChart>
      <c:catAx>
        <c:axId val="9247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920"/>
        <c:crosses val="autoZero"/>
        <c:auto val="1"/>
        <c:lblAlgn val="ctr"/>
        <c:lblOffset val="100"/>
        <c:noMultiLvlLbl val="0"/>
      </c:catAx>
      <c:valAx>
        <c:axId val="92470792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247070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5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рожній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V="1">
            <a:off x="406397" y="993157"/>
            <a:ext cx="12192006" cy="26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2186623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горизонт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7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підзаголовок (інший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12161861" y="4191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вертикально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V="1">
            <a:off x="5892800" y="6141010"/>
            <a:ext cx="6705601" cy="149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dirty="0"/>
              <a:t>Текст заголовка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flipV="1">
            <a:off x="406398" y="993160"/>
            <a:ext cx="12192005" cy="26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z="2400" spc="120">
                <a:solidFill>
                  <a:srgbClr val="838787"/>
                </a:solidFill>
              </a:defRPr>
            </a:lvl1pPr>
            <a:lvl2pPr marL="758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2pPr>
            <a:lvl3pPr marL="1202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3pPr>
            <a:lvl4pPr marL="16472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4pPr>
            <a:lvl5pPr marL="2091763" indent="-313763" defTabSz="457200">
              <a:spcBef>
                <a:spcPts val="0"/>
              </a:spcBef>
              <a:buSzPct val="104999"/>
              <a:buChar char="‣"/>
              <a:defRPr sz="2400" spc="120">
                <a:solidFill>
                  <a:srgbClr val="838787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інший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half" idx="1"/>
          </p:nvPr>
        </p:nvSpPr>
        <p:spPr>
          <a:xfrm>
            <a:off x="5892800" y="2641600"/>
            <a:ext cx="6705600" cy="4483509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" name="Shape 96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4"/>
          </p:nvPr>
        </p:nvSpPr>
        <p:spPr>
          <a:xfrm>
            <a:off x="5892800" y="7690125"/>
            <a:ext cx="6705600" cy="106202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4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398" y="6140894"/>
            <a:ext cx="12192005" cy="267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22040" y="431800"/>
            <a:ext cx="479298" cy="3980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DIN Alternate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00" b="0" i="0" u="none" strike="noStrike" cap="all" spc="0" baseline="0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sz="5400" b="0" i="0" u="none" strike="noStrike" cap="all" spc="0" baseline="0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406400" y="5583055"/>
            <a:ext cx="12192000" cy="2705100"/>
          </a:xfrm>
          <a:prstGeom prst="rect">
            <a:avLst/>
          </a:prstGeom>
        </p:spPr>
        <p:txBody>
          <a:bodyPr/>
          <a:lstStyle>
            <a:lvl1pPr defTabSz="426466">
              <a:defRPr sz="12400" b="1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summer camp</a:t>
            </a:r>
          </a:p>
        </p:txBody>
      </p:sp>
      <p:sp>
        <p:nvSpPr>
          <p:cNvPr id="143" name="Shape 143"/>
          <p:cNvSpPr/>
          <p:nvPr/>
        </p:nvSpPr>
        <p:spPr>
          <a:xfrm>
            <a:off x="8453122" y="948744"/>
            <a:ext cx="407964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Проект №</a:t>
            </a:r>
            <a:r>
              <a:rPr dirty="0" smtClean="0"/>
              <a:t>51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327862" y="7360212"/>
            <a:ext cx="51892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5400">
                <a:latin typeface="Arial"/>
                <a:ea typeface="Arial"/>
                <a:cs typeface="Arial"/>
                <a:sym typeface="Arial"/>
              </a:defRPr>
            </a:pPr>
            <a:r>
              <a:rPr lang="uk-UA" dirty="0"/>
              <a:t>Дубас Михайло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1"/>
          <p:cNvSpPr/>
          <p:nvPr/>
        </p:nvSpPr>
        <p:spPr>
          <a:xfrm>
            <a:off x="406400" y="201168"/>
            <a:ext cx="11176009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5100" b="1" cap="all" spc="255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пропозиція інвестору</a:t>
            </a:r>
          </a:p>
        </p:txBody>
      </p:sp>
      <p:sp>
        <p:nvSpPr>
          <p:cNvPr id="10" name="Shape 212"/>
          <p:cNvSpPr/>
          <p:nvPr/>
        </p:nvSpPr>
        <p:spPr>
          <a:xfrm>
            <a:off x="548640" y="1375586"/>
            <a:ext cx="884527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Розробка MVP (6 місяців):</a:t>
            </a:r>
          </a:p>
        </p:txBody>
      </p:sp>
      <p:sp>
        <p:nvSpPr>
          <p:cNvPr id="11" name="Shape 213"/>
          <p:cNvSpPr/>
          <p:nvPr/>
        </p:nvSpPr>
        <p:spPr>
          <a:xfrm>
            <a:off x="548640" y="4517727"/>
            <a:ext cx="1061390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600"/>
              </a:spcBef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rPr sz="4000" dirty="0"/>
              <a:t>Вихід на ринок (6 місяців):</a:t>
            </a:r>
          </a:p>
        </p:txBody>
      </p:sp>
      <p:graphicFrame>
        <p:nvGraphicFramePr>
          <p:cNvPr id="12" name="Table 214"/>
          <p:cNvGraphicFramePr/>
          <p:nvPr>
            <p:extLst>
              <p:ext uri="{D42A27DB-BD31-4B8C-83A1-F6EECF244321}">
                <p14:modId xmlns:p14="http://schemas.microsoft.com/office/powerpoint/2010/main" val="797853299"/>
              </p:ext>
            </p:extLst>
          </p:nvPr>
        </p:nvGraphicFramePr>
        <p:xfrm>
          <a:off x="548640" y="5411130"/>
          <a:ext cx="11729824" cy="29992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62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7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тестування 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маркетингова компанія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uk-UA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сервери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конференції,</a:t>
                      </a:r>
                      <a:r>
                        <a:rPr lang="en-US" sz="36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виставки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noFill/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6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$11,000</a:t>
                      </a:r>
                      <a:endParaRPr sz="36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0" marR="45720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64441"/>
                  </a:ext>
                </a:extLst>
              </a:tr>
            </a:tbl>
          </a:graphicData>
        </a:graphic>
      </p:graphicFrame>
      <p:sp>
        <p:nvSpPr>
          <p:cNvPr id="13" name="Shape 215"/>
          <p:cNvSpPr/>
          <p:nvPr/>
        </p:nvSpPr>
        <p:spPr>
          <a:xfrm>
            <a:off x="8830325" y="8417670"/>
            <a:ext cx="349710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$</a:t>
            </a:r>
            <a:r>
              <a:rPr sz="4000" dirty="0" smtClean="0"/>
              <a:t>36,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  <p:graphicFrame>
        <p:nvGraphicFramePr>
          <p:cNvPr id="14" name="Table 216"/>
          <p:cNvGraphicFramePr/>
          <p:nvPr>
            <p:extLst>
              <p:ext uri="{D42A27DB-BD31-4B8C-83A1-F6EECF244321}">
                <p14:modId xmlns:p14="http://schemas.microsoft.com/office/powerpoint/2010/main" val="175251426"/>
              </p:ext>
            </p:extLst>
          </p:nvPr>
        </p:nvGraphicFramePr>
        <p:xfrm>
          <a:off x="548640" y="2317535"/>
          <a:ext cx="11729824" cy="1499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646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65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дизайн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$3,000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51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розробка інтерфейсу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defRPr sz="36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dirty="0" smtClean="0"/>
                        <a:t>$</a:t>
                      </a:r>
                      <a:r>
                        <a:rPr lang="uk-UA" dirty="0" smtClean="0"/>
                        <a:t>5</a:t>
                      </a:r>
                      <a:r>
                        <a:rPr dirty="0" smtClean="0"/>
                        <a:t>,</a:t>
                      </a:r>
                      <a:r>
                        <a:rPr lang="uk-UA" dirty="0" smtClean="0"/>
                        <a:t>0</a:t>
                      </a:r>
                      <a:r>
                        <a:rPr dirty="0" smtClean="0"/>
                        <a:t>00</a:t>
                      </a:r>
                      <a:endParaRPr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hape 217"/>
          <p:cNvSpPr/>
          <p:nvPr/>
        </p:nvSpPr>
        <p:spPr>
          <a:xfrm>
            <a:off x="8833104" y="3788764"/>
            <a:ext cx="349300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600"/>
              </a:spcBef>
              <a:defRPr sz="4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000" dirty="0"/>
              <a:t>Сума: </a:t>
            </a:r>
            <a:r>
              <a:rPr sz="4000" dirty="0" smtClean="0"/>
              <a:t>$</a:t>
            </a:r>
            <a:r>
              <a:rPr lang="uk-UA" sz="4000" dirty="0" smtClean="0"/>
              <a:t>8</a:t>
            </a:r>
            <a:r>
              <a:rPr sz="4000" dirty="0" smtClean="0"/>
              <a:t>,</a:t>
            </a:r>
            <a:r>
              <a:rPr lang="uk-UA" sz="4000" dirty="0" smtClean="0"/>
              <a:t>0</a:t>
            </a:r>
            <a:r>
              <a:rPr sz="4000" dirty="0" smtClean="0"/>
              <a:t>00</a:t>
            </a:r>
            <a:endParaRPr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06400" y="201168"/>
            <a:ext cx="11176000" cy="841258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ІДЕЯ</a:t>
            </a:r>
          </a:p>
        </p:txBody>
      </p:sp>
      <p:sp>
        <p:nvSpPr>
          <p:cNvPr id="146" name="Shape 146"/>
          <p:cNvSpPr/>
          <p:nvPr/>
        </p:nvSpPr>
        <p:spPr>
          <a:xfrm>
            <a:off x="548640" y="1389888"/>
            <a:ext cx="11845518" cy="2462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spcBef>
                <a:spcPts val="12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Створення </a:t>
            </a:r>
            <a:r>
              <a:rPr lang="en-US" sz="3600" dirty="0" smtClean="0"/>
              <a:t>Web</a:t>
            </a:r>
            <a:r>
              <a:rPr lang="uk-UA" sz="3600" dirty="0"/>
              <a:t>-</a:t>
            </a:r>
            <a:r>
              <a:rPr lang="ru-RU" sz="3600" dirty="0" smtClean="0"/>
              <a:t>біржі для ринку фрілансу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Роботодавці зможуть наймати проектні команди, а фрілансери – організуватись в команди</a:t>
            </a:r>
            <a:endParaRPr lang="uk-UA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399211" y="201168"/>
            <a:ext cx="11176007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Проблема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3"/>
          </p:nvPr>
        </p:nvSpPr>
        <p:spPr>
          <a:xfrm>
            <a:off x="548640" y="1371600"/>
            <a:ext cx="12176755" cy="809505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  <a:endParaRPr lang="uk-UA" sz="3600" dirty="0"/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формування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відповідальність </a:t>
            </a:r>
            <a:r>
              <a:rPr lang="uk-UA" sz="3600" dirty="0"/>
              <a:t>за управління командою </a:t>
            </a:r>
            <a:r>
              <a:rPr lang="uk-UA" sz="3600" dirty="0" smtClean="0"/>
              <a:t>фрілансерів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і</a:t>
            </a:r>
            <a:r>
              <a:rPr lang="uk-UA" sz="3600" dirty="0" smtClean="0"/>
              <a:t>ндивідуальні комунікації з кожним фрілансером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інтеграці</a:t>
            </a:r>
            <a:r>
              <a:rPr lang="uk-UA" sz="3600" dirty="0"/>
              <a:t>я</a:t>
            </a:r>
            <a:r>
              <a:rPr lang="uk-UA" sz="3600" dirty="0" smtClean="0"/>
              <a:t> результатів роботи кожного фрілансера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р</a:t>
            </a:r>
            <a:r>
              <a:rPr lang="uk-UA" sz="3600" dirty="0" smtClean="0"/>
              <a:t>обота з незнайомими фрілансерами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складність попасти в команду</a:t>
            </a:r>
          </a:p>
          <a:p>
            <a:pPr marL="571500" indent="-5715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відсутність єдиної технології організації роботи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402336" y="201449"/>
            <a:ext cx="11176000" cy="841257"/>
          </a:xfrm>
          <a:prstGeom prst="rect">
            <a:avLst/>
          </a:prstGeom>
        </p:spPr>
        <p:txBody>
          <a:bodyPr/>
          <a:lstStyle>
            <a:lvl1pPr defTabSz="388620">
              <a:defRPr sz="5100" b="1" spc="2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РІШЕННЯ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4"/>
          </p:nvPr>
        </p:nvSpPr>
        <p:spPr>
          <a:xfrm>
            <a:off x="548640" y="1371600"/>
            <a:ext cx="12393380" cy="768176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Роботодавець</a:t>
            </a:r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/>
              <a:t>П</a:t>
            </a:r>
            <a:r>
              <a:rPr lang="uk-UA" sz="3600" dirty="0" smtClean="0"/>
              <a:t>ередає менеджеру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функції </a:t>
            </a:r>
            <a:r>
              <a:rPr lang="ru-RU" sz="3600" dirty="0" smtClean="0"/>
              <a:t>управління </a:t>
            </a:r>
            <a:r>
              <a:rPr lang="ru-RU" sz="3600" dirty="0"/>
              <a:t>проектом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відповідальність за виконання </a:t>
            </a:r>
            <a:r>
              <a:rPr lang="ru-RU" sz="3600" dirty="0" smtClean="0"/>
              <a:t>замовлення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/>
              <a:t>к</a:t>
            </a:r>
            <a:r>
              <a:rPr lang="ru-RU" sz="3600" dirty="0" smtClean="0"/>
              <a:t>омунікації з командою проекту</a:t>
            </a:r>
            <a:endParaRPr lang="ru-RU" sz="3600" dirty="0"/>
          </a:p>
          <a:p>
            <a:pPr>
              <a:lnSpc>
                <a:spcPct val="100000"/>
              </a:lnSpc>
              <a:spcBef>
                <a:spcPts val="1800"/>
              </a:spcBef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Фрілансер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робота за спільною технологією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праця згідно з правилами команди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репутація в команді гарантує подальшу співпрацю</a:t>
            </a:r>
          </a:p>
          <a:p>
            <a:pPr marL="571500" indent="-571500">
              <a:lnSpc>
                <a:spcPct val="100000"/>
              </a:lnSpc>
              <a:spcBef>
                <a:spcPts val="2800"/>
              </a:spcBef>
              <a:buFont typeface="Arial" panose="020B0604020202020204" pitchFamily="34" charset="0"/>
              <a:buChar char="•"/>
              <a:defRPr sz="4000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uk-UA" sz="3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2036072"/>
            <a:ext cx="9927292" cy="2201549"/>
          </a:xfrm>
          <a:prstGeom prst="roundRect">
            <a:avLst>
              <a:gd name="adj" fmla="val 1327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Конкуренти</a:t>
            </a:r>
          </a:p>
        </p:txBody>
      </p:sp>
      <p:graphicFrame>
        <p:nvGraphicFramePr>
          <p:cNvPr id="156" name="Table 156"/>
          <p:cNvGraphicFramePr/>
          <p:nvPr>
            <p:extLst>
              <p:ext uri="{D42A27DB-BD31-4B8C-83A1-F6EECF244321}">
                <p14:modId xmlns:p14="http://schemas.microsoft.com/office/powerpoint/2010/main" val="723474913"/>
              </p:ext>
            </p:extLst>
          </p:nvPr>
        </p:nvGraphicFramePr>
        <p:xfrm>
          <a:off x="407296" y="1343340"/>
          <a:ext cx="12187970" cy="795884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7987">
                <a:tc>
                  <a:txBody>
                    <a:bodyPr/>
                    <a:lstStyle/>
                    <a:p>
                      <a:pPr algn="r">
                        <a:defRPr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 lang="uk-UA" sz="2800" dirty="0" smtClean="0"/>
                    </a:p>
                  </a:txBody>
                  <a:tcPr marL="45720" marR="45720" horzOverflow="overflow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Upwork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Kabanchik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SummerCamp</a:t>
                      </a:r>
                    </a:p>
                  </a:txBody>
                  <a:tcPr marL="45720" marR="4572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79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</a:t>
                      </a:r>
                      <a:r>
                        <a:rPr lang="ru-RU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айм проектної</a:t>
                      </a:r>
                      <a:r>
                        <a:rPr lang="ru-RU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команди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2684082299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Об’єднання в команди</a:t>
                      </a: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Вакансії в команді</a:t>
                      </a: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sz="28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69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uk-UA" sz="280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Індивідуальні</a:t>
                      </a:r>
                      <a:r>
                        <a:rPr lang="uk-UA" sz="2800" baseline="0" dirty="0" smtClean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замовлення для фрілансера</a:t>
                      </a:r>
                      <a:endParaRPr sz="2800" dirty="0">
                        <a:solidFill>
                          <a:srgbClr val="22222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770F1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</a:defRPr>
                      </a:pPr>
                      <a:endParaRPr lang="en-US" sz="2800" dirty="0" smtClean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7160" marR="137160" marT="137160" marB="137160" anchor="ctr" horzOverflow="overflow"/>
                </a:tc>
                <a:extLst>
                  <a:ext uri="{0D108BD9-81ED-4DB2-BD59-A6C34878D82A}">
                    <a16:rowId xmlns:a16="http://schemas.microsoft.com/office/drawing/2014/main" val="490671065"/>
                  </a:ext>
                </a:extLst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595819" y="2070433"/>
            <a:ext cx="2129567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Послуга</a:t>
            </a:r>
          </a:p>
        </p:txBody>
      </p:sp>
      <p:sp>
        <p:nvSpPr>
          <p:cNvPr id="159" name="Shape 159"/>
          <p:cNvSpPr/>
          <p:nvPr/>
        </p:nvSpPr>
        <p:spPr>
          <a:xfrm>
            <a:off x="2191281" y="1477181"/>
            <a:ext cx="177159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2800" dirty="0"/>
              <a:t>Сервіс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7" y="4650962"/>
            <a:ext cx="795864" cy="795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106" y="6384757"/>
            <a:ext cx="795864" cy="7958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58" y="7999801"/>
            <a:ext cx="795864" cy="7958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93" y="8035430"/>
            <a:ext cx="795864" cy="79586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79" y="3039993"/>
            <a:ext cx="795864" cy="795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007" y="3073648"/>
            <a:ext cx="795864" cy="7958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Ринок</a:t>
            </a:r>
          </a:p>
        </p:txBody>
      </p:sp>
      <p:sp>
        <p:nvSpPr>
          <p:cNvPr id="162" name="Shape 162"/>
          <p:cNvSpPr/>
          <p:nvPr/>
        </p:nvSpPr>
        <p:spPr>
          <a:xfrm>
            <a:off x="548640" y="5229564"/>
            <a:ext cx="11211732" cy="27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Наша доля ринку складе 5% від ринку заробітньої платні,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тобто </a:t>
            </a:r>
            <a:r>
              <a:rPr lang="en-US" sz="2900" dirty="0"/>
              <a:t>$</a:t>
            </a:r>
            <a:r>
              <a:rPr lang="en-US" sz="2900" dirty="0" smtClean="0"/>
              <a:t>3,500,000 </a:t>
            </a:r>
            <a:r>
              <a:rPr lang="uk-UA" sz="2900" dirty="0" smtClean="0"/>
              <a:t>в рік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uk-UA" sz="2900" dirty="0" smtClean="0"/>
              <a:t>Дохід сервісу складе 10% від заробітньої платні фрілансерів сервісу, тобто $350,000 </a:t>
            </a:r>
            <a:r>
              <a:rPr lang="uk-UA" sz="2900" dirty="0"/>
              <a:t>в </a:t>
            </a:r>
            <a:r>
              <a:rPr lang="uk-UA" sz="2900" dirty="0" smtClean="0"/>
              <a:t>рік</a:t>
            </a:r>
            <a:endParaRPr lang="uk-UA" sz="29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903055"/>
              </p:ext>
            </p:extLst>
          </p:nvPr>
        </p:nvGraphicFramePr>
        <p:xfrm>
          <a:off x="831273" y="1246908"/>
          <a:ext cx="11234057" cy="397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402336" y="201168"/>
            <a:ext cx="11173968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маркетинГОВА СТРАТЕГІЯ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997213" y="1371600"/>
            <a:ext cx="11476583" cy="580703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584200">
              <a:lnSpc>
                <a:spcPct val="12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Маркетингова ціль: </a:t>
            </a:r>
            <a:r>
              <a:rPr lang="ru-RU" b="1" dirty="0" smtClean="0"/>
              <a:t>5% </a:t>
            </a:r>
            <a:r>
              <a:rPr lang="ru-RU" dirty="0" smtClean="0"/>
              <a:t>ринку</a:t>
            </a:r>
            <a:endParaRPr lang="uk-UA" b="1" dirty="0" smtClean="0"/>
          </a:p>
          <a:p>
            <a:pPr defTabSz="584200">
              <a:lnSpc>
                <a:spcPct val="100000"/>
              </a:lnSpc>
              <a:spcBef>
                <a:spcPts val="1200"/>
              </a:spcBef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smtClean="0"/>
              <a:t>Для </a:t>
            </a:r>
            <a:r>
              <a:rPr b="0" dirty="0"/>
              <a:t>досягення таких показників </a:t>
            </a:r>
            <a:r>
              <a:rPr b="0" dirty="0" smtClean="0"/>
              <a:t>ми </a:t>
            </a:r>
            <a:r>
              <a:rPr dirty="0" err="1" smtClean="0"/>
              <a:t>зробимо</a:t>
            </a:r>
            <a:r>
              <a:rPr lang="en-US" dirty="0" smtClean="0"/>
              <a:t>:</a:t>
            </a:r>
            <a:endParaRPr lang="uk-UA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Рекламу в сервісах для роботодавців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Рекламу в сервісах кооперативної праці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 smtClean="0"/>
              <a:t>Статті в спільнотах </a:t>
            </a:r>
            <a:r>
              <a:rPr lang="en-US" dirty="0" smtClean="0"/>
              <a:t>habrahabr </a:t>
            </a:r>
            <a:r>
              <a:rPr lang="uk-UA" dirty="0" smtClean="0"/>
              <a:t>та</a:t>
            </a:r>
            <a:r>
              <a:rPr lang="en-US" dirty="0" smtClean="0"/>
              <a:t> dou</a:t>
            </a:r>
            <a:endParaRPr lang="ru-RU" dirty="0" smtClean="0"/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dirty="0" smtClean="0"/>
              <a:t>Кооперац</a:t>
            </a:r>
            <a:r>
              <a:rPr lang="uk-UA" dirty="0" smtClean="0"/>
              <a:t>ія з сервісами пошуку роботи</a:t>
            </a:r>
          </a:p>
          <a:p>
            <a:pPr marL="576072" indent="-576072" defTabSz="584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 sz="36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dirty="0"/>
              <a:t>П</a:t>
            </a:r>
            <a:r>
              <a:rPr lang="uk-UA" dirty="0" smtClean="0"/>
              <a:t>артнерську програму для замовникі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uk-UA" dirty="0" smtClean="0"/>
              <a:t>та фрілансерів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48640" y="1371600"/>
            <a:ext cx="11896700" cy="5968543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600" dirty="0" smtClean="0"/>
              <a:t>Проведено </a:t>
            </a:r>
            <a:r>
              <a:rPr lang="ru-RU" sz="3600" dirty="0"/>
              <a:t>опитування серед цільової </a:t>
            </a:r>
            <a:r>
              <a:rPr lang="ru-RU" sz="3600" dirty="0" smtClean="0"/>
              <a:t>аудиторії</a:t>
            </a:r>
            <a:endParaRPr lang="ru-RU" sz="3600" dirty="0" smtClean="0">
              <a:solidFill>
                <a:schemeClr val="bg1"/>
              </a:solidFill>
            </a:endParaRPr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Г</a:t>
            </a:r>
            <a:r>
              <a:rPr sz="3600" dirty="0" err="1" smtClean="0"/>
              <a:t>отовність</a:t>
            </a:r>
            <a:r>
              <a:rPr sz="3600" dirty="0" smtClean="0"/>
              <a:t> </a:t>
            </a:r>
            <a:r>
              <a:rPr sz="3600" dirty="0"/>
              <a:t>серверної частини </a:t>
            </a:r>
            <a:r>
              <a:rPr sz="3600" b="1" dirty="0" smtClean="0"/>
              <a:t>60</a:t>
            </a:r>
            <a:r>
              <a:rPr lang="ru-RU" sz="3600" b="1" dirty="0" smtClean="0"/>
              <a:t>%</a:t>
            </a:r>
            <a:r>
              <a:rPr sz="3600" dirty="0" smtClean="0"/>
              <a:t>, </a:t>
            </a:r>
            <a:r>
              <a:rPr sz="3600" dirty="0"/>
              <a:t>інтерфейсу </a:t>
            </a:r>
            <a:r>
              <a:rPr sz="3600" b="1" dirty="0"/>
              <a:t>25</a:t>
            </a:r>
            <a:r>
              <a:rPr sz="3600" b="1" dirty="0" smtClean="0"/>
              <a:t>%</a:t>
            </a:r>
            <a:endParaRPr lang="uk-UA" sz="3600" b="1" dirty="0" smtClean="0"/>
          </a:p>
          <a:p>
            <a:pPr marL="571500" indent="-571500" defTabSz="584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  <a:defRPr sz="3900" cap="none" spc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uk-UA" sz="3600" dirty="0" smtClean="0"/>
              <a:t>Розроблено: </a:t>
            </a:r>
            <a:r>
              <a:rPr lang="uk-UA" sz="3600" dirty="0"/>
              <a:t>сторінка замовника </a:t>
            </a:r>
            <a:r>
              <a:rPr lang="uk-UA" sz="3600" dirty="0" smtClean="0"/>
              <a:t> та фрілансера, сервіси </a:t>
            </a:r>
            <a:r>
              <a:rPr lang="ru-RU" sz="3600" dirty="0" smtClean="0"/>
              <a:t>ре</a:t>
            </a:r>
            <a:r>
              <a:rPr lang="uk-UA" sz="3600" dirty="0" smtClean="0"/>
              <a:t>єстрації, авторизації, управління командами, </a:t>
            </a:r>
            <a:r>
              <a:rPr lang="uk-UA" sz="3600" dirty="0"/>
              <a:t>створення </a:t>
            </a:r>
            <a:r>
              <a:rPr lang="uk-UA" sz="3600" dirty="0" smtClean="0"/>
              <a:t>проекту </a:t>
            </a:r>
          </a:p>
        </p:txBody>
      </p:sp>
      <p:sp>
        <p:nvSpPr>
          <p:cNvPr id="168" name="Shape 168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ПоточнА СИТУАЦІЯ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02336" y="201168"/>
            <a:ext cx="11176007" cy="841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sz="6000" b="1" cap="all" spc="3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100" dirty="0"/>
              <a:t>Команда ПРОЕКТУ</a:t>
            </a:r>
          </a:p>
        </p:txBody>
      </p:sp>
      <p:sp>
        <p:nvSpPr>
          <p:cNvPr id="179" name="Shape 179"/>
          <p:cNvSpPr/>
          <p:nvPr/>
        </p:nvSpPr>
        <p:spPr>
          <a:xfrm>
            <a:off x="548640" y="7384773"/>
            <a:ext cx="12005954" cy="148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в </a:t>
            </a:r>
            <a:r>
              <a:rPr sz="3200" dirty="0" err="1"/>
              <a:t>команді</a:t>
            </a:r>
            <a:r>
              <a:rPr sz="3200" dirty="0"/>
              <a:t> — </a:t>
            </a:r>
            <a:r>
              <a:rPr sz="3200" dirty="0" err="1"/>
              <a:t>понад</a:t>
            </a:r>
            <a:r>
              <a:rPr sz="3200" dirty="0"/>
              <a:t> 3 </a:t>
            </a:r>
            <a:r>
              <a:rPr sz="3200" dirty="0" err="1"/>
              <a:t>роки</a:t>
            </a:r>
            <a:endParaRPr sz="3200" b="1" dirty="0"/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200" dirty="0" err="1"/>
              <a:t>Досвід</a:t>
            </a:r>
            <a:r>
              <a:rPr sz="3200" dirty="0"/>
              <a:t> </a:t>
            </a:r>
            <a:r>
              <a:rPr sz="3200" dirty="0" err="1"/>
              <a:t>роботи</a:t>
            </a:r>
            <a:r>
              <a:rPr sz="3200" dirty="0"/>
              <a:t> </a:t>
            </a:r>
            <a:r>
              <a:rPr sz="3200" dirty="0" err="1"/>
              <a:t>фрілансерами</a:t>
            </a:r>
            <a:r>
              <a:rPr sz="3200" dirty="0"/>
              <a:t> – </a:t>
            </a:r>
            <a:r>
              <a:rPr sz="3200" dirty="0" err="1"/>
              <a:t>понад</a:t>
            </a:r>
            <a:r>
              <a:rPr sz="3200" dirty="0"/>
              <a:t> 2 </a:t>
            </a:r>
            <a:r>
              <a:rPr sz="3200" dirty="0" err="1"/>
              <a:t>роки</a:t>
            </a:r>
            <a:endParaRPr sz="3200" dirty="0"/>
          </a:p>
        </p:txBody>
      </p:sp>
      <p:sp>
        <p:nvSpPr>
          <p:cNvPr id="180" name="Shape 180"/>
          <p:cNvSpPr/>
          <p:nvPr/>
        </p:nvSpPr>
        <p:spPr>
          <a:xfrm>
            <a:off x="6758560" y="5476512"/>
            <a:ext cx="2524085" cy="124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/>
              <a:t>Олег</a:t>
            </a:r>
            <a:r>
              <a:rPr sz="3000" dirty="0"/>
              <a:t> </a:t>
            </a:r>
            <a:r>
              <a:rPr sz="3000" dirty="0" err="1" smtClean="0"/>
              <a:t>Головко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ru-RU" sz="3000" dirty="0"/>
              <a:t>Розробник</a:t>
            </a:r>
            <a:endParaRPr sz="3000" dirty="0"/>
          </a:p>
        </p:txBody>
      </p:sp>
      <p:sp>
        <p:nvSpPr>
          <p:cNvPr id="181" name="Shape 181"/>
          <p:cNvSpPr/>
          <p:nvPr/>
        </p:nvSpPr>
        <p:spPr>
          <a:xfrm>
            <a:off x="518828" y="5470023"/>
            <a:ext cx="2905600" cy="127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/>
              <a:t>Максим</a:t>
            </a:r>
            <a:r>
              <a:rPr sz="3000" dirty="0"/>
              <a:t> </a:t>
            </a:r>
            <a:r>
              <a:rPr sz="3000" dirty="0" err="1" smtClean="0"/>
              <a:t>Гілляка</a:t>
            </a:r>
            <a:endParaRPr lang="uk-UA" sz="3000" dirty="0" smtClean="0"/>
          </a:p>
          <a:p>
            <a:pPr>
              <a:spcBef>
                <a:spcPts val="1800"/>
              </a:spcBef>
            </a:pPr>
            <a:r>
              <a:rPr lang="ru-RU" sz="3000" dirty="0" smtClean="0"/>
              <a:t>Розробник</a:t>
            </a:r>
            <a:endParaRPr lang="ru-RU" sz="3000" dirty="0"/>
          </a:p>
        </p:txBody>
      </p:sp>
      <p:sp>
        <p:nvSpPr>
          <p:cNvPr id="182" name="Shape 182"/>
          <p:cNvSpPr/>
          <p:nvPr/>
        </p:nvSpPr>
        <p:spPr>
          <a:xfrm>
            <a:off x="3685954" y="5470014"/>
            <a:ext cx="2907202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>
                <a:solidFill>
                  <a:schemeClr val="bg1"/>
                </a:solidFill>
              </a:rPr>
              <a:t>Ярослав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Мицьо</a:t>
            </a:r>
            <a:endParaRPr lang="ru-RU" sz="3000" dirty="0" smtClean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Керівник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Розробник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466551" y="5481890"/>
            <a:ext cx="2871936" cy="177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3000" dirty="0" err="1">
                <a:solidFill>
                  <a:schemeClr val="bg1"/>
                </a:solidFill>
              </a:rPr>
              <a:t>Михайло</a:t>
            </a:r>
            <a:r>
              <a:rPr sz="3000" dirty="0">
                <a:solidFill>
                  <a:schemeClr val="bg1"/>
                </a:solidFill>
              </a:rPr>
              <a:t> </a:t>
            </a:r>
            <a:r>
              <a:rPr sz="3000" dirty="0" err="1" smtClean="0">
                <a:solidFill>
                  <a:schemeClr val="bg1"/>
                </a:solidFill>
              </a:rPr>
              <a:t>Дубас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3000" dirty="0">
                <a:solidFill>
                  <a:schemeClr val="bg1"/>
                </a:solidFill>
              </a:rPr>
              <a:t>PR-</a:t>
            </a:r>
            <a:r>
              <a:rPr lang="ru-RU" sz="3000" dirty="0">
                <a:solidFill>
                  <a:schemeClr val="bg1"/>
                </a:solidFill>
              </a:rPr>
              <a:t>менеджер</a:t>
            </a:r>
          </a:p>
          <a:p>
            <a:pPr>
              <a:spcBef>
                <a:spcPts val="500"/>
              </a:spcBef>
              <a:defRPr sz="2800">
                <a:solidFill>
                  <a:srgbClr val="15547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ru-RU" sz="3000" dirty="0" smtClean="0">
                <a:solidFill>
                  <a:schemeClr val="bg1"/>
                </a:solidFill>
              </a:rPr>
              <a:t>Маркетолог</a:t>
            </a: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171424"/>
            <a:ext cx="11484758" cy="43067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2222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325</Words>
  <Application>Microsoft Office PowerPoint</Application>
  <PresentationFormat>Custom</PresentationFormat>
  <Paragraphs>83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summer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camp</dc:title>
  <dc:creator>Maxym Hylliaka</dc:creator>
  <cp:lastModifiedBy>Maxym Hylliaka</cp:lastModifiedBy>
  <cp:revision>88</cp:revision>
  <dcterms:modified xsi:type="dcterms:W3CDTF">2016-10-12T10:43:28Z</dcterms:modified>
</cp:coreProperties>
</file>