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 algn="ctr">
              <a:defRPr sz="2800" b="0" i="0" u="none" strike="noStrike">
                <a:solidFill>
                  <a:srgbClr val="222222"/>
                </a:solidFill>
                <a:latin typeface="Arial"/>
              </a:defRPr>
            </a:pPr>
            <a:r>
              <a:rPr lang="ru-RU" sz="2800" b="0" i="0" u="none" strike="noStrike" dirty="0">
                <a:solidFill>
                  <a:srgbClr val="222222"/>
                </a:solidFill>
                <a:latin typeface="Arial"/>
              </a:rPr>
              <a:t>Заробiтня плата Украïнцiв на фрiланс бiржах</a:t>
            </a:r>
          </a:p>
        </c:rich>
      </c:tx>
      <c:layout>
        <c:manualLayout>
          <c:xMode val="edge"/>
          <c:yMode val="edge"/>
          <c:x val="0"/>
          <c:y val="0"/>
          <c:w val="1"/>
          <c:h val="0.1724990000000000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7732400000000001"/>
          <c:y val="0.17249900000000001"/>
          <c:w val="0.77731399999999995"/>
          <c:h val="0.7477369999999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Украина</c:v>
                </c:pt>
              </c:strCache>
            </c:strRef>
          </c:tx>
          <c:spPr>
            <a:ln w="47625" cap="flat">
              <a:solidFill>
                <a:srgbClr val="B9943F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B9943F"/>
              </a:solidFill>
              <a:ln w="9525" cap="flat">
                <a:solidFill>
                  <a:srgbClr val="B9943F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16000000</c:v>
                </c:pt>
                <c:pt idx="1">
                  <c:v>32000000</c:v>
                </c:pt>
                <c:pt idx="2">
                  <c:v>64000000</c:v>
                </c:pt>
                <c:pt idx="3">
                  <c:v>72000000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BB-4356-8831-F45797D01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A8A"/>
              </a:solidFill>
              <a:prstDash val="solid"/>
              <a:round/>
            </a:ln>
          </c:spPr>
        </c:majorGridlines>
        <c:numFmt formatCode="[&gt;1000000]??,???,,&quot; &quot;&quot;M&quot;;[$$]&quot; &quot;#,###.##" sourceLinked="0"/>
        <c:majorTickMark val="out"/>
        <c:minorTickMark val="none"/>
        <c:tickLblPos val="nextTo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midCat"/>
        <c:majorUnit val="20000000"/>
        <c:minorUnit val="1000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2800" b="0" i="0" u="none" strike="noStrike">
                <a:solidFill>
                  <a:srgbClr val="222222"/>
                </a:solidFill>
                <a:latin typeface="Arial"/>
              </a:defRPr>
            </a:pP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К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льк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сть фр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лансер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в з Укра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ï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ни</a:t>
            </a:r>
          </a:p>
        </c:rich>
      </c:tx>
      <c:layout>
        <c:manualLayout>
          <c:xMode val="edge"/>
          <c:yMode val="edge"/>
          <c:x val="3.6283200000000002E-2"/>
          <c:y val="0"/>
          <c:w val="0.92743399999999998"/>
          <c:h val="0.1724990000000000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5166499999999999"/>
          <c:y val="0.17249900000000001"/>
          <c:w val="0.80155900000000002"/>
          <c:h val="0.7477369999999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Украина</c:v>
                </c:pt>
              </c:strCache>
            </c:strRef>
          </c:tx>
          <c:spPr>
            <a:ln w="47625" cap="flat">
              <a:solidFill>
                <a:srgbClr val="B9943F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B9943F"/>
              </a:solidFill>
              <a:ln w="9525" cap="flat">
                <a:solidFill>
                  <a:srgbClr val="B9943F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20000</c:v>
                </c:pt>
                <c:pt idx="1">
                  <c:v>51000</c:v>
                </c:pt>
                <c:pt idx="2">
                  <c:v>123000</c:v>
                </c:pt>
                <c:pt idx="3">
                  <c:v>160000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8-434B-822D-936ACFB5A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A8A"/>
              </a:solidFill>
              <a:prstDash val="solid"/>
              <a:round/>
            </a:ln>
          </c:spPr>
        </c:majorGridlines>
        <c:numFmt formatCode="[&gt;1000]#,###,&quot; &quot;&quot;K&quot;;#,###" sourceLinked="0"/>
        <c:majorTickMark val="out"/>
        <c:minorTickMark val="none"/>
        <c:tickLblPos val="nextTo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midCat"/>
        <c:majorUnit val="40000"/>
        <c:minorUnit val="2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6" y="993157"/>
            <a:ext cx="12192008" cy="2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8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09"/>
            <a:ext cx="6705601" cy="150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7" y="993160"/>
            <a:ext cx="12192007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7" y="993160"/>
            <a:ext cx="12192007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7" y="993160"/>
            <a:ext cx="12192007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7" y="6140893"/>
            <a:ext cx="12192007" cy="268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назви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summer camp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KPI Sikorsky challenge</a:t>
            </a:r>
          </a:p>
        </p:txBody>
      </p:sp>
      <p:sp>
        <p:nvSpPr>
          <p:cNvPr id="143" name="Shape 143"/>
          <p:cNvSpPr/>
          <p:nvPr/>
        </p:nvSpPr>
        <p:spPr>
          <a:xfrm>
            <a:off x="7491231" y="597957"/>
            <a:ext cx="5079653" cy="173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Проект №51</a:t>
            </a:r>
          </a:p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Дубас Михайло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06400" y="253999"/>
            <a:ext cx="11176009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пропозиція інвестору</a:t>
            </a:r>
          </a:p>
        </p:txBody>
      </p:sp>
      <p:sp>
        <p:nvSpPr>
          <p:cNvPr id="212" name="Shape 212"/>
          <p:cNvSpPr/>
          <p:nvPr/>
        </p:nvSpPr>
        <p:spPr>
          <a:xfrm>
            <a:off x="416930" y="1325945"/>
            <a:ext cx="884527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Розробка MVP (6 місяців):</a:t>
            </a:r>
          </a:p>
        </p:txBody>
      </p:sp>
      <p:sp>
        <p:nvSpPr>
          <p:cNvPr id="213" name="Shape 213"/>
          <p:cNvSpPr/>
          <p:nvPr/>
        </p:nvSpPr>
        <p:spPr>
          <a:xfrm>
            <a:off x="416930" y="4468086"/>
            <a:ext cx="10613902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t>Вихід на ринок (6 місяців):</a:t>
            </a:r>
          </a:p>
        </p:txBody>
      </p:sp>
      <p:graphicFrame>
        <p:nvGraphicFramePr>
          <p:cNvPr id="214" name="Table 214"/>
          <p:cNvGraphicFramePr/>
          <p:nvPr/>
        </p:nvGraphicFramePr>
        <p:xfrm>
          <a:off x="442330" y="5411130"/>
          <a:ext cx="11729824" cy="22494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тестування 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$4,500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маркетингова компанія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підтримка програмної частини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" name="Shape 215"/>
          <p:cNvSpPr/>
          <p:nvPr/>
        </p:nvSpPr>
        <p:spPr>
          <a:xfrm>
            <a:off x="8197691" y="7727554"/>
            <a:ext cx="3974466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Сума: $36,500</a:t>
            </a:r>
          </a:p>
        </p:txBody>
      </p:sp>
      <p:graphicFrame>
        <p:nvGraphicFramePr>
          <p:cNvPr id="216" name="Table 216"/>
          <p:cNvGraphicFramePr/>
          <p:nvPr/>
        </p:nvGraphicFramePr>
        <p:xfrm>
          <a:off x="442330" y="2317535"/>
          <a:ext cx="11729824" cy="1499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4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65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дизайн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$3,000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1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розробка інтерфейсу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$4,500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8522595" y="3702499"/>
            <a:ext cx="3649562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Сума: $7,500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6494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441959" y="3871165"/>
            <a:ext cx="12120882" cy="23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Створення нового Web-сервісу для посередництва між роботодавцем та командами фрілансерів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06400" y="253465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Проблема</a:t>
            </a:r>
          </a:p>
        </p:txBody>
      </p:sp>
      <p:sp>
        <p:nvSpPr>
          <p:cNvPr id="149" name="Shape 149"/>
          <p:cNvSpPr/>
          <p:nvPr/>
        </p:nvSpPr>
        <p:spPr>
          <a:xfrm>
            <a:off x="9612648" y="1747378"/>
            <a:ext cx="3014217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Виконавець 1</a:t>
            </a:r>
          </a:p>
        </p:txBody>
      </p:sp>
      <p:sp>
        <p:nvSpPr>
          <p:cNvPr id="150" name="Shape 150"/>
          <p:cNvSpPr/>
          <p:nvPr/>
        </p:nvSpPr>
        <p:spPr>
          <a:xfrm>
            <a:off x="9612648" y="4566778"/>
            <a:ext cx="3014217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Виконавець 2</a:t>
            </a:r>
          </a:p>
        </p:txBody>
      </p:sp>
      <p:sp>
        <p:nvSpPr>
          <p:cNvPr id="151" name="Shape 151"/>
          <p:cNvSpPr/>
          <p:nvPr/>
        </p:nvSpPr>
        <p:spPr>
          <a:xfrm>
            <a:off x="9612648" y="7386178"/>
            <a:ext cx="3014217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Виконавець 3</a:t>
            </a:r>
          </a:p>
        </p:txBody>
      </p:sp>
      <p:pic>
        <p:nvPicPr>
          <p:cNvPr id="152" name="Group 3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0854" y="3798014"/>
            <a:ext cx="1531179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roup 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1608" y="1042510"/>
            <a:ext cx="1349671" cy="2571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roup 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473" y="4092111"/>
            <a:ext cx="2120901" cy="2085553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155" name="Group3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56693" y="6230064"/>
            <a:ext cx="1079501" cy="34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3727129" y="4733976"/>
            <a:ext cx="3810001" cy="522715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 rot="12000000" flipH="1">
            <a:off x="3665714" y="6209619"/>
            <a:ext cx="3810001" cy="522716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 rot="20400000">
            <a:off x="3665611" y="3257748"/>
            <a:ext cx="3813419" cy="522715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04637" y="3288312"/>
            <a:ext cx="2164111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Замовник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06400" y="254000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РІШЕННЯ</a:t>
            </a:r>
          </a:p>
        </p:txBody>
      </p:sp>
      <p:sp>
        <p:nvSpPr>
          <p:cNvPr id="162" name="Shape 162"/>
          <p:cNvSpPr/>
          <p:nvPr/>
        </p:nvSpPr>
        <p:spPr>
          <a:xfrm rot="5400000">
            <a:off x="9075137" y="3402615"/>
            <a:ext cx="1783662" cy="522716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 rot="5400000">
            <a:off x="9075137" y="6416728"/>
            <a:ext cx="1783662" cy="522716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5228761" y="7024968"/>
            <a:ext cx="5708943" cy="2320349"/>
            <a:chOff x="0" y="0"/>
            <a:chExt cx="5708941" cy="2320348"/>
          </a:xfrm>
        </p:grpSpPr>
        <p:pic>
          <p:nvPicPr>
            <p:cNvPr id="164" name="Group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3427947" cy="23203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Shape 165"/>
            <p:cNvSpPr/>
            <p:nvPr/>
          </p:nvSpPr>
          <p:spPr>
            <a:xfrm>
              <a:off x="3731908" y="850242"/>
              <a:ext cx="1977034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Команда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6425778" y="3514546"/>
            <a:ext cx="4985453" cy="3312967"/>
            <a:chOff x="0" y="0"/>
            <a:chExt cx="4985451" cy="3312965"/>
          </a:xfrm>
        </p:grpSpPr>
        <p:pic>
          <p:nvPicPr>
            <p:cNvPr id="167" name="Group 6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33776" cy="33129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2012312" y="1056972"/>
              <a:ext cx="2973140" cy="119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50000"/>
                </a:lnSpc>
                <a:defRPr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Представник</a:t>
              </a:r>
            </a:p>
            <a:p>
              <a:pPr algn="ctr">
                <a:lnSpc>
                  <a:spcPct val="50000"/>
                </a:lnSpc>
                <a:defRPr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команди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5882632" y="1114549"/>
            <a:ext cx="5129449" cy="2084735"/>
            <a:chOff x="0" y="0"/>
            <a:chExt cx="5129447" cy="2084734"/>
          </a:xfrm>
        </p:grpSpPr>
        <p:pic>
          <p:nvPicPr>
            <p:cNvPr id="170" name="Group 2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120069" cy="2084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2965337" y="732345"/>
              <a:ext cx="2164111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Замовник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445981" y="1679528"/>
            <a:ext cx="4018008" cy="95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Замовнику потрібно виконати певну задачу</a:t>
            </a:r>
          </a:p>
        </p:txBody>
      </p:sp>
      <p:sp>
        <p:nvSpPr>
          <p:cNvPr id="174" name="Shape 174"/>
          <p:cNvSpPr/>
          <p:nvPr/>
        </p:nvSpPr>
        <p:spPr>
          <a:xfrm>
            <a:off x="445981" y="4223361"/>
            <a:ext cx="4018008" cy="189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Вiн знаходить команду, квалiфiковану в певнiй галузi, в якiй присутнi усi необхiднi спецiалiсти</a:t>
            </a:r>
          </a:p>
        </p:txBody>
      </p:sp>
      <p:sp>
        <p:nvSpPr>
          <p:cNvPr id="175" name="Shape 175"/>
          <p:cNvSpPr/>
          <p:nvPr/>
        </p:nvSpPr>
        <p:spPr>
          <a:xfrm>
            <a:off x="437684" y="7707754"/>
            <a:ext cx="4018008" cy="95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отримує завдання i виконує його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1771379"/>
            <a:ext cx="9927292" cy="2201550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Конкуренти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395420" y="1149583"/>
          <a:ext cx="12187970" cy="6851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5690">
                <a:tc>
                  <a:txBody>
                    <a:bodyPr/>
                    <a:lstStyle/>
                    <a:p>
                      <a:pPr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Комфортні умови для початківців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395420" y="1149584"/>
            <a:ext cx="3116708" cy="1655961"/>
          </a:xfrm>
          <a:prstGeom prst="line">
            <a:avLst/>
          </a:prstGeom>
          <a:ln w="25400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72069" y="2078870"/>
            <a:ext cx="2129567" cy="60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Послуга</a:t>
            </a:r>
          </a:p>
        </p:txBody>
      </p:sp>
      <p:sp>
        <p:nvSpPr>
          <p:cNvPr id="182" name="Shape 182"/>
          <p:cNvSpPr/>
          <p:nvPr/>
        </p:nvSpPr>
        <p:spPr>
          <a:xfrm>
            <a:off x="1953773" y="1331238"/>
            <a:ext cx="1771593" cy="60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Сервіс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Ринок</a:t>
            </a:r>
          </a:p>
        </p:txBody>
      </p:sp>
      <p:graphicFrame>
        <p:nvGraphicFramePr>
          <p:cNvPr id="185" name="Chart 185"/>
          <p:cNvGraphicFramePr/>
          <p:nvPr>
            <p:extLst>
              <p:ext uri="{D42A27DB-BD31-4B8C-83A1-F6EECF244321}">
                <p14:modId xmlns:p14="http://schemas.microsoft.com/office/powerpoint/2010/main" val="1485464273"/>
              </p:ext>
            </p:extLst>
          </p:nvPr>
        </p:nvGraphicFramePr>
        <p:xfrm>
          <a:off x="203481" y="1789497"/>
          <a:ext cx="5743864" cy="622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6" name="Chart 186"/>
          <p:cNvGraphicFramePr/>
          <p:nvPr/>
        </p:nvGraphicFramePr>
        <p:xfrm>
          <a:off x="6617150" y="1789497"/>
          <a:ext cx="5570128" cy="622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7" name="Shape 187"/>
          <p:cNvSpPr/>
          <p:nvPr/>
        </p:nvSpPr>
        <p:spPr>
          <a:xfrm>
            <a:off x="349150" y="8199809"/>
            <a:ext cx="12306500" cy="122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Ми оцінюємо ринок командних послуг в 5% від ринку віддаленої праці.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06400" y="253999"/>
            <a:ext cx="11985553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маркетинГОВА СТРАТЕГІЯ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24002" y="1651000"/>
            <a:ext cx="12156796" cy="7739034"/>
          </a:xfrm>
          <a:prstGeom prst="rect">
            <a:avLst/>
          </a:prstGeom>
        </p:spPr>
        <p:txBody>
          <a:bodyPr anchor="t"/>
          <a:lstStyle/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Маркетингова ціль: </a:t>
            </a:r>
            <a:r>
              <a:rPr b="1"/>
              <a:t>$24,000 </a:t>
            </a:r>
            <a:r>
              <a:t>дохід на місяць</a:t>
            </a:r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За умови </a:t>
            </a:r>
            <a:r>
              <a:rPr b="1"/>
              <a:t>10%</a:t>
            </a:r>
            <a:r>
              <a:t> сервісного збору, такий дохід сервісу досягається за місячного обігу в </a:t>
            </a:r>
            <a:r>
              <a:rPr b="1"/>
              <a:t>$240,000</a:t>
            </a:r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Це можна отримати, якщо сервіс буде нараховувати </a:t>
            </a:r>
            <a:r>
              <a:rPr b="1"/>
              <a:t>200</a:t>
            </a:r>
            <a:r>
              <a:t> активних команд із середнім доходом в  </a:t>
            </a:r>
            <a:r>
              <a:rPr b="1"/>
              <a:t>$1,200 </a:t>
            </a:r>
            <a:r>
              <a:t>в місяць або </a:t>
            </a:r>
            <a:r>
              <a:rPr b="1"/>
              <a:t>400 </a:t>
            </a:r>
            <a:r>
              <a:t>команд із доходом в </a:t>
            </a:r>
            <a:r>
              <a:rPr b="1"/>
              <a:t>$600</a:t>
            </a:r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Для досягення таких показників ми зробимо: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Реклама в сервісах кооперативної праці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Реклама в сервісах для роботодавців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sz="half" idx="1"/>
          </p:nvPr>
        </p:nvSpPr>
        <p:spPr>
          <a:xfrm>
            <a:off x="331844" y="5996928"/>
            <a:ext cx="12341112" cy="37507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defTabSz="490727">
              <a:lnSpc>
                <a:spcPct val="150000"/>
              </a:lnSpc>
              <a:spcBef>
                <a:spcPts val="2300"/>
              </a:spcBef>
              <a:defRPr sz="3024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Опитування</a:t>
            </a:r>
            <a:r>
              <a:rPr dirty="0"/>
              <a:t> </a:t>
            </a:r>
            <a:r>
              <a:rPr dirty="0" err="1"/>
              <a:t>показало</a:t>
            </a:r>
            <a:r>
              <a:rPr dirty="0"/>
              <a:t>, </a:t>
            </a: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робота</a:t>
            </a:r>
            <a:r>
              <a:rPr dirty="0"/>
              <a:t> в </a:t>
            </a:r>
            <a:r>
              <a:rPr dirty="0" err="1"/>
              <a:t>команді</a:t>
            </a:r>
            <a:r>
              <a:rPr dirty="0"/>
              <a:t> є </a:t>
            </a:r>
            <a:r>
              <a:rPr dirty="0" err="1"/>
              <a:t>важливою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тих</a:t>
            </a:r>
            <a:r>
              <a:rPr dirty="0"/>
              <a:t>, </a:t>
            </a:r>
            <a:r>
              <a:rPr dirty="0" err="1"/>
              <a:t>хто</a:t>
            </a:r>
            <a:r>
              <a:rPr dirty="0"/>
              <a:t> </a:t>
            </a:r>
            <a:r>
              <a:rPr dirty="0" err="1"/>
              <a:t>працював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ринку</a:t>
            </a:r>
            <a:r>
              <a:rPr dirty="0"/>
              <a:t> </a:t>
            </a:r>
            <a:r>
              <a:rPr dirty="0" err="1"/>
              <a:t>фрілансу</a:t>
            </a:r>
            <a:endParaRPr dirty="0"/>
          </a:p>
          <a:p>
            <a:pPr defTabSz="490727">
              <a:lnSpc>
                <a:spcPct val="150000"/>
              </a:lnSpc>
              <a:spcBef>
                <a:spcPts val="2300"/>
              </a:spcBef>
              <a:defRPr sz="3024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Готовність</a:t>
            </a:r>
            <a:r>
              <a:rPr dirty="0"/>
              <a:t>  </a:t>
            </a:r>
            <a:r>
              <a:rPr dirty="0" err="1"/>
              <a:t>серверної</a:t>
            </a:r>
            <a:r>
              <a:rPr dirty="0"/>
              <a:t> </a:t>
            </a:r>
            <a:r>
              <a:rPr dirty="0" err="1"/>
              <a:t>частини</a:t>
            </a:r>
            <a:r>
              <a:rPr dirty="0"/>
              <a:t> </a:t>
            </a:r>
            <a:r>
              <a:rPr b="1" dirty="0"/>
              <a:t>60%</a:t>
            </a:r>
            <a:r>
              <a:rPr dirty="0"/>
              <a:t>,</a:t>
            </a:r>
            <a:r>
              <a:rPr b="1" dirty="0"/>
              <a:t> </a:t>
            </a:r>
            <a:r>
              <a:rPr dirty="0" err="1"/>
              <a:t>готовність</a:t>
            </a:r>
            <a:r>
              <a:rPr dirty="0"/>
              <a:t> </a:t>
            </a:r>
            <a:r>
              <a:rPr dirty="0" err="1"/>
              <a:t>інтерфейсу</a:t>
            </a:r>
            <a:r>
              <a:rPr dirty="0"/>
              <a:t> </a:t>
            </a:r>
            <a:r>
              <a:rPr b="1" dirty="0"/>
              <a:t>25% </a:t>
            </a:r>
          </a:p>
          <a:p>
            <a:pPr defTabSz="490727">
              <a:lnSpc>
                <a:spcPct val="150000"/>
              </a:lnSpc>
              <a:spcBef>
                <a:spcPts val="2300"/>
              </a:spcBef>
              <a:defRPr sz="3024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Зроблено</a:t>
            </a:r>
            <a:r>
              <a:rPr dirty="0"/>
              <a:t>: </a:t>
            </a:r>
            <a:r>
              <a:rPr dirty="0" err="1"/>
              <a:t>реєстрація</a:t>
            </a:r>
            <a:r>
              <a:rPr dirty="0"/>
              <a:t>, </a:t>
            </a:r>
            <a:r>
              <a:rPr dirty="0" err="1"/>
              <a:t>авторизація</a:t>
            </a:r>
            <a:r>
              <a:rPr dirty="0"/>
              <a:t>, </a:t>
            </a:r>
            <a:r>
              <a:rPr dirty="0" err="1"/>
              <a:t>робота</a:t>
            </a:r>
            <a:r>
              <a:rPr dirty="0"/>
              <a:t> з </a:t>
            </a:r>
            <a:r>
              <a:rPr dirty="0" err="1"/>
              <a:t>командами</a:t>
            </a:r>
            <a:r>
              <a:rPr dirty="0"/>
              <a:t>, </a:t>
            </a:r>
            <a:r>
              <a:rPr dirty="0" err="1"/>
              <a:t>сторінка</a:t>
            </a:r>
            <a:r>
              <a:rPr dirty="0"/>
              <a:t> </a:t>
            </a:r>
            <a:r>
              <a:rPr dirty="0" err="1"/>
              <a:t>виконавця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замовника</a:t>
            </a:r>
            <a:r>
              <a:rPr dirty="0"/>
              <a:t>, </a:t>
            </a:r>
            <a:r>
              <a:rPr dirty="0" err="1"/>
              <a:t>створення</a:t>
            </a:r>
            <a:r>
              <a:rPr dirty="0"/>
              <a:t> </a:t>
            </a:r>
            <a:r>
              <a:rPr dirty="0" err="1"/>
              <a:t>проекту</a:t>
            </a: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ПоточнА СИТУАЦІЯ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351" y="1001688"/>
            <a:ext cx="12128461" cy="5079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ПРОЕКТУ</a:t>
            </a:r>
          </a:p>
        </p:txBody>
      </p:sp>
      <p:sp>
        <p:nvSpPr>
          <p:cNvPr id="197" name="Shape 197"/>
          <p:cNvSpPr/>
          <p:nvPr/>
        </p:nvSpPr>
        <p:spPr>
          <a:xfrm>
            <a:off x="-1" y="7656876"/>
            <a:ext cx="13004801" cy="15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в </a:t>
            </a:r>
            <a:r>
              <a:rPr dirty="0" err="1"/>
              <a:t>команді</a:t>
            </a:r>
            <a:r>
              <a:rPr dirty="0"/>
              <a:t> — </a:t>
            </a:r>
            <a:r>
              <a:rPr dirty="0" err="1"/>
              <a:t>понад</a:t>
            </a:r>
            <a:r>
              <a:rPr dirty="0"/>
              <a:t> 3 </a:t>
            </a:r>
            <a:r>
              <a:rPr dirty="0" err="1"/>
              <a:t>роки</a:t>
            </a:r>
            <a:endParaRPr b="1" dirty="0"/>
          </a:p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</a:t>
            </a:r>
            <a:r>
              <a:rPr dirty="0" err="1"/>
              <a:t>фрілансерами</a:t>
            </a:r>
            <a:r>
              <a:rPr dirty="0"/>
              <a:t> – </a:t>
            </a:r>
            <a:r>
              <a:rPr dirty="0" err="1"/>
              <a:t>понад</a:t>
            </a:r>
            <a:r>
              <a:rPr dirty="0"/>
              <a:t> 2 </a:t>
            </a:r>
            <a:r>
              <a:rPr dirty="0" err="1"/>
              <a:t>роки</a:t>
            </a:r>
            <a:endParaRPr dirty="0"/>
          </a:p>
        </p:txBody>
      </p:sp>
      <p:grpSp>
        <p:nvGrpSpPr>
          <p:cNvPr id="200" name="Group 200"/>
          <p:cNvGrpSpPr/>
          <p:nvPr/>
        </p:nvGrpSpPr>
        <p:grpSpPr>
          <a:xfrm>
            <a:off x="7046827" y="5605626"/>
            <a:ext cx="2324727" cy="1325162"/>
            <a:chOff x="0" y="0"/>
            <a:chExt cx="2324726" cy="1325160"/>
          </a:xfrm>
        </p:grpSpPr>
        <p:sp>
          <p:nvSpPr>
            <p:cNvPr id="198" name="Shape 198"/>
            <p:cNvSpPr/>
            <p:nvPr/>
          </p:nvSpPr>
          <p:spPr>
            <a:xfrm>
              <a:off x="241130" y="828794"/>
              <a:ext cx="1842468" cy="49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Розробник</a:t>
              </a: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0"/>
              <a:ext cx="2324727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Олег</a:t>
              </a:r>
              <a:r>
                <a:rPr dirty="0"/>
                <a:t> </a:t>
              </a:r>
              <a:r>
                <a:rPr dirty="0" err="1"/>
                <a:t>Головко</a:t>
              </a:r>
              <a:endParaRPr dirty="0"/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850441" y="5592519"/>
            <a:ext cx="2721651" cy="1325160"/>
            <a:chOff x="0" y="0"/>
            <a:chExt cx="2721650" cy="1325158"/>
          </a:xfrm>
        </p:grpSpPr>
        <p:sp>
          <p:nvSpPr>
            <p:cNvPr id="201" name="Shape 201"/>
            <p:cNvSpPr/>
            <p:nvPr/>
          </p:nvSpPr>
          <p:spPr>
            <a:xfrm>
              <a:off x="439593" y="828792"/>
              <a:ext cx="1842468" cy="49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Розробник</a:t>
              </a: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0"/>
              <a:ext cx="2721651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Максим</a:t>
              </a:r>
              <a:r>
                <a:rPr dirty="0"/>
                <a:t> </a:t>
              </a:r>
              <a:r>
                <a:rPr dirty="0" err="1"/>
                <a:t>Гілляка</a:t>
              </a:r>
              <a:endParaRPr dirty="0"/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714255" y="5592519"/>
            <a:ext cx="2935099" cy="1702564"/>
            <a:chOff x="44037" y="0"/>
            <a:chExt cx="2935097" cy="1702562"/>
          </a:xfrm>
        </p:grpSpPr>
        <p:sp>
          <p:nvSpPr>
            <p:cNvPr id="204" name="Shape 204"/>
            <p:cNvSpPr/>
            <p:nvPr/>
          </p:nvSpPr>
          <p:spPr>
            <a:xfrm>
              <a:off x="44037" y="674076"/>
              <a:ext cx="2935097" cy="102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 smtClean="0"/>
                <a:t>Керівник</a:t>
              </a:r>
              <a:r>
                <a:rPr b="1" dirty="0" smtClean="0"/>
                <a:t> </a:t>
              </a:r>
              <a:r>
                <a:rPr dirty="0" err="1"/>
                <a:t>проекту</a:t>
              </a:r>
              <a:endParaRPr dirty="0"/>
            </a:p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Розробник</a:t>
              </a: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7184" y="0"/>
              <a:ext cx="2708803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Ярослав</a:t>
              </a:r>
              <a:r>
                <a:rPr dirty="0"/>
                <a:t> </a:t>
              </a:r>
              <a:r>
                <a:rPr dirty="0" err="1"/>
                <a:t>Мицьо</a:t>
              </a:r>
              <a:endParaRPr dirty="0"/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9790735" y="5615053"/>
            <a:ext cx="2678766" cy="1698277"/>
            <a:chOff x="0" y="0"/>
            <a:chExt cx="2678764" cy="1698275"/>
          </a:xfrm>
        </p:grpSpPr>
        <p:sp>
          <p:nvSpPr>
            <p:cNvPr id="207" name="Shape 207"/>
            <p:cNvSpPr/>
            <p:nvPr/>
          </p:nvSpPr>
          <p:spPr>
            <a:xfrm>
              <a:off x="129916" y="669789"/>
              <a:ext cx="2418929" cy="102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PR-</a:t>
              </a:r>
              <a:r>
                <a:rPr dirty="0" err="1" smtClean="0"/>
                <a:t>менеджер</a:t>
              </a:r>
              <a:endParaRPr dirty="0"/>
            </a:p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Маркетолог</a:t>
              </a: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0"/>
              <a:ext cx="2678764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Михайло Дубас</a:t>
              </a:r>
            </a:p>
          </p:txBody>
        </p:sp>
      </p:grpSp>
      <p:pic>
        <p:nvPicPr>
          <p:cNvPr id="1026" name="Picture 2" descr="https://pp.vk.me/c636320/v636320211/419bc/R3Miw60kwh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8" y="1070067"/>
            <a:ext cx="11717534" cy="4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309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</vt:lpstr>
      <vt:lpstr>Avenir Next Medium</vt:lpstr>
      <vt:lpstr>DIN Alternate</vt:lpstr>
      <vt:lpstr>DIN Condensed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1</cp:revision>
  <dcterms:modified xsi:type="dcterms:W3CDTF">2016-10-06T12:45:28Z</dcterms:modified>
</cp:coreProperties>
</file>